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6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  <p:sldMasterId id="2147483971" r:id="rId2"/>
    <p:sldMasterId id="2147483995" r:id="rId3"/>
    <p:sldMasterId id="2147483997" r:id="rId4"/>
    <p:sldMasterId id="2147484004" r:id="rId5"/>
    <p:sldMasterId id="2147484024" r:id="rId6"/>
    <p:sldMasterId id="2147484031" r:id="rId7"/>
  </p:sldMasterIdLst>
  <p:notesMasterIdLst>
    <p:notesMasterId r:id="rId53"/>
  </p:notesMasterIdLst>
  <p:handoutMasterIdLst>
    <p:handoutMasterId r:id="rId54"/>
  </p:handoutMasterIdLst>
  <p:sldIdLst>
    <p:sldId id="347" r:id="rId8"/>
    <p:sldId id="351" r:id="rId9"/>
    <p:sldId id="350" r:id="rId10"/>
    <p:sldId id="352" r:id="rId11"/>
    <p:sldId id="355" r:id="rId12"/>
    <p:sldId id="354" r:id="rId13"/>
    <p:sldId id="358" r:id="rId14"/>
    <p:sldId id="396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66" r:id="rId23"/>
    <p:sldId id="367" r:id="rId24"/>
    <p:sldId id="368" r:id="rId25"/>
    <p:sldId id="397" r:id="rId26"/>
    <p:sldId id="398" r:id="rId27"/>
    <p:sldId id="399" r:id="rId28"/>
    <p:sldId id="400" r:id="rId29"/>
    <p:sldId id="401" r:id="rId30"/>
    <p:sldId id="402" r:id="rId31"/>
    <p:sldId id="403" r:id="rId32"/>
    <p:sldId id="404" r:id="rId33"/>
    <p:sldId id="377" r:id="rId34"/>
    <p:sldId id="378" r:id="rId35"/>
    <p:sldId id="379" r:id="rId36"/>
    <p:sldId id="380" r:id="rId37"/>
    <p:sldId id="381" r:id="rId38"/>
    <p:sldId id="382" r:id="rId39"/>
    <p:sldId id="383" r:id="rId40"/>
    <p:sldId id="384" r:id="rId41"/>
    <p:sldId id="395" r:id="rId42"/>
    <p:sldId id="385" r:id="rId43"/>
    <p:sldId id="386" r:id="rId44"/>
    <p:sldId id="387" r:id="rId45"/>
    <p:sldId id="388" r:id="rId46"/>
    <p:sldId id="389" r:id="rId47"/>
    <p:sldId id="390" r:id="rId48"/>
    <p:sldId id="392" r:id="rId49"/>
    <p:sldId id="391" r:id="rId50"/>
    <p:sldId id="394" r:id="rId51"/>
    <p:sldId id="393" r:id="rId5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partment of Health and Human Services" initials="HHS" lastIdx="10" clrIdx="0"/>
  <p:cmAuthor id="1" name="American Institutes for Research" initials="AIR" lastIdx="1" clrIdx="1"/>
  <p:cmAuthor id="2" name="AIR" initials="AIR" lastIdx="2" clrIdx="2"/>
  <p:cmAuthor id="3" name="SWSmith" initials="S" lastIdx="1" clrIdx="3"/>
  <p:cmAuthor id="4" name="Bethany Kupferschmidt" initials="BK" lastIdx="1" clrIdx="4"/>
  <p:cmAuthor id="5" name="Ellen Tambor" initials="ET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808000"/>
    <a:srgbClr val="8F3029"/>
    <a:srgbClr val="B80000"/>
    <a:srgbClr val="D20000"/>
    <a:srgbClr val="FF2929"/>
    <a:srgbClr val="00823B"/>
    <a:srgbClr val="4D6799"/>
    <a:srgbClr val="FF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8" autoAdjust="0"/>
    <p:restoredTop sz="95158" autoAdjust="0"/>
  </p:normalViewPr>
  <p:slideViewPr>
    <p:cSldViewPr>
      <p:cViewPr>
        <p:scale>
          <a:sx n="86" d="100"/>
          <a:sy n="86" d="100"/>
        </p:scale>
        <p:origin x="-1328" y="-18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50" d="100"/>
          <a:sy n="50" d="100"/>
        </p:scale>
        <p:origin x="-3168" y="-63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notesMaster" Target="notesMasters/notesMaster1.xml"/><Relationship Id="rId54" Type="http://schemas.openxmlformats.org/officeDocument/2006/relationships/handoutMaster" Target="handoutMasters/handoutMaster1.xml"/><Relationship Id="rId55" Type="http://schemas.openxmlformats.org/officeDocument/2006/relationships/printerSettings" Target="printerSettings/printerSettings1.bin"/><Relationship Id="rId56" Type="http://schemas.openxmlformats.org/officeDocument/2006/relationships/commentAuthors" Target="commentAuthors.xml"/><Relationship Id="rId57" Type="http://schemas.openxmlformats.org/officeDocument/2006/relationships/presProps" Target="presProps.xml"/><Relationship Id="rId58" Type="http://schemas.openxmlformats.org/officeDocument/2006/relationships/viewProps" Target="viewProps.xml"/><Relationship Id="rId59" Type="http://schemas.openxmlformats.org/officeDocument/2006/relationships/theme" Target="theme/theme1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60" Type="http://schemas.openxmlformats.org/officeDocument/2006/relationships/tableStyles" Target="tableStyles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D6A1C6-98A8-4159-BC63-03DE82DF51C2}" type="doc">
      <dgm:prSet loTypeId="urn:microsoft.com/office/officeart/2005/8/layout/venn1" loCatId="relationship" qsTypeId="urn:microsoft.com/office/officeart/2005/8/quickstyle/3d3" qsCatId="3D" csTypeId="urn:microsoft.com/office/officeart/2005/8/colors/accent1_2" csCatId="accent1" phldr="1"/>
      <dgm:spPr/>
    </dgm:pt>
    <dgm:pt modelId="{5545C8EE-CCE2-42D0-8254-342B346A9982}">
      <dgm:prSet phldrT="[Text]" custT="1"/>
      <dgm:spPr/>
      <dgm:t>
        <a:bodyPr/>
        <a:lstStyle/>
        <a:p>
          <a:pPr algn="ctr">
            <a:lnSpc>
              <a:spcPct val="90000"/>
            </a:lnSpc>
            <a:spcAft>
              <a:spcPts val="0"/>
            </a:spcAft>
          </a:pPr>
          <a:r>
            <a:rPr lang="en-US" sz="3600" b="1" dirty="0" smtClean="0">
              <a:solidFill>
                <a:schemeClr val="tx2"/>
              </a:solidFill>
            </a:rPr>
            <a:t>CBPR</a:t>
          </a:r>
        </a:p>
        <a:p>
          <a:pPr algn="ctr">
            <a:lnSpc>
              <a:spcPct val="100000"/>
            </a:lnSpc>
            <a:spcAft>
              <a:spcPct val="35000"/>
            </a:spcAft>
          </a:pPr>
          <a:r>
            <a:rPr lang="en-US" sz="1400" b="1" cap="small" baseline="0" dirty="0" smtClean="0"/>
            <a:t>Goal</a:t>
          </a:r>
          <a:r>
            <a:rPr lang="en-US" sz="1400" b="1" dirty="0" smtClean="0"/>
            <a:t>:</a:t>
          </a:r>
        </a:p>
        <a:p>
          <a:pPr algn="ctr">
            <a:lnSpc>
              <a:spcPct val="100000"/>
            </a:lnSpc>
            <a:spcAft>
              <a:spcPct val="35000"/>
            </a:spcAft>
          </a:pPr>
          <a:r>
            <a:rPr lang="en-US" sz="1400" b="1" dirty="0" smtClean="0"/>
            <a:t> </a:t>
          </a:r>
          <a:r>
            <a:rPr lang="en-US" sz="1400" b="0" dirty="0" smtClean="0"/>
            <a:t>Combine knowledge and action for social change; focus on topics of importance to community </a:t>
          </a:r>
        </a:p>
        <a:p>
          <a:pPr algn="ctr">
            <a:lnSpc>
              <a:spcPct val="100000"/>
            </a:lnSpc>
            <a:spcAft>
              <a:spcPct val="35000"/>
            </a:spcAft>
          </a:pPr>
          <a:r>
            <a:rPr lang="en-US" sz="1400" b="1" cap="small" baseline="0" dirty="0" smtClean="0"/>
            <a:t>Intervention/Research Design</a:t>
          </a:r>
          <a:r>
            <a:rPr lang="en-US" sz="1400" cap="small" baseline="0" dirty="0" smtClean="0"/>
            <a:t>: </a:t>
          </a:r>
        </a:p>
        <a:p>
          <a:pPr algn="ctr">
            <a:lnSpc>
              <a:spcPct val="100000"/>
            </a:lnSpc>
            <a:spcAft>
              <a:spcPct val="35000"/>
            </a:spcAft>
          </a:pPr>
          <a:r>
            <a:rPr lang="en-US" sz="1400" dirty="0" smtClean="0"/>
            <a:t>Reflects commitment to true partnership with community </a:t>
          </a:r>
        </a:p>
        <a:p>
          <a:pPr algn="ctr">
            <a:lnSpc>
              <a:spcPct val="100000"/>
            </a:lnSpc>
            <a:spcAft>
              <a:spcPct val="35000"/>
            </a:spcAft>
          </a:pPr>
          <a:r>
            <a:rPr lang="en-US" sz="1400" b="1" cap="small" baseline="0" dirty="0" smtClean="0"/>
            <a:t>Outcomes: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1400" dirty="0" smtClean="0"/>
            <a:t>*Transform social and economic conditions</a:t>
          </a:r>
          <a:br>
            <a:rPr lang="en-US" sz="1400" dirty="0" smtClean="0"/>
          </a:br>
          <a:r>
            <a:rPr lang="en-US" sz="1400" dirty="0" smtClean="0"/>
            <a:t>*Reduce health disparities</a:t>
          </a:r>
          <a:br>
            <a:rPr lang="en-US" sz="1400" dirty="0" smtClean="0"/>
          </a:br>
          <a:r>
            <a:rPr lang="en-US" sz="1400" dirty="0" smtClean="0"/>
            <a:t>*System and capacity changes</a:t>
          </a:r>
        </a:p>
        <a:p>
          <a:pPr algn="ctr">
            <a:lnSpc>
              <a:spcPct val="90000"/>
            </a:lnSpc>
            <a:spcAft>
              <a:spcPct val="35000"/>
            </a:spcAft>
          </a:pPr>
          <a:r>
            <a:rPr lang="en-US" sz="1400" dirty="0" smtClean="0"/>
            <a:t> </a:t>
          </a:r>
          <a:endParaRPr lang="en-US" sz="1400" dirty="0"/>
        </a:p>
      </dgm:t>
    </dgm:pt>
    <dgm:pt modelId="{E5DAF1C0-1E5A-48C0-BFF7-5CAC6E7B2848}" type="parTrans" cxnId="{07E05CD6-C63F-4F16-969A-1C7A987C2C28}">
      <dgm:prSet/>
      <dgm:spPr/>
      <dgm:t>
        <a:bodyPr/>
        <a:lstStyle/>
        <a:p>
          <a:endParaRPr lang="en-US"/>
        </a:p>
      </dgm:t>
    </dgm:pt>
    <dgm:pt modelId="{64125E57-2D97-46A9-B960-A72DABA61B5F}" type="sibTrans" cxnId="{07E05CD6-C63F-4F16-969A-1C7A987C2C28}">
      <dgm:prSet/>
      <dgm:spPr/>
      <dgm:t>
        <a:bodyPr/>
        <a:lstStyle/>
        <a:p>
          <a:endParaRPr lang="en-US"/>
        </a:p>
      </dgm:t>
    </dgm:pt>
    <dgm:pt modelId="{DC745727-A189-4401-B686-CD14D2083B01}">
      <dgm:prSet phldrT="[Text]" custT="1"/>
      <dgm:spPr/>
      <dgm:t>
        <a:bodyPr/>
        <a:lstStyle/>
        <a:p>
          <a:pPr algn="ctr"/>
          <a:endParaRPr lang="en-US" sz="3500" dirty="0" smtClean="0"/>
        </a:p>
        <a:p>
          <a:pPr algn="ctr"/>
          <a:r>
            <a:rPr lang="en-US" sz="3500" b="1" dirty="0" smtClean="0">
              <a:solidFill>
                <a:schemeClr val="tx2"/>
              </a:solidFill>
            </a:rPr>
            <a:t>PCOR</a:t>
          </a:r>
        </a:p>
        <a:p>
          <a:pPr algn="ctr"/>
          <a:r>
            <a:rPr lang="en-US" sz="1400" b="1" cap="small" baseline="0" dirty="0" smtClean="0"/>
            <a:t>Goal: </a:t>
          </a:r>
        </a:p>
        <a:p>
          <a:pPr algn="ctr"/>
          <a:r>
            <a:rPr lang="en-US" sz="1400" dirty="0" smtClean="0"/>
            <a:t>Help people and their caregivers communicate and make informed health care decisions, allowing their voices to be heard in assessing the value of health care options. </a:t>
          </a:r>
        </a:p>
        <a:p>
          <a:pPr algn="ctr"/>
          <a:r>
            <a:rPr lang="en-US" sz="1400" b="1" cap="small" baseline="0" dirty="0" smtClean="0"/>
            <a:t>Intervention/Research Design: </a:t>
          </a:r>
        </a:p>
        <a:p>
          <a:pPr algn="ctr"/>
          <a:r>
            <a:rPr lang="en-US" sz="1400" dirty="0" smtClean="0"/>
            <a:t>Reflects predominately consultation, trying to move to collaboration</a:t>
          </a:r>
        </a:p>
        <a:p>
          <a:pPr algn="ctr"/>
          <a:r>
            <a:rPr lang="en-US" sz="1400" b="1" cap="small" baseline="0" dirty="0" smtClean="0"/>
            <a:t>Outcomes</a:t>
          </a:r>
          <a:r>
            <a:rPr lang="en-US" sz="1400" b="1" dirty="0" smtClean="0"/>
            <a:t>: </a:t>
          </a:r>
        </a:p>
        <a:p>
          <a:pPr algn="ctr"/>
          <a:r>
            <a:rPr lang="en-US" sz="1400" dirty="0" smtClean="0"/>
            <a:t>*More useful evidence for clinical and health policy decision-making</a:t>
          </a:r>
          <a:br>
            <a:rPr lang="en-US" sz="1400" dirty="0" smtClean="0"/>
          </a:br>
          <a:r>
            <a:rPr lang="en-US" sz="1400" dirty="0" smtClean="0"/>
            <a:t>*Shift the research agenda </a:t>
          </a:r>
          <a:r>
            <a:rPr lang="en-US" sz="1050" dirty="0" smtClean="0"/>
            <a:t>(system and capacity changes)</a:t>
          </a:r>
        </a:p>
        <a:p>
          <a:pPr algn="ctr"/>
          <a:endParaRPr lang="en-US" sz="3500" dirty="0"/>
        </a:p>
      </dgm:t>
    </dgm:pt>
    <dgm:pt modelId="{7D1A6549-8708-4F7E-BB5C-AB8928E60D52}" type="parTrans" cxnId="{D7B6AD8A-932C-4AE8-98D1-E7A3318C64A6}">
      <dgm:prSet/>
      <dgm:spPr/>
      <dgm:t>
        <a:bodyPr/>
        <a:lstStyle/>
        <a:p>
          <a:endParaRPr lang="en-US"/>
        </a:p>
      </dgm:t>
    </dgm:pt>
    <dgm:pt modelId="{ACA7A1DF-1EE5-40E6-B44B-384D59A4E4A8}" type="sibTrans" cxnId="{D7B6AD8A-932C-4AE8-98D1-E7A3318C64A6}">
      <dgm:prSet/>
      <dgm:spPr/>
      <dgm:t>
        <a:bodyPr/>
        <a:lstStyle/>
        <a:p>
          <a:endParaRPr lang="en-US"/>
        </a:p>
      </dgm:t>
    </dgm:pt>
    <dgm:pt modelId="{1084F378-65A1-4137-9E38-363A97D08A8A}" type="pres">
      <dgm:prSet presAssocID="{1AD6A1C6-98A8-4159-BC63-03DE82DF51C2}" presName="compositeShape" presStyleCnt="0">
        <dgm:presLayoutVars>
          <dgm:chMax val="7"/>
          <dgm:dir/>
          <dgm:resizeHandles val="exact"/>
        </dgm:presLayoutVars>
      </dgm:prSet>
      <dgm:spPr/>
    </dgm:pt>
    <dgm:pt modelId="{2BF0A76A-0FC6-4C05-B734-C1A64B9CC6BE}" type="pres">
      <dgm:prSet presAssocID="{5545C8EE-CCE2-42D0-8254-342B346A9982}" presName="circ1" presStyleLbl="vennNode1" presStyleIdx="0" presStyleCnt="2" custLinFactNeighborX="-4600" custLinFactNeighborY="1361"/>
      <dgm:spPr/>
      <dgm:t>
        <a:bodyPr/>
        <a:lstStyle/>
        <a:p>
          <a:endParaRPr lang="en-US"/>
        </a:p>
      </dgm:t>
    </dgm:pt>
    <dgm:pt modelId="{A451A967-92E5-4CEC-9545-A8F1DF5BF9CF}" type="pres">
      <dgm:prSet presAssocID="{5545C8EE-CCE2-42D0-8254-342B346A99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E2EB8-F4CF-4940-B44C-60802147169B}" type="pres">
      <dgm:prSet presAssocID="{DC745727-A189-4401-B686-CD14D2083B01}" presName="circ2" presStyleLbl="vennNode1" presStyleIdx="1" presStyleCnt="2" custLinFactNeighborX="-4532" custLinFactNeighborY="894"/>
      <dgm:spPr/>
      <dgm:t>
        <a:bodyPr/>
        <a:lstStyle/>
        <a:p>
          <a:endParaRPr lang="en-US"/>
        </a:p>
      </dgm:t>
    </dgm:pt>
    <dgm:pt modelId="{92349C61-B272-4121-A2CD-206BA980DAAD}" type="pres">
      <dgm:prSet presAssocID="{DC745727-A189-4401-B686-CD14D2083B0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30E3AD8-1255-4B9F-83BE-CA63709F0233}" type="presOf" srcId="{5545C8EE-CCE2-42D0-8254-342B346A9982}" destId="{A451A967-92E5-4CEC-9545-A8F1DF5BF9CF}" srcOrd="1" destOrd="0" presId="urn:microsoft.com/office/officeart/2005/8/layout/venn1"/>
    <dgm:cxn modelId="{07E05CD6-C63F-4F16-969A-1C7A987C2C28}" srcId="{1AD6A1C6-98A8-4159-BC63-03DE82DF51C2}" destId="{5545C8EE-CCE2-42D0-8254-342B346A9982}" srcOrd="0" destOrd="0" parTransId="{E5DAF1C0-1E5A-48C0-BFF7-5CAC6E7B2848}" sibTransId="{64125E57-2D97-46A9-B960-A72DABA61B5F}"/>
    <dgm:cxn modelId="{6F62D494-3E87-4AC9-BD72-71A00261D402}" type="presOf" srcId="{DC745727-A189-4401-B686-CD14D2083B01}" destId="{E08E2EB8-F4CF-4940-B44C-60802147169B}" srcOrd="0" destOrd="0" presId="urn:microsoft.com/office/officeart/2005/8/layout/venn1"/>
    <dgm:cxn modelId="{D7B6AD8A-932C-4AE8-98D1-E7A3318C64A6}" srcId="{1AD6A1C6-98A8-4159-BC63-03DE82DF51C2}" destId="{DC745727-A189-4401-B686-CD14D2083B01}" srcOrd="1" destOrd="0" parTransId="{7D1A6549-8708-4F7E-BB5C-AB8928E60D52}" sibTransId="{ACA7A1DF-1EE5-40E6-B44B-384D59A4E4A8}"/>
    <dgm:cxn modelId="{089D0F60-FDD2-4544-A840-E197705AD9CA}" type="presOf" srcId="{5545C8EE-CCE2-42D0-8254-342B346A9982}" destId="{2BF0A76A-0FC6-4C05-B734-C1A64B9CC6BE}" srcOrd="0" destOrd="0" presId="urn:microsoft.com/office/officeart/2005/8/layout/venn1"/>
    <dgm:cxn modelId="{277E2DEA-715F-4A71-BD59-ED76EFC8BCC2}" type="presOf" srcId="{DC745727-A189-4401-B686-CD14D2083B01}" destId="{92349C61-B272-4121-A2CD-206BA980DAAD}" srcOrd="1" destOrd="0" presId="urn:microsoft.com/office/officeart/2005/8/layout/venn1"/>
    <dgm:cxn modelId="{7203800A-9329-41C7-BF00-8067DA04E9DD}" type="presOf" srcId="{1AD6A1C6-98A8-4159-BC63-03DE82DF51C2}" destId="{1084F378-65A1-4137-9E38-363A97D08A8A}" srcOrd="0" destOrd="0" presId="urn:microsoft.com/office/officeart/2005/8/layout/venn1"/>
    <dgm:cxn modelId="{5A58F662-8BEC-4ED1-9166-507BAF9283FE}" type="presParOf" srcId="{1084F378-65A1-4137-9E38-363A97D08A8A}" destId="{2BF0A76A-0FC6-4C05-B734-C1A64B9CC6BE}" srcOrd="0" destOrd="0" presId="urn:microsoft.com/office/officeart/2005/8/layout/venn1"/>
    <dgm:cxn modelId="{35BD1389-8407-4EFF-99BA-0BDE5D5E3E29}" type="presParOf" srcId="{1084F378-65A1-4137-9E38-363A97D08A8A}" destId="{A451A967-92E5-4CEC-9545-A8F1DF5BF9CF}" srcOrd="1" destOrd="0" presId="urn:microsoft.com/office/officeart/2005/8/layout/venn1"/>
    <dgm:cxn modelId="{A2E453EA-28A8-458C-9E0D-A44FBADEE7AC}" type="presParOf" srcId="{1084F378-65A1-4137-9E38-363A97D08A8A}" destId="{E08E2EB8-F4CF-4940-B44C-60802147169B}" srcOrd="2" destOrd="0" presId="urn:microsoft.com/office/officeart/2005/8/layout/venn1"/>
    <dgm:cxn modelId="{72AF63D6-2B0E-44EA-826C-8169700D0B96}" type="presParOf" srcId="{1084F378-65A1-4137-9E38-363A97D08A8A}" destId="{92349C61-B272-4121-A2CD-206BA980DAAD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F0A76A-0FC6-4C05-B734-C1A64B9CC6BE}">
      <dsp:nvSpPr>
        <dsp:cNvPr id="0" name=""/>
        <dsp:cNvSpPr/>
      </dsp:nvSpPr>
      <dsp:spPr>
        <a:xfrm>
          <a:off x="0" y="87728"/>
          <a:ext cx="4907182" cy="490718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600" b="1" kern="1200" dirty="0" smtClean="0">
              <a:solidFill>
                <a:schemeClr val="tx2"/>
              </a:solidFill>
            </a:rPr>
            <a:t>CBPR</a:t>
          </a:r>
        </a:p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cap="small" baseline="0" dirty="0" smtClean="0"/>
            <a:t>Goal</a:t>
          </a:r>
          <a:r>
            <a:rPr lang="en-US" sz="1400" b="1" kern="1200" dirty="0" smtClean="0"/>
            <a:t>:</a:t>
          </a:r>
        </a:p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 </a:t>
          </a:r>
          <a:r>
            <a:rPr lang="en-US" sz="1400" b="0" kern="1200" dirty="0" smtClean="0"/>
            <a:t>Combine knowledge and action for social change; focus on topics of importance to community </a:t>
          </a:r>
        </a:p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cap="small" baseline="0" dirty="0" smtClean="0"/>
            <a:t>Intervention/Research Design</a:t>
          </a:r>
          <a:r>
            <a:rPr lang="en-US" sz="1400" kern="1200" cap="small" baseline="0" dirty="0" smtClean="0"/>
            <a:t>: </a:t>
          </a:r>
        </a:p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Reflects commitment to true partnership with community </a:t>
          </a:r>
        </a:p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cap="small" baseline="0" dirty="0" smtClean="0"/>
            <a:t>Outcomes: </a:t>
          </a:r>
        </a:p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/>
            <a:t>*Transform social and economic conditions</a:t>
          </a:r>
          <a:br>
            <a:rPr lang="en-US" sz="1400" kern="1200" dirty="0" smtClean="0"/>
          </a:br>
          <a:r>
            <a:rPr lang="en-US" sz="1400" kern="1200" dirty="0" smtClean="0"/>
            <a:t>*Reduce health disparities</a:t>
          </a:r>
          <a:br>
            <a:rPr lang="en-US" sz="1400" kern="1200" dirty="0" smtClean="0"/>
          </a:br>
          <a:r>
            <a:rPr lang="en-US" sz="1400" kern="1200" dirty="0" smtClean="0"/>
            <a:t>*System and capacity changes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 </a:t>
          </a:r>
          <a:endParaRPr lang="en-US" sz="1400" kern="1200" dirty="0"/>
        </a:p>
      </dsp:txBody>
      <dsp:txXfrm>
        <a:off x="685237" y="666390"/>
        <a:ext cx="2829366" cy="3749857"/>
      </dsp:txXfrm>
    </dsp:sp>
    <dsp:sp modelId="{E08E2EB8-F4CF-4940-B44C-60802147169B}">
      <dsp:nvSpPr>
        <dsp:cNvPr id="0" name=""/>
        <dsp:cNvSpPr/>
      </dsp:nvSpPr>
      <dsp:spPr>
        <a:xfrm>
          <a:off x="3513254" y="87728"/>
          <a:ext cx="4907182" cy="490718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500" kern="1200" dirty="0" smtClean="0"/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 smtClean="0">
              <a:solidFill>
                <a:schemeClr val="tx2"/>
              </a:solidFill>
            </a:rPr>
            <a:t>PCOR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cap="small" baseline="0" dirty="0" smtClean="0"/>
            <a:t>Goal: 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Help people and their caregivers communicate and make informed health care decisions, allowing their voices to be heard in assessing the value of health care options. 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cap="small" baseline="0" dirty="0" smtClean="0"/>
            <a:t>Intervention/Research Design: 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Reflects predominately consultation, trying to move to collaboration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cap="small" baseline="0" dirty="0" smtClean="0"/>
            <a:t>Outcomes</a:t>
          </a:r>
          <a:r>
            <a:rPr lang="en-US" sz="1400" b="1" kern="1200" dirty="0" smtClean="0"/>
            <a:t>: 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*More useful evidence for clinical and health policy decision-making</a:t>
          </a:r>
          <a:br>
            <a:rPr lang="en-US" sz="1400" kern="1200" dirty="0" smtClean="0"/>
          </a:br>
          <a:r>
            <a:rPr lang="en-US" sz="1400" kern="1200" dirty="0" smtClean="0"/>
            <a:t>*Shift the research agenda </a:t>
          </a:r>
          <a:r>
            <a:rPr lang="en-US" sz="1050" kern="1200" dirty="0" smtClean="0"/>
            <a:t>(system and capacity changes)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500" kern="1200" dirty="0"/>
        </a:p>
      </dsp:txBody>
      <dsp:txXfrm>
        <a:off x="4905833" y="666390"/>
        <a:ext cx="2829366" cy="37498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200"/>
            </a:lvl1pPr>
          </a:lstStyle>
          <a:p>
            <a:pPr>
              <a:defRPr/>
            </a:pPr>
            <a:fld id="{07EE7452-4E35-46E0-A941-C9A75DF7B26C}" type="datetimeFigureOut">
              <a:rPr lang="en-US"/>
              <a:pPr>
                <a:defRPr/>
              </a:pPr>
              <a:t>7/17/13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200"/>
            </a:lvl1pPr>
          </a:lstStyle>
          <a:p>
            <a:pPr>
              <a:defRPr/>
            </a:pPr>
            <a:fld id="{9F14BEE4-2AEC-4AB4-B198-1CC39DE955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693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6" rIns="93172" bIns="46586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2" tIns="46586" rIns="93172" bIns="46586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23053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514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Funded by the ARRA</a:t>
            </a:r>
          </a:p>
          <a:p>
            <a:endParaRPr lang="en-US" dirty="0" smtClean="0"/>
          </a:p>
          <a:p>
            <a:r>
              <a:rPr lang="en-US" dirty="0" smtClean="0"/>
              <a:t>By stakeholders we mean</a:t>
            </a:r>
            <a:r>
              <a:rPr lang="en-US" baseline="0" dirty="0" smtClean="0"/>
              <a:t> patients, clinicians, payers, policymakers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4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571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</a:endParaRPr>
          </a:p>
        </p:txBody>
      </p:sp>
      <p:sp>
        <p:nvSpPr>
          <p:cNvPr id="115715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57066" indent="-291179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64717" indent="-232943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30604" indent="-232943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96491" indent="-232943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5BB5A11-CBA4-7E40-BF9D-4EFA18330F25}" type="slidenum">
              <a:rPr lang="en-US" sz="1200">
                <a:solidFill>
                  <a:prstClr val="black"/>
                </a:solidFill>
              </a:rPr>
              <a:pPr/>
              <a:t>13</a:t>
            </a:fld>
            <a:endParaRPr lang="en-US" sz="1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</a:endParaRPr>
          </a:p>
        </p:txBody>
      </p:sp>
      <p:sp>
        <p:nvSpPr>
          <p:cNvPr id="104451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57066" indent="-291179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64717" indent="-232943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30604" indent="-232943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96491" indent="-232943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301FF32-FB05-D54D-8126-6A368946AC85}" type="slidenum">
              <a:rPr lang="en-US" sz="1200">
                <a:solidFill>
                  <a:prstClr val="black"/>
                </a:solidFill>
              </a:rPr>
              <a:pPr/>
              <a:t>17</a:t>
            </a:fld>
            <a:endParaRPr lang="en-US" sz="1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8F71A5F-FF1A-43BF-8537-84CFF7487532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20</a:t>
            </a:fld>
            <a:endParaRPr lang="en-US" smtClean="0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514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514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4"/>
          <p:cNvCxnSpPr>
            <a:cxnSpLocks noChangeShapeType="1"/>
          </p:cNvCxnSpPr>
          <p:nvPr/>
        </p:nvCxnSpPr>
        <p:spPr bwMode="auto">
          <a:xfrm>
            <a:off x="703263" y="3059113"/>
            <a:ext cx="7715250" cy="0"/>
          </a:xfrm>
          <a:prstGeom prst="line">
            <a:avLst/>
          </a:prstGeom>
          <a:noFill/>
          <a:ln w="25400" algn="ctr">
            <a:solidFill>
              <a:srgbClr val="820000"/>
            </a:solidFill>
            <a:round/>
            <a:headEnd/>
            <a:tailEnd/>
          </a:ln>
        </p:spPr>
      </p:cxnSp>
      <p:pic>
        <p:nvPicPr>
          <p:cNvPr id="5" name="Picture 5" descr="EHC-logo-reversed-color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5105400"/>
            <a:ext cx="35814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3733800" y="5638800"/>
            <a:ext cx="1676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  <a:latin typeface="Arial Narrow" pitchFamily="34" charset="0"/>
              </a:rPr>
              <a:t>Community Forum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4625"/>
            <a:ext cx="7733805" cy="1565050"/>
          </a:xfrm>
          <a:prstGeom prst="rect">
            <a:avLst/>
          </a:prstGeom>
          <a:effectLst/>
        </p:spPr>
        <p:txBody>
          <a:bodyPr/>
          <a:lstStyle>
            <a:lvl1pPr algn="ctr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3112477"/>
            <a:ext cx="7733805" cy="184052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20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None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0"/>
          </p:nvPr>
        </p:nvSpPr>
        <p:spPr>
          <a:xfrm>
            <a:off x="4648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2"/>
          </p:nvPr>
        </p:nvSpPr>
        <p:spPr>
          <a:xfrm>
            <a:off x="4648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en-US" noProof="0" dirty="0" smtClean="0"/>
              <a:t>Click icon to add SmartArt graphic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105400"/>
            <a:ext cx="5486400" cy="457200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371600"/>
            <a:ext cx="5486400" cy="36575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611090"/>
            <a:ext cx="5486400" cy="5611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en-US" noProof="0" dirty="0" smtClean="0"/>
              <a:t>Click icon to add table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buSzPct val="100000"/>
              <a:buFont typeface="Wingdings 2" pitchFamily="18" charset="2"/>
              <a:buChar char=""/>
              <a:defRPr/>
            </a:lvl1pPr>
          </a:lstStyle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buSzPct val="100000"/>
              <a:buFont typeface="Wingdings 2" pitchFamily="18" charset="2"/>
              <a:buChar char=""/>
              <a:defRPr/>
            </a:lvl1pPr>
          </a:lstStyle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spcBef>
                <a:spcPts val="792"/>
              </a:spcBef>
              <a:buSzPct val="100000"/>
              <a:buFont typeface="Wingdings 2" pitchFamily="18" charset="2"/>
              <a:buChar char=""/>
              <a:defRPr/>
            </a:lvl2pPr>
            <a:lvl3pPr marL="859536" indent="-283464">
              <a:lnSpc>
                <a:spcPct val="100000"/>
              </a:lnSpc>
              <a:spcBef>
                <a:spcPts val="792"/>
              </a:spcBef>
              <a:buSzPct val="100000"/>
              <a:buFont typeface="Wingdings 2" pitchFamily="18" charset="2"/>
              <a:buChar char=""/>
              <a:defRPr sz="2000"/>
            </a:lvl3pPr>
            <a:lvl4pPr marL="1027113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258888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4648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4648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457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/>
            </a:lvl2pPr>
            <a:lvl3pPr marL="801688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27113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258888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7010400" y="6596063"/>
            <a:ext cx="1905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100" b="1" dirty="0">
                <a:solidFill>
                  <a:schemeClr val="bg1"/>
                </a:solidFill>
                <a:latin typeface="Arial Narrow" pitchFamily="34" charset="0"/>
              </a:rPr>
              <a:t>Community Forum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8448"/>
            <a:ext cx="8229600" cy="4828032"/>
          </a:xfrm>
          <a:prstGeom prst="rect">
            <a:avLst/>
          </a:prstGeom>
        </p:spPr>
        <p:txBody>
          <a:bodyPr lIns="0" tIns="0" rIns="0" bIns="0"/>
          <a:lstStyle>
            <a:lvl1pPr marL="292608" indent="-292608">
              <a:lnSpc>
                <a:spcPct val="100000"/>
              </a:lnSpc>
              <a:spcBef>
                <a:spcPts val="1200"/>
              </a:spcBef>
              <a:buSzPct val="100000"/>
              <a:buFont typeface="Wingdings 2" pitchFamily="18" charset="2"/>
              <a:buChar char=""/>
              <a:defRPr sz="2400"/>
            </a:lvl1pPr>
            <a:lvl2pPr marL="694944" indent="-292608">
              <a:lnSpc>
                <a:spcPct val="100000"/>
              </a:lnSpc>
              <a:buSzPct val="100000"/>
              <a:buFont typeface="Times New Roman" pitchFamily="18" charset="0"/>
              <a:buChar char="─"/>
              <a:defRPr sz="2200"/>
            </a:lvl2pPr>
            <a:lvl3pPr marL="1097280" indent="-292608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 baseline="0"/>
            </a:lvl3pPr>
            <a:lvl4pPr marL="1499616" indent="-283464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4pPr>
            <a:lvl5pPr marL="1499616" indent="-283464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5pPr>
            <a:lvl6pPr>
              <a:buNone/>
              <a:defRPr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 anchor="b" anchorCtr="0"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1519-D76A-4340-B4A2-E2EC5C366B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4466C-E1C3-F740-B62A-F37FBF04FE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8121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1519-D76A-4340-B4A2-E2EC5C366B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4466C-E1C3-F740-B62A-F37FBF04FE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0325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1519-D76A-4340-B4A2-E2EC5C366B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4466C-E1C3-F740-B62A-F37FBF04FE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2422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1519-D76A-4340-B4A2-E2EC5C366B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4466C-E1C3-F740-B62A-F37FBF04FE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1743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1519-D76A-4340-B4A2-E2EC5C366B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4466C-E1C3-F740-B62A-F37FBF04FE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6535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1519-D76A-4340-B4A2-E2EC5C366B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4466C-E1C3-F740-B62A-F37FBF04FE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1993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1519-D76A-4340-B4A2-E2EC5C366B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4466C-E1C3-F740-B62A-F37FBF04FE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1313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1519-D76A-4340-B4A2-E2EC5C366B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4466C-E1C3-F740-B62A-F37FBF04FE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6780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1519-D76A-4340-B4A2-E2EC5C366B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4466C-E1C3-F740-B62A-F37FBF04FE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6174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1519-D76A-4340-B4A2-E2EC5C366B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4466C-E1C3-F740-B62A-F37FBF04FE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755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half" idx="10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01519-D76A-4340-B4A2-E2EC5C366B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7/17/13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4466C-E1C3-F740-B62A-F37FBF04FE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1506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MT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72003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141619"/>
            <a:ext cx="6400800" cy="5911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cap="all">
                <a:solidFill>
                  <a:srgbClr val="175F9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02929" y="2844523"/>
            <a:ext cx="66561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2998123"/>
            <a:ext cx="6162675" cy="514239"/>
          </a:xfrm>
          <a:prstGeom prst="rect">
            <a:avLst/>
          </a:prstGeom>
        </p:spPr>
        <p:txBody>
          <a:bodyPr vert="horz"/>
          <a:lstStyle>
            <a:lvl1pPr>
              <a:defRPr sz="1800">
                <a:solidFill>
                  <a:srgbClr val="EC9322"/>
                </a:solidFill>
              </a:defRPr>
            </a:lvl1pPr>
          </a:lstStyle>
          <a:p>
            <a:pPr lvl="0"/>
            <a:r>
              <a:rPr lang="en-US" dirty="0" smtClean="0"/>
              <a:t>Presenter’s Name  |  Date</a:t>
            </a:r>
          </a:p>
        </p:txBody>
      </p:sp>
    </p:spTree>
    <p:extLst>
      <p:ext uri="{BB962C8B-B14F-4D97-AF65-F5344CB8AC3E}">
        <p14:creationId xmlns:p14="http://schemas.microsoft.com/office/powerpoint/2010/main" val="39428880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MTP Content Slide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496962"/>
          </a:xfrm>
          <a:prstGeom prst="rect">
            <a:avLst/>
          </a:prstGeom>
        </p:spPr>
        <p:txBody>
          <a:bodyPr/>
          <a:lstStyle>
            <a:lvl1pPr algn="l">
              <a:defRPr sz="2000" cap="all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4326"/>
            <a:ext cx="8229600" cy="4341837"/>
          </a:xfrm>
          <a:prstGeom prst="rect">
            <a:avLst/>
          </a:prstGeom>
        </p:spPr>
        <p:txBody>
          <a:bodyPr/>
          <a:lstStyle>
            <a:lvl1pPr>
              <a:buClr>
                <a:srgbClr val="EC9322"/>
              </a:buClr>
              <a:defRPr sz="1800">
                <a:latin typeface="Arial"/>
                <a:cs typeface="Arial"/>
              </a:defRPr>
            </a:lvl1pPr>
            <a:lvl2pPr>
              <a:buClr>
                <a:srgbClr val="EC9322"/>
              </a:buClr>
              <a:defRPr sz="1800">
                <a:latin typeface="Arial"/>
                <a:cs typeface="Arial"/>
              </a:defRPr>
            </a:lvl2pPr>
            <a:lvl3pPr>
              <a:buClr>
                <a:srgbClr val="EC9322"/>
              </a:buClr>
              <a:defRPr sz="1800">
                <a:latin typeface="Arial"/>
                <a:cs typeface="Arial"/>
              </a:defRPr>
            </a:lvl3pPr>
            <a:lvl4pPr>
              <a:buClr>
                <a:srgbClr val="EC9322"/>
              </a:buClr>
              <a:defRPr sz="1800">
                <a:latin typeface="Arial"/>
                <a:cs typeface="Arial"/>
              </a:defRPr>
            </a:lvl4pPr>
            <a:lvl5pPr>
              <a:buClr>
                <a:srgbClr val="EC9322"/>
              </a:buClr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4634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MTP Content Sl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496962"/>
          </a:xfrm>
          <a:prstGeom prst="rect">
            <a:avLst/>
          </a:prstGeom>
        </p:spPr>
        <p:txBody>
          <a:bodyPr/>
          <a:lstStyle>
            <a:lvl1pPr algn="l">
              <a:defRPr sz="2000" cap="all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189"/>
            <a:ext cx="5916774" cy="449362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C9322"/>
              </a:buClr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1pPr>
            <a:lvl2pPr marL="4572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2pPr>
            <a:lvl3pPr marL="9144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3pPr>
            <a:lvl4pPr marL="13716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4pPr>
            <a:lvl5pPr marL="18288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7200" y="2338926"/>
            <a:ext cx="5916774" cy="22737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latin typeface="Arial"/>
                <a:cs typeface="Arial"/>
              </a:defRPr>
            </a:lvl1pPr>
            <a:lvl2pPr marL="457200" indent="0">
              <a:buNone/>
              <a:defRPr sz="1800" b="0" i="0">
                <a:latin typeface="Arial"/>
                <a:cs typeface="Arial"/>
              </a:defRPr>
            </a:lvl2pPr>
            <a:lvl3pPr marL="914400" indent="0">
              <a:buNone/>
              <a:defRPr sz="1800" b="0" i="0">
                <a:latin typeface="Arial"/>
                <a:cs typeface="Arial"/>
              </a:defRPr>
            </a:lvl3pPr>
            <a:lvl4pPr marL="1371600" indent="0">
              <a:buNone/>
              <a:defRPr sz="1800" b="0" i="0">
                <a:latin typeface="Arial"/>
                <a:cs typeface="Arial"/>
              </a:defRPr>
            </a:lvl4pPr>
            <a:lvl5pPr marL="1828800" indent="0">
              <a:buNone/>
              <a:defRPr sz="1800"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46446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MTP Content Slid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496962"/>
          </a:xfrm>
          <a:prstGeom prst="rect">
            <a:avLst/>
          </a:prstGeom>
        </p:spPr>
        <p:txBody>
          <a:bodyPr/>
          <a:lstStyle>
            <a:lvl1pPr algn="l">
              <a:defRPr sz="2000" cap="all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189"/>
            <a:ext cx="3802832" cy="706562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C9322"/>
              </a:buClr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1pPr>
            <a:lvl2pPr marL="4572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2pPr>
            <a:lvl3pPr marL="9144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3pPr>
            <a:lvl4pPr marL="13716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4pPr>
            <a:lvl5pPr marL="18288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7199" y="2644351"/>
            <a:ext cx="3802833" cy="308638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latin typeface="Arial"/>
                <a:cs typeface="Arial"/>
              </a:defRPr>
            </a:lvl1pPr>
            <a:lvl2pPr marL="457200" indent="0">
              <a:buNone/>
              <a:defRPr sz="1800" b="0" i="0">
                <a:latin typeface="Arial"/>
                <a:cs typeface="Arial"/>
              </a:defRPr>
            </a:lvl2pPr>
            <a:lvl3pPr marL="914400" indent="0">
              <a:buNone/>
              <a:defRPr sz="1800" b="0" i="0">
                <a:latin typeface="Arial"/>
                <a:cs typeface="Arial"/>
              </a:defRPr>
            </a:lvl3pPr>
            <a:lvl4pPr marL="1371600" indent="0">
              <a:buNone/>
              <a:defRPr sz="1800" b="0" i="0">
                <a:latin typeface="Arial"/>
                <a:cs typeface="Arial"/>
              </a:defRPr>
            </a:lvl4pPr>
            <a:lvl5pPr marL="1828800" indent="0">
              <a:buNone/>
              <a:defRPr sz="1800"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669006" y="1809750"/>
            <a:ext cx="3802063" cy="70643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1pPr>
            <a:lvl2pPr marL="457200" indent="0"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2pPr>
            <a:lvl3pPr marL="914400" indent="0"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3pPr>
            <a:lvl4pPr marL="1371600" indent="0"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4pPr>
            <a:lvl5pPr marL="1828800" indent="0"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669006" y="2660924"/>
            <a:ext cx="3802063" cy="306981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>
                <a:latin typeface="Arial"/>
                <a:cs typeface="Arial"/>
              </a:defRPr>
            </a:lvl1pPr>
            <a:lvl2pPr marL="457200" indent="0">
              <a:buNone/>
              <a:defRPr sz="1800">
                <a:latin typeface="Arial"/>
                <a:cs typeface="Arial"/>
              </a:defRPr>
            </a:lvl2pPr>
            <a:lvl3pPr marL="914400" indent="0">
              <a:buNone/>
              <a:defRPr sz="1800">
                <a:latin typeface="Arial"/>
                <a:cs typeface="Arial"/>
              </a:defRPr>
            </a:lvl3pPr>
            <a:lvl4pPr marL="1371600" indent="0">
              <a:buNone/>
              <a:defRPr sz="1800">
                <a:latin typeface="Arial"/>
                <a:cs typeface="Arial"/>
              </a:defRPr>
            </a:lvl4pPr>
            <a:lvl5pPr marL="1828800" indent="0">
              <a:buNone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59761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MTP Content Slide 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416751" y="1406563"/>
            <a:ext cx="3743325" cy="4316375"/>
          </a:xfrm>
          <a:prstGeom prst="rect">
            <a:avLst/>
          </a:prstGeom>
        </p:spPr>
        <p:txBody>
          <a:bodyPr vert="horz"/>
          <a:lstStyle>
            <a:lvl1pPr>
              <a:defRPr sz="2000" b="0" i="1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496962"/>
          </a:xfrm>
          <a:prstGeom prst="rect">
            <a:avLst/>
          </a:prstGeom>
        </p:spPr>
        <p:txBody>
          <a:bodyPr/>
          <a:lstStyle>
            <a:lvl1pPr algn="l">
              <a:defRPr sz="2000" cap="all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189"/>
            <a:ext cx="4662877" cy="449362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C9322"/>
              </a:buClr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1pPr>
            <a:lvl2pPr marL="4572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2pPr>
            <a:lvl3pPr marL="9144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3pPr>
            <a:lvl4pPr marL="13716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4pPr>
            <a:lvl5pPr marL="18288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7200" y="2338926"/>
            <a:ext cx="4662877" cy="22737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latin typeface="Arial"/>
                <a:cs typeface="Arial"/>
              </a:defRPr>
            </a:lvl1pPr>
            <a:lvl2pPr marL="457200" indent="0">
              <a:buNone/>
              <a:defRPr sz="1800" b="0" i="0">
                <a:latin typeface="Arial"/>
                <a:cs typeface="Arial"/>
              </a:defRPr>
            </a:lvl2pPr>
            <a:lvl3pPr marL="914400" indent="0">
              <a:buNone/>
              <a:defRPr sz="1800" b="0" i="0">
                <a:latin typeface="Arial"/>
                <a:cs typeface="Arial"/>
              </a:defRPr>
            </a:lvl3pPr>
            <a:lvl4pPr marL="1371600" indent="0">
              <a:buNone/>
              <a:defRPr sz="1800" b="0" i="0">
                <a:latin typeface="Arial"/>
                <a:cs typeface="Arial"/>
              </a:defRPr>
            </a:lvl4pPr>
            <a:lvl5pPr marL="1828800" indent="0">
              <a:buNone/>
              <a:defRPr sz="1800"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72674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MTP Content Slide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" y="1406564"/>
            <a:ext cx="9160076" cy="3697252"/>
          </a:xfrm>
          <a:prstGeom prst="rect">
            <a:avLst/>
          </a:prstGeom>
        </p:spPr>
        <p:txBody>
          <a:bodyPr vert="horz"/>
          <a:lstStyle>
            <a:lvl1pPr>
              <a:defRPr sz="2000" b="0" i="1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496962"/>
          </a:xfrm>
          <a:prstGeom prst="rect">
            <a:avLst/>
          </a:prstGeom>
        </p:spPr>
        <p:txBody>
          <a:bodyPr/>
          <a:lstStyle>
            <a:lvl1pPr algn="l">
              <a:defRPr sz="2000" cap="all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5248275" y="5240338"/>
            <a:ext cx="3014663" cy="79582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0" i="1">
                <a:solidFill>
                  <a:srgbClr val="175F9E"/>
                </a:solidFill>
                <a:latin typeface="Arial"/>
                <a:cs typeface="Arial"/>
              </a:defRPr>
            </a:lvl1pPr>
            <a:lvl2pPr marL="457200" indent="0">
              <a:buNone/>
              <a:defRPr sz="1600" b="0" i="1">
                <a:solidFill>
                  <a:srgbClr val="175F9E"/>
                </a:solidFill>
                <a:latin typeface="Arial"/>
                <a:cs typeface="Arial"/>
              </a:defRPr>
            </a:lvl2pPr>
            <a:lvl3pPr marL="914400" indent="0">
              <a:buNone/>
              <a:defRPr sz="1600" b="0" i="1">
                <a:solidFill>
                  <a:srgbClr val="175F9E"/>
                </a:solidFill>
                <a:latin typeface="Arial"/>
                <a:cs typeface="Arial"/>
              </a:defRPr>
            </a:lvl3pPr>
            <a:lvl4pPr marL="1371600" indent="0">
              <a:buNone/>
              <a:defRPr sz="1600" b="0" i="1">
                <a:solidFill>
                  <a:srgbClr val="175F9E"/>
                </a:solidFill>
                <a:latin typeface="Arial"/>
                <a:cs typeface="Arial"/>
              </a:defRPr>
            </a:lvl4pPr>
            <a:lvl5pPr marL="1828800" indent="0">
              <a:buNone/>
              <a:defRPr sz="1600" b="0" i="1">
                <a:solidFill>
                  <a:srgbClr val="175F9E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60515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MTP Content Slid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496962"/>
          </a:xfrm>
          <a:prstGeom prst="rect">
            <a:avLst/>
          </a:prstGeom>
        </p:spPr>
        <p:txBody>
          <a:bodyPr/>
          <a:lstStyle>
            <a:lvl1pPr algn="l">
              <a:defRPr sz="2000" cap="all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457200" y="1889125"/>
            <a:ext cx="6302375" cy="3616325"/>
          </a:xfrm>
          <a:prstGeom prst="rect">
            <a:avLst/>
          </a:prstGeom>
        </p:spPr>
        <p:txBody>
          <a:bodyPr vert="horz"/>
          <a:lstStyle>
            <a:lvl1pPr>
              <a:defRPr sz="1800" b="0" i="1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225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4"/>
          <p:cNvCxnSpPr>
            <a:cxnSpLocks noChangeShapeType="1"/>
          </p:cNvCxnSpPr>
          <p:nvPr/>
        </p:nvCxnSpPr>
        <p:spPr bwMode="auto">
          <a:xfrm>
            <a:off x="703263" y="3059113"/>
            <a:ext cx="7715250" cy="0"/>
          </a:xfrm>
          <a:prstGeom prst="line">
            <a:avLst/>
          </a:prstGeom>
          <a:noFill/>
          <a:ln w="25400" algn="ctr">
            <a:solidFill>
              <a:srgbClr val="820000"/>
            </a:solidFill>
            <a:round/>
            <a:headEnd/>
            <a:tailEnd/>
          </a:ln>
        </p:spPr>
      </p:cxnSp>
      <p:pic>
        <p:nvPicPr>
          <p:cNvPr id="5" name="Picture 5" descr="EHC-logo-reversed-color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5105400"/>
            <a:ext cx="35814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3733800" y="5638800"/>
            <a:ext cx="1676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600" b="1" dirty="0">
                <a:solidFill>
                  <a:srgbClr val="FFFFFF"/>
                </a:solidFill>
                <a:latin typeface="Arial Narrow" pitchFamily="34" charset="0"/>
              </a:rPr>
              <a:t>Community Forum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4625"/>
            <a:ext cx="7733805" cy="1565050"/>
          </a:xfrm>
          <a:prstGeom prst="rect">
            <a:avLst/>
          </a:prstGeom>
          <a:effectLst/>
        </p:spPr>
        <p:txBody>
          <a:bodyPr/>
          <a:lstStyle>
            <a:lvl1pPr algn="ctr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3112477"/>
            <a:ext cx="7733805" cy="184052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20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0273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7010400" y="6596063"/>
            <a:ext cx="1905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100" b="1" dirty="0">
                <a:solidFill>
                  <a:srgbClr val="FFFFFF"/>
                </a:solidFill>
                <a:latin typeface="Arial Narrow" pitchFamily="34" charset="0"/>
              </a:rPr>
              <a:t>Community Forum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8448"/>
            <a:ext cx="8229600" cy="4828032"/>
          </a:xfrm>
          <a:prstGeom prst="rect">
            <a:avLst/>
          </a:prstGeom>
        </p:spPr>
        <p:txBody>
          <a:bodyPr lIns="0" tIns="0" rIns="0" bIns="0"/>
          <a:lstStyle>
            <a:lvl1pPr marL="292608" indent="-292608">
              <a:lnSpc>
                <a:spcPct val="100000"/>
              </a:lnSpc>
              <a:spcBef>
                <a:spcPts val="1200"/>
              </a:spcBef>
              <a:buSzPct val="100000"/>
              <a:buFont typeface="Wingdings 2" pitchFamily="18" charset="2"/>
              <a:buChar char=""/>
              <a:defRPr sz="2400"/>
            </a:lvl1pPr>
            <a:lvl2pPr marL="694944" indent="-292608">
              <a:lnSpc>
                <a:spcPct val="100000"/>
              </a:lnSpc>
              <a:buSzPct val="100000"/>
              <a:buFont typeface="Times New Roman" pitchFamily="18" charset="0"/>
              <a:buChar char="─"/>
              <a:defRPr sz="2200"/>
            </a:lvl2pPr>
            <a:lvl3pPr marL="1097280" indent="-292608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 baseline="0"/>
            </a:lvl3pPr>
            <a:lvl4pPr marL="1499616" indent="-283464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4pPr>
            <a:lvl5pPr marL="1499616" indent="-283464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5pPr>
            <a:lvl6pPr>
              <a:buNone/>
              <a:defRPr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 anchor="b" anchorCtr="0"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853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half" idx="10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160255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53333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4380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761227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half" idx="10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None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970700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half" idx="10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None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163664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4648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1"/>
          </p:nvPr>
        </p:nvSpPr>
        <p:spPr>
          <a:xfrm>
            <a:off x="457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2"/>
          </p:nvPr>
        </p:nvSpPr>
        <p:spPr>
          <a:xfrm>
            <a:off x="4648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891651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None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0"/>
          </p:nvPr>
        </p:nvSpPr>
        <p:spPr>
          <a:xfrm>
            <a:off x="4648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2"/>
          </p:nvPr>
        </p:nvSpPr>
        <p:spPr>
          <a:xfrm>
            <a:off x="4648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715178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en-US" noProof="0" dirty="0" smtClean="0"/>
              <a:t>Click icon to add SmartArt graphic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89925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105400"/>
            <a:ext cx="5486400" cy="457200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371600"/>
            <a:ext cx="5486400" cy="36575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611090"/>
            <a:ext cx="5486400" cy="5611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9650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en-US" noProof="0" dirty="0" smtClean="0"/>
              <a:t>Click icon to add table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013150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buSzPct val="100000"/>
              <a:buFont typeface="Wingdings 2" pitchFamily="18" charset="2"/>
              <a:buChar char=""/>
              <a:defRPr/>
            </a:lvl1pPr>
          </a:lstStyle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40482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buSzPct val="100000"/>
              <a:buFont typeface="Wingdings 2" pitchFamily="18" charset="2"/>
              <a:buChar char=""/>
              <a:defRPr/>
            </a:lvl1pPr>
          </a:lstStyle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648601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spcBef>
                <a:spcPts val="792"/>
              </a:spcBef>
              <a:buSzPct val="100000"/>
              <a:buFont typeface="Wingdings 2" pitchFamily="18" charset="2"/>
              <a:buChar char=""/>
              <a:defRPr/>
            </a:lvl2pPr>
            <a:lvl3pPr marL="859536" indent="-283464">
              <a:lnSpc>
                <a:spcPct val="100000"/>
              </a:lnSpc>
              <a:spcBef>
                <a:spcPts val="792"/>
              </a:spcBef>
              <a:buSzPct val="100000"/>
              <a:buFont typeface="Wingdings 2" pitchFamily="18" charset="2"/>
              <a:buChar char=""/>
              <a:defRPr sz="2000"/>
            </a:lvl3pPr>
            <a:lvl4pPr marL="1027113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258888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7467826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4648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4648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69081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457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/>
            </a:lvl2pPr>
            <a:lvl3pPr marL="801688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27113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4pPr>
            <a:lvl5pPr marL="1258888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661634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2587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MTP Content Slide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496962"/>
          </a:xfrm>
          <a:prstGeom prst="rect">
            <a:avLst/>
          </a:prstGeom>
        </p:spPr>
        <p:txBody>
          <a:bodyPr/>
          <a:lstStyle>
            <a:lvl1pPr algn="l">
              <a:defRPr sz="2000" cap="all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4326"/>
            <a:ext cx="8229600" cy="4341837"/>
          </a:xfrm>
          <a:prstGeom prst="rect">
            <a:avLst/>
          </a:prstGeom>
        </p:spPr>
        <p:txBody>
          <a:bodyPr/>
          <a:lstStyle>
            <a:lvl1pPr>
              <a:buClr>
                <a:srgbClr val="EC9322"/>
              </a:buClr>
              <a:defRPr sz="1800">
                <a:latin typeface="Arial"/>
                <a:cs typeface="Arial"/>
              </a:defRPr>
            </a:lvl1pPr>
            <a:lvl2pPr>
              <a:buClr>
                <a:srgbClr val="EC9322"/>
              </a:buClr>
              <a:defRPr sz="1800">
                <a:latin typeface="Arial"/>
                <a:cs typeface="Arial"/>
              </a:defRPr>
            </a:lvl2pPr>
            <a:lvl3pPr>
              <a:buClr>
                <a:srgbClr val="EC9322"/>
              </a:buClr>
              <a:defRPr sz="1800">
                <a:latin typeface="Arial"/>
                <a:cs typeface="Arial"/>
              </a:defRPr>
            </a:lvl3pPr>
            <a:lvl4pPr>
              <a:buClr>
                <a:srgbClr val="EC9322"/>
              </a:buClr>
              <a:defRPr sz="1800">
                <a:latin typeface="Arial"/>
                <a:cs typeface="Arial"/>
              </a:defRPr>
            </a:lvl4pPr>
            <a:lvl5pPr>
              <a:buClr>
                <a:srgbClr val="EC9322"/>
              </a:buClr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8784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MTP Content Slid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496962"/>
          </a:xfrm>
          <a:prstGeom prst="rect">
            <a:avLst/>
          </a:prstGeom>
        </p:spPr>
        <p:txBody>
          <a:bodyPr/>
          <a:lstStyle>
            <a:lvl1pPr algn="l">
              <a:defRPr sz="2000" cap="all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189"/>
            <a:ext cx="5916774" cy="449362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C9322"/>
              </a:buClr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1pPr>
            <a:lvl2pPr marL="4572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2pPr>
            <a:lvl3pPr marL="9144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3pPr>
            <a:lvl4pPr marL="13716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4pPr>
            <a:lvl5pPr marL="18288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7200" y="2338926"/>
            <a:ext cx="5916774" cy="22737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latin typeface="Arial"/>
                <a:cs typeface="Arial"/>
              </a:defRPr>
            </a:lvl1pPr>
            <a:lvl2pPr marL="457200" indent="0">
              <a:buNone/>
              <a:defRPr sz="1800" b="0" i="0">
                <a:latin typeface="Arial"/>
                <a:cs typeface="Arial"/>
              </a:defRPr>
            </a:lvl2pPr>
            <a:lvl3pPr marL="914400" indent="0">
              <a:buNone/>
              <a:defRPr sz="1800" b="0" i="0">
                <a:latin typeface="Arial"/>
                <a:cs typeface="Arial"/>
              </a:defRPr>
            </a:lvl3pPr>
            <a:lvl4pPr marL="1371600" indent="0">
              <a:buNone/>
              <a:defRPr sz="1800" b="0" i="0">
                <a:latin typeface="Arial"/>
                <a:cs typeface="Arial"/>
              </a:defRPr>
            </a:lvl4pPr>
            <a:lvl5pPr marL="1828800" indent="0">
              <a:buNone/>
              <a:defRPr sz="1800"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48781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MTP Content Slid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496962"/>
          </a:xfrm>
          <a:prstGeom prst="rect">
            <a:avLst/>
          </a:prstGeom>
        </p:spPr>
        <p:txBody>
          <a:bodyPr/>
          <a:lstStyle>
            <a:lvl1pPr algn="l">
              <a:defRPr sz="2000" cap="all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189"/>
            <a:ext cx="3802832" cy="706562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C9322"/>
              </a:buClr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1pPr>
            <a:lvl2pPr marL="4572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2pPr>
            <a:lvl3pPr marL="9144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3pPr>
            <a:lvl4pPr marL="13716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4pPr>
            <a:lvl5pPr marL="18288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7199" y="2644351"/>
            <a:ext cx="3802833" cy="308638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latin typeface="Arial"/>
                <a:cs typeface="Arial"/>
              </a:defRPr>
            </a:lvl1pPr>
            <a:lvl2pPr marL="457200" indent="0">
              <a:buNone/>
              <a:defRPr sz="1800" b="0" i="0">
                <a:latin typeface="Arial"/>
                <a:cs typeface="Arial"/>
              </a:defRPr>
            </a:lvl2pPr>
            <a:lvl3pPr marL="914400" indent="0">
              <a:buNone/>
              <a:defRPr sz="1800" b="0" i="0">
                <a:latin typeface="Arial"/>
                <a:cs typeface="Arial"/>
              </a:defRPr>
            </a:lvl3pPr>
            <a:lvl4pPr marL="1371600" indent="0">
              <a:buNone/>
              <a:defRPr sz="1800" b="0" i="0">
                <a:latin typeface="Arial"/>
                <a:cs typeface="Arial"/>
              </a:defRPr>
            </a:lvl4pPr>
            <a:lvl5pPr marL="1828800" indent="0">
              <a:buNone/>
              <a:defRPr sz="1800"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669006" y="1809750"/>
            <a:ext cx="3802063" cy="70643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1pPr>
            <a:lvl2pPr marL="457200" indent="0"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2pPr>
            <a:lvl3pPr marL="914400" indent="0"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3pPr>
            <a:lvl4pPr marL="1371600" indent="0"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4pPr>
            <a:lvl5pPr marL="1828800" indent="0"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669006" y="2660924"/>
            <a:ext cx="3802063" cy="306981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>
                <a:latin typeface="Arial"/>
                <a:cs typeface="Arial"/>
              </a:defRPr>
            </a:lvl1pPr>
            <a:lvl2pPr marL="457200" indent="0">
              <a:buNone/>
              <a:defRPr sz="1800">
                <a:latin typeface="Arial"/>
                <a:cs typeface="Arial"/>
              </a:defRPr>
            </a:lvl2pPr>
            <a:lvl3pPr marL="914400" indent="0">
              <a:buNone/>
              <a:defRPr sz="1800">
                <a:latin typeface="Arial"/>
                <a:cs typeface="Arial"/>
              </a:defRPr>
            </a:lvl3pPr>
            <a:lvl4pPr marL="1371600" indent="0">
              <a:buNone/>
              <a:defRPr sz="1800">
                <a:latin typeface="Arial"/>
                <a:cs typeface="Arial"/>
              </a:defRPr>
            </a:lvl4pPr>
            <a:lvl5pPr marL="1828800" indent="0">
              <a:buNone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2697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MTP Content Slide 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416751" y="1406563"/>
            <a:ext cx="3743325" cy="4316375"/>
          </a:xfrm>
          <a:prstGeom prst="rect">
            <a:avLst/>
          </a:prstGeom>
        </p:spPr>
        <p:txBody>
          <a:bodyPr vert="horz"/>
          <a:lstStyle>
            <a:lvl1pPr>
              <a:defRPr sz="2000" b="0" i="1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496962"/>
          </a:xfrm>
          <a:prstGeom prst="rect">
            <a:avLst/>
          </a:prstGeom>
        </p:spPr>
        <p:txBody>
          <a:bodyPr/>
          <a:lstStyle>
            <a:lvl1pPr algn="l">
              <a:defRPr sz="2000" cap="all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189"/>
            <a:ext cx="4662877" cy="449362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EC9322"/>
              </a:buClr>
              <a:buNone/>
              <a:defRPr sz="1800" b="1" i="0">
                <a:solidFill>
                  <a:srgbClr val="175F9E"/>
                </a:solidFill>
                <a:latin typeface="Arial"/>
                <a:cs typeface="Arial"/>
              </a:defRPr>
            </a:lvl1pPr>
            <a:lvl2pPr marL="4572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2pPr>
            <a:lvl3pPr marL="9144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3pPr>
            <a:lvl4pPr marL="13716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4pPr>
            <a:lvl5pPr marL="1828800" indent="0">
              <a:buClr>
                <a:srgbClr val="EC9322"/>
              </a:buClr>
              <a:buNone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7200" y="2338926"/>
            <a:ext cx="4662877" cy="22737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latin typeface="Arial"/>
                <a:cs typeface="Arial"/>
              </a:defRPr>
            </a:lvl1pPr>
            <a:lvl2pPr marL="457200" indent="0">
              <a:buNone/>
              <a:defRPr sz="1800" b="0" i="0">
                <a:latin typeface="Arial"/>
                <a:cs typeface="Arial"/>
              </a:defRPr>
            </a:lvl2pPr>
            <a:lvl3pPr marL="914400" indent="0">
              <a:buNone/>
              <a:defRPr sz="1800" b="0" i="0">
                <a:latin typeface="Arial"/>
                <a:cs typeface="Arial"/>
              </a:defRPr>
            </a:lvl3pPr>
            <a:lvl4pPr marL="1371600" indent="0">
              <a:buNone/>
              <a:defRPr sz="1800" b="0" i="0">
                <a:latin typeface="Arial"/>
                <a:cs typeface="Arial"/>
              </a:defRPr>
            </a:lvl4pPr>
            <a:lvl5pPr marL="1828800" indent="0">
              <a:buNone/>
              <a:defRPr sz="1800"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213278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MTP Content Slide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" y="1406564"/>
            <a:ext cx="9160076" cy="3697252"/>
          </a:xfrm>
          <a:prstGeom prst="rect">
            <a:avLst/>
          </a:prstGeom>
        </p:spPr>
        <p:txBody>
          <a:bodyPr vert="horz"/>
          <a:lstStyle>
            <a:lvl1pPr>
              <a:defRPr sz="2000" b="0" i="1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496962"/>
          </a:xfrm>
          <a:prstGeom prst="rect">
            <a:avLst/>
          </a:prstGeom>
        </p:spPr>
        <p:txBody>
          <a:bodyPr/>
          <a:lstStyle>
            <a:lvl1pPr algn="l">
              <a:defRPr sz="2000" cap="all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5248275" y="5240338"/>
            <a:ext cx="3014663" cy="79582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0" i="1">
                <a:solidFill>
                  <a:srgbClr val="175F9E"/>
                </a:solidFill>
                <a:latin typeface="Arial"/>
                <a:cs typeface="Arial"/>
              </a:defRPr>
            </a:lvl1pPr>
            <a:lvl2pPr marL="457200" indent="0">
              <a:buNone/>
              <a:defRPr sz="1600" b="0" i="1">
                <a:solidFill>
                  <a:srgbClr val="175F9E"/>
                </a:solidFill>
                <a:latin typeface="Arial"/>
                <a:cs typeface="Arial"/>
              </a:defRPr>
            </a:lvl2pPr>
            <a:lvl3pPr marL="914400" indent="0">
              <a:buNone/>
              <a:defRPr sz="1600" b="0" i="1">
                <a:solidFill>
                  <a:srgbClr val="175F9E"/>
                </a:solidFill>
                <a:latin typeface="Arial"/>
                <a:cs typeface="Arial"/>
              </a:defRPr>
            </a:lvl3pPr>
            <a:lvl4pPr marL="1371600" indent="0">
              <a:buNone/>
              <a:defRPr sz="1600" b="0" i="1">
                <a:solidFill>
                  <a:srgbClr val="175F9E"/>
                </a:solidFill>
                <a:latin typeface="Arial"/>
                <a:cs typeface="Arial"/>
              </a:defRPr>
            </a:lvl4pPr>
            <a:lvl5pPr marL="1828800" indent="0">
              <a:buNone/>
              <a:defRPr sz="1600" b="0" i="1">
                <a:solidFill>
                  <a:srgbClr val="175F9E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7646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MTP Content Slid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496962"/>
          </a:xfrm>
          <a:prstGeom prst="rect">
            <a:avLst/>
          </a:prstGeom>
        </p:spPr>
        <p:txBody>
          <a:bodyPr/>
          <a:lstStyle>
            <a:lvl1pPr algn="l">
              <a:defRPr sz="2000" cap="all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457200" y="1889125"/>
            <a:ext cx="6302375" cy="3616325"/>
          </a:xfrm>
          <a:prstGeom prst="rect">
            <a:avLst/>
          </a:prstGeom>
        </p:spPr>
        <p:txBody>
          <a:bodyPr vert="horz"/>
          <a:lstStyle>
            <a:lvl1pPr>
              <a:defRPr sz="1800" b="0" i="1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89160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Wave6 for PRIN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New NS Logo on WHITE 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588" y="6394450"/>
            <a:ext cx="14732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91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383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91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94075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4056713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      |    Presentation Title|    NorthShore    |    Date</a:t>
            </a:r>
          </a:p>
        </p:txBody>
      </p:sp>
    </p:spTree>
    <p:extLst>
      <p:ext uri="{BB962C8B-B14F-4D97-AF65-F5344CB8AC3E}">
        <p14:creationId xmlns:p14="http://schemas.microsoft.com/office/powerpoint/2010/main" val="4096017145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      |    NS AAU Study Highlights    |    NorthShore    |    6 April 2010</a:t>
            </a:r>
          </a:p>
        </p:txBody>
      </p:sp>
    </p:spTree>
    <p:extLst>
      <p:ext uri="{BB962C8B-B14F-4D97-AF65-F5344CB8AC3E}">
        <p14:creationId xmlns:p14="http://schemas.microsoft.com/office/powerpoint/2010/main" val="1853777340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  <a:p>
            <a:pPr>
              <a:defRPr/>
            </a:pPr>
            <a:fld id="{66AB4CC9-7265-4D9A-8B79-A8E39333E65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 dirty="0">
                <a:solidFill>
                  <a:srgbClr val="000000"/>
                </a:solidFill>
              </a:rPr>
              <a:t>    |    AAU Study Highlights    |    NorthShore    |    6 April 2010</a:t>
            </a:r>
          </a:p>
        </p:txBody>
      </p:sp>
    </p:spTree>
    <p:extLst>
      <p:ext uri="{BB962C8B-B14F-4D97-AF65-F5344CB8AC3E}">
        <p14:creationId xmlns:p14="http://schemas.microsoft.com/office/powerpoint/2010/main" val="4148496956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>
            <a:cxnSpLocks noChangeShapeType="1"/>
          </p:cNvCxnSpPr>
          <p:nvPr userDrawn="1"/>
        </p:nvCxnSpPr>
        <p:spPr bwMode="auto">
          <a:xfrm>
            <a:off x="684213" y="1233488"/>
            <a:ext cx="7775575" cy="19050"/>
          </a:xfrm>
          <a:prstGeom prst="line">
            <a:avLst/>
          </a:prstGeom>
          <a:noFill/>
          <a:ln w="158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4"/>
          <p:cNvCxnSpPr/>
          <p:nvPr userDrawn="1"/>
        </p:nvCxnSpPr>
        <p:spPr bwMode="auto">
          <a:xfrm>
            <a:off x="660400" y="1074738"/>
            <a:ext cx="77851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512" y="195262"/>
            <a:ext cx="7772400" cy="8985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  <a:p>
            <a:pPr>
              <a:defRPr/>
            </a:pPr>
            <a:fld id="{51C66004-1A84-49B4-9583-2A47D0C7C56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 dirty="0">
                <a:solidFill>
                  <a:srgbClr val="000000"/>
                </a:solidFill>
              </a:rPr>
              <a:t>    |    AAU Study Highlights    |    NorthShore    |    April  21, 2010</a:t>
            </a:r>
          </a:p>
        </p:txBody>
      </p:sp>
    </p:spTree>
    <p:extLst>
      <p:ext uri="{BB962C8B-B14F-4D97-AF65-F5344CB8AC3E}">
        <p14:creationId xmlns:p14="http://schemas.microsoft.com/office/powerpoint/2010/main" val="2368572636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fld id="{011AEACB-9AEE-4B5B-818E-C98FE7DCA2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345105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335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335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fld id="{640CD568-3393-40FC-B141-844BFAEBF48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363716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half" idx="10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None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fld id="{671C068C-FA90-49E5-8094-E60FB2BE276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625588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fld id="{4F067AED-3886-4054-A025-91E8FB1D659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544803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fld id="{A0266659-535B-4B39-8045-0060468B2D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806091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fld id="{D919B8FB-848E-483A-8CA7-1CC7B3BD78D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51609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fld id="{1E7FCAC6-EC85-42DB-9A79-532D1605390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937341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fld id="{9C014BFD-CC85-47DD-A04B-2A9F2BA1761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244371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52425"/>
            <a:ext cx="1943100" cy="5195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52425"/>
            <a:ext cx="5676900" cy="5195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endParaRPr lang="en-US">
              <a:solidFill>
                <a:srgbClr val="000000"/>
              </a:solidFill>
            </a:endParaRPr>
          </a:p>
          <a:p>
            <a:pPr>
              <a:defRPr/>
            </a:pPr>
            <a:fld id="{088DEEB2-7D28-478F-B7FC-6A088E3441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854856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  </a:t>
            </a:r>
            <a:fld id="{211E22C8-2F86-4A34-8DAA-DF8DC6B5F0D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 dirty="0">
                <a:solidFill>
                  <a:srgbClr val="000000"/>
                </a:solidFill>
              </a:rPr>
              <a:t>    |    NS AAU Study Highlights    |    NorthShore    |    6 April 2010</a:t>
            </a:r>
          </a:p>
        </p:txBody>
      </p:sp>
    </p:spTree>
    <p:extLst>
      <p:ext uri="{BB962C8B-B14F-4D97-AF65-F5344CB8AC3E}">
        <p14:creationId xmlns:p14="http://schemas.microsoft.com/office/powerpoint/2010/main" val="3322163393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      |    NS AAU Study Highlights    |    NorthShore    |    6 April 2010</a:t>
            </a:r>
          </a:p>
        </p:txBody>
      </p:sp>
    </p:spTree>
    <p:extLst>
      <p:ext uri="{BB962C8B-B14F-4D97-AF65-F5344CB8AC3E}">
        <p14:creationId xmlns:p14="http://schemas.microsoft.com/office/powerpoint/2010/main" val="957917337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295400"/>
            <a:ext cx="4038600" cy="4830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half" idx="10"/>
          </p:nvPr>
        </p:nvSpPr>
        <p:spPr>
          <a:xfrm>
            <a:off x="4648200" y="1295400"/>
            <a:ext cx="4038600" cy="48307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buSzPct val="100000"/>
              <a:buFont typeface="Wingdings 2" pitchFamily="18" charset="2"/>
              <a:buChar char=""/>
              <a:defRPr sz="2400"/>
            </a:lvl1pPr>
            <a:lvl2pPr marL="56991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200"/>
            </a:lvl2pPr>
            <a:lvl3pPr marL="855663" indent="-284163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3pPr>
            <a:lvl4pPr marL="1085850" indent="-230188">
              <a:lnSpc>
                <a:spcPct val="100000"/>
              </a:lnSpc>
              <a:buSzPct val="100000"/>
              <a:buFont typeface="Wingdings 2" pitchFamily="18" charset="2"/>
              <a:buNone/>
              <a:defRPr sz="1800"/>
            </a:lvl4pPr>
            <a:lvl5pPr marL="1312863" indent="-227013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30175"/>
            <a:ext cx="8229600" cy="8604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4648200" y="12954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1"/>
          </p:nvPr>
        </p:nvSpPr>
        <p:spPr>
          <a:xfrm>
            <a:off x="457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2"/>
          </p:nvPr>
        </p:nvSpPr>
        <p:spPr>
          <a:xfrm>
            <a:off x="4648200" y="3810000"/>
            <a:ext cx="4038600" cy="23622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2000"/>
            </a:lvl1pPr>
            <a:lvl2pPr marL="4572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800"/>
            </a:lvl2pPr>
            <a:lvl3pPr marL="688975" indent="-23177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3pPr>
            <a:lvl4pPr marL="914400" indent="-225425">
              <a:lnSpc>
                <a:spcPct val="100000"/>
              </a:lnSpc>
              <a:buSzPct val="100000"/>
              <a:buFont typeface="Wingdings 2" pitchFamily="18" charset="2"/>
              <a:buChar char=""/>
              <a:defRPr sz="1600"/>
            </a:lvl4pPr>
            <a:lvl5pPr marL="1146175" indent="-231775">
              <a:buSzPct val="100000"/>
              <a:buFont typeface="Wingdings 2" pitchFamily="18" charset="2"/>
              <a:buChar char="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21" Type="http://schemas.openxmlformats.org/officeDocument/2006/relationships/image" Target="../media/image1.png"/><Relationship Id="rId22" Type="http://schemas.openxmlformats.org/officeDocument/2006/relationships/image" Target="../media/image2.png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7.xml"/><Relationship Id="rId9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theme" Target="../theme/theme3.xml"/><Relationship Id="rId3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7.xml"/><Relationship Id="rId7" Type="http://schemas.openxmlformats.org/officeDocument/2006/relationships/theme" Target="../theme/theme4.xml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20" Type="http://schemas.openxmlformats.org/officeDocument/2006/relationships/theme" Target="../theme/theme5.xml"/><Relationship Id="rId21" Type="http://schemas.openxmlformats.org/officeDocument/2006/relationships/image" Target="../media/image1.png"/><Relationship Id="rId22" Type="http://schemas.openxmlformats.org/officeDocument/2006/relationships/image" Target="../media/image2.png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9.xml"/><Relationship Id="rId3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4" Type="http://schemas.openxmlformats.org/officeDocument/2006/relationships/slideLayout" Target="../slideLayouts/slideLayout60.xml"/><Relationship Id="rId5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2.xml"/><Relationship Id="rId7" Type="http://schemas.openxmlformats.org/officeDocument/2006/relationships/theme" Target="../theme/theme6.xml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77.xml"/><Relationship Id="rId16" Type="http://schemas.openxmlformats.org/officeDocument/2006/relationships/slideLayout" Target="../slideLayouts/slideLayout78.xml"/><Relationship Id="rId17" Type="http://schemas.openxmlformats.org/officeDocument/2006/relationships/theme" Target="../theme/theme7.xml"/><Relationship Id="rId18" Type="http://schemas.openxmlformats.org/officeDocument/2006/relationships/image" Target="../media/image7.jpeg"/><Relationship Id="rId19" Type="http://schemas.openxmlformats.org/officeDocument/2006/relationships/image" Target="../media/image8.jpeg"/><Relationship Id="rId1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9.xml"/><Relationship Id="rId8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9" name="Rectangle 5"/>
          <p:cNvSpPr>
            <a:spLocks noChangeArrowheads="1"/>
          </p:cNvSpPr>
          <p:nvPr/>
        </p:nvSpPr>
        <p:spPr bwMode="auto">
          <a:xfrm>
            <a:off x="5638800" y="6497638"/>
            <a:ext cx="10668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 userDrawn="1"/>
        </p:nvSpPr>
        <p:spPr bwMode="auto">
          <a:xfrm>
            <a:off x="7010400" y="6553200"/>
            <a:ext cx="2057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endParaRPr lang="en-US" sz="1000" b="1" dirty="0">
              <a:solidFill>
                <a:schemeClr val="bg1"/>
              </a:solidFill>
              <a:latin typeface="Arial Narrow" pitchFamily="34" charset="0"/>
            </a:endParaRPr>
          </a:p>
          <a:p>
            <a:pPr algn="r">
              <a:defRPr/>
            </a:pPr>
            <a:r>
              <a:rPr lang="en-US" sz="500" b="1" dirty="0">
                <a:solidFill>
                  <a:schemeClr val="bg1"/>
                </a:solidFill>
                <a:latin typeface="Arial Narrow" pitchFamily="34" charset="0"/>
              </a:rPr>
              <a:t>Community Forum</a:t>
            </a: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435985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6248400"/>
            <a:ext cx="2209800" cy="609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030" name="Picture 6" descr="EHC-logo-reversed-color.png"/>
          <p:cNvPicPr>
            <a:picLocks noChangeAspect="1"/>
          </p:cNvPicPr>
          <p:nvPr userDrawn="1"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781800" y="6270625"/>
            <a:ext cx="227012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3"/>
          <p:cNvSpPr txBox="1">
            <a:spLocks noChangeArrowheads="1"/>
          </p:cNvSpPr>
          <p:nvPr userDrawn="1"/>
        </p:nvSpPr>
        <p:spPr bwMode="auto">
          <a:xfrm>
            <a:off x="7010400" y="6596063"/>
            <a:ext cx="1905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100" b="1" dirty="0">
                <a:solidFill>
                  <a:schemeClr val="bg1"/>
                </a:solidFill>
                <a:latin typeface="Arial Narrow" pitchFamily="34" charset="0"/>
              </a:rPr>
              <a:t>Community Forum</a:t>
            </a:r>
          </a:p>
        </p:txBody>
      </p:sp>
      <p:cxnSp>
        <p:nvCxnSpPr>
          <p:cNvPr id="10" name="Straight Connector 9"/>
          <p:cNvCxnSpPr/>
          <p:nvPr userDrawn="1"/>
        </p:nvCxnSpPr>
        <p:spPr bwMode="auto">
          <a:xfrm>
            <a:off x="0" y="6248400"/>
            <a:ext cx="9144000" cy="0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  <p:sldLayoutId id="2147483961" r:id="rId12"/>
    <p:sldLayoutId id="2147483962" r:id="rId13"/>
    <p:sldLayoutId id="2147483963" r:id="rId14"/>
    <p:sldLayoutId id="2147483964" r:id="rId15"/>
    <p:sldLayoutId id="2147483965" r:id="rId16"/>
    <p:sldLayoutId id="2147483966" r:id="rId17"/>
    <p:sldLayoutId id="2147483967" r:id="rId18"/>
    <p:sldLayoutId id="2147483970" r:id="rId19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Trebuchet MS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Trebuchet MS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Trebuchet MS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Trebuchet MS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9pPr>
    </p:titleStyle>
    <p:bodyStyle>
      <a:lvl1pPr marL="290513" indent="-290513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400">
          <a:solidFill>
            <a:srgbClr val="FFFFFF"/>
          </a:solidFill>
          <a:latin typeface="Trebuchet MS" pitchFamily="34" charset="0"/>
          <a:ea typeface="+mn-ea"/>
          <a:cs typeface="+mn-cs"/>
        </a:defRPr>
      </a:lvl1pPr>
      <a:lvl2pPr marL="692150" indent="-287338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2pPr>
      <a:lvl3pPr marL="1081088" indent="-274638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3pPr>
      <a:lvl4pPr marL="1427163" indent="-231775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4pPr>
      <a:lvl5pPr marL="1828800" indent="-287338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5pPr>
      <a:lvl6pPr marL="22860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6pPr>
      <a:lvl7pPr marL="27432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7pPr>
      <a:lvl8pPr marL="32004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8pPr>
      <a:lvl9pPr marL="36576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3B201519-D76A-4340-B4A2-E2EC5C366B7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7/17/13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CC54466C-E1C3-F740-B62A-F37FBF04FE7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3921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335534"/>
            <a:ext cx="9156695" cy="1218821"/>
          </a:xfrm>
          <a:prstGeom prst="rect">
            <a:avLst/>
          </a:prstGeom>
          <a:solidFill>
            <a:srgbClr val="175F9E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 descr="CMTP_Logo&amp;Nam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437" y="4490829"/>
            <a:ext cx="2359005" cy="98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873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solidFill>
            <a:srgbClr val="175F9E"/>
          </a:solidFill>
          <a:latin typeface="Arial Black"/>
          <a:ea typeface="+mj-ea"/>
          <a:cs typeface="Arial Black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400" kern="1200" cap="none">
          <a:solidFill>
            <a:srgbClr val="175F9E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187506"/>
            <a:ext cx="9156695" cy="1218821"/>
          </a:xfrm>
          <a:prstGeom prst="rect">
            <a:avLst/>
          </a:prstGeom>
          <a:solidFill>
            <a:srgbClr val="175F9E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511744"/>
            <a:ext cx="9144000" cy="3547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72768" y="6123927"/>
            <a:ext cx="1270059" cy="622196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Picture 9" descr="CMTP_Logo_72dpi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92" y="6225756"/>
            <a:ext cx="689811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74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9" name="Rectangle 5"/>
          <p:cNvSpPr>
            <a:spLocks noChangeArrowheads="1"/>
          </p:cNvSpPr>
          <p:nvPr/>
        </p:nvSpPr>
        <p:spPr bwMode="auto">
          <a:xfrm>
            <a:off x="5638800" y="6497638"/>
            <a:ext cx="10668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Palatino Linotype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 userDrawn="1"/>
        </p:nvSpPr>
        <p:spPr bwMode="auto">
          <a:xfrm>
            <a:off x="7010400" y="6553200"/>
            <a:ext cx="2057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endParaRPr lang="en-US" sz="1000" b="1" dirty="0">
              <a:solidFill>
                <a:srgbClr val="FFFFFF"/>
              </a:solidFill>
              <a:latin typeface="Arial Narrow" pitchFamily="34" charset="0"/>
            </a:endParaRPr>
          </a:p>
          <a:p>
            <a:pPr algn="r">
              <a:defRPr/>
            </a:pPr>
            <a:r>
              <a:rPr lang="en-US" sz="500" b="1" dirty="0">
                <a:solidFill>
                  <a:srgbClr val="FFFFFF"/>
                </a:solidFill>
                <a:latin typeface="Arial Narrow" pitchFamily="34" charset="0"/>
              </a:rPr>
              <a:t>Community Forum</a:t>
            </a: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435985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6248400"/>
            <a:ext cx="2209800" cy="609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030" name="Picture 6" descr="EHC-logo-reversed-color.png"/>
          <p:cNvPicPr>
            <a:picLocks noChangeAspect="1"/>
          </p:cNvPicPr>
          <p:nvPr userDrawn="1"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781800" y="6270625"/>
            <a:ext cx="2270125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3"/>
          <p:cNvSpPr txBox="1">
            <a:spLocks noChangeArrowheads="1"/>
          </p:cNvSpPr>
          <p:nvPr userDrawn="1"/>
        </p:nvSpPr>
        <p:spPr bwMode="auto">
          <a:xfrm>
            <a:off x="7010400" y="6596063"/>
            <a:ext cx="1905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100" b="1" dirty="0">
                <a:solidFill>
                  <a:srgbClr val="FFFFFF"/>
                </a:solidFill>
                <a:latin typeface="Arial Narrow" pitchFamily="34" charset="0"/>
              </a:rPr>
              <a:t>Community Forum</a:t>
            </a:r>
          </a:p>
        </p:txBody>
      </p:sp>
      <p:cxnSp>
        <p:nvCxnSpPr>
          <p:cNvPr id="10" name="Straight Connector 9"/>
          <p:cNvCxnSpPr/>
          <p:nvPr userDrawn="1"/>
        </p:nvCxnSpPr>
        <p:spPr bwMode="auto">
          <a:xfrm>
            <a:off x="0" y="6248400"/>
            <a:ext cx="9144000" cy="0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7150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  <p:sldLayoutId id="2147484014" r:id="rId10"/>
    <p:sldLayoutId id="2147484015" r:id="rId11"/>
    <p:sldLayoutId id="2147484016" r:id="rId12"/>
    <p:sldLayoutId id="2147484017" r:id="rId13"/>
    <p:sldLayoutId id="2147484018" r:id="rId14"/>
    <p:sldLayoutId id="2147484019" r:id="rId15"/>
    <p:sldLayoutId id="2147484020" r:id="rId16"/>
    <p:sldLayoutId id="2147484021" r:id="rId17"/>
    <p:sldLayoutId id="2147484022" r:id="rId18"/>
    <p:sldLayoutId id="2147484023" r:id="rId19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Trebuchet MS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Trebuchet MS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Trebuchet MS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Trebuchet MS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9pPr>
    </p:titleStyle>
    <p:bodyStyle>
      <a:lvl1pPr marL="290513" indent="-290513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400">
          <a:solidFill>
            <a:srgbClr val="FFFFFF"/>
          </a:solidFill>
          <a:latin typeface="Trebuchet MS" pitchFamily="34" charset="0"/>
          <a:ea typeface="+mn-ea"/>
          <a:cs typeface="+mn-cs"/>
        </a:defRPr>
      </a:lvl1pPr>
      <a:lvl2pPr marL="692150" indent="-287338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2pPr>
      <a:lvl3pPr marL="1081088" indent="-274638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3pPr>
      <a:lvl4pPr marL="1427163" indent="-231775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4pPr>
      <a:lvl5pPr marL="1828800" indent="-287338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5pPr>
      <a:lvl6pPr marL="22860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6pPr>
      <a:lvl7pPr marL="27432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7pPr>
      <a:lvl8pPr marL="32004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8pPr>
      <a:lvl9pPr marL="36576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187506"/>
            <a:ext cx="9156695" cy="1218821"/>
          </a:xfrm>
          <a:prstGeom prst="rect">
            <a:avLst/>
          </a:prstGeom>
          <a:solidFill>
            <a:srgbClr val="175F9E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511744"/>
            <a:ext cx="9144000" cy="3547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72768" y="6123927"/>
            <a:ext cx="1270059" cy="622196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Picture 9" descr="CMTP_Logo_72dpi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92" y="6225756"/>
            <a:ext cx="689811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337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2" descr="Wave6 for PRINTI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52425"/>
            <a:ext cx="77724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335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9" name="Picture 13" descr="New NS Logo on WHITE SMALL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588" y="6394450"/>
            <a:ext cx="14732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90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410325"/>
            <a:ext cx="514508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 eaLnBrk="0" hangingPunct="0">
              <a:defRPr/>
            </a:pPr>
            <a:endParaRPr lang="en-US" dirty="0">
              <a:solidFill>
                <a:srgbClr val="000000"/>
              </a:solidFill>
            </a:endParaRPr>
          </a:p>
          <a:p>
            <a:pPr eaLnBrk="0" hangingPunct="0">
              <a:defRPr/>
            </a:pPr>
            <a:endParaRPr lang="en-US" dirty="0">
              <a:solidFill>
                <a:srgbClr val="000000"/>
              </a:solidFill>
            </a:endParaRPr>
          </a:p>
          <a:p>
            <a:pPr eaLnBrk="0" hangingPunct="0">
              <a:defRPr/>
            </a:pPr>
            <a:r>
              <a:rPr lang="en-US" dirty="0">
                <a:solidFill>
                  <a:srgbClr val="000000"/>
                </a:solidFill>
              </a:rPr>
              <a:t>      |    Presentation Title|    NorthShore    |    Date</a:t>
            </a:r>
          </a:p>
        </p:txBody>
      </p:sp>
    </p:spTree>
    <p:extLst>
      <p:ext uri="{BB962C8B-B14F-4D97-AF65-F5344CB8AC3E}">
        <p14:creationId xmlns:p14="http://schemas.microsoft.com/office/powerpoint/2010/main" val="248200750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  <p:sldLayoutId id="2147484043" r:id="rId12"/>
    <p:sldLayoutId id="2147484044" r:id="rId13"/>
    <p:sldLayoutId id="2147484045" r:id="rId14"/>
    <p:sldLayoutId id="2147484046" r:id="rId15"/>
    <p:sldLayoutId id="2147484047" r:id="rId16"/>
  </p:sldLayoutIdLst>
  <p:transition xmlns:p14="http://schemas.microsoft.com/office/powerpoint/2010/main" spd="med">
    <p:fade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9B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9B2"/>
          </a:solidFill>
          <a:latin typeface="Arial" charset="0"/>
          <a:ea typeface="ヒラギノ角ゴ Pro W3" pitchFamily="11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9B2"/>
          </a:solidFill>
          <a:latin typeface="Arial" charset="0"/>
          <a:ea typeface="ヒラギノ角ゴ Pro W3" pitchFamily="11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9B2"/>
          </a:solidFill>
          <a:latin typeface="Arial" charset="0"/>
          <a:ea typeface="ヒラギノ角ゴ Pro W3" pitchFamily="11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9B2"/>
          </a:solidFill>
          <a:latin typeface="Arial" charset="0"/>
          <a:ea typeface="ヒラギノ角ゴ Pro W3" pitchFamily="11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0059B2"/>
          </a:solidFill>
          <a:latin typeface="Arial" charset="0"/>
          <a:ea typeface="ヒラギノ角ゴ Pro W3" pitchFamily="116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0059B2"/>
          </a:solidFill>
          <a:latin typeface="Arial" charset="0"/>
          <a:ea typeface="ヒラギノ角ゴ Pro W3" pitchFamily="116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0059B2"/>
          </a:solidFill>
          <a:latin typeface="Arial" charset="0"/>
          <a:ea typeface="ヒラギノ角ゴ Pro W3" pitchFamily="116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0059B2"/>
          </a:solidFill>
          <a:latin typeface="Arial" charset="0"/>
          <a:ea typeface="ヒラギノ角ゴ Pro W3" pitchFamily="116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59B2"/>
        </a:buClr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59B2"/>
        </a:buClr>
        <a:buChar char="–"/>
        <a:defRPr sz="24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59B2"/>
        </a:buClr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59B2"/>
        </a:buClr>
        <a:buChar char="–"/>
        <a:defRPr sz="20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59B2"/>
        </a:buClr>
        <a:buChar char="»"/>
        <a:defRPr sz="20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59B2"/>
        </a:buClr>
        <a:buChar char="»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59B2"/>
        </a:buClr>
        <a:buChar char="»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59B2"/>
        </a:buClr>
        <a:buChar char="»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59B2"/>
        </a:buClr>
        <a:buChar char="»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narch.ncaiprc.org" TargetMode="External"/><Relationship Id="rId4" Type="http://schemas.openxmlformats.org/officeDocument/2006/relationships/hyperlink" Target="http://iwri.org/health/resources/cbpr-resources/community/" TargetMode="External"/><Relationship Id="rId1" Type="http://schemas.openxmlformats.org/officeDocument/2006/relationships/slideLayout" Target="../slideLayouts/slideLayout21.xml"/><Relationship Id="rId2" Type="http://schemas.openxmlformats.org/officeDocument/2006/relationships/hyperlink" Target="http://hsc.unm.edu/SOM/fcm/cpr/cprmodel.shtml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notesSlide" Target="../notesSlides/notesSlide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hyperlink" Target="http://www.effectivehealthcare.ahrq.gov/index.cfm/who-is-involved-in-the-effective-health-care-program1/ahrq-community-forum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62.xml"/><Relationship Id="rId2" Type="http://schemas.openxmlformats.org/officeDocument/2006/relationships/diagramData" Target="../diagrams/data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image" Target="../media/image26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4" Type="http://schemas.openxmlformats.org/officeDocument/2006/relationships/image" Target="../media/image28.emf"/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image" Target="../media/image26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33805" cy="1828800"/>
          </a:xfrm>
        </p:spPr>
        <p:txBody>
          <a:bodyPr/>
          <a:lstStyle/>
          <a:p>
            <a:r>
              <a:rPr lang="en-US" cap="small" dirty="0"/>
              <a:t>Community-Based Participatory Research:</a:t>
            </a:r>
            <a:br>
              <a:rPr lang="en-US" cap="small" dirty="0"/>
            </a:br>
            <a:r>
              <a:rPr lang="en-US" cap="small" dirty="0"/>
              <a:t>Lessons for Stakeholder Engagement in Patient-Centered Outcomes Research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2438400"/>
            <a:ext cx="7696201" cy="1219200"/>
          </a:xfrm>
        </p:spPr>
        <p:txBody>
          <a:bodyPr/>
          <a:lstStyle/>
          <a:p>
            <a:r>
              <a:rPr lang="en-US" sz="2800" dirty="0" smtClean="0"/>
              <a:t>June 19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, 2013</a:t>
            </a:r>
            <a:endParaRPr lang="en-US" sz="2800" dirty="0"/>
          </a:p>
        </p:txBody>
      </p:sp>
      <p:sp>
        <p:nvSpPr>
          <p:cNvPr id="8" name="SessionQuestionData" hidden="1"/>
          <p:cNvSpPr txBox="1"/>
          <p:nvPr/>
        </p:nvSpPr>
        <p:spPr>
          <a:xfrm>
            <a:off x="0" y="0"/>
            <a:ext cx="0" cy="1034129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dirty="0" smtClean="0"/>
              <a:t>&lt;?xml version="1.0"?&gt;&lt;AllQuestions /&gt;</a:t>
            </a:r>
            <a:endParaRPr lang="en-US" dirty="0"/>
          </a:p>
        </p:txBody>
      </p:sp>
      <p:sp>
        <p:nvSpPr>
          <p:cNvPr id="9" name="SessionAnswerData" hidden="1"/>
          <p:cNvSpPr txBox="1"/>
          <p:nvPr/>
        </p:nvSpPr>
        <p:spPr>
          <a:xfrm>
            <a:off x="1270000" y="0"/>
            <a:ext cx="0" cy="97872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dirty="0" smtClean="0"/>
              <a:t>&lt;?xml version="1.0"?&gt;&lt;AllAnswers /&gt;</a:t>
            </a:r>
            <a:endParaRPr lang="en-US" dirty="0"/>
          </a:p>
        </p:txBody>
      </p:sp>
      <p:sp>
        <p:nvSpPr>
          <p:cNvPr id="10" name="SessionResponseData" hidden="1"/>
          <p:cNvSpPr txBox="1"/>
          <p:nvPr/>
        </p:nvSpPr>
        <p:spPr>
          <a:xfrm>
            <a:off x="0" y="0"/>
            <a:ext cx="0" cy="1034129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dirty="0" smtClean="0"/>
              <a:t>&lt;?xml version="1.0"?&gt;&lt;AllResponses /&gt;</a:t>
            </a:r>
            <a:endParaRPr lang="en-US" dirty="0"/>
          </a:p>
        </p:txBody>
      </p:sp>
      <p:sp>
        <p:nvSpPr>
          <p:cNvPr id="11" name="SessionPresentationSettingsData" hidden="1"/>
          <p:cNvSpPr txBox="1"/>
          <p:nvPr/>
        </p:nvSpPr>
        <p:spPr>
          <a:xfrm>
            <a:off x="0" y="0"/>
            <a:ext cx="0" cy="8335820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dirty="0" smtClean="0"/>
              <a:t>&lt;?xml version="1.0"?&gt;&lt;Settings&gt;&lt;answerBulletFormat&gt;Numeric&lt;/answerBulletFormat&gt;&lt;answerNowAutoInsert&gt;No&lt;/answerNowAutoInsert&gt;&lt;answerNowStyle&gt;Explosion&lt;/answerNowStyle&gt;&lt;answerNowText&gt;Answer Now&lt;/answerNowText&gt;&lt;chartColors&gt;Use PowerPoint Color Scheme&lt;/chartColors&gt;&lt;chartType&gt;Horizontal&lt;/chartType&gt;&lt;correctAnswerIndicator&gt;Checkmark&lt;/correctAnswerIndicator&gt;&lt;countdownAutoInsert&gt;No&lt;/countdownAutoInsert&gt;&lt;countdownSeconds&gt;10&lt;/countdownSeconds&gt;&lt;countdownSound&gt;TicToc.wav&lt;/countdownSound&gt;&lt;countdownStyle&gt;Box&lt;/countdownStyle&gt;&lt;gridAutoInsert&gt;No&lt;/gridAutoInsert&gt;&lt;gridFillStyle&gt;Answered&lt;/gridFillStyle&gt;&lt;gridFillColor&gt;255,255,0&lt;/gridFillColor&gt;&lt;gridOpacity&gt;50%&lt;/gridOpacity&gt;&lt;gridTextStyle&gt;Keypad #&lt;/gridTextStyle&gt;&lt;inputSource&gt;Response Devices&lt;/inputSource&gt;&lt;multipleResponseDivisor&gt;# of Responses&lt;/multipleResponseDivisor&gt;&lt;participantsLeaderBoard&gt;5&lt;/participantsLeaderBoard&gt;&lt;percentageDecimalPlaces&gt;0&lt;/percentageDecimalPlaces&gt;&lt;responseCounterAutoInsert&gt;No&lt;/responseCounterAutoInsert&gt;&lt;responseCounterStyle&gt;Oval&lt;/responseCounterStyle&gt;&lt;responseCounterDisplayValue&gt;# of Votes Received&lt;/responseCounterDisplayValue&gt;&lt;insertObjectUsingColor&gt;Red&lt;/insertObjectUsingColor&gt;&lt;showResults&gt;Yes&lt;/showResults&gt;&lt;teamColors&gt;Use PowerPoint Color Scheme&lt;/teamColors&gt;&lt;teamIdentificationType&gt;None&lt;/teamIdentificationType&gt;&lt;teamScoringType&gt;Voting pads only&lt;/teamScoringType&gt;&lt;teamScoringDecimalPlaces&gt;1&lt;/teamScoringDecimalPlaces&gt;&lt;teamIdentificationItem&gt;&lt;/teamIdentificationItem&gt;&lt;teamsLeaderBoard&gt;5&lt;/teamsLeaderBoard&gt;&lt;teamName1&gt;&lt;/teamName1&gt;&lt;teamName2&gt;&lt;/teamName2&gt;&lt;teamName3&gt;&lt;/teamName3&gt;&lt;teamName4&gt;&lt;/teamName4&gt;&lt;teamName5&gt;&lt;/teamName5&gt;&lt;teamName6&gt;&lt;/teamName6&gt;&lt;teamName7&gt;&lt;/teamName7&gt;&lt;teamName8&gt;&lt;/teamName8&gt;&lt;teamName9&gt;&lt;/teamName9&gt;&lt;teamName10&gt;&lt;/teamName10&gt;&lt;showControlBar&gt;All Slides&lt;/showControlBar&gt;&lt;defaultCorrectPointValue&gt;0&lt;/defaultCorrectPointValue&gt;&lt;defaultIncorrectPointValue&gt;0&lt;/defaultIncorrectPointValue&gt;&lt;chartColor1&gt;187,224,227&lt;/chartColor1&gt;&lt;chartColor2&gt;51,51,153&lt;/chartColor2&gt;&lt;chartColor3&gt;0,153,153&lt;/chartColor3&gt;&lt;chartColor4&gt;153,204,0&lt;/chartColor4&gt;&lt;chartColor5&gt;128,128,128&lt;/chartColor5&gt;&lt;chartColor6&gt;0,0,0&lt;/chartColor6&gt;&lt;chartColor7&gt;0,102,204&lt;/chartColor7&gt;&lt;chartColor8&gt;204,204,255&lt;/chartColor8&gt;&lt;chartColor9&gt;255,0,0&lt;/chartColor9&gt;&lt;chartColor10&gt;255,255,0&lt;/chartColor10&gt;&lt;teamColor1&gt;187,224,227&lt;/teamColor1&gt;&lt;teamColor2&gt;51,51,153&lt;/teamColor2&gt;&lt;teamColor3&gt;0,153,153&lt;/teamColor3&gt;&lt;teamColor4&gt;153,204,0&lt;/teamColor4&gt;&lt;teamColor5&gt;128,128,128&lt;/teamColor5&gt;&lt;teamColor6&gt;0,0,0&lt;/teamColor6&gt;&lt;teamColor7&gt;0,102,204&lt;/teamColor7&gt;&lt;teamColor8&gt;204,204,255&lt;/teamColor8&gt;&lt;teamColor9&gt;255,0,0&lt;/teamColor9&gt;&lt;teamColor10&gt;255,255,0&lt;/teamColor10&gt;&lt;displayAnswerImagesDuringVote&gt;Yes&lt;/displayAnswerImagesDuringVote&gt;&lt;displayAnswerImagesWithResponses&gt;Yes&lt;/displayAnswerImagesWithResponses&gt;&lt;displayAnswerTextDuringVote&gt;Yes&lt;/displayAnswerTextDuringVote&gt;&lt;displayAnswerTextWithResponses&gt;Yes&lt;/displayAnswerTextWithResponses&gt;&lt;questionSlideID&gt;&lt;/questionSlideID&gt;&lt;controlBarState&gt;Expanded&lt;/controlBarState&gt;&lt;isGridColorKnownColor&gt;True&lt;/isGridColorKnownColor&gt;&lt;gridColorName&gt;Yellow&lt;/gridColorName&gt;&lt;/Settings&gt;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Community Based Participatory Research </a:t>
            </a:r>
            <a:r>
              <a:rPr lang="en-US" sz="4000" dirty="0" smtClean="0">
                <a:ea typeface="+mj-ea"/>
                <a:cs typeface="+mj-cs"/>
              </a:rPr>
              <a:t>(CBPR) Definition</a:t>
            </a:r>
            <a:endParaRPr lang="en-US" sz="4000" dirty="0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839200" cy="5181600"/>
          </a:xfrm>
        </p:spPr>
        <p:txBody>
          <a:bodyPr rtlCol="0">
            <a:normAutofit fontScale="85000" lnSpcReduction="20000"/>
          </a:bodyPr>
          <a:lstStyle/>
          <a:p>
            <a:pPr marL="118872" indent="0"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ja-JP" sz="4000" dirty="0" smtClean="0">
                <a:ea typeface="+mn-ea"/>
                <a:cs typeface="+mn-cs"/>
              </a:rPr>
              <a:t>Collaborative </a:t>
            </a:r>
            <a:r>
              <a:rPr lang="en-US" altLang="ja-JP" sz="4000" dirty="0">
                <a:ea typeface="+mn-ea"/>
                <a:cs typeface="+mn-cs"/>
              </a:rPr>
              <a:t>approach to research that equitably involves all partners in the research process and recognizes the unique strengths that each brings.  CBPR begins with a research topic of importance to the community with the aim of combining knowledge and action for social change to improve community health and eliminate health disparities</a:t>
            </a:r>
            <a:r>
              <a:rPr lang="en-US" altLang="ja-JP" sz="4000" dirty="0" smtClean="0">
                <a:ea typeface="+mn-ea"/>
                <a:cs typeface="+mn-cs"/>
              </a:rPr>
              <a:t>.</a:t>
            </a:r>
          </a:p>
          <a:p>
            <a:pPr marL="118872" indent="0"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ja-JP" sz="4000" dirty="0" smtClean="0">
                <a:ea typeface="+mn-ea"/>
                <a:cs typeface="+mn-cs"/>
              </a:rPr>
              <a:t> (W.K. Kellogg Foundation)</a:t>
            </a:r>
            <a:endParaRPr lang="en-US" altLang="ja-JP" sz="4000" dirty="0">
              <a:ea typeface="+mn-ea"/>
              <a:cs typeface="+mn-cs"/>
            </a:endParaRPr>
          </a:p>
          <a:p>
            <a:pPr marL="438912" indent="-32004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latin typeface="Lucida Sans Unicode" charset="0"/>
              <a:ea typeface="+mn-ea"/>
              <a:cs typeface="+mn-cs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3837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92350"/>
            <a:ext cx="9144000" cy="339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533400" y="2209800"/>
            <a:ext cx="7772400" cy="0"/>
          </a:xfrm>
          <a:prstGeom prst="line">
            <a:avLst/>
          </a:prstGeom>
          <a:ln w="412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2" name="Rectangle 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91600" cy="1798118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3600" dirty="0">
                <a:solidFill>
                  <a:srgbClr val="000000"/>
                </a:solidFill>
                <a:latin typeface="+mn-lt"/>
              </a:rPr>
              <a:t>Continuum of Community Based Research:</a:t>
            </a:r>
            <a:br>
              <a:rPr lang="en-US" sz="3600" dirty="0">
                <a:solidFill>
                  <a:srgbClr val="000000"/>
                </a:solidFill>
                <a:latin typeface="+mn-lt"/>
              </a:rPr>
            </a:br>
            <a:r>
              <a:rPr lang="en-US" sz="2400" dirty="0">
                <a:solidFill>
                  <a:srgbClr val="000000"/>
                </a:solidFill>
                <a:latin typeface="+mn-lt"/>
              </a:rPr>
              <a:t>N.M. CARES Health Disparities Center </a:t>
            </a:r>
            <a:br>
              <a:rPr lang="en-US" sz="2400" dirty="0">
                <a:solidFill>
                  <a:srgbClr val="000000"/>
                </a:solidFill>
                <a:latin typeface="+mn-lt"/>
              </a:rPr>
            </a:br>
            <a:r>
              <a:rPr lang="en-US" sz="2400" dirty="0">
                <a:solidFill>
                  <a:srgbClr val="000000"/>
                </a:solidFill>
                <a:latin typeface="+mn-lt"/>
              </a:rPr>
              <a:t>University of New Mexico </a:t>
            </a:r>
          </a:p>
        </p:txBody>
      </p:sp>
      <p:sp>
        <p:nvSpPr>
          <p:cNvPr id="94212" name="TextBox 4"/>
          <p:cNvSpPr txBox="1">
            <a:spLocks noChangeArrowheads="1"/>
          </p:cNvSpPr>
          <p:nvPr/>
        </p:nvSpPr>
        <p:spPr bwMode="auto">
          <a:xfrm flipV="1">
            <a:off x="2133600" y="5629275"/>
            <a:ext cx="46180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b="1" dirty="0">
              <a:solidFill>
                <a:srgbClr val="FFFFFF"/>
              </a:solidFill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589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19200"/>
            <a:ext cx="8915400" cy="5867400"/>
          </a:xfrm>
        </p:spPr>
        <p:txBody>
          <a:bodyPr>
            <a:normAutofit fontScale="77500" lnSpcReduction="20000"/>
          </a:bodyPr>
          <a:lstStyle/>
          <a:p>
            <a:pPr marL="365760" indent="-2560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3"/>
              <a:buChar char=""/>
              <a:defRPr/>
            </a:pPr>
            <a:r>
              <a:rPr lang="en-US" sz="3000" dirty="0" smtClean="0">
                <a:ea typeface="ＭＳ Ｐゴシック" pitchFamily="34" charset="-128"/>
              </a:rPr>
              <a:t>Recognizes community as unit of identity</a:t>
            </a:r>
          </a:p>
          <a:p>
            <a:pPr marL="365760" indent="-2560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3"/>
              <a:buChar char=""/>
              <a:defRPr/>
            </a:pPr>
            <a:r>
              <a:rPr lang="en-US" sz="3000" dirty="0" smtClean="0">
                <a:ea typeface="ＭＳ Ｐゴシック" pitchFamily="34" charset="-128"/>
              </a:rPr>
              <a:t>Cooperative and co-learning process</a:t>
            </a:r>
          </a:p>
          <a:p>
            <a:pPr marL="365760" indent="-2560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3"/>
              <a:buChar char=""/>
              <a:defRPr/>
            </a:pPr>
            <a:r>
              <a:rPr lang="en-US" sz="3000" dirty="0" smtClean="0">
                <a:ea typeface="ＭＳ Ｐゴシック" pitchFamily="34" charset="-128"/>
              </a:rPr>
              <a:t>Systems development &amp; local capacity building</a:t>
            </a:r>
          </a:p>
          <a:p>
            <a:pPr marL="365760" indent="-2560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3"/>
              <a:buChar char=""/>
              <a:defRPr/>
            </a:pPr>
            <a:r>
              <a:rPr lang="en-US" sz="3000" dirty="0" smtClean="0">
                <a:ea typeface="ＭＳ Ｐゴシック" pitchFamily="34" charset="-128"/>
              </a:rPr>
              <a:t>Long term commitment</a:t>
            </a:r>
          </a:p>
          <a:p>
            <a:pPr marL="365760" indent="-2560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3"/>
              <a:buChar char=""/>
              <a:defRPr/>
            </a:pPr>
            <a:r>
              <a:rPr lang="en-US" sz="3000" dirty="0" smtClean="0">
                <a:ea typeface="ＭＳ Ｐゴシック" pitchFamily="34" charset="-128"/>
              </a:rPr>
              <a:t>Balances research and action</a:t>
            </a:r>
            <a:r>
              <a:rPr lang="en-US" dirty="0" smtClean="0">
                <a:ea typeface="ＭＳ Ｐゴシック" pitchFamily="34" charset="-128"/>
              </a:rPr>
              <a:t>					     						</a:t>
            </a:r>
            <a:r>
              <a:rPr lang="en-US" sz="1800" dirty="0" smtClean="0">
                <a:ea typeface="ＭＳ Ｐゴシック" pitchFamily="34" charset="-128"/>
              </a:rPr>
              <a:t>Israel et al, 1998 and 2008 </a:t>
            </a:r>
            <a:r>
              <a:rPr kumimoji="1" lang="en-US" sz="1800" dirty="0" smtClean="0">
                <a:ea typeface="ＭＳ Ｐゴシック" pitchFamily="34" charset="-128"/>
              </a:rPr>
              <a:t> </a:t>
            </a:r>
          </a:p>
          <a:p>
            <a:pPr marL="109728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kumimoji="1" lang="en-US" sz="18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109728" indent="0" algn="ctr" fontAlgn="auto">
              <a:lnSpc>
                <a:spcPct val="85000"/>
              </a:lnSpc>
              <a:spcAft>
                <a:spcPct val="50000"/>
              </a:spcAft>
              <a:buNone/>
              <a:defRPr/>
            </a:pPr>
            <a:r>
              <a:rPr kumimoji="1" lang="en-US" sz="4600" dirty="0" smtClean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itchFamily="34" charset="0"/>
              </a:rPr>
              <a:t>CBPR Principles for Tribes </a:t>
            </a:r>
          </a:p>
          <a:p>
            <a:pPr marL="365760" indent="-2560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3"/>
              <a:buChar char=""/>
              <a:defRPr/>
            </a:pPr>
            <a:r>
              <a:rPr kumimoji="1" lang="en-US" sz="3000" dirty="0" smtClean="0">
                <a:ea typeface="ＭＳ Ｐゴシック" pitchFamily="34" charset="-128"/>
              </a:rPr>
              <a:t>Tribal systems shall be respected and honored</a:t>
            </a:r>
          </a:p>
          <a:p>
            <a:pPr marL="365760" indent="-2560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3"/>
              <a:buChar char=""/>
              <a:defRPr/>
            </a:pPr>
            <a:r>
              <a:rPr kumimoji="1" lang="en-US" sz="3000" dirty="0" smtClean="0">
                <a:ea typeface="ＭＳ Ｐゴシック" pitchFamily="34" charset="-128"/>
              </a:rPr>
              <a:t>Tribal government review and approval</a:t>
            </a:r>
          </a:p>
          <a:p>
            <a:pPr marL="365760" indent="-256032" fontAlgn="auto">
              <a:lnSpc>
                <a:spcPct val="110000"/>
              </a:lnSpc>
              <a:spcBef>
                <a:spcPts val="0"/>
              </a:spcBef>
              <a:spcAft>
                <a:spcPct val="50000"/>
              </a:spcAft>
              <a:buFont typeface="Wingdings 3"/>
              <a:buChar char=""/>
              <a:defRPr/>
            </a:pPr>
            <a:r>
              <a:rPr kumimoji="1" lang="en-US" sz="3000" dirty="0" smtClean="0">
                <a:ea typeface="ＭＳ Ｐゴシック" pitchFamily="34" charset="-128"/>
              </a:rPr>
              <a:t>Tribally specific data shall not be published without prior consultation; data belongs to tribe</a:t>
            </a:r>
          </a:p>
          <a:p>
            <a:pPr marL="365760" indent="-256032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 3"/>
              <a:buChar char=""/>
              <a:defRPr/>
            </a:pPr>
            <a:r>
              <a:rPr lang="en-US" sz="3000" dirty="0" smtClean="0">
                <a:ea typeface="ＭＳ Ｐゴシック" pitchFamily="34" charset="-128"/>
              </a:rPr>
              <a:t>Core Values: trust, respect, self-determination, mutuality of interests, perspective taking, reciprocity</a:t>
            </a:r>
            <a:endParaRPr kumimoji="1" lang="en-US" sz="3000" dirty="0" smtClean="0">
              <a:ea typeface="ＭＳ Ｐゴシック" pitchFamily="34" charset="-128"/>
            </a:endParaRPr>
          </a:p>
          <a:p>
            <a:pPr marL="365760" indent="-256032" fontAlgn="auto">
              <a:lnSpc>
                <a:spcPct val="11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>
                <a:ea typeface="ＭＳ Ｐゴシック" pitchFamily="34" charset="-128"/>
              </a:rPr>
              <a:t>											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ctr">
              <a:defRPr/>
            </a:pPr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Arial" charset="0"/>
              </a:rPr>
              <a:t>CBPR Principles</a:t>
            </a:r>
          </a:p>
        </p:txBody>
      </p:sp>
    </p:spTree>
    <p:extLst>
      <p:ext uri="{BB962C8B-B14F-4D97-AF65-F5344CB8AC3E}">
        <p14:creationId xmlns:p14="http://schemas.microsoft.com/office/powerpoint/2010/main" val="13237885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solidFill>
                <a:schemeClr val="accent1">
                  <a:satMod val="150000"/>
                </a:schemeClr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114690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dirty="0">
              <a:latin typeface="Lucida Sans Unicode" charset="0"/>
            </a:endParaRPr>
          </a:p>
        </p:txBody>
      </p:sp>
      <p:pic>
        <p:nvPicPr>
          <p:cNvPr id="114691" name="Picture 3" descr="CBPR-MasterModel-0206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338"/>
            <a:ext cx="9144000" cy="652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285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ea typeface="Cambria"/>
                <a:cs typeface="Arial Black"/>
              </a:rPr>
              <a:t>Research for Improved Health (RIH): </a:t>
            </a:r>
            <a:br>
              <a:rPr lang="en-US" sz="3200" dirty="0" smtClean="0">
                <a:solidFill>
                  <a:srgbClr val="000000"/>
                </a:solidFill>
                <a:ea typeface="Cambria"/>
                <a:cs typeface="Arial Black"/>
              </a:rPr>
            </a:br>
            <a:r>
              <a:rPr lang="en-US" sz="3200" dirty="0" smtClean="0">
                <a:solidFill>
                  <a:srgbClr val="000000"/>
                </a:solidFill>
                <a:ea typeface="Cambria"/>
                <a:cs typeface="Arial Black"/>
              </a:rPr>
              <a:t>NIH Study of Community-Academic Partnerships</a:t>
            </a:r>
            <a:br>
              <a:rPr lang="en-US" sz="3200" dirty="0" smtClean="0">
                <a:solidFill>
                  <a:srgbClr val="000000"/>
                </a:solidFill>
                <a:ea typeface="Cambria"/>
                <a:cs typeface="Arial Black"/>
              </a:rPr>
            </a:br>
            <a:r>
              <a:rPr lang="en-US" sz="2400" b="1" dirty="0">
                <a:solidFill>
                  <a:srgbClr val="C0504D"/>
                </a:solidFill>
                <a:cs typeface="Arial" pitchFamily="34" charset="0"/>
              </a:rPr>
              <a:t>Aims: </a:t>
            </a:r>
            <a:r>
              <a:rPr lang="en-US" sz="2400" b="1" i="1" dirty="0">
                <a:solidFill>
                  <a:srgbClr val="C0504D"/>
                </a:solidFill>
                <a:cs typeface="Arial" pitchFamily="34" charset="0"/>
              </a:rPr>
              <a:t>To advance science of CBPR to achieve equity</a:t>
            </a:r>
            <a:r>
              <a:rPr lang="en-US" sz="3200" dirty="0" smtClean="0">
                <a:solidFill>
                  <a:srgbClr val="000000"/>
                </a:solidFill>
                <a:cs typeface="Arial Black"/>
              </a:rPr>
              <a:t/>
            </a:r>
            <a:br>
              <a:rPr lang="en-US" sz="3200" dirty="0" smtClean="0">
                <a:solidFill>
                  <a:srgbClr val="000000"/>
                </a:solidFill>
                <a:cs typeface="Arial Black"/>
              </a:rPr>
            </a:br>
            <a:r>
              <a:rPr lang="en-US" sz="2400" dirty="0" smtClean="0">
                <a:solidFill>
                  <a:srgbClr val="000000"/>
                </a:solidFill>
                <a:cs typeface="Arial Black"/>
              </a:rPr>
              <a:t>2009-2013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60402"/>
            <a:ext cx="8912955" cy="4762287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Test CBPR Conceptual Model </a:t>
            </a:r>
            <a:r>
              <a:rPr lang="en-US" sz="2000" b="1" dirty="0" smtClea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  <a:hlinkClick r:id="rId2"/>
              </a:rPr>
              <a:t>hsc.unm.edu/SOM/fcm/cpr/cprmodel.shtml</a:t>
            </a:r>
            <a:endParaRPr lang="en-US" sz="2000" b="1" dirty="0" smtClean="0">
              <a:solidFill>
                <a:srgbClr val="000000"/>
              </a:solidFill>
              <a:latin typeface="Calibri" charset="0"/>
              <a:ea typeface="ＭＳ Ｐゴシック" charset="0"/>
              <a:cs typeface="Calibri" charset="0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Literature Review of measurement tools/metrics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258 articles; 46 studies; 224 process/outcomes measures</a:t>
            </a:r>
            <a:endParaRPr lang="en-US" sz="2000" dirty="0">
              <a:solidFill>
                <a:srgbClr val="000000"/>
              </a:solidFill>
              <a:latin typeface="Calibri" charset="0"/>
              <a:ea typeface="ＭＳ Ｐゴシック" charset="0"/>
              <a:cs typeface="Calibri" charset="0"/>
            </a:endParaRPr>
          </a:p>
          <a:p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Pr</a:t>
            </a: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ＭＳ Ｐゴシック" charset="0"/>
              </a:rPr>
              <a:t>oject code of ethics and integrity, protocols for students, publications,  communication, tools:  </a:t>
            </a:r>
            <a:r>
              <a:rPr lang="en-US" sz="2000" b="1" dirty="0" smtClean="0">
                <a:solidFill>
                  <a:srgbClr val="000000"/>
                </a:solidFill>
                <a:latin typeface="Calibri" charset="0"/>
                <a:ea typeface="ＭＳ Ｐゴシック" charset="0"/>
                <a:hlinkClick r:id="rId3"/>
              </a:rPr>
              <a:t>http://narch.ncaiprc.org</a:t>
            </a:r>
            <a:endParaRPr lang="en-US" sz="2400" dirty="0" smtClean="0">
              <a:solidFill>
                <a:srgbClr val="000000"/>
              </a:solidFill>
              <a:latin typeface="Calibri" charset="0"/>
              <a:ea typeface="ＭＳ Ｐゴシック" charset="0"/>
              <a:cs typeface="Calibri" charset="0"/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ＭＳ Ｐゴシック" charset="0"/>
                <a:cs typeface="Calibri" charset="0"/>
              </a:rPr>
              <a:t>Develop New Instruments and Data Collection  </a:t>
            </a:r>
          </a:p>
          <a:p>
            <a:r>
              <a:rPr lang="en-US" sz="2200" dirty="0" smtClean="0">
                <a:ea typeface="MS PGothic" pitchFamily="34" charset="-128"/>
              </a:rPr>
              <a:t>Case </a:t>
            </a:r>
            <a:r>
              <a:rPr lang="en-US" sz="2200" dirty="0">
                <a:ea typeface="MS PGothic" pitchFamily="34" charset="-128"/>
              </a:rPr>
              <a:t>Studies: 7 diverse </a:t>
            </a:r>
            <a:r>
              <a:rPr lang="en-US" sz="2200" dirty="0" smtClean="0">
                <a:ea typeface="MS PGothic" pitchFamily="34" charset="-128"/>
              </a:rPr>
              <a:t>communities</a:t>
            </a:r>
          </a:p>
          <a:p>
            <a:r>
              <a:rPr lang="en-US" sz="2200" dirty="0" smtClean="0">
                <a:ea typeface="MS PGothic" pitchFamily="34" charset="-128"/>
              </a:rPr>
              <a:t>Internet </a:t>
            </a:r>
            <a:r>
              <a:rPr lang="en-US" sz="2200" dirty="0">
                <a:ea typeface="MS PGothic" pitchFamily="34" charset="-128"/>
              </a:rPr>
              <a:t>Survey:  294 </a:t>
            </a:r>
            <a:r>
              <a:rPr lang="en-US" sz="2200" dirty="0" smtClean="0">
                <a:ea typeface="MS PGothic" pitchFamily="34" charset="-128"/>
              </a:rPr>
              <a:t>partnerships from 2009 RePORTER database</a:t>
            </a:r>
          </a:p>
          <a:p>
            <a:pPr lvl="1"/>
            <a:r>
              <a:rPr lang="en-US" sz="2000" b="1" dirty="0" smtClean="0">
                <a:ea typeface="MS PGothic" pitchFamily="34" charset="-128"/>
              </a:rPr>
              <a:t> </a:t>
            </a:r>
            <a:r>
              <a:rPr lang="en-US" sz="2000" b="1" dirty="0" smtClean="0">
                <a:solidFill>
                  <a:srgbClr val="000000"/>
                </a:solidFill>
                <a:hlinkClick r:id="rId4"/>
              </a:rPr>
              <a:t>http://iwri.org/health/resources/cbpr-resources/community</a:t>
            </a:r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hlinkClick r:id="rId4"/>
              </a:rPr>
              <a:t>/</a:t>
            </a:r>
            <a:endParaRPr lang="en-US" sz="2400" dirty="0" smtClean="0">
              <a:ea typeface="MS PGothic" pitchFamily="34" charset="-128"/>
            </a:endParaRPr>
          </a:p>
          <a:p>
            <a:pPr lvl="1"/>
            <a:r>
              <a:rPr lang="en-US" sz="2400" dirty="0" smtClean="0">
                <a:ea typeface="MS PGothic" pitchFamily="34" charset="-128"/>
              </a:rPr>
              <a:t>Key Informant (KI) Survey for PI/PD:  Factual Data</a:t>
            </a:r>
          </a:p>
          <a:p>
            <a:pPr lvl="1"/>
            <a:r>
              <a:rPr lang="en-US" sz="2400" dirty="0" smtClean="0">
                <a:ea typeface="MS PGothic" pitchFamily="34" charset="-128"/>
              </a:rPr>
              <a:t>Community Engagement (CE) Survey: Perceived Perspectives of Partners </a:t>
            </a:r>
            <a:endParaRPr lang="en-US" sz="2400" dirty="0">
              <a:ea typeface="MS PGothic" pitchFamily="34" charset="-128"/>
            </a:endParaRPr>
          </a:p>
          <a:p>
            <a:pPr marL="0" indent="0">
              <a:buNone/>
            </a:pPr>
            <a:endParaRPr lang="en-US" sz="2400" dirty="0" smtClean="0">
              <a:solidFill>
                <a:srgbClr val="000000"/>
              </a:solidFill>
              <a:latin typeface="Calibri" charset="0"/>
              <a:ea typeface="ＭＳ Ｐゴシック" charset="0"/>
              <a:cs typeface="Calibri" charset="0"/>
            </a:endParaRPr>
          </a:p>
          <a:p>
            <a:endParaRPr lang="en-US" sz="2400" dirty="0" smtClean="0"/>
          </a:p>
          <a:p>
            <a:pPr algn="r"/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126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/>
              <a:t>Examples: Community Engaged/</a:t>
            </a:r>
            <a:br>
              <a:rPr lang="en-US" sz="3600" dirty="0" smtClean="0"/>
            </a:br>
            <a:r>
              <a:rPr lang="en-US" sz="3600" dirty="0" smtClean="0"/>
              <a:t>Key Informant Scales: </a:t>
            </a:r>
            <a:r>
              <a:rPr lang="en-US" sz="3600" i="1" dirty="0" smtClean="0"/>
              <a:t>Predictors</a:t>
            </a:r>
            <a:endParaRPr lang="en-US" sz="3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399" y="1524000"/>
            <a:ext cx="4803705" cy="4931664"/>
          </a:xfrm>
        </p:spPr>
        <p:txBody>
          <a:bodyPr>
            <a:normAutofit/>
          </a:bodyPr>
          <a:lstStyle/>
          <a:p>
            <a:r>
              <a:rPr lang="en-US" sz="2500" b="1" dirty="0" smtClean="0">
                <a:solidFill>
                  <a:srgbClr val="C0504D"/>
                </a:solidFill>
              </a:rPr>
              <a:t>Context</a:t>
            </a:r>
            <a:r>
              <a:rPr lang="en-US" dirty="0" smtClean="0"/>
              <a:t> </a:t>
            </a:r>
            <a:r>
              <a:rPr lang="en-US" sz="2000" dirty="0" smtClean="0"/>
              <a:t>(10) </a:t>
            </a:r>
          </a:p>
          <a:p>
            <a:pPr lvl="1"/>
            <a:r>
              <a:rPr lang="en-US" dirty="0" smtClean="0"/>
              <a:t>Community Capacity, Project has what it needs to work effectively towards its aims</a:t>
            </a:r>
          </a:p>
          <a:p>
            <a:r>
              <a:rPr lang="en-US" sz="2500" b="1" dirty="0" smtClean="0">
                <a:solidFill>
                  <a:srgbClr val="C0504D"/>
                </a:solidFill>
              </a:rPr>
              <a:t>Alignment with CBPR Principles </a:t>
            </a:r>
            <a:r>
              <a:rPr lang="en-US" sz="2000" dirty="0" smtClean="0"/>
              <a:t>(8)</a:t>
            </a:r>
          </a:p>
          <a:p>
            <a:pPr lvl="1"/>
            <a:r>
              <a:rPr lang="en-US" dirty="0" smtClean="0"/>
              <a:t>Builds on resources and strengths, equitable partnerships, etc.</a:t>
            </a:r>
          </a:p>
          <a:p>
            <a:r>
              <a:rPr lang="en-US" sz="2500" b="1" dirty="0" smtClean="0">
                <a:solidFill>
                  <a:schemeClr val="accent2"/>
                </a:solidFill>
              </a:rPr>
              <a:t>Core values </a:t>
            </a:r>
            <a:r>
              <a:rPr lang="en-US" sz="2000" dirty="0" smtClean="0"/>
              <a:t>(4)</a:t>
            </a:r>
          </a:p>
          <a:p>
            <a:pPr lvl="1"/>
            <a:r>
              <a:rPr lang="en-US" dirty="0" smtClean="0"/>
              <a:t>shared understanding of the missions and the strategies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24000"/>
            <a:ext cx="4724400" cy="5112630"/>
          </a:xfrm>
        </p:spPr>
        <p:txBody>
          <a:bodyPr>
            <a:normAutofit/>
          </a:bodyPr>
          <a:lstStyle/>
          <a:p>
            <a:r>
              <a:rPr lang="en-US" sz="2500" b="1" dirty="0" smtClean="0">
                <a:solidFill>
                  <a:srgbClr val="C0504D"/>
                </a:solidFill>
              </a:rPr>
              <a:t>Power dynamics </a:t>
            </a:r>
            <a:r>
              <a:rPr lang="en-US" sz="2000" dirty="0" smtClean="0"/>
              <a:t>(9)</a:t>
            </a:r>
          </a:p>
          <a:p>
            <a:pPr lvl="1"/>
            <a:r>
              <a:rPr lang="en-US" dirty="0" smtClean="0"/>
              <a:t>Power sharing, influence, decision making</a:t>
            </a:r>
          </a:p>
          <a:p>
            <a:r>
              <a:rPr lang="en-US" sz="2500" b="1" dirty="0" smtClean="0">
                <a:solidFill>
                  <a:srgbClr val="C0504D"/>
                </a:solidFill>
              </a:rPr>
              <a:t>Dialogue, Listening, co-learning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Conflict resolution, emotional intelligence </a:t>
            </a:r>
          </a:p>
          <a:p>
            <a:pPr marL="439420" indent="-274320">
              <a:lnSpc>
                <a:spcPct val="110000"/>
              </a:lnSpc>
              <a:spcAft>
                <a:spcPts val="600"/>
              </a:spcAft>
              <a:buFont typeface="Wingdings"/>
              <a:buChar char=""/>
              <a:defRPr/>
            </a:pPr>
            <a:r>
              <a:rPr lang="en-US" sz="2500" b="1" dirty="0">
                <a:solidFill>
                  <a:srgbClr val="C64847"/>
                </a:solidFill>
                <a:ea typeface="Tahoma" pitchFamily="34" charset="0"/>
                <a:cs typeface="Tahoma" pitchFamily="34" charset="0"/>
              </a:rPr>
              <a:t>Partner Research Roles </a:t>
            </a:r>
            <a:r>
              <a:rPr lang="en-US" sz="2400" dirty="0">
                <a:ea typeface="Tahoma" pitchFamily="34" charset="0"/>
                <a:cs typeface="Tahoma" pitchFamily="34" charset="0"/>
              </a:rPr>
              <a:t>(13)</a:t>
            </a:r>
          </a:p>
          <a:p>
            <a:pPr marL="457200" lvl="1" indent="0">
              <a:lnSpc>
                <a:spcPct val="110000"/>
              </a:lnSpc>
              <a:spcAft>
                <a:spcPts val="600"/>
              </a:spcAft>
              <a:buNone/>
              <a:defRPr/>
            </a:pPr>
            <a:r>
              <a:rPr lang="en-US" dirty="0" smtClean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-- Community </a:t>
            </a:r>
            <a:r>
              <a:rPr lang="en-US" dirty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Engaged Research Index (CERI)</a:t>
            </a:r>
          </a:p>
          <a:p>
            <a:r>
              <a:rPr lang="en-US" sz="2500" b="1" dirty="0" smtClean="0">
                <a:solidFill>
                  <a:srgbClr val="C0504D"/>
                </a:solidFill>
              </a:rPr>
              <a:t>Trust Typology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From Mistrust to Ideal Trust</a:t>
            </a:r>
          </a:p>
        </p:txBody>
      </p:sp>
    </p:spTree>
    <p:extLst>
      <p:ext uri="{BB962C8B-B14F-4D97-AF65-F5344CB8AC3E}">
        <p14:creationId xmlns:p14="http://schemas.microsoft.com/office/powerpoint/2010/main" val="2973405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Outcomes:</a:t>
            </a:r>
            <a:endParaRPr lang="en-US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70083"/>
            <a:ext cx="8521358" cy="50982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C64847"/>
                </a:solidFill>
              </a:rPr>
              <a:t>Partnership Synergy </a:t>
            </a:r>
            <a:r>
              <a:rPr lang="en-US" sz="2200" dirty="0" smtClean="0">
                <a:solidFill>
                  <a:srgbClr val="000000"/>
                </a:solidFill>
              </a:rPr>
              <a:t>(5)</a:t>
            </a:r>
          </a:p>
          <a:p>
            <a:pPr lvl="1"/>
            <a:r>
              <a:rPr lang="en-US" sz="2000" dirty="0" smtClean="0"/>
              <a:t>Come together and work well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C0504D"/>
                </a:solidFill>
              </a:rPr>
              <a:t>Culture Centeredness </a:t>
            </a:r>
            <a:r>
              <a:rPr lang="en-US" sz="2400" dirty="0" smtClean="0"/>
              <a:t>(5) </a:t>
            </a:r>
          </a:p>
          <a:p>
            <a:pPr lvl="1"/>
            <a:r>
              <a:rPr lang="en-US" sz="2000" dirty="0" smtClean="0"/>
              <a:t>Community theories, ownership, etc.</a:t>
            </a:r>
          </a:p>
          <a:p>
            <a:pPr marL="118872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b="1" dirty="0" smtClean="0">
                <a:solidFill>
                  <a:srgbClr val="C0504D"/>
                </a:solidFill>
                <a:ea typeface="Tahoma" pitchFamily="34" charset="0"/>
                <a:cs typeface="Tahoma" pitchFamily="34" charset="0"/>
              </a:rPr>
              <a:t>Personal, Political, Professional Level Outcomes </a:t>
            </a:r>
            <a:r>
              <a:rPr lang="en-US" sz="2200" dirty="0" smtClean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(13)</a:t>
            </a:r>
          </a:p>
          <a:p>
            <a:pPr marL="410972" lvl="1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2300" dirty="0" smtClean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--   New </a:t>
            </a:r>
            <a:r>
              <a:rPr lang="en-US" sz="2300" dirty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knowledge, relationships, power, visibility, skills, etc.</a:t>
            </a:r>
          </a:p>
          <a:p>
            <a:pPr marL="118872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b="1" dirty="0" smtClean="0">
                <a:solidFill>
                  <a:schemeClr val="accent2"/>
                </a:solidFill>
                <a:ea typeface="Tahoma" pitchFamily="34" charset="0"/>
                <a:cs typeface="Tahoma" pitchFamily="34" charset="0"/>
              </a:rPr>
              <a:t>Concrete </a:t>
            </a:r>
            <a:r>
              <a:rPr lang="en-US" b="1" dirty="0">
                <a:solidFill>
                  <a:schemeClr val="accent2"/>
                </a:solidFill>
                <a:ea typeface="Tahoma" pitchFamily="34" charset="0"/>
                <a:cs typeface="Tahoma" pitchFamily="34" charset="0"/>
              </a:rPr>
              <a:t>&amp; Perceived Outcomes</a:t>
            </a:r>
            <a:r>
              <a:rPr lang="en-US" sz="2200" b="1" dirty="0">
                <a:solidFill>
                  <a:schemeClr val="accent2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(8)</a:t>
            </a:r>
            <a:endParaRPr lang="en-US" sz="2200" dirty="0">
              <a:solidFill>
                <a:srgbClr val="000000"/>
              </a:solidFill>
              <a:ea typeface="Tahoma" pitchFamily="34" charset="0"/>
              <a:cs typeface="Tahoma" pitchFamily="34" charset="0"/>
            </a:endParaRPr>
          </a:p>
          <a:p>
            <a:pPr marL="118872" indent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2200" dirty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en-US" sz="1900" dirty="0" smtClean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-</a:t>
            </a:r>
            <a:r>
              <a:rPr lang="en-US" sz="2300" dirty="0" smtClean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- Index </a:t>
            </a:r>
            <a:r>
              <a:rPr lang="en-US" sz="2300" dirty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of Perceived Community/Policy Level Outcomes (</a:t>
            </a:r>
            <a:r>
              <a:rPr lang="en-US" sz="2300" b="1" dirty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IPCPLO</a:t>
            </a:r>
            <a:r>
              <a:rPr lang="en-US" sz="2300" dirty="0" smtClean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). Improved    services, policy change, health improvement, etc. </a:t>
            </a:r>
          </a:p>
          <a:p>
            <a:pPr marL="438912" indent="-32004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 2"/>
              <a:buChar char=""/>
              <a:defRPr/>
            </a:pPr>
            <a:endParaRPr lang="en-US" sz="2700" dirty="0">
              <a:solidFill>
                <a:srgbClr val="000000"/>
              </a:solidFill>
              <a:ea typeface="Tahoma" pitchFamily="34" charset="0"/>
              <a:cs typeface="Tahoma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215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Picture 2" descr="C:\Users\nwallerstein\Documents\My Documents\presentations and abstracts\IMG-20120815-00008r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5588"/>
            <a:ext cx="9753600" cy="731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1234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>
          <a:xfrm>
            <a:off x="1066800" y="192784"/>
            <a:ext cx="7772400" cy="963919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Tahoma" charset="0"/>
              </a:rPr>
              <a:t>Metrics: Trust Indicators</a:t>
            </a:r>
          </a:p>
        </p:txBody>
      </p:sp>
      <p:pic>
        <p:nvPicPr>
          <p:cNvPr id="135170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" b="1743"/>
          <a:stretch>
            <a:fillRect/>
          </a:stretch>
        </p:blipFill>
        <p:spPr>
          <a:xfrm>
            <a:off x="0" y="1219200"/>
            <a:ext cx="9043988" cy="5638800"/>
          </a:xfrm>
        </p:spPr>
      </p:pic>
    </p:spTree>
    <p:extLst>
      <p:ext uri="{BB962C8B-B14F-4D97-AF65-F5344CB8AC3E}">
        <p14:creationId xmlns:p14="http://schemas.microsoft.com/office/powerpoint/2010/main" val="109325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6944" y="1200724"/>
            <a:ext cx="9067800" cy="2050472"/>
          </a:xfrm>
        </p:spPr>
        <p:txBody>
          <a:bodyPr/>
          <a:lstStyle/>
          <a:p>
            <a:pPr algn="ctr" eaLnBrk="1" hangingPunct="1"/>
            <a:r>
              <a:rPr lang="en-US" sz="3600" dirty="0" smtClean="0"/>
              <a:t>CBPR Value System for Program Development, Evaluation and Information Sharing in a Health System Environment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962404"/>
            <a:ext cx="8458200" cy="2223655"/>
          </a:xfrm>
        </p:spPr>
        <p:txBody>
          <a:bodyPr>
            <a:normAutofit/>
          </a:bodyPr>
          <a:lstStyle/>
          <a:p>
            <a:pPr marL="0" indent="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dirty="0" smtClean="0"/>
              <a:t>Madeleine </a:t>
            </a:r>
            <a:r>
              <a:rPr lang="en-US" sz="2000" dirty="0"/>
              <a:t>U. Shalowitz, MD, </a:t>
            </a:r>
            <a:r>
              <a:rPr lang="en-US" sz="2000" dirty="0" smtClean="0"/>
              <a:t>MBA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dirty="0" smtClean="0"/>
              <a:t>Research </a:t>
            </a:r>
            <a:r>
              <a:rPr lang="en-US" sz="2000" dirty="0"/>
              <a:t>Associate (Associate Professor) of Pediatrics, University of </a:t>
            </a:r>
            <a:r>
              <a:rPr lang="en-US" sz="2000" dirty="0" smtClean="0"/>
              <a:t>Chicago</a:t>
            </a:r>
            <a:r>
              <a:rPr lang="en-US" sz="2000" dirty="0"/>
              <a:t>, Pritzker School of Medicine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dirty="0"/>
              <a:t>Director, Center for Clinical and Research Informatics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dirty="0"/>
              <a:t>NorthShore University HealthSystem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000" dirty="0"/>
              <a:t>MShalowitz@northshore.org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346710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800" cap="small" dirty="0" smtClean="0"/>
          </a:p>
          <a:p>
            <a:pPr marL="0" indent="0">
              <a:spcBef>
                <a:spcPts val="600"/>
              </a:spcBef>
              <a:buNone/>
            </a:pPr>
            <a:r>
              <a:rPr lang="en-US" sz="2800" cap="small" dirty="0" smtClean="0"/>
              <a:t>Penny Mohr, MA</a:t>
            </a:r>
          </a:p>
          <a:p>
            <a:pPr marL="0" indent="0">
              <a:spcBef>
                <a:spcPts val="600"/>
              </a:spcBef>
              <a:buNone/>
            </a:pPr>
            <a:endParaRPr lang="en-US" sz="1800" cap="small" dirty="0" smtClean="0"/>
          </a:p>
          <a:p>
            <a:pPr marL="0" indent="0">
              <a:spcBef>
                <a:spcPts val="600"/>
              </a:spcBef>
              <a:buNone/>
            </a:pPr>
            <a:r>
              <a:rPr lang="en-US" sz="1800" cap="small" dirty="0"/>
              <a:t>Senior Vice President, Program Development</a:t>
            </a:r>
            <a:endParaRPr lang="en-US" sz="1800" cap="small" dirty="0" smtClean="0"/>
          </a:p>
          <a:p>
            <a:pPr marL="0" indent="0">
              <a:buNone/>
            </a:pPr>
            <a:r>
              <a:rPr lang="en-US" sz="1800" cap="small" dirty="0" smtClean="0">
                <a:solidFill>
                  <a:srgbClr val="FFFF00"/>
                </a:solidFill>
              </a:rPr>
              <a:t>Center for Medical Technology Policy</a:t>
            </a:r>
            <a:endParaRPr lang="en-US" sz="1800" cap="small" dirty="0">
              <a:solidFill>
                <a:srgbClr val="FFFF00"/>
              </a:solidFill>
            </a:endParaRPr>
          </a:p>
          <a:p>
            <a:endParaRPr lang="en-US" sz="2800" cap="small" dirty="0" smtClean="0"/>
          </a:p>
          <a:p>
            <a:endParaRPr lang="en-US" sz="2800" cap="small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cap="small" dirty="0" smtClean="0">
                <a:solidFill>
                  <a:srgbClr val="FFFF00"/>
                </a:solidFill>
              </a:rPr>
              <a:t>Welcome</a:t>
            </a:r>
            <a:endParaRPr lang="en-US" sz="5400" cap="small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1" y="1620709"/>
            <a:ext cx="2442882" cy="3676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6967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57188"/>
            <a:ext cx="8229600" cy="636587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003399"/>
                </a:solidFill>
              </a:rPr>
              <a:t>The Health System’s Perspective</a:t>
            </a:r>
          </a:p>
        </p:txBody>
      </p:sp>
      <p:grpSp>
        <p:nvGrpSpPr>
          <p:cNvPr id="6147" name="Group 6"/>
          <p:cNvGrpSpPr>
            <a:grpSpLocks/>
          </p:cNvGrpSpPr>
          <p:nvPr/>
        </p:nvGrpSpPr>
        <p:grpSpPr bwMode="auto">
          <a:xfrm>
            <a:off x="2133600" y="1125538"/>
            <a:ext cx="5826125" cy="5046662"/>
            <a:chOff x="2815437" y="990601"/>
            <a:chExt cx="5826430" cy="5045876"/>
          </a:xfrm>
        </p:grpSpPr>
        <p:grpSp>
          <p:nvGrpSpPr>
            <p:cNvPr id="6148" name="Group 24"/>
            <p:cNvGrpSpPr>
              <a:grpSpLocks/>
            </p:cNvGrpSpPr>
            <p:nvPr/>
          </p:nvGrpSpPr>
          <p:grpSpPr bwMode="auto">
            <a:xfrm>
              <a:off x="2895600" y="2008315"/>
              <a:ext cx="1335088" cy="1344484"/>
              <a:chOff x="2241271" y="1163815"/>
              <a:chExt cx="2326003" cy="2233755"/>
            </a:xfrm>
          </p:grpSpPr>
          <p:sp>
            <p:nvSpPr>
              <p:cNvPr id="6168" name="AutoShape 5"/>
              <p:cNvSpPr>
                <a:spLocks noEditPoints="1" noChangeArrowheads="1"/>
              </p:cNvSpPr>
              <p:nvPr/>
            </p:nvSpPr>
            <p:spPr bwMode="auto">
              <a:xfrm rot="7060780">
                <a:off x="2287395" y="1117691"/>
                <a:ext cx="2233755" cy="2326003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0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374 w 21600"/>
                  <a:gd name="T13" fmla="*/ 3964 h 21600"/>
                  <a:gd name="T14" fmla="*/ 17841 w 21600"/>
                  <a:gd name="T15" fmla="*/ 1763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9689" y="1725"/>
                    </a:moveTo>
                    <a:lnTo>
                      <a:pt x="10304" y="85"/>
                    </a:lnTo>
                    <a:lnTo>
                      <a:pt x="11637" y="85"/>
                    </a:lnTo>
                    <a:lnTo>
                      <a:pt x="12303" y="1777"/>
                    </a:lnTo>
                    <a:lnTo>
                      <a:pt x="13072" y="1931"/>
                    </a:lnTo>
                    <a:lnTo>
                      <a:pt x="14303" y="598"/>
                    </a:lnTo>
                    <a:lnTo>
                      <a:pt x="15533" y="1110"/>
                    </a:lnTo>
                    <a:lnTo>
                      <a:pt x="15584" y="2905"/>
                    </a:lnTo>
                    <a:lnTo>
                      <a:pt x="16405" y="3520"/>
                    </a:lnTo>
                    <a:lnTo>
                      <a:pt x="17891" y="2751"/>
                    </a:lnTo>
                    <a:lnTo>
                      <a:pt x="18917" y="3674"/>
                    </a:lnTo>
                    <a:lnTo>
                      <a:pt x="18199" y="5314"/>
                    </a:lnTo>
                    <a:lnTo>
                      <a:pt x="18763" y="6083"/>
                    </a:lnTo>
                    <a:lnTo>
                      <a:pt x="20403" y="6032"/>
                    </a:lnTo>
                    <a:lnTo>
                      <a:pt x="20865" y="7211"/>
                    </a:lnTo>
                    <a:lnTo>
                      <a:pt x="19737" y="8185"/>
                    </a:lnTo>
                    <a:lnTo>
                      <a:pt x="20096" y="9723"/>
                    </a:lnTo>
                    <a:lnTo>
                      <a:pt x="21634" y="10287"/>
                    </a:lnTo>
                    <a:lnTo>
                      <a:pt x="21582" y="11620"/>
                    </a:lnTo>
                    <a:lnTo>
                      <a:pt x="20147" y="12184"/>
                    </a:lnTo>
                    <a:lnTo>
                      <a:pt x="19942" y="13158"/>
                    </a:lnTo>
                    <a:lnTo>
                      <a:pt x="21070" y="14234"/>
                    </a:lnTo>
                    <a:lnTo>
                      <a:pt x="20608" y="15362"/>
                    </a:lnTo>
                    <a:lnTo>
                      <a:pt x="19019" y="15465"/>
                    </a:lnTo>
                    <a:lnTo>
                      <a:pt x="18404" y="16439"/>
                    </a:lnTo>
                    <a:lnTo>
                      <a:pt x="19122" y="17925"/>
                    </a:lnTo>
                    <a:lnTo>
                      <a:pt x="18096" y="18797"/>
                    </a:lnTo>
                    <a:lnTo>
                      <a:pt x="16763" y="18284"/>
                    </a:lnTo>
                    <a:lnTo>
                      <a:pt x="15431" y="19002"/>
                    </a:lnTo>
                    <a:lnTo>
                      <a:pt x="15277" y="20848"/>
                    </a:lnTo>
                    <a:lnTo>
                      <a:pt x="14149" y="21155"/>
                    </a:lnTo>
                    <a:lnTo>
                      <a:pt x="13021" y="19925"/>
                    </a:lnTo>
                    <a:lnTo>
                      <a:pt x="12252" y="20181"/>
                    </a:lnTo>
                    <a:lnTo>
                      <a:pt x="11739" y="21668"/>
                    </a:lnTo>
                    <a:lnTo>
                      <a:pt x="10201" y="21668"/>
                    </a:lnTo>
                    <a:lnTo>
                      <a:pt x="9740" y="20130"/>
                    </a:lnTo>
                    <a:lnTo>
                      <a:pt x="8253" y="19771"/>
                    </a:lnTo>
                    <a:lnTo>
                      <a:pt x="7125" y="21001"/>
                    </a:lnTo>
                    <a:lnTo>
                      <a:pt x="5895" y="20489"/>
                    </a:lnTo>
                    <a:lnTo>
                      <a:pt x="5946" y="18592"/>
                    </a:lnTo>
                    <a:lnTo>
                      <a:pt x="5177" y="18131"/>
                    </a:lnTo>
                    <a:lnTo>
                      <a:pt x="3383" y="18848"/>
                    </a:lnTo>
                    <a:lnTo>
                      <a:pt x="2614" y="17874"/>
                    </a:lnTo>
                    <a:lnTo>
                      <a:pt x="3383" y="16182"/>
                    </a:lnTo>
                    <a:lnTo>
                      <a:pt x="2922" y="15465"/>
                    </a:lnTo>
                    <a:lnTo>
                      <a:pt x="922" y="15516"/>
                    </a:lnTo>
                    <a:lnTo>
                      <a:pt x="512" y="14234"/>
                    </a:lnTo>
                    <a:lnTo>
                      <a:pt x="1948" y="12901"/>
                    </a:lnTo>
                    <a:lnTo>
                      <a:pt x="1896" y="12184"/>
                    </a:lnTo>
                    <a:lnTo>
                      <a:pt x="0" y="11415"/>
                    </a:lnTo>
                    <a:lnTo>
                      <a:pt x="51" y="10031"/>
                    </a:lnTo>
                    <a:lnTo>
                      <a:pt x="1948" y="9313"/>
                    </a:lnTo>
                    <a:lnTo>
                      <a:pt x="2101" y="8595"/>
                    </a:lnTo>
                    <a:lnTo>
                      <a:pt x="615" y="7160"/>
                    </a:lnTo>
                    <a:lnTo>
                      <a:pt x="1127" y="5878"/>
                    </a:lnTo>
                    <a:lnTo>
                      <a:pt x="3178" y="5981"/>
                    </a:lnTo>
                    <a:lnTo>
                      <a:pt x="3588" y="5417"/>
                    </a:lnTo>
                    <a:lnTo>
                      <a:pt x="2819" y="3520"/>
                    </a:lnTo>
                    <a:lnTo>
                      <a:pt x="3742" y="2597"/>
                    </a:lnTo>
                    <a:lnTo>
                      <a:pt x="5536" y="3417"/>
                    </a:lnTo>
                    <a:lnTo>
                      <a:pt x="6049" y="3058"/>
                    </a:lnTo>
                    <a:lnTo>
                      <a:pt x="6100" y="1264"/>
                    </a:lnTo>
                    <a:lnTo>
                      <a:pt x="7228" y="700"/>
                    </a:lnTo>
                    <a:lnTo>
                      <a:pt x="8510" y="2033"/>
                    </a:lnTo>
                    <a:lnTo>
                      <a:pt x="9689" y="1725"/>
                    </a:lnTo>
                    <a:close/>
                    <a:moveTo>
                      <a:pt x="10817" y="14422"/>
                    </a:moveTo>
                    <a:lnTo>
                      <a:pt x="11175" y="14388"/>
                    </a:lnTo>
                    <a:lnTo>
                      <a:pt x="11534" y="14354"/>
                    </a:lnTo>
                    <a:lnTo>
                      <a:pt x="11893" y="14268"/>
                    </a:lnTo>
                    <a:lnTo>
                      <a:pt x="12218" y="14166"/>
                    </a:lnTo>
                    <a:lnTo>
                      <a:pt x="12508" y="13995"/>
                    </a:lnTo>
                    <a:lnTo>
                      <a:pt x="12816" y="13807"/>
                    </a:lnTo>
                    <a:lnTo>
                      <a:pt x="13106" y="13602"/>
                    </a:lnTo>
                    <a:lnTo>
                      <a:pt x="13329" y="13380"/>
                    </a:lnTo>
                    <a:lnTo>
                      <a:pt x="13568" y="13106"/>
                    </a:lnTo>
                    <a:lnTo>
                      <a:pt x="13790" y="12850"/>
                    </a:lnTo>
                    <a:lnTo>
                      <a:pt x="13961" y="12560"/>
                    </a:lnTo>
                    <a:lnTo>
                      <a:pt x="14115" y="12269"/>
                    </a:lnTo>
                    <a:lnTo>
                      <a:pt x="14217" y="11927"/>
                    </a:lnTo>
                    <a:lnTo>
                      <a:pt x="14320" y="11568"/>
                    </a:lnTo>
                    <a:lnTo>
                      <a:pt x="14388" y="11210"/>
                    </a:lnTo>
                    <a:lnTo>
                      <a:pt x="14388" y="10851"/>
                    </a:lnTo>
                    <a:lnTo>
                      <a:pt x="14388" y="10492"/>
                    </a:lnTo>
                    <a:lnTo>
                      <a:pt x="14320" y="10133"/>
                    </a:lnTo>
                    <a:lnTo>
                      <a:pt x="14217" y="9808"/>
                    </a:lnTo>
                    <a:lnTo>
                      <a:pt x="14115" y="9467"/>
                    </a:lnTo>
                    <a:lnTo>
                      <a:pt x="13961" y="9142"/>
                    </a:lnTo>
                    <a:lnTo>
                      <a:pt x="13790" y="8851"/>
                    </a:lnTo>
                    <a:lnTo>
                      <a:pt x="13568" y="8595"/>
                    </a:lnTo>
                    <a:lnTo>
                      <a:pt x="13329" y="8322"/>
                    </a:lnTo>
                    <a:lnTo>
                      <a:pt x="13106" y="8100"/>
                    </a:lnTo>
                    <a:lnTo>
                      <a:pt x="12816" y="7894"/>
                    </a:lnTo>
                    <a:lnTo>
                      <a:pt x="12508" y="7741"/>
                    </a:lnTo>
                    <a:lnTo>
                      <a:pt x="12218" y="7570"/>
                    </a:lnTo>
                    <a:lnTo>
                      <a:pt x="11893" y="7433"/>
                    </a:lnTo>
                    <a:lnTo>
                      <a:pt x="11534" y="7382"/>
                    </a:lnTo>
                    <a:lnTo>
                      <a:pt x="11175" y="7313"/>
                    </a:lnTo>
                    <a:lnTo>
                      <a:pt x="10817" y="7313"/>
                    </a:lnTo>
                    <a:lnTo>
                      <a:pt x="10441" y="7313"/>
                    </a:lnTo>
                    <a:lnTo>
                      <a:pt x="10082" y="7382"/>
                    </a:lnTo>
                    <a:lnTo>
                      <a:pt x="9757" y="7433"/>
                    </a:lnTo>
                    <a:lnTo>
                      <a:pt x="9432" y="7570"/>
                    </a:lnTo>
                    <a:lnTo>
                      <a:pt x="9142" y="7741"/>
                    </a:lnTo>
                    <a:lnTo>
                      <a:pt x="8834" y="7894"/>
                    </a:lnTo>
                    <a:lnTo>
                      <a:pt x="8544" y="8100"/>
                    </a:lnTo>
                    <a:lnTo>
                      <a:pt x="8287" y="8322"/>
                    </a:lnTo>
                    <a:lnTo>
                      <a:pt x="8048" y="8595"/>
                    </a:lnTo>
                    <a:lnTo>
                      <a:pt x="7860" y="8851"/>
                    </a:lnTo>
                    <a:lnTo>
                      <a:pt x="7689" y="9142"/>
                    </a:lnTo>
                    <a:lnTo>
                      <a:pt x="7536" y="9467"/>
                    </a:lnTo>
                    <a:lnTo>
                      <a:pt x="7399" y="9808"/>
                    </a:lnTo>
                    <a:lnTo>
                      <a:pt x="7331" y="10133"/>
                    </a:lnTo>
                    <a:lnTo>
                      <a:pt x="7262" y="10492"/>
                    </a:lnTo>
                    <a:lnTo>
                      <a:pt x="7262" y="10851"/>
                    </a:lnTo>
                    <a:lnTo>
                      <a:pt x="7262" y="11210"/>
                    </a:lnTo>
                    <a:lnTo>
                      <a:pt x="7331" y="11568"/>
                    </a:lnTo>
                    <a:lnTo>
                      <a:pt x="7399" y="11927"/>
                    </a:lnTo>
                    <a:lnTo>
                      <a:pt x="7536" y="12269"/>
                    </a:lnTo>
                    <a:lnTo>
                      <a:pt x="7689" y="12560"/>
                    </a:lnTo>
                    <a:lnTo>
                      <a:pt x="7860" y="12850"/>
                    </a:lnTo>
                    <a:lnTo>
                      <a:pt x="8048" y="13106"/>
                    </a:lnTo>
                    <a:lnTo>
                      <a:pt x="8287" y="13380"/>
                    </a:lnTo>
                    <a:lnTo>
                      <a:pt x="8544" y="13602"/>
                    </a:lnTo>
                    <a:lnTo>
                      <a:pt x="8834" y="13807"/>
                    </a:lnTo>
                    <a:lnTo>
                      <a:pt x="9142" y="13995"/>
                    </a:lnTo>
                    <a:lnTo>
                      <a:pt x="9432" y="14166"/>
                    </a:lnTo>
                    <a:lnTo>
                      <a:pt x="9757" y="14268"/>
                    </a:lnTo>
                    <a:lnTo>
                      <a:pt x="10082" y="14354"/>
                    </a:lnTo>
                    <a:lnTo>
                      <a:pt x="10441" y="14388"/>
                    </a:lnTo>
                    <a:lnTo>
                      <a:pt x="10817" y="1442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93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pPr eaLnBrk="0" hangingPunct="0"/>
                <a:endParaRPr lang="en-US" sz="20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834575" y="1877994"/>
                <a:ext cx="1529543" cy="76739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</a:rPr>
                  <a:t>Culture/</a:t>
                </a:r>
              </a:p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</a:rPr>
                  <a:t>Societ</a:t>
                </a:r>
                <a:r>
                  <a:rPr lang="en-US" sz="1200" b="1" dirty="0">
                    <a:solidFill>
                      <a:srgbClr val="000000"/>
                    </a:solidFill>
                    <a:latin typeface="Arial"/>
                  </a:rPr>
                  <a:t>y</a:t>
                </a:r>
              </a:p>
            </p:txBody>
          </p:sp>
        </p:grpSp>
        <p:grpSp>
          <p:nvGrpSpPr>
            <p:cNvPr id="6149" name="Group 26"/>
            <p:cNvGrpSpPr>
              <a:grpSpLocks/>
            </p:cNvGrpSpPr>
            <p:nvPr/>
          </p:nvGrpSpPr>
          <p:grpSpPr bwMode="auto">
            <a:xfrm>
              <a:off x="3886200" y="990601"/>
              <a:ext cx="2362200" cy="2286000"/>
              <a:chOff x="4267200" y="1447800"/>
              <a:chExt cx="2079172" cy="1883230"/>
            </a:xfrm>
          </p:grpSpPr>
          <p:sp>
            <p:nvSpPr>
              <p:cNvPr id="6166" name="Gear"/>
              <p:cNvSpPr>
                <a:spLocks noEditPoints="1" noChangeArrowheads="1"/>
              </p:cNvSpPr>
              <p:nvPr/>
            </p:nvSpPr>
            <p:spPr bwMode="auto">
              <a:xfrm>
                <a:off x="4267200" y="1447800"/>
                <a:ext cx="2079172" cy="1883230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0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374 w 21600"/>
                  <a:gd name="T13" fmla="*/ 3964 h 21600"/>
                  <a:gd name="T14" fmla="*/ 17841 w 21600"/>
                  <a:gd name="T15" fmla="*/ 1763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9689" y="1725"/>
                    </a:moveTo>
                    <a:lnTo>
                      <a:pt x="10304" y="85"/>
                    </a:lnTo>
                    <a:lnTo>
                      <a:pt x="11637" y="85"/>
                    </a:lnTo>
                    <a:lnTo>
                      <a:pt x="12303" y="1777"/>
                    </a:lnTo>
                    <a:lnTo>
                      <a:pt x="13072" y="1931"/>
                    </a:lnTo>
                    <a:lnTo>
                      <a:pt x="14303" y="598"/>
                    </a:lnTo>
                    <a:lnTo>
                      <a:pt x="15533" y="1110"/>
                    </a:lnTo>
                    <a:lnTo>
                      <a:pt x="15584" y="2905"/>
                    </a:lnTo>
                    <a:lnTo>
                      <a:pt x="16405" y="3520"/>
                    </a:lnTo>
                    <a:lnTo>
                      <a:pt x="17891" y="2751"/>
                    </a:lnTo>
                    <a:lnTo>
                      <a:pt x="18917" y="3674"/>
                    </a:lnTo>
                    <a:lnTo>
                      <a:pt x="18199" y="5314"/>
                    </a:lnTo>
                    <a:lnTo>
                      <a:pt x="18763" y="6083"/>
                    </a:lnTo>
                    <a:lnTo>
                      <a:pt x="20403" y="6032"/>
                    </a:lnTo>
                    <a:lnTo>
                      <a:pt x="20865" y="7211"/>
                    </a:lnTo>
                    <a:lnTo>
                      <a:pt x="19737" y="8185"/>
                    </a:lnTo>
                    <a:lnTo>
                      <a:pt x="20096" y="9723"/>
                    </a:lnTo>
                    <a:lnTo>
                      <a:pt x="21634" y="10287"/>
                    </a:lnTo>
                    <a:lnTo>
                      <a:pt x="21582" y="11620"/>
                    </a:lnTo>
                    <a:lnTo>
                      <a:pt x="20147" y="12184"/>
                    </a:lnTo>
                    <a:lnTo>
                      <a:pt x="19942" y="13158"/>
                    </a:lnTo>
                    <a:lnTo>
                      <a:pt x="21070" y="14234"/>
                    </a:lnTo>
                    <a:lnTo>
                      <a:pt x="20608" y="15362"/>
                    </a:lnTo>
                    <a:lnTo>
                      <a:pt x="19019" y="15465"/>
                    </a:lnTo>
                    <a:lnTo>
                      <a:pt x="18404" y="16439"/>
                    </a:lnTo>
                    <a:lnTo>
                      <a:pt x="19122" y="17925"/>
                    </a:lnTo>
                    <a:lnTo>
                      <a:pt x="18096" y="18797"/>
                    </a:lnTo>
                    <a:lnTo>
                      <a:pt x="16763" y="18284"/>
                    </a:lnTo>
                    <a:lnTo>
                      <a:pt x="15431" y="19002"/>
                    </a:lnTo>
                    <a:lnTo>
                      <a:pt x="15277" y="20848"/>
                    </a:lnTo>
                    <a:lnTo>
                      <a:pt x="14149" y="21155"/>
                    </a:lnTo>
                    <a:lnTo>
                      <a:pt x="13021" y="19925"/>
                    </a:lnTo>
                    <a:lnTo>
                      <a:pt x="12252" y="20181"/>
                    </a:lnTo>
                    <a:lnTo>
                      <a:pt x="11739" y="21668"/>
                    </a:lnTo>
                    <a:lnTo>
                      <a:pt x="10201" y="21668"/>
                    </a:lnTo>
                    <a:lnTo>
                      <a:pt x="9740" y="20130"/>
                    </a:lnTo>
                    <a:lnTo>
                      <a:pt x="8253" y="19771"/>
                    </a:lnTo>
                    <a:lnTo>
                      <a:pt x="7125" y="21001"/>
                    </a:lnTo>
                    <a:lnTo>
                      <a:pt x="5895" y="20489"/>
                    </a:lnTo>
                    <a:lnTo>
                      <a:pt x="5946" y="18592"/>
                    </a:lnTo>
                    <a:lnTo>
                      <a:pt x="5177" y="18131"/>
                    </a:lnTo>
                    <a:lnTo>
                      <a:pt x="3383" y="18848"/>
                    </a:lnTo>
                    <a:lnTo>
                      <a:pt x="2614" y="17874"/>
                    </a:lnTo>
                    <a:lnTo>
                      <a:pt x="3383" y="16182"/>
                    </a:lnTo>
                    <a:lnTo>
                      <a:pt x="2922" y="15465"/>
                    </a:lnTo>
                    <a:lnTo>
                      <a:pt x="922" y="15516"/>
                    </a:lnTo>
                    <a:lnTo>
                      <a:pt x="512" y="14234"/>
                    </a:lnTo>
                    <a:lnTo>
                      <a:pt x="1948" y="12901"/>
                    </a:lnTo>
                    <a:lnTo>
                      <a:pt x="1896" y="12184"/>
                    </a:lnTo>
                    <a:lnTo>
                      <a:pt x="0" y="11415"/>
                    </a:lnTo>
                    <a:lnTo>
                      <a:pt x="51" y="10031"/>
                    </a:lnTo>
                    <a:lnTo>
                      <a:pt x="1948" y="9313"/>
                    </a:lnTo>
                    <a:lnTo>
                      <a:pt x="2101" y="8595"/>
                    </a:lnTo>
                    <a:lnTo>
                      <a:pt x="615" y="7160"/>
                    </a:lnTo>
                    <a:lnTo>
                      <a:pt x="1127" y="5878"/>
                    </a:lnTo>
                    <a:lnTo>
                      <a:pt x="3178" y="5981"/>
                    </a:lnTo>
                    <a:lnTo>
                      <a:pt x="3588" y="5417"/>
                    </a:lnTo>
                    <a:lnTo>
                      <a:pt x="2819" y="3520"/>
                    </a:lnTo>
                    <a:lnTo>
                      <a:pt x="3742" y="2597"/>
                    </a:lnTo>
                    <a:lnTo>
                      <a:pt x="5536" y="3417"/>
                    </a:lnTo>
                    <a:lnTo>
                      <a:pt x="6049" y="3058"/>
                    </a:lnTo>
                    <a:lnTo>
                      <a:pt x="6100" y="1264"/>
                    </a:lnTo>
                    <a:lnTo>
                      <a:pt x="7228" y="700"/>
                    </a:lnTo>
                    <a:lnTo>
                      <a:pt x="8510" y="2033"/>
                    </a:lnTo>
                    <a:lnTo>
                      <a:pt x="9689" y="1725"/>
                    </a:lnTo>
                    <a:close/>
                    <a:moveTo>
                      <a:pt x="10817" y="14422"/>
                    </a:moveTo>
                    <a:lnTo>
                      <a:pt x="11175" y="14388"/>
                    </a:lnTo>
                    <a:lnTo>
                      <a:pt x="11534" y="14354"/>
                    </a:lnTo>
                    <a:lnTo>
                      <a:pt x="11893" y="14268"/>
                    </a:lnTo>
                    <a:lnTo>
                      <a:pt x="12218" y="14166"/>
                    </a:lnTo>
                    <a:lnTo>
                      <a:pt x="12508" y="13995"/>
                    </a:lnTo>
                    <a:lnTo>
                      <a:pt x="12816" y="13807"/>
                    </a:lnTo>
                    <a:lnTo>
                      <a:pt x="13106" y="13602"/>
                    </a:lnTo>
                    <a:lnTo>
                      <a:pt x="13329" y="13380"/>
                    </a:lnTo>
                    <a:lnTo>
                      <a:pt x="13568" y="13106"/>
                    </a:lnTo>
                    <a:lnTo>
                      <a:pt x="13790" y="12850"/>
                    </a:lnTo>
                    <a:lnTo>
                      <a:pt x="13961" y="12560"/>
                    </a:lnTo>
                    <a:lnTo>
                      <a:pt x="14115" y="12269"/>
                    </a:lnTo>
                    <a:lnTo>
                      <a:pt x="14217" y="11927"/>
                    </a:lnTo>
                    <a:lnTo>
                      <a:pt x="14320" y="11568"/>
                    </a:lnTo>
                    <a:lnTo>
                      <a:pt x="14388" y="11210"/>
                    </a:lnTo>
                    <a:lnTo>
                      <a:pt x="14388" y="10851"/>
                    </a:lnTo>
                    <a:lnTo>
                      <a:pt x="14388" y="10492"/>
                    </a:lnTo>
                    <a:lnTo>
                      <a:pt x="14320" y="10133"/>
                    </a:lnTo>
                    <a:lnTo>
                      <a:pt x="14217" y="9808"/>
                    </a:lnTo>
                    <a:lnTo>
                      <a:pt x="14115" y="9467"/>
                    </a:lnTo>
                    <a:lnTo>
                      <a:pt x="13961" y="9142"/>
                    </a:lnTo>
                    <a:lnTo>
                      <a:pt x="13790" y="8851"/>
                    </a:lnTo>
                    <a:lnTo>
                      <a:pt x="13568" y="8595"/>
                    </a:lnTo>
                    <a:lnTo>
                      <a:pt x="13329" y="8322"/>
                    </a:lnTo>
                    <a:lnTo>
                      <a:pt x="13106" y="8100"/>
                    </a:lnTo>
                    <a:lnTo>
                      <a:pt x="12816" y="7894"/>
                    </a:lnTo>
                    <a:lnTo>
                      <a:pt x="12508" y="7741"/>
                    </a:lnTo>
                    <a:lnTo>
                      <a:pt x="12218" y="7570"/>
                    </a:lnTo>
                    <a:lnTo>
                      <a:pt x="11893" y="7433"/>
                    </a:lnTo>
                    <a:lnTo>
                      <a:pt x="11534" y="7382"/>
                    </a:lnTo>
                    <a:lnTo>
                      <a:pt x="11175" y="7313"/>
                    </a:lnTo>
                    <a:lnTo>
                      <a:pt x="10817" y="7313"/>
                    </a:lnTo>
                    <a:lnTo>
                      <a:pt x="10441" y="7313"/>
                    </a:lnTo>
                    <a:lnTo>
                      <a:pt x="10082" y="7382"/>
                    </a:lnTo>
                    <a:lnTo>
                      <a:pt x="9757" y="7433"/>
                    </a:lnTo>
                    <a:lnTo>
                      <a:pt x="9432" y="7570"/>
                    </a:lnTo>
                    <a:lnTo>
                      <a:pt x="9142" y="7741"/>
                    </a:lnTo>
                    <a:lnTo>
                      <a:pt x="8834" y="7894"/>
                    </a:lnTo>
                    <a:lnTo>
                      <a:pt x="8544" y="8100"/>
                    </a:lnTo>
                    <a:lnTo>
                      <a:pt x="8287" y="8322"/>
                    </a:lnTo>
                    <a:lnTo>
                      <a:pt x="8048" y="8595"/>
                    </a:lnTo>
                    <a:lnTo>
                      <a:pt x="7860" y="8851"/>
                    </a:lnTo>
                    <a:lnTo>
                      <a:pt x="7689" y="9142"/>
                    </a:lnTo>
                    <a:lnTo>
                      <a:pt x="7536" y="9467"/>
                    </a:lnTo>
                    <a:lnTo>
                      <a:pt x="7399" y="9808"/>
                    </a:lnTo>
                    <a:lnTo>
                      <a:pt x="7331" y="10133"/>
                    </a:lnTo>
                    <a:lnTo>
                      <a:pt x="7262" y="10492"/>
                    </a:lnTo>
                    <a:lnTo>
                      <a:pt x="7262" y="10851"/>
                    </a:lnTo>
                    <a:lnTo>
                      <a:pt x="7262" y="11210"/>
                    </a:lnTo>
                    <a:lnTo>
                      <a:pt x="7331" y="11568"/>
                    </a:lnTo>
                    <a:lnTo>
                      <a:pt x="7399" y="11927"/>
                    </a:lnTo>
                    <a:lnTo>
                      <a:pt x="7536" y="12269"/>
                    </a:lnTo>
                    <a:lnTo>
                      <a:pt x="7689" y="12560"/>
                    </a:lnTo>
                    <a:lnTo>
                      <a:pt x="7860" y="12850"/>
                    </a:lnTo>
                    <a:lnTo>
                      <a:pt x="8048" y="13106"/>
                    </a:lnTo>
                    <a:lnTo>
                      <a:pt x="8287" y="13380"/>
                    </a:lnTo>
                    <a:lnTo>
                      <a:pt x="8544" y="13602"/>
                    </a:lnTo>
                    <a:lnTo>
                      <a:pt x="8834" y="13807"/>
                    </a:lnTo>
                    <a:lnTo>
                      <a:pt x="9142" y="13995"/>
                    </a:lnTo>
                    <a:lnTo>
                      <a:pt x="9432" y="14166"/>
                    </a:lnTo>
                    <a:lnTo>
                      <a:pt x="9757" y="14268"/>
                    </a:lnTo>
                    <a:lnTo>
                      <a:pt x="10082" y="14354"/>
                    </a:lnTo>
                    <a:lnTo>
                      <a:pt x="10441" y="14388"/>
                    </a:lnTo>
                    <a:lnTo>
                      <a:pt x="10817" y="1442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93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pPr eaLnBrk="0" hangingPunct="0"/>
                <a:endParaRPr lang="en-US" sz="2000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028121" y="2285968"/>
                <a:ext cx="761564" cy="27886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</a:rPr>
                  <a:t>Payor</a:t>
                </a:r>
                <a:endParaRPr lang="en-US" sz="16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</a:endParaRPr>
              </a:p>
            </p:txBody>
          </p:sp>
        </p:grpSp>
        <p:grpSp>
          <p:nvGrpSpPr>
            <p:cNvPr id="6150" name="Group 25"/>
            <p:cNvGrpSpPr>
              <a:grpSpLocks/>
            </p:cNvGrpSpPr>
            <p:nvPr/>
          </p:nvGrpSpPr>
          <p:grpSpPr bwMode="auto">
            <a:xfrm>
              <a:off x="2815437" y="3198924"/>
              <a:ext cx="1301751" cy="1402431"/>
              <a:chOff x="2582776" y="2621695"/>
              <a:chExt cx="2216521" cy="1916028"/>
            </a:xfrm>
          </p:grpSpPr>
          <p:sp>
            <p:nvSpPr>
              <p:cNvPr id="6164" name="AutoShape 5"/>
              <p:cNvSpPr>
                <a:spLocks noEditPoints="1" noChangeArrowheads="1"/>
              </p:cNvSpPr>
              <p:nvPr/>
            </p:nvSpPr>
            <p:spPr bwMode="auto">
              <a:xfrm rot="546850">
                <a:off x="2582776" y="2621695"/>
                <a:ext cx="2216521" cy="1916028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0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374 w 21600"/>
                  <a:gd name="T13" fmla="*/ 3964 h 21600"/>
                  <a:gd name="T14" fmla="*/ 17841 w 21600"/>
                  <a:gd name="T15" fmla="*/ 1763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9689" y="1725"/>
                    </a:moveTo>
                    <a:lnTo>
                      <a:pt x="10304" y="85"/>
                    </a:lnTo>
                    <a:lnTo>
                      <a:pt x="11637" y="85"/>
                    </a:lnTo>
                    <a:lnTo>
                      <a:pt x="12303" y="1777"/>
                    </a:lnTo>
                    <a:lnTo>
                      <a:pt x="13072" y="1931"/>
                    </a:lnTo>
                    <a:lnTo>
                      <a:pt x="14303" y="598"/>
                    </a:lnTo>
                    <a:lnTo>
                      <a:pt x="15533" y="1110"/>
                    </a:lnTo>
                    <a:lnTo>
                      <a:pt x="15584" y="2905"/>
                    </a:lnTo>
                    <a:lnTo>
                      <a:pt x="16405" y="3520"/>
                    </a:lnTo>
                    <a:lnTo>
                      <a:pt x="17891" y="2751"/>
                    </a:lnTo>
                    <a:lnTo>
                      <a:pt x="18917" y="3674"/>
                    </a:lnTo>
                    <a:lnTo>
                      <a:pt x="18199" y="5314"/>
                    </a:lnTo>
                    <a:lnTo>
                      <a:pt x="18763" y="6083"/>
                    </a:lnTo>
                    <a:lnTo>
                      <a:pt x="20403" y="6032"/>
                    </a:lnTo>
                    <a:lnTo>
                      <a:pt x="20865" y="7211"/>
                    </a:lnTo>
                    <a:lnTo>
                      <a:pt x="19737" y="8185"/>
                    </a:lnTo>
                    <a:lnTo>
                      <a:pt x="20096" y="9723"/>
                    </a:lnTo>
                    <a:lnTo>
                      <a:pt x="21634" y="10287"/>
                    </a:lnTo>
                    <a:lnTo>
                      <a:pt x="21582" y="11620"/>
                    </a:lnTo>
                    <a:lnTo>
                      <a:pt x="20147" y="12184"/>
                    </a:lnTo>
                    <a:lnTo>
                      <a:pt x="19942" y="13158"/>
                    </a:lnTo>
                    <a:lnTo>
                      <a:pt x="21070" y="14234"/>
                    </a:lnTo>
                    <a:lnTo>
                      <a:pt x="20608" y="15362"/>
                    </a:lnTo>
                    <a:lnTo>
                      <a:pt x="19019" y="15465"/>
                    </a:lnTo>
                    <a:lnTo>
                      <a:pt x="18404" y="16439"/>
                    </a:lnTo>
                    <a:lnTo>
                      <a:pt x="19122" y="17925"/>
                    </a:lnTo>
                    <a:lnTo>
                      <a:pt x="18096" y="18797"/>
                    </a:lnTo>
                    <a:lnTo>
                      <a:pt x="16763" y="18284"/>
                    </a:lnTo>
                    <a:lnTo>
                      <a:pt x="15431" y="19002"/>
                    </a:lnTo>
                    <a:lnTo>
                      <a:pt x="15277" y="20848"/>
                    </a:lnTo>
                    <a:lnTo>
                      <a:pt x="14149" y="21155"/>
                    </a:lnTo>
                    <a:lnTo>
                      <a:pt x="13021" y="19925"/>
                    </a:lnTo>
                    <a:lnTo>
                      <a:pt x="12252" y="20181"/>
                    </a:lnTo>
                    <a:lnTo>
                      <a:pt x="11739" y="21668"/>
                    </a:lnTo>
                    <a:lnTo>
                      <a:pt x="10201" y="21668"/>
                    </a:lnTo>
                    <a:lnTo>
                      <a:pt x="9740" y="20130"/>
                    </a:lnTo>
                    <a:lnTo>
                      <a:pt x="8253" y="19771"/>
                    </a:lnTo>
                    <a:lnTo>
                      <a:pt x="7125" y="21001"/>
                    </a:lnTo>
                    <a:lnTo>
                      <a:pt x="5895" y="20489"/>
                    </a:lnTo>
                    <a:lnTo>
                      <a:pt x="5946" y="18592"/>
                    </a:lnTo>
                    <a:lnTo>
                      <a:pt x="5177" y="18131"/>
                    </a:lnTo>
                    <a:lnTo>
                      <a:pt x="3383" y="18848"/>
                    </a:lnTo>
                    <a:lnTo>
                      <a:pt x="2614" y="17874"/>
                    </a:lnTo>
                    <a:lnTo>
                      <a:pt x="3383" y="16182"/>
                    </a:lnTo>
                    <a:lnTo>
                      <a:pt x="2922" y="15465"/>
                    </a:lnTo>
                    <a:lnTo>
                      <a:pt x="922" y="15516"/>
                    </a:lnTo>
                    <a:lnTo>
                      <a:pt x="512" y="14234"/>
                    </a:lnTo>
                    <a:lnTo>
                      <a:pt x="1948" y="12901"/>
                    </a:lnTo>
                    <a:lnTo>
                      <a:pt x="1896" y="12184"/>
                    </a:lnTo>
                    <a:lnTo>
                      <a:pt x="0" y="11415"/>
                    </a:lnTo>
                    <a:lnTo>
                      <a:pt x="51" y="10031"/>
                    </a:lnTo>
                    <a:lnTo>
                      <a:pt x="1948" y="9313"/>
                    </a:lnTo>
                    <a:lnTo>
                      <a:pt x="2101" y="8595"/>
                    </a:lnTo>
                    <a:lnTo>
                      <a:pt x="615" y="7160"/>
                    </a:lnTo>
                    <a:lnTo>
                      <a:pt x="1127" y="5878"/>
                    </a:lnTo>
                    <a:lnTo>
                      <a:pt x="3178" y="5981"/>
                    </a:lnTo>
                    <a:lnTo>
                      <a:pt x="3588" y="5417"/>
                    </a:lnTo>
                    <a:lnTo>
                      <a:pt x="2819" y="3520"/>
                    </a:lnTo>
                    <a:lnTo>
                      <a:pt x="3742" y="2597"/>
                    </a:lnTo>
                    <a:lnTo>
                      <a:pt x="5536" y="3417"/>
                    </a:lnTo>
                    <a:lnTo>
                      <a:pt x="6049" y="3058"/>
                    </a:lnTo>
                    <a:lnTo>
                      <a:pt x="6100" y="1264"/>
                    </a:lnTo>
                    <a:lnTo>
                      <a:pt x="7228" y="700"/>
                    </a:lnTo>
                    <a:lnTo>
                      <a:pt x="8510" y="2033"/>
                    </a:lnTo>
                    <a:lnTo>
                      <a:pt x="9689" y="1725"/>
                    </a:lnTo>
                    <a:close/>
                    <a:moveTo>
                      <a:pt x="10817" y="14422"/>
                    </a:moveTo>
                    <a:lnTo>
                      <a:pt x="11175" y="14388"/>
                    </a:lnTo>
                    <a:lnTo>
                      <a:pt x="11534" y="14354"/>
                    </a:lnTo>
                    <a:lnTo>
                      <a:pt x="11893" y="14268"/>
                    </a:lnTo>
                    <a:lnTo>
                      <a:pt x="12218" y="14166"/>
                    </a:lnTo>
                    <a:lnTo>
                      <a:pt x="12508" y="13995"/>
                    </a:lnTo>
                    <a:lnTo>
                      <a:pt x="12816" y="13807"/>
                    </a:lnTo>
                    <a:lnTo>
                      <a:pt x="13106" y="13602"/>
                    </a:lnTo>
                    <a:lnTo>
                      <a:pt x="13329" y="13380"/>
                    </a:lnTo>
                    <a:lnTo>
                      <a:pt x="13568" y="13106"/>
                    </a:lnTo>
                    <a:lnTo>
                      <a:pt x="13790" y="12850"/>
                    </a:lnTo>
                    <a:lnTo>
                      <a:pt x="13961" y="12560"/>
                    </a:lnTo>
                    <a:lnTo>
                      <a:pt x="14115" y="12269"/>
                    </a:lnTo>
                    <a:lnTo>
                      <a:pt x="14217" y="11927"/>
                    </a:lnTo>
                    <a:lnTo>
                      <a:pt x="14320" y="11568"/>
                    </a:lnTo>
                    <a:lnTo>
                      <a:pt x="14388" y="11210"/>
                    </a:lnTo>
                    <a:lnTo>
                      <a:pt x="14388" y="10851"/>
                    </a:lnTo>
                    <a:lnTo>
                      <a:pt x="14388" y="10492"/>
                    </a:lnTo>
                    <a:lnTo>
                      <a:pt x="14320" y="10133"/>
                    </a:lnTo>
                    <a:lnTo>
                      <a:pt x="14217" y="9808"/>
                    </a:lnTo>
                    <a:lnTo>
                      <a:pt x="14115" y="9467"/>
                    </a:lnTo>
                    <a:lnTo>
                      <a:pt x="13961" y="9142"/>
                    </a:lnTo>
                    <a:lnTo>
                      <a:pt x="13790" y="8851"/>
                    </a:lnTo>
                    <a:lnTo>
                      <a:pt x="13568" y="8595"/>
                    </a:lnTo>
                    <a:lnTo>
                      <a:pt x="13329" y="8322"/>
                    </a:lnTo>
                    <a:lnTo>
                      <a:pt x="13106" y="8100"/>
                    </a:lnTo>
                    <a:lnTo>
                      <a:pt x="12816" y="7894"/>
                    </a:lnTo>
                    <a:lnTo>
                      <a:pt x="12508" y="7741"/>
                    </a:lnTo>
                    <a:lnTo>
                      <a:pt x="12218" y="7570"/>
                    </a:lnTo>
                    <a:lnTo>
                      <a:pt x="11893" y="7433"/>
                    </a:lnTo>
                    <a:lnTo>
                      <a:pt x="11534" y="7382"/>
                    </a:lnTo>
                    <a:lnTo>
                      <a:pt x="11175" y="7313"/>
                    </a:lnTo>
                    <a:lnTo>
                      <a:pt x="10817" y="7313"/>
                    </a:lnTo>
                    <a:lnTo>
                      <a:pt x="10441" y="7313"/>
                    </a:lnTo>
                    <a:lnTo>
                      <a:pt x="10082" y="7382"/>
                    </a:lnTo>
                    <a:lnTo>
                      <a:pt x="9757" y="7433"/>
                    </a:lnTo>
                    <a:lnTo>
                      <a:pt x="9432" y="7570"/>
                    </a:lnTo>
                    <a:lnTo>
                      <a:pt x="9142" y="7741"/>
                    </a:lnTo>
                    <a:lnTo>
                      <a:pt x="8834" y="7894"/>
                    </a:lnTo>
                    <a:lnTo>
                      <a:pt x="8544" y="8100"/>
                    </a:lnTo>
                    <a:lnTo>
                      <a:pt x="8287" y="8322"/>
                    </a:lnTo>
                    <a:lnTo>
                      <a:pt x="8048" y="8595"/>
                    </a:lnTo>
                    <a:lnTo>
                      <a:pt x="7860" y="8851"/>
                    </a:lnTo>
                    <a:lnTo>
                      <a:pt x="7689" y="9142"/>
                    </a:lnTo>
                    <a:lnTo>
                      <a:pt x="7536" y="9467"/>
                    </a:lnTo>
                    <a:lnTo>
                      <a:pt x="7399" y="9808"/>
                    </a:lnTo>
                    <a:lnTo>
                      <a:pt x="7331" y="10133"/>
                    </a:lnTo>
                    <a:lnTo>
                      <a:pt x="7262" y="10492"/>
                    </a:lnTo>
                    <a:lnTo>
                      <a:pt x="7262" y="10851"/>
                    </a:lnTo>
                    <a:lnTo>
                      <a:pt x="7262" y="11210"/>
                    </a:lnTo>
                    <a:lnTo>
                      <a:pt x="7331" y="11568"/>
                    </a:lnTo>
                    <a:lnTo>
                      <a:pt x="7399" y="11927"/>
                    </a:lnTo>
                    <a:lnTo>
                      <a:pt x="7536" y="12269"/>
                    </a:lnTo>
                    <a:lnTo>
                      <a:pt x="7689" y="12560"/>
                    </a:lnTo>
                    <a:lnTo>
                      <a:pt x="7860" y="12850"/>
                    </a:lnTo>
                    <a:lnTo>
                      <a:pt x="8048" y="13106"/>
                    </a:lnTo>
                    <a:lnTo>
                      <a:pt x="8287" y="13380"/>
                    </a:lnTo>
                    <a:lnTo>
                      <a:pt x="8544" y="13602"/>
                    </a:lnTo>
                    <a:lnTo>
                      <a:pt x="8834" y="13807"/>
                    </a:lnTo>
                    <a:lnTo>
                      <a:pt x="9142" y="13995"/>
                    </a:lnTo>
                    <a:lnTo>
                      <a:pt x="9432" y="14166"/>
                    </a:lnTo>
                    <a:lnTo>
                      <a:pt x="9757" y="14268"/>
                    </a:lnTo>
                    <a:lnTo>
                      <a:pt x="10082" y="14354"/>
                    </a:lnTo>
                    <a:lnTo>
                      <a:pt x="10441" y="14388"/>
                    </a:lnTo>
                    <a:lnTo>
                      <a:pt x="10817" y="1442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93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pPr eaLnBrk="0" hangingPunct="0"/>
                <a:endParaRPr lang="en-US" sz="2000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107199" y="3455960"/>
                <a:ext cx="1170492" cy="37949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</a:rPr>
                  <a:t>Family</a:t>
                </a:r>
              </a:p>
            </p:txBody>
          </p:sp>
        </p:grpSp>
        <p:grpSp>
          <p:nvGrpSpPr>
            <p:cNvPr id="6151" name="Group 27"/>
            <p:cNvGrpSpPr>
              <a:grpSpLocks/>
            </p:cNvGrpSpPr>
            <p:nvPr/>
          </p:nvGrpSpPr>
          <p:grpSpPr bwMode="auto">
            <a:xfrm>
              <a:off x="3566530" y="2656812"/>
              <a:ext cx="3408981" cy="2888611"/>
              <a:chOff x="4204636" y="2484189"/>
              <a:chExt cx="2852236" cy="2447881"/>
            </a:xfrm>
          </p:grpSpPr>
          <p:grpSp>
            <p:nvGrpSpPr>
              <p:cNvPr id="6159" name="Group 15"/>
              <p:cNvGrpSpPr>
                <a:grpSpLocks/>
              </p:cNvGrpSpPr>
              <p:nvPr/>
            </p:nvGrpSpPr>
            <p:grpSpPr bwMode="auto">
              <a:xfrm>
                <a:off x="4204636" y="2484189"/>
                <a:ext cx="2852236" cy="2447881"/>
                <a:chOff x="4204636" y="2484189"/>
                <a:chExt cx="2852236" cy="2447881"/>
              </a:xfrm>
            </p:grpSpPr>
            <p:sp>
              <p:nvSpPr>
                <p:cNvPr id="6162" name="Gear"/>
                <p:cNvSpPr>
                  <a:spLocks noEditPoints="1" noChangeArrowheads="1"/>
                </p:cNvSpPr>
                <p:nvPr/>
              </p:nvSpPr>
              <p:spPr bwMode="auto">
                <a:xfrm rot="7521241">
                  <a:off x="4217706" y="3604960"/>
                  <a:ext cx="1314040" cy="1340179"/>
                </a:xfrm>
                <a:custGeom>
                  <a:avLst/>
                  <a:gdLst>
                    <a:gd name="T0" fmla="*/ 2147483647 w 21600"/>
                    <a:gd name="T1" fmla="*/ 0 h 21600"/>
                    <a:gd name="T2" fmla="*/ 2147483647 w 21600"/>
                    <a:gd name="T3" fmla="*/ 2147483647 h 21600"/>
                    <a:gd name="T4" fmla="*/ 2147483647 w 21600"/>
                    <a:gd name="T5" fmla="*/ 2147483647 h 21600"/>
                    <a:gd name="T6" fmla="*/ 0 w 21600"/>
                    <a:gd name="T7" fmla="*/ 2147483647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374 w 21600"/>
                    <a:gd name="T13" fmla="*/ 3964 h 21600"/>
                    <a:gd name="T14" fmla="*/ 17841 w 21600"/>
                    <a:gd name="T15" fmla="*/ 1763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9689" y="1725"/>
                      </a:moveTo>
                      <a:lnTo>
                        <a:pt x="10304" y="85"/>
                      </a:lnTo>
                      <a:lnTo>
                        <a:pt x="11637" y="85"/>
                      </a:lnTo>
                      <a:lnTo>
                        <a:pt x="12303" y="1777"/>
                      </a:lnTo>
                      <a:lnTo>
                        <a:pt x="13072" y="1931"/>
                      </a:lnTo>
                      <a:lnTo>
                        <a:pt x="14303" y="598"/>
                      </a:lnTo>
                      <a:lnTo>
                        <a:pt x="15533" y="1110"/>
                      </a:lnTo>
                      <a:lnTo>
                        <a:pt x="15584" y="2905"/>
                      </a:lnTo>
                      <a:lnTo>
                        <a:pt x="16405" y="3520"/>
                      </a:lnTo>
                      <a:lnTo>
                        <a:pt x="17891" y="2751"/>
                      </a:lnTo>
                      <a:lnTo>
                        <a:pt x="18917" y="3674"/>
                      </a:lnTo>
                      <a:lnTo>
                        <a:pt x="18199" y="5314"/>
                      </a:lnTo>
                      <a:lnTo>
                        <a:pt x="18763" y="6083"/>
                      </a:lnTo>
                      <a:lnTo>
                        <a:pt x="20403" y="6032"/>
                      </a:lnTo>
                      <a:lnTo>
                        <a:pt x="20865" y="7211"/>
                      </a:lnTo>
                      <a:lnTo>
                        <a:pt x="19737" y="8185"/>
                      </a:lnTo>
                      <a:lnTo>
                        <a:pt x="20096" y="9723"/>
                      </a:lnTo>
                      <a:lnTo>
                        <a:pt x="21634" y="10287"/>
                      </a:lnTo>
                      <a:lnTo>
                        <a:pt x="21582" y="11620"/>
                      </a:lnTo>
                      <a:lnTo>
                        <a:pt x="20147" y="12184"/>
                      </a:lnTo>
                      <a:lnTo>
                        <a:pt x="19942" y="13158"/>
                      </a:lnTo>
                      <a:lnTo>
                        <a:pt x="21070" y="14234"/>
                      </a:lnTo>
                      <a:lnTo>
                        <a:pt x="20608" y="15362"/>
                      </a:lnTo>
                      <a:lnTo>
                        <a:pt x="19019" y="15465"/>
                      </a:lnTo>
                      <a:lnTo>
                        <a:pt x="18404" y="16439"/>
                      </a:lnTo>
                      <a:lnTo>
                        <a:pt x="19122" y="17925"/>
                      </a:lnTo>
                      <a:lnTo>
                        <a:pt x="18096" y="18797"/>
                      </a:lnTo>
                      <a:lnTo>
                        <a:pt x="16763" y="18284"/>
                      </a:lnTo>
                      <a:lnTo>
                        <a:pt x="15431" y="19002"/>
                      </a:lnTo>
                      <a:lnTo>
                        <a:pt x="15277" y="20848"/>
                      </a:lnTo>
                      <a:lnTo>
                        <a:pt x="14149" y="21155"/>
                      </a:lnTo>
                      <a:lnTo>
                        <a:pt x="13021" y="19925"/>
                      </a:lnTo>
                      <a:lnTo>
                        <a:pt x="12252" y="20181"/>
                      </a:lnTo>
                      <a:lnTo>
                        <a:pt x="11739" y="21668"/>
                      </a:lnTo>
                      <a:lnTo>
                        <a:pt x="10201" y="21668"/>
                      </a:lnTo>
                      <a:lnTo>
                        <a:pt x="9740" y="20130"/>
                      </a:lnTo>
                      <a:lnTo>
                        <a:pt x="8253" y="19771"/>
                      </a:lnTo>
                      <a:lnTo>
                        <a:pt x="7125" y="21001"/>
                      </a:lnTo>
                      <a:lnTo>
                        <a:pt x="5895" y="20489"/>
                      </a:lnTo>
                      <a:lnTo>
                        <a:pt x="5946" y="18592"/>
                      </a:lnTo>
                      <a:lnTo>
                        <a:pt x="5177" y="18131"/>
                      </a:lnTo>
                      <a:lnTo>
                        <a:pt x="3383" y="18848"/>
                      </a:lnTo>
                      <a:lnTo>
                        <a:pt x="2614" y="17874"/>
                      </a:lnTo>
                      <a:lnTo>
                        <a:pt x="3383" y="16182"/>
                      </a:lnTo>
                      <a:lnTo>
                        <a:pt x="2922" y="15465"/>
                      </a:lnTo>
                      <a:lnTo>
                        <a:pt x="922" y="15516"/>
                      </a:lnTo>
                      <a:lnTo>
                        <a:pt x="512" y="14234"/>
                      </a:lnTo>
                      <a:lnTo>
                        <a:pt x="1948" y="12901"/>
                      </a:lnTo>
                      <a:lnTo>
                        <a:pt x="1896" y="12184"/>
                      </a:lnTo>
                      <a:lnTo>
                        <a:pt x="0" y="11415"/>
                      </a:lnTo>
                      <a:lnTo>
                        <a:pt x="51" y="10031"/>
                      </a:lnTo>
                      <a:lnTo>
                        <a:pt x="1948" y="9313"/>
                      </a:lnTo>
                      <a:lnTo>
                        <a:pt x="2101" y="8595"/>
                      </a:lnTo>
                      <a:lnTo>
                        <a:pt x="615" y="7160"/>
                      </a:lnTo>
                      <a:lnTo>
                        <a:pt x="1127" y="5878"/>
                      </a:lnTo>
                      <a:lnTo>
                        <a:pt x="3178" y="5981"/>
                      </a:lnTo>
                      <a:lnTo>
                        <a:pt x="3588" y="5417"/>
                      </a:lnTo>
                      <a:lnTo>
                        <a:pt x="2819" y="3520"/>
                      </a:lnTo>
                      <a:lnTo>
                        <a:pt x="3742" y="2597"/>
                      </a:lnTo>
                      <a:lnTo>
                        <a:pt x="5536" y="3417"/>
                      </a:lnTo>
                      <a:lnTo>
                        <a:pt x="6049" y="3058"/>
                      </a:lnTo>
                      <a:lnTo>
                        <a:pt x="6100" y="1264"/>
                      </a:lnTo>
                      <a:lnTo>
                        <a:pt x="7228" y="700"/>
                      </a:lnTo>
                      <a:lnTo>
                        <a:pt x="8510" y="2033"/>
                      </a:lnTo>
                      <a:lnTo>
                        <a:pt x="9689" y="1725"/>
                      </a:lnTo>
                      <a:close/>
                      <a:moveTo>
                        <a:pt x="10817" y="14422"/>
                      </a:moveTo>
                      <a:lnTo>
                        <a:pt x="11175" y="14388"/>
                      </a:lnTo>
                      <a:lnTo>
                        <a:pt x="11534" y="14354"/>
                      </a:lnTo>
                      <a:lnTo>
                        <a:pt x="11893" y="14268"/>
                      </a:lnTo>
                      <a:lnTo>
                        <a:pt x="12218" y="14166"/>
                      </a:lnTo>
                      <a:lnTo>
                        <a:pt x="12508" y="13995"/>
                      </a:lnTo>
                      <a:lnTo>
                        <a:pt x="12816" y="13807"/>
                      </a:lnTo>
                      <a:lnTo>
                        <a:pt x="13106" y="13602"/>
                      </a:lnTo>
                      <a:lnTo>
                        <a:pt x="13329" y="13380"/>
                      </a:lnTo>
                      <a:lnTo>
                        <a:pt x="13568" y="13106"/>
                      </a:lnTo>
                      <a:lnTo>
                        <a:pt x="13790" y="12850"/>
                      </a:lnTo>
                      <a:lnTo>
                        <a:pt x="13961" y="12560"/>
                      </a:lnTo>
                      <a:lnTo>
                        <a:pt x="14115" y="12269"/>
                      </a:lnTo>
                      <a:lnTo>
                        <a:pt x="14217" y="11927"/>
                      </a:lnTo>
                      <a:lnTo>
                        <a:pt x="14320" y="11568"/>
                      </a:lnTo>
                      <a:lnTo>
                        <a:pt x="14388" y="11210"/>
                      </a:lnTo>
                      <a:lnTo>
                        <a:pt x="14388" y="10851"/>
                      </a:lnTo>
                      <a:lnTo>
                        <a:pt x="14388" y="10492"/>
                      </a:lnTo>
                      <a:lnTo>
                        <a:pt x="14320" y="10133"/>
                      </a:lnTo>
                      <a:lnTo>
                        <a:pt x="14217" y="9808"/>
                      </a:lnTo>
                      <a:lnTo>
                        <a:pt x="14115" y="9467"/>
                      </a:lnTo>
                      <a:lnTo>
                        <a:pt x="13961" y="9142"/>
                      </a:lnTo>
                      <a:lnTo>
                        <a:pt x="13790" y="8851"/>
                      </a:lnTo>
                      <a:lnTo>
                        <a:pt x="13568" y="8595"/>
                      </a:lnTo>
                      <a:lnTo>
                        <a:pt x="13329" y="8322"/>
                      </a:lnTo>
                      <a:lnTo>
                        <a:pt x="13106" y="8100"/>
                      </a:lnTo>
                      <a:lnTo>
                        <a:pt x="12816" y="7894"/>
                      </a:lnTo>
                      <a:lnTo>
                        <a:pt x="12508" y="7741"/>
                      </a:lnTo>
                      <a:lnTo>
                        <a:pt x="12218" y="7570"/>
                      </a:lnTo>
                      <a:lnTo>
                        <a:pt x="11893" y="7433"/>
                      </a:lnTo>
                      <a:lnTo>
                        <a:pt x="11534" y="7382"/>
                      </a:lnTo>
                      <a:lnTo>
                        <a:pt x="11175" y="7313"/>
                      </a:lnTo>
                      <a:lnTo>
                        <a:pt x="10817" y="7313"/>
                      </a:lnTo>
                      <a:lnTo>
                        <a:pt x="10441" y="7313"/>
                      </a:lnTo>
                      <a:lnTo>
                        <a:pt x="10082" y="7382"/>
                      </a:lnTo>
                      <a:lnTo>
                        <a:pt x="9757" y="7433"/>
                      </a:lnTo>
                      <a:lnTo>
                        <a:pt x="9432" y="7570"/>
                      </a:lnTo>
                      <a:lnTo>
                        <a:pt x="9142" y="7741"/>
                      </a:lnTo>
                      <a:lnTo>
                        <a:pt x="8834" y="7894"/>
                      </a:lnTo>
                      <a:lnTo>
                        <a:pt x="8544" y="8100"/>
                      </a:lnTo>
                      <a:lnTo>
                        <a:pt x="8287" y="8322"/>
                      </a:lnTo>
                      <a:lnTo>
                        <a:pt x="8048" y="8595"/>
                      </a:lnTo>
                      <a:lnTo>
                        <a:pt x="7860" y="8851"/>
                      </a:lnTo>
                      <a:lnTo>
                        <a:pt x="7689" y="9142"/>
                      </a:lnTo>
                      <a:lnTo>
                        <a:pt x="7536" y="9467"/>
                      </a:lnTo>
                      <a:lnTo>
                        <a:pt x="7399" y="9808"/>
                      </a:lnTo>
                      <a:lnTo>
                        <a:pt x="7331" y="10133"/>
                      </a:lnTo>
                      <a:lnTo>
                        <a:pt x="7262" y="10492"/>
                      </a:lnTo>
                      <a:lnTo>
                        <a:pt x="7262" y="10851"/>
                      </a:lnTo>
                      <a:lnTo>
                        <a:pt x="7262" y="11210"/>
                      </a:lnTo>
                      <a:lnTo>
                        <a:pt x="7331" y="11568"/>
                      </a:lnTo>
                      <a:lnTo>
                        <a:pt x="7399" y="11927"/>
                      </a:lnTo>
                      <a:lnTo>
                        <a:pt x="7536" y="12269"/>
                      </a:lnTo>
                      <a:lnTo>
                        <a:pt x="7689" y="12560"/>
                      </a:lnTo>
                      <a:lnTo>
                        <a:pt x="7860" y="12850"/>
                      </a:lnTo>
                      <a:lnTo>
                        <a:pt x="8048" y="13106"/>
                      </a:lnTo>
                      <a:lnTo>
                        <a:pt x="8287" y="13380"/>
                      </a:lnTo>
                      <a:lnTo>
                        <a:pt x="8544" y="13602"/>
                      </a:lnTo>
                      <a:lnTo>
                        <a:pt x="8834" y="13807"/>
                      </a:lnTo>
                      <a:lnTo>
                        <a:pt x="9142" y="13995"/>
                      </a:lnTo>
                      <a:lnTo>
                        <a:pt x="9432" y="14166"/>
                      </a:lnTo>
                      <a:lnTo>
                        <a:pt x="9757" y="14268"/>
                      </a:lnTo>
                      <a:lnTo>
                        <a:pt x="10082" y="14354"/>
                      </a:lnTo>
                      <a:lnTo>
                        <a:pt x="10441" y="14388"/>
                      </a:lnTo>
                      <a:lnTo>
                        <a:pt x="10817" y="14422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round/>
                  <a:headEnd/>
                  <a:tailEnd/>
                </a:ln>
                <a:scene3d>
                  <a:camera prst="legacyPerspectiveFront">
                    <a:rot lat="20099993" lon="1500000" rev="0"/>
                  </a:camera>
                  <a:lightRig rig="legacyFlat4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C0C0C0"/>
                  </a:extrusionClr>
                </a:sp3d>
              </p:spPr>
              <p:txBody>
                <a:bodyPr>
                  <a:flatTx/>
                </a:bodyPr>
                <a:lstStyle/>
                <a:p>
                  <a:pPr eaLnBrk="0" hangingPunct="0"/>
                  <a:endParaRPr lang="en-US" sz="2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163" name="AutoShape 4"/>
                <p:cNvSpPr>
                  <a:spLocks noEditPoints="1" noChangeArrowheads="1"/>
                </p:cNvSpPr>
                <p:nvPr/>
              </p:nvSpPr>
              <p:spPr bwMode="auto">
                <a:xfrm rot="7521241">
                  <a:off x="5082844" y="2423723"/>
                  <a:ext cx="1913561" cy="2034494"/>
                </a:xfrm>
                <a:custGeom>
                  <a:avLst/>
                  <a:gdLst>
                    <a:gd name="T0" fmla="*/ 2147483647 w 21600"/>
                    <a:gd name="T1" fmla="*/ 0 h 21600"/>
                    <a:gd name="T2" fmla="*/ 2147483647 w 21600"/>
                    <a:gd name="T3" fmla="*/ 2147483647 h 21600"/>
                    <a:gd name="T4" fmla="*/ 2147483647 w 21600"/>
                    <a:gd name="T5" fmla="*/ 2147483647 h 21600"/>
                    <a:gd name="T6" fmla="*/ 0 w 21600"/>
                    <a:gd name="T7" fmla="*/ 2147483647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374 w 21600"/>
                    <a:gd name="T13" fmla="*/ 3964 h 21600"/>
                    <a:gd name="T14" fmla="*/ 17841 w 21600"/>
                    <a:gd name="T15" fmla="*/ 1763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9689" y="1725"/>
                      </a:moveTo>
                      <a:lnTo>
                        <a:pt x="10304" y="85"/>
                      </a:lnTo>
                      <a:lnTo>
                        <a:pt x="11637" y="85"/>
                      </a:lnTo>
                      <a:lnTo>
                        <a:pt x="12303" y="1777"/>
                      </a:lnTo>
                      <a:lnTo>
                        <a:pt x="13072" y="1931"/>
                      </a:lnTo>
                      <a:lnTo>
                        <a:pt x="14303" y="598"/>
                      </a:lnTo>
                      <a:lnTo>
                        <a:pt x="15533" y="1110"/>
                      </a:lnTo>
                      <a:lnTo>
                        <a:pt x="15584" y="2905"/>
                      </a:lnTo>
                      <a:lnTo>
                        <a:pt x="16405" y="3520"/>
                      </a:lnTo>
                      <a:lnTo>
                        <a:pt x="17891" y="2751"/>
                      </a:lnTo>
                      <a:lnTo>
                        <a:pt x="18917" y="3674"/>
                      </a:lnTo>
                      <a:lnTo>
                        <a:pt x="18199" y="5314"/>
                      </a:lnTo>
                      <a:lnTo>
                        <a:pt x="18763" y="6083"/>
                      </a:lnTo>
                      <a:lnTo>
                        <a:pt x="20403" y="6032"/>
                      </a:lnTo>
                      <a:lnTo>
                        <a:pt x="20865" y="7211"/>
                      </a:lnTo>
                      <a:lnTo>
                        <a:pt x="19737" y="8185"/>
                      </a:lnTo>
                      <a:lnTo>
                        <a:pt x="20096" y="9723"/>
                      </a:lnTo>
                      <a:lnTo>
                        <a:pt x="21634" y="10287"/>
                      </a:lnTo>
                      <a:lnTo>
                        <a:pt x="21582" y="11620"/>
                      </a:lnTo>
                      <a:lnTo>
                        <a:pt x="20147" y="12184"/>
                      </a:lnTo>
                      <a:lnTo>
                        <a:pt x="19942" y="13158"/>
                      </a:lnTo>
                      <a:lnTo>
                        <a:pt x="21070" y="14234"/>
                      </a:lnTo>
                      <a:lnTo>
                        <a:pt x="20608" y="15362"/>
                      </a:lnTo>
                      <a:lnTo>
                        <a:pt x="19019" y="15465"/>
                      </a:lnTo>
                      <a:lnTo>
                        <a:pt x="18404" y="16439"/>
                      </a:lnTo>
                      <a:lnTo>
                        <a:pt x="19122" y="17925"/>
                      </a:lnTo>
                      <a:lnTo>
                        <a:pt x="18096" y="18797"/>
                      </a:lnTo>
                      <a:lnTo>
                        <a:pt x="16763" y="18284"/>
                      </a:lnTo>
                      <a:lnTo>
                        <a:pt x="15431" y="19002"/>
                      </a:lnTo>
                      <a:lnTo>
                        <a:pt x="15277" y="20848"/>
                      </a:lnTo>
                      <a:lnTo>
                        <a:pt x="14149" y="21155"/>
                      </a:lnTo>
                      <a:lnTo>
                        <a:pt x="13021" y="19925"/>
                      </a:lnTo>
                      <a:lnTo>
                        <a:pt x="12252" y="20181"/>
                      </a:lnTo>
                      <a:lnTo>
                        <a:pt x="11739" y="21668"/>
                      </a:lnTo>
                      <a:lnTo>
                        <a:pt x="10201" y="21668"/>
                      </a:lnTo>
                      <a:lnTo>
                        <a:pt x="9740" y="20130"/>
                      </a:lnTo>
                      <a:lnTo>
                        <a:pt x="8253" y="19771"/>
                      </a:lnTo>
                      <a:lnTo>
                        <a:pt x="7125" y="21001"/>
                      </a:lnTo>
                      <a:lnTo>
                        <a:pt x="5895" y="20489"/>
                      </a:lnTo>
                      <a:lnTo>
                        <a:pt x="5946" y="18592"/>
                      </a:lnTo>
                      <a:lnTo>
                        <a:pt x="5177" y="18131"/>
                      </a:lnTo>
                      <a:lnTo>
                        <a:pt x="3383" y="18848"/>
                      </a:lnTo>
                      <a:lnTo>
                        <a:pt x="2614" y="17874"/>
                      </a:lnTo>
                      <a:lnTo>
                        <a:pt x="3383" y="16182"/>
                      </a:lnTo>
                      <a:lnTo>
                        <a:pt x="2922" y="15465"/>
                      </a:lnTo>
                      <a:lnTo>
                        <a:pt x="922" y="15516"/>
                      </a:lnTo>
                      <a:lnTo>
                        <a:pt x="512" y="14234"/>
                      </a:lnTo>
                      <a:lnTo>
                        <a:pt x="1948" y="12901"/>
                      </a:lnTo>
                      <a:lnTo>
                        <a:pt x="1896" y="12184"/>
                      </a:lnTo>
                      <a:lnTo>
                        <a:pt x="0" y="11415"/>
                      </a:lnTo>
                      <a:lnTo>
                        <a:pt x="51" y="10031"/>
                      </a:lnTo>
                      <a:lnTo>
                        <a:pt x="1948" y="9313"/>
                      </a:lnTo>
                      <a:lnTo>
                        <a:pt x="2101" y="8595"/>
                      </a:lnTo>
                      <a:lnTo>
                        <a:pt x="615" y="7160"/>
                      </a:lnTo>
                      <a:lnTo>
                        <a:pt x="1127" y="5878"/>
                      </a:lnTo>
                      <a:lnTo>
                        <a:pt x="3178" y="5981"/>
                      </a:lnTo>
                      <a:lnTo>
                        <a:pt x="3588" y="5417"/>
                      </a:lnTo>
                      <a:lnTo>
                        <a:pt x="2819" y="3520"/>
                      </a:lnTo>
                      <a:lnTo>
                        <a:pt x="3742" y="2597"/>
                      </a:lnTo>
                      <a:lnTo>
                        <a:pt x="5536" y="3417"/>
                      </a:lnTo>
                      <a:lnTo>
                        <a:pt x="6049" y="3058"/>
                      </a:lnTo>
                      <a:lnTo>
                        <a:pt x="6100" y="1264"/>
                      </a:lnTo>
                      <a:lnTo>
                        <a:pt x="7228" y="700"/>
                      </a:lnTo>
                      <a:lnTo>
                        <a:pt x="8510" y="2033"/>
                      </a:lnTo>
                      <a:lnTo>
                        <a:pt x="9689" y="1725"/>
                      </a:lnTo>
                      <a:close/>
                      <a:moveTo>
                        <a:pt x="10817" y="14422"/>
                      </a:moveTo>
                      <a:lnTo>
                        <a:pt x="11175" y="14388"/>
                      </a:lnTo>
                      <a:lnTo>
                        <a:pt x="11534" y="14354"/>
                      </a:lnTo>
                      <a:lnTo>
                        <a:pt x="11893" y="14268"/>
                      </a:lnTo>
                      <a:lnTo>
                        <a:pt x="12218" y="14166"/>
                      </a:lnTo>
                      <a:lnTo>
                        <a:pt x="12508" y="13995"/>
                      </a:lnTo>
                      <a:lnTo>
                        <a:pt x="12816" y="13807"/>
                      </a:lnTo>
                      <a:lnTo>
                        <a:pt x="13106" y="13602"/>
                      </a:lnTo>
                      <a:lnTo>
                        <a:pt x="13329" y="13380"/>
                      </a:lnTo>
                      <a:lnTo>
                        <a:pt x="13568" y="13106"/>
                      </a:lnTo>
                      <a:lnTo>
                        <a:pt x="13790" y="12850"/>
                      </a:lnTo>
                      <a:lnTo>
                        <a:pt x="13961" y="12560"/>
                      </a:lnTo>
                      <a:lnTo>
                        <a:pt x="14115" y="12269"/>
                      </a:lnTo>
                      <a:lnTo>
                        <a:pt x="14217" y="11927"/>
                      </a:lnTo>
                      <a:lnTo>
                        <a:pt x="14320" y="11568"/>
                      </a:lnTo>
                      <a:lnTo>
                        <a:pt x="14388" y="11210"/>
                      </a:lnTo>
                      <a:lnTo>
                        <a:pt x="14388" y="10851"/>
                      </a:lnTo>
                      <a:lnTo>
                        <a:pt x="14388" y="10492"/>
                      </a:lnTo>
                      <a:lnTo>
                        <a:pt x="14320" y="10133"/>
                      </a:lnTo>
                      <a:lnTo>
                        <a:pt x="14217" y="9808"/>
                      </a:lnTo>
                      <a:lnTo>
                        <a:pt x="14115" y="9467"/>
                      </a:lnTo>
                      <a:lnTo>
                        <a:pt x="13961" y="9142"/>
                      </a:lnTo>
                      <a:lnTo>
                        <a:pt x="13790" y="8851"/>
                      </a:lnTo>
                      <a:lnTo>
                        <a:pt x="13568" y="8595"/>
                      </a:lnTo>
                      <a:lnTo>
                        <a:pt x="13329" y="8322"/>
                      </a:lnTo>
                      <a:lnTo>
                        <a:pt x="13106" y="8100"/>
                      </a:lnTo>
                      <a:lnTo>
                        <a:pt x="12816" y="7894"/>
                      </a:lnTo>
                      <a:lnTo>
                        <a:pt x="12508" y="7741"/>
                      </a:lnTo>
                      <a:lnTo>
                        <a:pt x="12218" y="7570"/>
                      </a:lnTo>
                      <a:lnTo>
                        <a:pt x="11893" y="7433"/>
                      </a:lnTo>
                      <a:lnTo>
                        <a:pt x="11534" y="7382"/>
                      </a:lnTo>
                      <a:lnTo>
                        <a:pt x="11175" y="7313"/>
                      </a:lnTo>
                      <a:lnTo>
                        <a:pt x="10817" y="7313"/>
                      </a:lnTo>
                      <a:lnTo>
                        <a:pt x="10441" y="7313"/>
                      </a:lnTo>
                      <a:lnTo>
                        <a:pt x="10082" y="7382"/>
                      </a:lnTo>
                      <a:lnTo>
                        <a:pt x="9757" y="7433"/>
                      </a:lnTo>
                      <a:lnTo>
                        <a:pt x="9432" y="7570"/>
                      </a:lnTo>
                      <a:lnTo>
                        <a:pt x="9142" y="7741"/>
                      </a:lnTo>
                      <a:lnTo>
                        <a:pt x="8834" y="7894"/>
                      </a:lnTo>
                      <a:lnTo>
                        <a:pt x="8544" y="8100"/>
                      </a:lnTo>
                      <a:lnTo>
                        <a:pt x="8287" y="8322"/>
                      </a:lnTo>
                      <a:lnTo>
                        <a:pt x="8048" y="8595"/>
                      </a:lnTo>
                      <a:lnTo>
                        <a:pt x="7860" y="8851"/>
                      </a:lnTo>
                      <a:lnTo>
                        <a:pt x="7689" y="9142"/>
                      </a:lnTo>
                      <a:lnTo>
                        <a:pt x="7536" y="9467"/>
                      </a:lnTo>
                      <a:lnTo>
                        <a:pt x="7399" y="9808"/>
                      </a:lnTo>
                      <a:lnTo>
                        <a:pt x="7331" y="10133"/>
                      </a:lnTo>
                      <a:lnTo>
                        <a:pt x="7262" y="10492"/>
                      </a:lnTo>
                      <a:lnTo>
                        <a:pt x="7262" y="10851"/>
                      </a:lnTo>
                      <a:lnTo>
                        <a:pt x="7262" y="11210"/>
                      </a:lnTo>
                      <a:lnTo>
                        <a:pt x="7331" y="11568"/>
                      </a:lnTo>
                      <a:lnTo>
                        <a:pt x="7399" y="11927"/>
                      </a:lnTo>
                      <a:lnTo>
                        <a:pt x="7536" y="12269"/>
                      </a:lnTo>
                      <a:lnTo>
                        <a:pt x="7689" y="12560"/>
                      </a:lnTo>
                      <a:lnTo>
                        <a:pt x="7860" y="12850"/>
                      </a:lnTo>
                      <a:lnTo>
                        <a:pt x="8048" y="13106"/>
                      </a:lnTo>
                      <a:lnTo>
                        <a:pt x="8287" y="13380"/>
                      </a:lnTo>
                      <a:lnTo>
                        <a:pt x="8544" y="13602"/>
                      </a:lnTo>
                      <a:lnTo>
                        <a:pt x="8834" y="13807"/>
                      </a:lnTo>
                      <a:lnTo>
                        <a:pt x="9142" y="13995"/>
                      </a:lnTo>
                      <a:lnTo>
                        <a:pt x="9432" y="14166"/>
                      </a:lnTo>
                      <a:lnTo>
                        <a:pt x="9757" y="14268"/>
                      </a:lnTo>
                      <a:lnTo>
                        <a:pt x="10082" y="14354"/>
                      </a:lnTo>
                      <a:lnTo>
                        <a:pt x="10441" y="14388"/>
                      </a:lnTo>
                      <a:lnTo>
                        <a:pt x="10817" y="14422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round/>
                  <a:headEnd/>
                  <a:tailEnd/>
                </a:ln>
                <a:scene3d>
                  <a:camera prst="legacyPerspectiveFront">
                    <a:rot lat="20099993" lon="1500000" rev="0"/>
                  </a:camera>
                  <a:lightRig rig="legacyFlat4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C0C0C0"/>
                  </a:extrusionClr>
                </a:sp3d>
              </p:spPr>
              <p:txBody>
                <a:bodyPr>
                  <a:flatTx/>
                </a:bodyPr>
                <a:lstStyle/>
                <a:p>
                  <a:pPr eaLnBrk="0" hangingPunct="0"/>
                  <a:endParaRPr lang="en-US" sz="20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5714778" y="3139584"/>
                <a:ext cx="988258" cy="59978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0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</a:rPr>
                  <a:t>Health System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4495395" y="4156462"/>
                <a:ext cx="990914" cy="2868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</a:rPr>
                  <a:t>Patients</a:t>
                </a:r>
              </a:p>
            </p:txBody>
          </p:sp>
        </p:grpSp>
        <p:grpSp>
          <p:nvGrpSpPr>
            <p:cNvPr id="6152" name="Group 23"/>
            <p:cNvGrpSpPr>
              <a:grpSpLocks/>
            </p:cNvGrpSpPr>
            <p:nvPr/>
          </p:nvGrpSpPr>
          <p:grpSpPr bwMode="auto">
            <a:xfrm>
              <a:off x="5111208" y="4925992"/>
              <a:ext cx="3530659" cy="1110485"/>
              <a:chOff x="6141746" y="5011476"/>
              <a:chExt cx="3530958" cy="1109864"/>
            </a:xfrm>
          </p:grpSpPr>
          <p:sp>
            <p:nvSpPr>
              <p:cNvPr id="22" name="Right Arrow 21"/>
              <p:cNvSpPr/>
              <p:nvPr/>
            </p:nvSpPr>
            <p:spPr>
              <a:xfrm rot="2685996">
                <a:off x="6141746" y="5011476"/>
                <a:ext cx="896369" cy="493494"/>
              </a:xfrm>
              <a:prstGeom prst="rightArrow">
                <a:avLst/>
              </a:prstGeom>
              <a:scene3d>
                <a:camera prst="orthographicFront"/>
                <a:lightRig rig="threePt" dir="t"/>
              </a:scene3d>
              <a:sp3d extrusionH="76200">
                <a:extrusionClr>
                  <a:schemeClr val="accent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6700652" y="5598412"/>
                <a:ext cx="2972052" cy="522928"/>
              </a:xfrm>
              <a:prstGeom prst="rect">
                <a:avLst/>
              </a:prstGeom>
              <a:noFill/>
              <a:ln w="25400">
                <a:solidFill>
                  <a:schemeClr val="accent1"/>
                </a:solidFill>
              </a:ln>
              <a:effectLst>
                <a:outerShdw blurRad="50800" dist="50800" dir="5400000" algn="ctr" rotWithShape="0">
                  <a:srgbClr val="92D050"/>
                </a:outerShdw>
              </a:effectLst>
              <a:scene3d>
                <a:camera prst="orthographicFront"/>
                <a:lightRig rig="threePt" dir="t"/>
              </a:scene3d>
              <a:sp3d extrusionH="76200">
                <a:extrusionClr>
                  <a:schemeClr val="accent1"/>
                </a:extrusionClr>
              </a:sp3d>
            </p:spPr>
            <p:txBody>
              <a:bodyPr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800" b="1" dirty="0">
                    <a:solidFill>
                      <a:srgbClr val="468A4B">
                        <a:lumMod val="50000"/>
                      </a:srgbClr>
                    </a:solidFill>
                    <a:latin typeface="Arial"/>
                  </a:rPr>
                  <a:t>Health Outcome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8952827"/>
      </p:ext>
    </p:extLst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2895600" y="2819400"/>
            <a:ext cx="2106613" cy="2133600"/>
          </a:xfrm>
          <a:prstGeom prst="ellipse">
            <a:avLst/>
          </a:prstGeom>
          <a:solidFill>
            <a:srgbClr val="FF00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4191000" y="2819400"/>
            <a:ext cx="2057400" cy="213360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1981200" y="2209800"/>
            <a:ext cx="5029200" cy="312420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1447800" y="1600200"/>
            <a:ext cx="6248400" cy="434340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838200" y="1512452"/>
            <a:ext cx="7543800" cy="4953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175" name="Oval 7"/>
          <p:cNvSpPr>
            <a:spLocks noChangeArrowheads="1"/>
          </p:cNvSpPr>
          <p:nvPr/>
        </p:nvSpPr>
        <p:spPr bwMode="auto">
          <a:xfrm>
            <a:off x="5257800" y="3505200"/>
            <a:ext cx="381000" cy="457200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5486400" y="3505200"/>
            <a:ext cx="457200" cy="2286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 flipV="1">
            <a:off x="5486400" y="3733800"/>
            <a:ext cx="381000" cy="2286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7178" name="Arc 10"/>
          <p:cNvSpPr>
            <a:spLocks/>
          </p:cNvSpPr>
          <p:nvPr/>
        </p:nvSpPr>
        <p:spPr bwMode="auto">
          <a:xfrm flipH="1">
            <a:off x="5410200" y="33528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1827952861 w 21600"/>
              <a:gd name="T3" fmla="*/ 1827952861 h 21600"/>
              <a:gd name="T4" fmla="*/ 0 w 21600"/>
              <a:gd name="T5" fmla="*/ 182795286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7179" name="Arc 11"/>
          <p:cNvSpPr>
            <a:spLocks/>
          </p:cNvSpPr>
          <p:nvPr/>
        </p:nvSpPr>
        <p:spPr bwMode="auto">
          <a:xfrm>
            <a:off x="5410200" y="3429000"/>
            <a:ext cx="5334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7180" name="Arc 12"/>
          <p:cNvSpPr>
            <a:spLocks/>
          </p:cNvSpPr>
          <p:nvPr/>
        </p:nvSpPr>
        <p:spPr bwMode="auto">
          <a:xfrm flipH="1" flipV="1">
            <a:off x="5410200" y="3962400"/>
            <a:ext cx="76200" cy="152400"/>
          </a:xfrm>
          <a:custGeom>
            <a:avLst/>
            <a:gdLst>
              <a:gd name="T0" fmla="*/ 0 w 21600"/>
              <a:gd name="T1" fmla="*/ 0 h 21600"/>
              <a:gd name="T2" fmla="*/ 1827952861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7181" name="Arc 13"/>
          <p:cNvSpPr>
            <a:spLocks/>
          </p:cNvSpPr>
          <p:nvPr/>
        </p:nvSpPr>
        <p:spPr bwMode="auto">
          <a:xfrm flipV="1">
            <a:off x="5410200" y="3657600"/>
            <a:ext cx="4572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7182" name="Oval 14"/>
          <p:cNvSpPr>
            <a:spLocks noChangeArrowheads="1"/>
          </p:cNvSpPr>
          <p:nvPr/>
        </p:nvSpPr>
        <p:spPr bwMode="auto">
          <a:xfrm>
            <a:off x="5257800" y="3581400"/>
            <a:ext cx="228600" cy="3048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183" name="Oval 15" descr="Woven mat"/>
          <p:cNvSpPr>
            <a:spLocks noChangeArrowheads="1"/>
          </p:cNvSpPr>
          <p:nvPr/>
        </p:nvSpPr>
        <p:spPr bwMode="auto">
          <a:xfrm>
            <a:off x="3276600" y="3962400"/>
            <a:ext cx="438150" cy="29210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3048000" y="3962400"/>
            <a:ext cx="914400" cy="304800"/>
          </a:xfrm>
          <a:prstGeom prst="rect">
            <a:avLst/>
          </a:prstGeom>
          <a:solidFill>
            <a:srgbClr val="FFCC99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3124200" y="3352800"/>
            <a:ext cx="6302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1000">
                <a:solidFill>
                  <a:srgbClr val="000000"/>
                </a:solidFill>
                <a:latin typeface="Calibri" pitchFamily="34" charset="0"/>
              </a:rPr>
              <a:t>CHILD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5029200" y="4419600"/>
            <a:ext cx="990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1000">
                <a:solidFill>
                  <a:srgbClr val="000000"/>
                </a:solidFill>
                <a:latin typeface="Calibri" pitchFamily="34" charset="0"/>
              </a:rPr>
              <a:t>PARENT</a:t>
            </a: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4495800" y="3124200"/>
            <a:ext cx="184150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800">
                <a:solidFill>
                  <a:srgbClr val="000000"/>
                </a:solidFill>
                <a:latin typeface="Calibri" pitchFamily="34" charset="0"/>
              </a:rPr>
              <a:t>RELATIONSHIP</a:t>
            </a: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3962400" y="2438400"/>
            <a:ext cx="12842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1000">
                <a:solidFill>
                  <a:srgbClr val="000000"/>
                </a:solidFill>
                <a:latin typeface="Calibri" pitchFamily="34" charset="0"/>
              </a:rPr>
              <a:t>FAMILY</a:t>
            </a:r>
          </a:p>
        </p:txBody>
      </p:sp>
      <p:sp>
        <p:nvSpPr>
          <p:cNvPr id="7189" name="Text Box 21"/>
          <p:cNvSpPr txBox="1">
            <a:spLocks noChangeArrowheads="1"/>
          </p:cNvSpPr>
          <p:nvPr/>
        </p:nvSpPr>
        <p:spPr bwMode="auto">
          <a:xfrm>
            <a:off x="3581400" y="1828800"/>
            <a:ext cx="20637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1000">
                <a:solidFill>
                  <a:srgbClr val="000000"/>
                </a:solidFill>
                <a:latin typeface="Calibri" pitchFamily="34" charset="0"/>
              </a:rPr>
              <a:t>COMMUNITY</a:t>
            </a:r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1789113" y="1593850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endParaRPr lang="en-US" sz="12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7421563" y="1676400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endParaRPr lang="en-US" sz="12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192" name="Freeform 24"/>
          <p:cNvSpPr>
            <a:spLocks/>
          </p:cNvSpPr>
          <p:nvPr/>
        </p:nvSpPr>
        <p:spPr bwMode="auto">
          <a:xfrm>
            <a:off x="5410200" y="3429000"/>
            <a:ext cx="76200" cy="76200"/>
          </a:xfrm>
          <a:custGeom>
            <a:avLst/>
            <a:gdLst>
              <a:gd name="T0" fmla="*/ 0 w 48"/>
              <a:gd name="T1" fmla="*/ 0 h 48"/>
              <a:gd name="T2" fmla="*/ 2147483647 w 48"/>
              <a:gd name="T3" fmla="*/ 2147483647 h 48"/>
              <a:gd name="T4" fmla="*/ 0 60000 65536"/>
              <a:gd name="T5" fmla="*/ 0 60000 65536"/>
              <a:gd name="T6" fmla="*/ 0 w 48"/>
              <a:gd name="T7" fmla="*/ 0 h 48"/>
              <a:gd name="T8" fmla="*/ 48 w 48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" h="48">
                <a:moveTo>
                  <a:pt x="0" y="0"/>
                </a:moveTo>
                <a:cubicBezTo>
                  <a:pt x="20" y="20"/>
                  <a:pt x="40" y="40"/>
                  <a:pt x="48" y="48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7193" name="Text Box 26"/>
          <p:cNvSpPr txBox="1">
            <a:spLocks noChangeArrowheads="1"/>
          </p:cNvSpPr>
          <p:nvPr/>
        </p:nvSpPr>
        <p:spPr bwMode="auto">
          <a:xfrm>
            <a:off x="1066800" y="1600200"/>
            <a:ext cx="152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0000"/>
                </a:solidFill>
                <a:latin typeface="Times New Roman" pitchFamily="18" charset="0"/>
              </a:rPr>
              <a:t>CULTURE</a:t>
            </a:r>
          </a:p>
        </p:txBody>
      </p:sp>
      <p:sp>
        <p:nvSpPr>
          <p:cNvPr id="7194" name="Text Box 27"/>
          <p:cNvSpPr txBox="1">
            <a:spLocks noChangeArrowheads="1"/>
          </p:cNvSpPr>
          <p:nvPr/>
        </p:nvSpPr>
        <p:spPr bwMode="auto">
          <a:xfrm>
            <a:off x="6781800" y="1676400"/>
            <a:ext cx="1295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SOCIETY</a:t>
            </a:r>
          </a:p>
        </p:txBody>
      </p:sp>
      <p:sp>
        <p:nvSpPr>
          <p:cNvPr id="7195" name="AutoShape 28"/>
          <p:cNvSpPr>
            <a:spLocks noChangeArrowheads="1"/>
          </p:cNvSpPr>
          <p:nvPr/>
        </p:nvSpPr>
        <p:spPr bwMode="auto">
          <a:xfrm rot="3471247">
            <a:off x="2726466" y="1704975"/>
            <a:ext cx="1974850" cy="6858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7196" name="Text Box 29"/>
          <p:cNvSpPr txBox="1">
            <a:spLocks noChangeArrowheads="1"/>
          </p:cNvSpPr>
          <p:nvPr/>
        </p:nvSpPr>
        <p:spPr bwMode="auto">
          <a:xfrm>
            <a:off x="1790700" y="749300"/>
            <a:ext cx="1463675" cy="469900"/>
          </a:xfrm>
          <a:prstGeom prst="rect">
            <a:avLst/>
          </a:prstGeom>
          <a:noFill/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STRESS</a:t>
            </a:r>
          </a:p>
        </p:txBody>
      </p:sp>
      <p:sp>
        <p:nvSpPr>
          <p:cNvPr id="7197" name="AutoShape 30"/>
          <p:cNvSpPr>
            <a:spLocks noChangeArrowheads="1"/>
          </p:cNvSpPr>
          <p:nvPr/>
        </p:nvSpPr>
        <p:spPr bwMode="auto">
          <a:xfrm rot="7307021">
            <a:off x="4456324" y="1770857"/>
            <a:ext cx="1925637" cy="609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00FF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7198" name="Text Box 31"/>
          <p:cNvSpPr txBox="1">
            <a:spLocks noChangeArrowheads="1"/>
          </p:cNvSpPr>
          <p:nvPr/>
        </p:nvSpPr>
        <p:spPr bwMode="auto">
          <a:xfrm>
            <a:off x="5918200" y="825500"/>
            <a:ext cx="1625600" cy="469900"/>
          </a:xfrm>
          <a:prstGeom prst="rect">
            <a:avLst/>
          </a:prstGeom>
          <a:noFill/>
          <a:ln w="12700" cap="sq">
            <a:solidFill>
              <a:srgbClr val="00FF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SUPPORT</a:t>
            </a:r>
          </a:p>
        </p:txBody>
      </p:sp>
      <p:sp>
        <p:nvSpPr>
          <p:cNvPr id="16415" name="Text Box 32"/>
          <p:cNvSpPr txBox="1">
            <a:spLocks noChangeArrowheads="1"/>
          </p:cNvSpPr>
          <p:nvPr/>
        </p:nvSpPr>
        <p:spPr bwMode="auto">
          <a:xfrm>
            <a:off x="2116138" y="228600"/>
            <a:ext cx="4972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3600" b="1" dirty="0" smtClean="0">
                <a:solidFill>
                  <a:srgbClr val="003399"/>
                </a:solidFill>
                <a:latin typeface="Calibri" pitchFamily="34" charset="0"/>
              </a:rPr>
              <a:t>The Patient’s Perspective</a:t>
            </a:r>
            <a:endParaRPr lang="en-US" sz="3600" dirty="0" smtClean="0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7200" name="TextBox 31"/>
          <p:cNvSpPr txBox="1">
            <a:spLocks noChangeArrowheads="1"/>
          </p:cNvSpPr>
          <p:nvPr/>
        </p:nvSpPr>
        <p:spPr bwMode="auto">
          <a:xfrm>
            <a:off x="3110267" y="6186901"/>
            <a:ext cx="41864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 dirty="0">
                <a:solidFill>
                  <a:srgbClr val="000000"/>
                </a:solidFill>
                <a:latin typeface="Calibri" pitchFamily="34" charset="0"/>
              </a:rPr>
              <a:t>Shalowitz, M.  </a:t>
            </a:r>
            <a:r>
              <a:rPr lang="en-US" sz="1400" i="1" dirty="0">
                <a:solidFill>
                  <a:srgbClr val="000000"/>
                </a:solidFill>
                <a:latin typeface="Calibri" pitchFamily="34" charset="0"/>
              </a:rPr>
              <a:t>J Allergy and Clinical Immunology</a:t>
            </a:r>
            <a:r>
              <a:rPr lang="en-US" sz="1400" dirty="0">
                <a:solidFill>
                  <a:srgbClr val="000000"/>
                </a:solidFill>
                <a:latin typeface="Calibri" pitchFamily="34" charset="0"/>
              </a:rPr>
              <a:t>, 2008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29400" y="2505075"/>
            <a:ext cx="1143000" cy="1015663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000" dirty="0">
                <a:solidFill>
                  <a:srgbClr val="000000"/>
                </a:solidFill>
              </a:rPr>
              <a:t>Health system is here</a:t>
            </a:r>
          </a:p>
        </p:txBody>
      </p:sp>
    </p:spTree>
    <p:extLst>
      <p:ext uri="{BB962C8B-B14F-4D97-AF65-F5344CB8AC3E}">
        <p14:creationId xmlns:p14="http://schemas.microsoft.com/office/powerpoint/2010/main" val="1350835778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33400" y="468772"/>
            <a:ext cx="7772400" cy="609600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ea typeface="Calibri" pitchFamily="34" charset="0"/>
                <a:cs typeface="Calibri" pitchFamily="34" charset="0"/>
              </a:rPr>
              <a:t>Be Well Lake County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93700" y="1722022"/>
            <a:ext cx="8435975" cy="263525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NorthShore University </a:t>
            </a:r>
            <a:r>
              <a:rPr lang="en-US" sz="28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HealthSystem’s</a:t>
            </a:r>
            <a:r>
              <a:rPr lang="en-US" sz="28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signature community benefit program since 2009</a:t>
            </a:r>
          </a:p>
          <a:p>
            <a:pPr eaLnBrk="1" hangingPunct="1"/>
            <a:r>
              <a:rPr lang="en-US" sz="28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Comprehensive diabetes management for adult, medically underserved, Type 2 Diabetics in Lake County, IL </a:t>
            </a:r>
          </a:p>
          <a:p>
            <a:pPr eaLnBrk="1" hangingPunct="1"/>
            <a:r>
              <a:rPr lang="en-US" sz="28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A partnership between NorthShore University HealthSystem and the Lake County Health Department</a:t>
            </a:r>
          </a:p>
        </p:txBody>
      </p:sp>
    </p:spTree>
    <p:extLst>
      <p:ext uri="{BB962C8B-B14F-4D97-AF65-F5344CB8AC3E}">
        <p14:creationId xmlns:p14="http://schemas.microsoft.com/office/powerpoint/2010/main" val="1123308900"/>
      </p:ext>
    </p:extLst>
  </p:cSld>
  <p:clrMapOvr>
    <a:masterClrMapping/>
  </p:clrMapOvr>
  <p:transition xmlns:p14="http://schemas.microsoft.com/office/powerpoint/2010/main" spd="slow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2"/>
          <p:cNvSpPr>
            <a:spLocks noGrp="1"/>
          </p:cNvSpPr>
          <p:nvPr>
            <p:ph idx="1"/>
          </p:nvPr>
        </p:nvSpPr>
        <p:spPr>
          <a:xfrm>
            <a:off x="247073" y="1300018"/>
            <a:ext cx="8686800" cy="46482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Collaborative development among NorthShore, community health department service providers, patient input and data in an iterative process over time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Comprehensive primary care visits medication and testing supply assistance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Subsidized subspecialty care access from NorthShore physicians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Medical nutrition therapy and diabetes education</a:t>
            </a:r>
          </a:p>
          <a:p>
            <a:pPr lvl="1" eaLnBrk="1" hangingPunct="1"/>
            <a:r>
              <a:rPr lang="en-US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Fitness programs</a:t>
            </a:r>
          </a:p>
          <a:p>
            <a:pPr lvl="1" eaLnBrk="1" hangingPunct="1"/>
            <a:r>
              <a:rPr lang="en-US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Community garden</a:t>
            </a:r>
          </a:p>
          <a:p>
            <a:pPr lvl="1" eaLnBrk="1" hangingPunct="1"/>
            <a:r>
              <a:rPr lang="en-US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Retinal screenings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n-US" sz="3000" dirty="0" smtClean="0"/>
          </a:p>
        </p:txBody>
      </p:sp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609600" y="609600"/>
            <a:ext cx="77279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>
                <a:solidFill>
                  <a:srgbClr val="FFFFFF"/>
                </a:solidFill>
                <a:latin typeface="Calibri" pitchFamily="34" charset="0"/>
              </a:rPr>
              <a:t>Health System Improvement in a CBPR Value System: Be Well Lake County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88291" y="535709"/>
            <a:ext cx="66963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sz="3600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Program Development: Clinical</a:t>
            </a:r>
          </a:p>
          <a:p>
            <a:pPr eaLnBrk="0" hangingPunct="0"/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3" name="Right Brace 2"/>
          <p:cNvSpPr/>
          <p:nvPr/>
        </p:nvSpPr>
        <p:spPr bwMode="auto">
          <a:xfrm>
            <a:off x="3657600" y="4553527"/>
            <a:ext cx="212436" cy="1228437"/>
          </a:xfrm>
          <a:prstGeom prst="rightBrac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 eaLnBrk="0" hangingPunct="0"/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7053" y="4941458"/>
            <a:ext cx="1653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sz="2000" dirty="0" smtClean="0">
                <a:solidFill>
                  <a:srgbClr val="000000"/>
                </a:solidFill>
              </a:rPr>
              <a:t>Patient input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376739"/>
      </p:ext>
    </p:extLst>
  </p:cSld>
  <p:clrMapOvr>
    <a:masterClrMapping/>
  </p:clrMapOvr>
  <p:transition xmlns:p14="http://schemas.microsoft.com/office/powerpoint/2010/main" spd="slow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Calibri" pitchFamily="34" charset="0"/>
                <a:cs typeface="Calibri" pitchFamily="34" charset="0"/>
              </a:rPr>
              <a:t>Be Well Research Innovation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982" y="1175353"/>
            <a:ext cx="8107218" cy="4431119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endParaRPr lang="en-US" dirty="0" smtClean="0"/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Based on provider and patient input, we added a food security measure and learned that almost 57% of the patients with type 2 diabetes in Lake County did not have adequate food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STUDY QUESTION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Do </a:t>
            </a:r>
            <a:r>
              <a:rPr lang="en-US" dirty="0">
                <a:latin typeface="Calibri" pitchFamily="34" charset="0"/>
                <a:cs typeface="Calibri" pitchFamily="34" charset="0"/>
              </a:rPr>
              <a:t>patients who don’t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have </a:t>
            </a:r>
            <a:r>
              <a:rPr lang="en-US" dirty="0">
                <a:latin typeface="Calibri" pitchFamily="34" charset="0"/>
                <a:cs typeface="Calibri" pitchFamily="34" charset="0"/>
              </a:rPr>
              <a:t>enough food have worse diabetes control?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102701"/>
      </p:ext>
    </p:extLst>
  </p:cSld>
  <p:clrMapOvr>
    <a:masterClrMapping/>
  </p:clrMapOvr>
  <p:transition xmlns:p14="http://schemas.microsoft.com/office/powerpoint/2010/main" spd="slow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Chart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9"/>
          <a:stretch>
            <a:fillRect/>
          </a:stretch>
        </p:blipFill>
        <p:spPr bwMode="auto">
          <a:xfrm>
            <a:off x="1676400" y="1651004"/>
            <a:ext cx="56388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077200" cy="10668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ea typeface="Calibri" pitchFamily="34" charset="0"/>
                <a:cs typeface="Calibri" pitchFamily="34" charset="0"/>
              </a:rPr>
              <a:t>Initial Results:  Growth Curve Estimated HgbA1c By Food Insecurity Status (n=255)</a:t>
            </a:r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0" y="47720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04800" y="5505743"/>
            <a:ext cx="8610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Not having enough food interferes with glucose control despite comprehensive diabetes care.  Interference with glucose control increases over time</a:t>
            </a:r>
          </a:p>
        </p:txBody>
      </p:sp>
      <p:grpSp>
        <p:nvGrpSpPr>
          <p:cNvPr id="13319" name="Group 17"/>
          <p:cNvGrpSpPr>
            <a:grpSpLocks/>
          </p:cNvGrpSpPr>
          <p:nvPr/>
        </p:nvGrpSpPr>
        <p:grpSpPr bwMode="auto">
          <a:xfrm>
            <a:off x="4233863" y="2524125"/>
            <a:ext cx="1176337" cy="2124075"/>
            <a:chOff x="4233847" y="1828800"/>
            <a:chExt cx="1176353" cy="2950101"/>
          </a:xfrm>
        </p:grpSpPr>
        <p:cxnSp>
          <p:nvCxnSpPr>
            <p:cNvPr id="13321" name="AutoShape 3"/>
            <p:cNvCxnSpPr>
              <a:cxnSpLocks noChangeShapeType="1"/>
            </p:cNvCxnSpPr>
            <p:nvPr/>
          </p:nvCxnSpPr>
          <p:spPr bwMode="auto">
            <a:xfrm flipV="1">
              <a:off x="4233847" y="2180027"/>
              <a:ext cx="0" cy="25988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Right Arrow 15"/>
            <p:cNvSpPr/>
            <p:nvPr/>
          </p:nvSpPr>
          <p:spPr>
            <a:xfrm>
              <a:off x="4233847" y="1828800"/>
              <a:ext cx="1176353" cy="685712"/>
            </a:xfrm>
            <a:prstGeom prst="rightArrow">
              <a:avLst>
                <a:gd name="adj1" fmla="val 50000"/>
                <a:gd name="adj2" fmla="val 50000"/>
              </a:avLst>
            </a:prstGeom>
            <a:gradFill flip="none" rotWithShape="1">
              <a:gsLst>
                <a:gs pos="0">
                  <a:srgbClr val="00B05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2000">
                <a:solidFill>
                  <a:srgbClr val="FFFFFF"/>
                </a:solidFill>
              </a:endParaRPr>
            </a:p>
          </p:txBody>
        </p:sp>
        <p:sp>
          <p:nvSpPr>
            <p:cNvPr id="13323" name="TextBox 16"/>
            <p:cNvSpPr txBox="1">
              <a:spLocks noChangeArrowheads="1"/>
            </p:cNvSpPr>
            <p:nvPr/>
          </p:nvSpPr>
          <p:spPr bwMode="auto">
            <a:xfrm>
              <a:off x="4267200" y="2002972"/>
              <a:ext cx="6858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400">
                  <a:solidFill>
                    <a:srgbClr val="FFFFFF"/>
                  </a:solidFill>
                </a:rPr>
                <a:t>p&lt;.05</a:t>
              </a:r>
            </a:p>
          </p:txBody>
        </p:sp>
      </p:grpSp>
      <p:sp>
        <p:nvSpPr>
          <p:cNvPr id="13320" name="TextBox 3"/>
          <p:cNvSpPr txBox="1">
            <a:spLocks noChangeArrowheads="1"/>
          </p:cNvSpPr>
          <p:nvPr/>
        </p:nvSpPr>
        <p:spPr bwMode="auto">
          <a:xfrm>
            <a:off x="804863" y="6550025"/>
            <a:ext cx="3429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 dirty="0">
                <a:solidFill>
                  <a:srgbClr val="000000"/>
                </a:solidFill>
              </a:rPr>
              <a:t>Shalowitz </a:t>
            </a:r>
            <a:r>
              <a:rPr lang="en-US" sz="1400" dirty="0" err="1">
                <a:solidFill>
                  <a:srgbClr val="000000"/>
                </a:solidFill>
              </a:rPr>
              <a:t>etal</a:t>
            </a:r>
            <a:r>
              <a:rPr lang="en-US" sz="1400" dirty="0">
                <a:solidFill>
                  <a:srgbClr val="000000"/>
                </a:solidFill>
              </a:rPr>
              <a:t>.  APHA </a:t>
            </a:r>
            <a:r>
              <a:rPr lang="en-US" sz="1400" dirty="0" smtClean="0">
                <a:solidFill>
                  <a:srgbClr val="000000"/>
                </a:solidFill>
              </a:rPr>
              <a:t>2010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846911"/>
      </p:ext>
    </p:extLst>
  </p:cSld>
  <p:clrMapOvr>
    <a:masterClrMapping/>
  </p:clrMapOvr>
  <p:transition xmlns:p14="http://schemas.microsoft.com/office/powerpoint/2010/main" spd="slow">
    <p:zo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63525" y="260944"/>
            <a:ext cx="8585200" cy="762000"/>
          </a:xfrm>
        </p:spPr>
        <p:txBody>
          <a:bodyPr/>
          <a:lstStyle/>
          <a:p>
            <a:pPr eaLnBrk="1" hangingPunct="1"/>
            <a:r>
              <a:rPr lang="en-US" dirty="0" smtClean="0"/>
              <a:t>CBPR Organizational Structure </a:t>
            </a:r>
            <a:br>
              <a:rPr lang="en-US" dirty="0" smtClean="0"/>
            </a:br>
            <a:r>
              <a:rPr lang="en-US" sz="2000" dirty="0" smtClean="0"/>
              <a:t>(NICHD Community Child Health Network- Lake County)</a:t>
            </a:r>
          </a:p>
        </p:txBody>
      </p:sp>
      <p:grpSp>
        <p:nvGrpSpPr>
          <p:cNvPr id="51" name="Group 8"/>
          <p:cNvGrpSpPr>
            <a:grpSpLocks/>
          </p:cNvGrpSpPr>
          <p:nvPr/>
        </p:nvGrpSpPr>
        <p:grpSpPr bwMode="auto">
          <a:xfrm>
            <a:off x="142875" y="1443450"/>
            <a:ext cx="8705850" cy="1863725"/>
            <a:chOff x="133350" y="1600200"/>
            <a:chExt cx="8705850" cy="1862996"/>
          </a:xfrm>
        </p:grpSpPr>
        <p:sp>
          <p:nvSpPr>
            <p:cNvPr id="52" name="AutoShape 9"/>
            <p:cNvSpPr>
              <a:spLocks noChangeArrowheads="1"/>
            </p:cNvSpPr>
            <p:nvPr/>
          </p:nvSpPr>
          <p:spPr bwMode="auto">
            <a:xfrm>
              <a:off x="4038600" y="2971800"/>
              <a:ext cx="914400" cy="152400"/>
            </a:xfrm>
            <a:prstGeom prst="leftRightArrow">
              <a:avLst>
                <a:gd name="adj1" fmla="val 50000"/>
                <a:gd name="adj2" fmla="val 120000"/>
              </a:avLst>
            </a:prstGeom>
            <a:solidFill>
              <a:srgbClr val="0F6FC6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smtClean="0">
                <a:solidFill>
                  <a:prstClr val="black"/>
                </a:solidFill>
                <a:cs typeface="Arial" charset="0"/>
              </a:endParaRPr>
            </a:p>
          </p:txBody>
        </p:sp>
        <p:grpSp>
          <p:nvGrpSpPr>
            <p:cNvPr id="53" name="Group 6"/>
            <p:cNvGrpSpPr>
              <a:grpSpLocks/>
            </p:cNvGrpSpPr>
            <p:nvPr/>
          </p:nvGrpSpPr>
          <p:grpSpPr bwMode="auto">
            <a:xfrm>
              <a:off x="133350" y="1600200"/>
              <a:ext cx="8705850" cy="1862996"/>
              <a:chOff x="133350" y="1647825"/>
              <a:chExt cx="8705850" cy="1862996"/>
            </a:xfrm>
          </p:grpSpPr>
          <p:grpSp>
            <p:nvGrpSpPr>
              <p:cNvPr id="54" name="Group 26"/>
              <p:cNvGrpSpPr>
                <a:grpSpLocks/>
              </p:cNvGrpSpPr>
              <p:nvPr/>
            </p:nvGrpSpPr>
            <p:grpSpPr bwMode="auto">
              <a:xfrm>
                <a:off x="2590800" y="2895596"/>
                <a:ext cx="3933825" cy="615225"/>
                <a:chOff x="1632" y="1824"/>
                <a:chExt cx="2418" cy="267"/>
              </a:xfrm>
            </p:grpSpPr>
            <p:sp>
              <p:nvSpPr>
                <p:cNvPr id="72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1632" y="1824"/>
                  <a:ext cx="912" cy="237"/>
                </a:xfrm>
                <a:prstGeom prst="rect">
                  <a:avLst/>
                </a:prstGeom>
                <a:noFill/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fontAlgn="auto" hangingPunct="1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r>
                    <a:rPr lang="en-US" kern="0" dirty="0" smtClean="0">
                      <a:solidFill>
                        <a:prstClr val="black"/>
                      </a:solidFill>
                    </a:rPr>
                    <a:t>NorthShore</a:t>
                  </a:r>
                </a:p>
              </p:txBody>
            </p:sp>
            <p:sp>
              <p:nvSpPr>
                <p:cNvPr id="73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3084" y="1824"/>
                  <a:ext cx="966" cy="267"/>
                </a:xfrm>
                <a:prstGeom prst="rect">
                  <a:avLst/>
                </a:prstGeom>
                <a:noFill/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auto" hangingPunct="1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r>
                    <a:rPr lang="en-US" sz="1700" kern="0" smtClean="0">
                      <a:solidFill>
                        <a:prstClr val="black"/>
                      </a:solidFill>
                    </a:rPr>
                    <a:t>Community Health Center</a:t>
                  </a:r>
                </a:p>
              </p:txBody>
            </p:sp>
          </p:grpSp>
          <p:grpSp>
            <p:nvGrpSpPr>
              <p:cNvPr id="55" name="Group 31"/>
              <p:cNvGrpSpPr>
                <a:grpSpLocks/>
              </p:cNvGrpSpPr>
              <p:nvPr/>
            </p:nvGrpSpPr>
            <p:grpSpPr bwMode="auto">
              <a:xfrm>
                <a:off x="133350" y="2790825"/>
                <a:ext cx="2457450" cy="650875"/>
                <a:chOff x="84" y="1758"/>
                <a:chExt cx="1548" cy="410"/>
              </a:xfrm>
            </p:grpSpPr>
            <p:sp>
              <p:nvSpPr>
                <p:cNvPr id="70" name="AutoShape 15"/>
                <p:cNvSpPr>
                  <a:spLocks noChangeArrowheads="1"/>
                </p:cNvSpPr>
                <p:nvPr/>
              </p:nvSpPr>
              <p:spPr bwMode="auto">
                <a:xfrm>
                  <a:off x="1104" y="1920"/>
                  <a:ext cx="528" cy="96"/>
                </a:xfrm>
                <a:prstGeom prst="leftRightArrow">
                  <a:avLst>
                    <a:gd name="adj1" fmla="val 50000"/>
                    <a:gd name="adj2" fmla="val 110000"/>
                  </a:avLst>
                </a:prstGeom>
                <a:solidFill>
                  <a:srgbClr val="0F6FC6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 smtClean="0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  <p:sp>
              <p:nvSpPr>
                <p:cNvPr id="71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84" y="1758"/>
                  <a:ext cx="1008" cy="410"/>
                </a:xfrm>
                <a:prstGeom prst="rect">
                  <a:avLst/>
                </a:prstGeom>
                <a:noFill/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auto" hangingPunct="1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r>
                    <a:rPr lang="en-US" kern="0" smtClean="0">
                      <a:solidFill>
                        <a:prstClr val="black"/>
                      </a:solidFill>
                    </a:rPr>
                    <a:t>Northwestern University</a:t>
                  </a:r>
                </a:p>
              </p:txBody>
            </p:sp>
          </p:grpSp>
          <p:grpSp>
            <p:nvGrpSpPr>
              <p:cNvPr id="56" name="Group 36"/>
              <p:cNvGrpSpPr>
                <a:grpSpLocks/>
              </p:cNvGrpSpPr>
              <p:nvPr/>
            </p:nvGrpSpPr>
            <p:grpSpPr bwMode="auto">
              <a:xfrm>
                <a:off x="381000" y="1647825"/>
                <a:ext cx="4419600" cy="1447800"/>
                <a:chOff x="240" y="1038"/>
                <a:chExt cx="2784" cy="912"/>
              </a:xfrm>
            </p:grpSpPr>
            <p:sp>
              <p:nvSpPr>
                <p:cNvPr id="65" name="AutoShape 20"/>
                <p:cNvSpPr>
                  <a:spLocks noChangeArrowheads="1"/>
                </p:cNvSpPr>
                <p:nvPr/>
              </p:nvSpPr>
              <p:spPr bwMode="auto">
                <a:xfrm rot="-2542527">
                  <a:off x="2858" y="1182"/>
                  <a:ext cx="47" cy="768"/>
                </a:xfrm>
                <a:prstGeom prst="upArrow">
                  <a:avLst>
                    <a:gd name="adj1" fmla="val 50000"/>
                    <a:gd name="adj2" fmla="val 408511"/>
                  </a:avLst>
                </a:prstGeom>
                <a:solidFill>
                  <a:srgbClr val="0F6FC6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 smtClean="0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  <p:sp>
              <p:nvSpPr>
                <p:cNvPr id="66" name="AutoShape 25"/>
                <p:cNvSpPr>
                  <a:spLocks noChangeArrowheads="1"/>
                </p:cNvSpPr>
                <p:nvPr/>
              </p:nvSpPr>
              <p:spPr bwMode="auto">
                <a:xfrm>
                  <a:off x="2640" y="1152"/>
                  <a:ext cx="384" cy="47"/>
                </a:xfrm>
                <a:prstGeom prst="leftRightArrow">
                  <a:avLst>
                    <a:gd name="adj1" fmla="val 50000"/>
                    <a:gd name="adj2" fmla="val 163404"/>
                  </a:avLst>
                </a:prstGeom>
                <a:solidFill>
                  <a:srgbClr val="0F6FC6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 smtClean="0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  <p:sp>
              <p:nvSpPr>
                <p:cNvPr id="67" name="AutoShape 23"/>
                <p:cNvSpPr>
                  <a:spLocks noChangeArrowheads="1"/>
                </p:cNvSpPr>
                <p:nvPr/>
              </p:nvSpPr>
              <p:spPr bwMode="auto">
                <a:xfrm rot="-5400000">
                  <a:off x="270" y="1434"/>
                  <a:ext cx="480" cy="15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75 w 21600"/>
                    <a:gd name="T13" fmla="*/ 5400 h 21600"/>
                    <a:gd name="T14" fmla="*/ 18900 w 21600"/>
                    <a:gd name="T15" fmla="*/ 162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lnTo>
                        <a:pt x="16200" y="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lnTo>
                        <a:pt x="135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lnTo>
                        <a:pt x="0" y="5400"/>
                      </a:lnTo>
                      <a:close/>
                    </a:path>
                  </a:pathLst>
                </a:custGeom>
                <a:solidFill>
                  <a:srgbClr val="0F6FC6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 smtClean="0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  <p:sp>
              <p:nvSpPr>
                <p:cNvPr id="68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240" y="1038"/>
                  <a:ext cx="2400" cy="237"/>
                </a:xfrm>
                <a:prstGeom prst="rect">
                  <a:avLst/>
                </a:prstGeom>
                <a:noFill/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fontAlgn="auto" hangingPunct="1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r>
                    <a:rPr lang="en-US" kern="0" dirty="0" smtClean="0">
                      <a:solidFill>
                        <a:prstClr val="black"/>
                      </a:solidFill>
                    </a:rPr>
                    <a:t>Academic Steering Committee</a:t>
                  </a:r>
                </a:p>
              </p:txBody>
            </p:sp>
            <p:sp>
              <p:nvSpPr>
                <p:cNvPr id="69" name="AutoShape 27"/>
                <p:cNvSpPr>
                  <a:spLocks noChangeArrowheads="1"/>
                </p:cNvSpPr>
                <p:nvPr/>
              </p:nvSpPr>
              <p:spPr bwMode="auto">
                <a:xfrm rot="-5400000">
                  <a:off x="1704" y="1416"/>
                  <a:ext cx="528" cy="28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55 w 21600"/>
                    <a:gd name="T13" fmla="*/ 5400 h 21600"/>
                    <a:gd name="T14" fmla="*/ 18900 w 21600"/>
                    <a:gd name="T15" fmla="*/ 162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lnTo>
                        <a:pt x="16200" y="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lnTo>
                        <a:pt x="135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lnTo>
                        <a:pt x="0" y="5400"/>
                      </a:lnTo>
                      <a:close/>
                    </a:path>
                  </a:pathLst>
                </a:custGeom>
                <a:solidFill>
                  <a:srgbClr val="0F6FC6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 smtClean="0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</p:grpSp>
          <p:grpSp>
            <p:nvGrpSpPr>
              <p:cNvPr id="57" name="Group 32"/>
              <p:cNvGrpSpPr>
                <a:grpSpLocks/>
              </p:cNvGrpSpPr>
              <p:nvPr/>
            </p:nvGrpSpPr>
            <p:grpSpPr bwMode="auto">
              <a:xfrm>
                <a:off x="6524625" y="2819399"/>
                <a:ext cx="2314575" cy="650875"/>
                <a:chOff x="4062" y="1776"/>
                <a:chExt cx="1458" cy="410"/>
              </a:xfrm>
            </p:grpSpPr>
            <p:sp>
              <p:nvSpPr>
                <p:cNvPr id="63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4512" y="1776"/>
                  <a:ext cx="1008" cy="410"/>
                </a:xfrm>
                <a:prstGeom prst="rect">
                  <a:avLst/>
                </a:prstGeom>
                <a:noFill/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auto" hangingPunct="1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r>
                    <a:rPr lang="en-US" kern="0" dirty="0" smtClean="0">
                      <a:solidFill>
                        <a:prstClr val="black"/>
                      </a:solidFill>
                    </a:rPr>
                    <a:t>Lake County Communities</a:t>
                  </a:r>
                </a:p>
              </p:txBody>
            </p:sp>
            <p:sp>
              <p:nvSpPr>
                <p:cNvPr id="64" name="AutoShape 18"/>
                <p:cNvSpPr>
                  <a:spLocks noChangeArrowheads="1"/>
                </p:cNvSpPr>
                <p:nvPr/>
              </p:nvSpPr>
              <p:spPr bwMode="auto">
                <a:xfrm>
                  <a:off x="4062" y="1920"/>
                  <a:ext cx="432" cy="96"/>
                </a:xfrm>
                <a:prstGeom prst="leftRightArrow">
                  <a:avLst>
                    <a:gd name="adj1" fmla="val 50000"/>
                    <a:gd name="adj2" fmla="val 90000"/>
                  </a:avLst>
                </a:prstGeom>
                <a:solidFill>
                  <a:srgbClr val="0F6FC6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 smtClean="0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</p:grpSp>
          <p:grpSp>
            <p:nvGrpSpPr>
              <p:cNvPr id="58" name="Group 45"/>
              <p:cNvGrpSpPr>
                <a:grpSpLocks/>
              </p:cNvGrpSpPr>
              <p:nvPr/>
            </p:nvGrpSpPr>
            <p:grpSpPr bwMode="auto">
              <a:xfrm>
                <a:off x="4391025" y="1676400"/>
                <a:ext cx="4219575" cy="1371600"/>
                <a:chOff x="2766" y="1056"/>
                <a:chExt cx="2658" cy="864"/>
              </a:xfrm>
            </p:grpSpPr>
            <p:sp>
              <p:nvSpPr>
                <p:cNvPr id="59" name="AutoShape 19"/>
                <p:cNvSpPr>
                  <a:spLocks noChangeArrowheads="1"/>
                </p:cNvSpPr>
                <p:nvPr/>
              </p:nvSpPr>
              <p:spPr bwMode="auto">
                <a:xfrm rot="2603098">
                  <a:off x="2766" y="1200"/>
                  <a:ext cx="47" cy="720"/>
                </a:xfrm>
                <a:prstGeom prst="upArrow">
                  <a:avLst>
                    <a:gd name="adj1" fmla="val 50000"/>
                    <a:gd name="adj2" fmla="val 382979"/>
                  </a:avLst>
                </a:prstGeom>
                <a:solidFill>
                  <a:srgbClr val="0F6FC6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 smtClean="0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  <p:sp>
              <p:nvSpPr>
                <p:cNvPr id="60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3024" y="1056"/>
                  <a:ext cx="2400" cy="237"/>
                </a:xfrm>
                <a:prstGeom prst="rect">
                  <a:avLst/>
                </a:prstGeom>
                <a:noFill/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fontAlgn="auto" hangingPunct="1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r>
                    <a:rPr lang="en-US" kern="0" smtClean="0">
                      <a:solidFill>
                        <a:prstClr val="black"/>
                      </a:solidFill>
                    </a:rPr>
                    <a:t>Community Advisory Committee</a:t>
                  </a:r>
                </a:p>
              </p:txBody>
            </p:sp>
            <p:sp>
              <p:nvSpPr>
                <p:cNvPr id="61" name="AutoShape 22"/>
                <p:cNvSpPr>
                  <a:spLocks noChangeArrowheads="1"/>
                </p:cNvSpPr>
                <p:nvPr/>
              </p:nvSpPr>
              <p:spPr bwMode="auto">
                <a:xfrm rot="-5400000">
                  <a:off x="4776" y="1368"/>
                  <a:ext cx="480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75 w 21600"/>
                    <a:gd name="T13" fmla="*/ 5400 h 21600"/>
                    <a:gd name="T14" fmla="*/ 18900 w 21600"/>
                    <a:gd name="T15" fmla="*/ 162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lnTo>
                        <a:pt x="16200" y="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lnTo>
                        <a:pt x="135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lnTo>
                        <a:pt x="0" y="5400"/>
                      </a:lnTo>
                      <a:close/>
                    </a:path>
                  </a:pathLst>
                </a:custGeom>
                <a:solidFill>
                  <a:srgbClr val="0F6FC6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 smtClean="0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  <p:sp>
              <p:nvSpPr>
                <p:cNvPr id="62" name="AutoShape 28"/>
                <p:cNvSpPr>
                  <a:spLocks noChangeArrowheads="1"/>
                </p:cNvSpPr>
                <p:nvPr/>
              </p:nvSpPr>
              <p:spPr bwMode="auto">
                <a:xfrm rot="-5400000">
                  <a:off x="3312" y="1488"/>
                  <a:ext cx="528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55 w 21600"/>
                    <a:gd name="T13" fmla="*/ 5400 h 21600"/>
                    <a:gd name="T14" fmla="*/ 18900 w 21600"/>
                    <a:gd name="T15" fmla="*/ 162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lnTo>
                        <a:pt x="16200" y="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lnTo>
                        <a:pt x="135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lnTo>
                        <a:pt x="0" y="5400"/>
                      </a:lnTo>
                      <a:close/>
                    </a:path>
                  </a:pathLst>
                </a:custGeom>
                <a:solidFill>
                  <a:srgbClr val="0F6FC6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 smtClean="0">
                    <a:solidFill>
                      <a:prstClr val="black"/>
                    </a:solidFill>
                    <a:cs typeface="Arial" charset="0"/>
                  </a:endParaRPr>
                </a:p>
              </p:txBody>
            </p:sp>
          </p:grpSp>
        </p:grpSp>
      </p:grpSp>
      <p:grpSp>
        <p:nvGrpSpPr>
          <p:cNvPr id="74" name="Group 73"/>
          <p:cNvGrpSpPr>
            <a:grpSpLocks/>
          </p:cNvGrpSpPr>
          <p:nvPr/>
        </p:nvGrpSpPr>
        <p:grpSpPr bwMode="auto">
          <a:xfrm>
            <a:off x="263525" y="3539844"/>
            <a:ext cx="8806584" cy="2667000"/>
            <a:chOff x="263525" y="3733799"/>
            <a:chExt cx="8806584" cy="2667001"/>
          </a:xfrm>
        </p:grpSpPr>
        <p:grpSp>
          <p:nvGrpSpPr>
            <p:cNvPr id="75" name="Group 34"/>
            <p:cNvGrpSpPr>
              <a:grpSpLocks/>
            </p:cNvGrpSpPr>
            <p:nvPr/>
          </p:nvGrpSpPr>
          <p:grpSpPr bwMode="auto">
            <a:xfrm>
              <a:off x="263525" y="4507848"/>
              <a:ext cx="8728075" cy="1892952"/>
              <a:chOff x="111125" y="1600200"/>
              <a:chExt cx="8728075" cy="1892952"/>
            </a:xfrm>
          </p:grpSpPr>
          <p:sp>
            <p:nvSpPr>
              <p:cNvPr id="77" name="AutoShape 9"/>
              <p:cNvSpPr>
                <a:spLocks noChangeArrowheads="1"/>
              </p:cNvSpPr>
              <p:nvPr/>
            </p:nvSpPr>
            <p:spPr bwMode="auto">
              <a:xfrm>
                <a:off x="4038600" y="2971800"/>
                <a:ext cx="914400" cy="152400"/>
              </a:xfrm>
              <a:prstGeom prst="leftRightArrow">
                <a:avLst>
                  <a:gd name="adj1" fmla="val 50000"/>
                  <a:gd name="adj2" fmla="val 120000"/>
                </a:avLst>
              </a:prstGeom>
              <a:solidFill>
                <a:srgbClr val="0F6FC6"/>
              </a:solidFill>
              <a:ln w="9525">
                <a:solidFill>
                  <a:sysClr val="windowText" lastClr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smtClean="0">
                  <a:solidFill>
                    <a:prstClr val="black"/>
                  </a:solidFill>
                  <a:cs typeface="Arial" charset="0"/>
                </a:endParaRPr>
              </a:p>
            </p:txBody>
          </p:sp>
          <p:grpSp>
            <p:nvGrpSpPr>
              <p:cNvPr id="78" name="Group 36"/>
              <p:cNvGrpSpPr>
                <a:grpSpLocks/>
              </p:cNvGrpSpPr>
              <p:nvPr/>
            </p:nvGrpSpPr>
            <p:grpSpPr bwMode="auto">
              <a:xfrm>
                <a:off x="111125" y="1600200"/>
                <a:ext cx="8728075" cy="1892952"/>
                <a:chOff x="111125" y="1647825"/>
                <a:chExt cx="8728075" cy="1892952"/>
              </a:xfrm>
            </p:grpSpPr>
            <p:grpSp>
              <p:nvGrpSpPr>
                <p:cNvPr id="79" name="Group 26"/>
                <p:cNvGrpSpPr>
                  <a:grpSpLocks/>
                </p:cNvGrpSpPr>
                <p:nvPr/>
              </p:nvGrpSpPr>
              <p:grpSpPr bwMode="auto">
                <a:xfrm>
                  <a:off x="2590800" y="2895597"/>
                  <a:ext cx="3933825" cy="645180"/>
                  <a:chOff x="1632" y="1824"/>
                  <a:chExt cx="2418" cy="280"/>
                </a:xfrm>
              </p:grpSpPr>
              <p:sp>
                <p:nvSpPr>
                  <p:cNvPr id="97" name="Text Box 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32" y="1824"/>
                    <a:ext cx="890" cy="280"/>
                  </a:xfrm>
                  <a:prstGeom prst="rect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algn="ctr" eaLnBrk="1" fontAlgn="auto" hangingPunct="1">
                      <a:spcBef>
                        <a:spcPct val="5000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kern="0" smtClean="0">
                        <a:solidFill>
                          <a:prstClr val="black"/>
                        </a:solidFill>
                      </a:rPr>
                      <a:t>Health System</a:t>
                    </a:r>
                  </a:p>
                </p:txBody>
              </p:sp>
              <p:sp>
                <p:nvSpPr>
                  <p:cNvPr id="98" name="Text Box 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84" y="1824"/>
                    <a:ext cx="966" cy="154"/>
                  </a:xfrm>
                  <a:prstGeom prst="rect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fontAlgn="auto" hangingPunct="1">
                      <a:spcBef>
                        <a:spcPct val="5000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700" kern="0" smtClean="0">
                        <a:solidFill>
                          <a:prstClr val="black"/>
                        </a:solidFill>
                      </a:rPr>
                      <a:t>Patients</a:t>
                    </a:r>
                  </a:p>
                </p:txBody>
              </p:sp>
            </p:grpSp>
            <p:grpSp>
              <p:nvGrpSpPr>
                <p:cNvPr id="80" name="Group 31"/>
                <p:cNvGrpSpPr>
                  <a:grpSpLocks/>
                </p:cNvGrpSpPr>
                <p:nvPr/>
              </p:nvGrpSpPr>
              <p:grpSpPr bwMode="auto">
                <a:xfrm>
                  <a:off x="111125" y="2943229"/>
                  <a:ext cx="2479675" cy="369888"/>
                  <a:chOff x="70" y="1854"/>
                  <a:chExt cx="1562" cy="233"/>
                </a:xfrm>
              </p:grpSpPr>
              <p:sp>
                <p:nvSpPr>
                  <p:cNvPr id="95" name="AutoShape 15"/>
                  <p:cNvSpPr>
                    <a:spLocks noChangeArrowheads="1"/>
                  </p:cNvSpPr>
                  <p:nvPr/>
                </p:nvSpPr>
                <p:spPr bwMode="auto">
                  <a:xfrm>
                    <a:off x="1104" y="1920"/>
                    <a:ext cx="528" cy="96"/>
                  </a:xfrm>
                  <a:prstGeom prst="leftRightArrow">
                    <a:avLst>
                      <a:gd name="adj1" fmla="val 50000"/>
                      <a:gd name="adj2" fmla="val 110000"/>
                    </a:avLst>
                  </a:prstGeom>
                  <a:solidFill>
                    <a:srgbClr val="0F6FC6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 smtClean="0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96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" y="1854"/>
                    <a:ext cx="1008" cy="233"/>
                  </a:xfrm>
                  <a:prstGeom prst="rect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fontAlgn="auto" hangingPunct="1">
                      <a:spcBef>
                        <a:spcPct val="5000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kern="0" smtClean="0">
                        <a:solidFill>
                          <a:prstClr val="black"/>
                        </a:solidFill>
                      </a:rPr>
                      <a:t>Payor</a:t>
                    </a:r>
                  </a:p>
                </p:txBody>
              </p:sp>
            </p:grpSp>
            <p:grpSp>
              <p:nvGrpSpPr>
                <p:cNvPr id="81" name="Group 36"/>
                <p:cNvGrpSpPr>
                  <a:grpSpLocks/>
                </p:cNvGrpSpPr>
                <p:nvPr/>
              </p:nvGrpSpPr>
              <p:grpSpPr bwMode="auto">
                <a:xfrm>
                  <a:off x="381000" y="1647825"/>
                  <a:ext cx="4419600" cy="1447800"/>
                  <a:chOff x="240" y="1038"/>
                  <a:chExt cx="2784" cy="912"/>
                </a:xfrm>
              </p:grpSpPr>
              <p:sp>
                <p:nvSpPr>
                  <p:cNvPr id="90" name="AutoShape 20"/>
                  <p:cNvSpPr>
                    <a:spLocks noChangeArrowheads="1"/>
                  </p:cNvSpPr>
                  <p:nvPr/>
                </p:nvSpPr>
                <p:spPr bwMode="auto">
                  <a:xfrm rot="-2542527">
                    <a:off x="2858" y="1182"/>
                    <a:ext cx="47" cy="768"/>
                  </a:xfrm>
                  <a:prstGeom prst="upArrow">
                    <a:avLst>
                      <a:gd name="adj1" fmla="val 50000"/>
                      <a:gd name="adj2" fmla="val 408511"/>
                    </a:avLst>
                  </a:prstGeom>
                  <a:solidFill>
                    <a:srgbClr val="0F6FC6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 smtClean="0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91" name="AutoShape 25"/>
                  <p:cNvSpPr>
                    <a:spLocks noChangeArrowheads="1"/>
                  </p:cNvSpPr>
                  <p:nvPr/>
                </p:nvSpPr>
                <p:spPr bwMode="auto">
                  <a:xfrm>
                    <a:off x="2640" y="1152"/>
                    <a:ext cx="384" cy="47"/>
                  </a:xfrm>
                  <a:prstGeom prst="leftRightArrow">
                    <a:avLst>
                      <a:gd name="adj1" fmla="val 50000"/>
                      <a:gd name="adj2" fmla="val 163404"/>
                    </a:avLst>
                  </a:prstGeom>
                  <a:solidFill>
                    <a:srgbClr val="0F6FC6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 smtClean="0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92" name="AutoShape 23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03" y="1453"/>
                    <a:ext cx="552" cy="19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3365 w 21600"/>
                      <a:gd name="T13" fmla="*/ 5457 h 21600"/>
                      <a:gd name="T14" fmla="*/ 18900 w 21600"/>
                      <a:gd name="T15" fmla="*/ 1625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6200" y="0"/>
                        </a:moveTo>
                        <a:lnTo>
                          <a:pt x="16200" y="5400"/>
                        </a:lnTo>
                        <a:lnTo>
                          <a:pt x="3375" y="5400"/>
                        </a:lnTo>
                        <a:lnTo>
                          <a:pt x="3375" y="16200"/>
                        </a:lnTo>
                        <a:lnTo>
                          <a:pt x="16200" y="16200"/>
                        </a:lnTo>
                        <a:lnTo>
                          <a:pt x="16200" y="21600"/>
                        </a:lnTo>
                        <a:lnTo>
                          <a:pt x="21600" y="10800"/>
                        </a:lnTo>
                        <a:lnTo>
                          <a:pt x="16200" y="0"/>
                        </a:lnTo>
                        <a:close/>
                      </a:path>
                      <a:path w="21600" h="21600">
                        <a:moveTo>
                          <a:pt x="1350" y="5400"/>
                        </a:moveTo>
                        <a:lnTo>
                          <a:pt x="1350" y="16200"/>
                        </a:lnTo>
                        <a:lnTo>
                          <a:pt x="2700" y="16200"/>
                        </a:lnTo>
                        <a:lnTo>
                          <a:pt x="2700" y="5400"/>
                        </a:lnTo>
                        <a:lnTo>
                          <a:pt x="1350" y="5400"/>
                        </a:lnTo>
                        <a:close/>
                      </a:path>
                      <a:path w="21600" h="21600">
                        <a:moveTo>
                          <a:pt x="0" y="5400"/>
                        </a:moveTo>
                        <a:lnTo>
                          <a:pt x="0" y="16200"/>
                        </a:lnTo>
                        <a:lnTo>
                          <a:pt x="675" y="16200"/>
                        </a:lnTo>
                        <a:lnTo>
                          <a:pt x="675" y="5400"/>
                        </a:lnTo>
                        <a:lnTo>
                          <a:pt x="0" y="5400"/>
                        </a:lnTo>
                        <a:close/>
                      </a:path>
                    </a:pathLst>
                  </a:custGeom>
                  <a:solidFill>
                    <a:srgbClr val="0F6FC6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 smtClean="0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93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0" y="1038"/>
                    <a:ext cx="2400" cy="237"/>
                  </a:xfrm>
                  <a:prstGeom prst="rect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algn="ctr" eaLnBrk="1" fontAlgn="auto" hangingPunct="1">
                      <a:spcBef>
                        <a:spcPct val="5000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kern="0" dirty="0" err="1" smtClean="0">
                        <a:solidFill>
                          <a:prstClr val="black"/>
                        </a:solidFill>
                      </a:rPr>
                      <a:t>Payor</a:t>
                    </a:r>
                    <a:r>
                      <a:rPr lang="en-US" kern="0" dirty="0" smtClean="0">
                        <a:solidFill>
                          <a:prstClr val="black"/>
                        </a:solidFill>
                      </a:rPr>
                      <a:t>/Provider Steering Committee</a:t>
                    </a:r>
                  </a:p>
                </p:txBody>
              </p:sp>
              <p:sp>
                <p:nvSpPr>
                  <p:cNvPr id="94" name="AutoShape 27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1872" y="1392"/>
                    <a:ext cx="528" cy="33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3355 w 21600"/>
                      <a:gd name="T13" fmla="*/ 5400 h 21600"/>
                      <a:gd name="T14" fmla="*/ 18900 w 21600"/>
                      <a:gd name="T15" fmla="*/ 162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6200" y="0"/>
                        </a:moveTo>
                        <a:lnTo>
                          <a:pt x="16200" y="5400"/>
                        </a:lnTo>
                        <a:lnTo>
                          <a:pt x="3375" y="5400"/>
                        </a:lnTo>
                        <a:lnTo>
                          <a:pt x="3375" y="16200"/>
                        </a:lnTo>
                        <a:lnTo>
                          <a:pt x="16200" y="16200"/>
                        </a:lnTo>
                        <a:lnTo>
                          <a:pt x="16200" y="21600"/>
                        </a:lnTo>
                        <a:lnTo>
                          <a:pt x="21600" y="10800"/>
                        </a:lnTo>
                        <a:lnTo>
                          <a:pt x="16200" y="0"/>
                        </a:lnTo>
                        <a:close/>
                      </a:path>
                      <a:path w="21600" h="21600">
                        <a:moveTo>
                          <a:pt x="1350" y="5400"/>
                        </a:moveTo>
                        <a:lnTo>
                          <a:pt x="1350" y="16200"/>
                        </a:lnTo>
                        <a:lnTo>
                          <a:pt x="2700" y="16200"/>
                        </a:lnTo>
                        <a:lnTo>
                          <a:pt x="2700" y="5400"/>
                        </a:lnTo>
                        <a:lnTo>
                          <a:pt x="1350" y="5400"/>
                        </a:lnTo>
                        <a:close/>
                      </a:path>
                      <a:path w="21600" h="21600">
                        <a:moveTo>
                          <a:pt x="0" y="5400"/>
                        </a:moveTo>
                        <a:lnTo>
                          <a:pt x="0" y="16200"/>
                        </a:lnTo>
                        <a:lnTo>
                          <a:pt x="675" y="16200"/>
                        </a:lnTo>
                        <a:lnTo>
                          <a:pt x="675" y="5400"/>
                        </a:lnTo>
                        <a:lnTo>
                          <a:pt x="0" y="5400"/>
                        </a:lnTo>
                        <a:close/>
                      </a:path>
                    </a:pathLst>
                  </a:custGeom>
                  <a:solidFill>
                    <a:srgbClr val="0F6FC6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 smtClean="0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82" name="Group 32"/>
                <p:cNvGrpSpPr>
                  <a:grpSpLocks/>
                </p:cNvGrpSpPr>
                <p:nvPr/>
              </p:nvGrpSpPr>
              <p:grpSpPr bwMode="auto">
                <a:xfrm>
                  <a:off x="6524625" y="2819401"/>
                  <a:ext cx="2314575" cy="646113"/>
                  <a:chOff x="4062" y="1776"/>
                  <a:chExt cx="1458" cy="407"/>
                </a:xfrm>
              </p:grpSpPr>
              <p:sp>
                <p:nvSpPr>
                  <p:cNvPr id="88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512" y="1776"/>
                    <a:ext cx="1008" cy="407"/>
                  </a:xfrm>
                  <a:prstGeom prst="rect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fontAlgn="auto" hangingPunct="1">
                      <a:spcBef>
                        <a:spcPct val="5000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kern="0" smtClean="0">
                        <a:solidFill>
                          <a:prstClr val="black"/>
                        </a:solidFill>
                      </a:rPr>
                      <a:t>Family and Communities</a:t>
                    </a:r>
                  </a:p>
                </p:txBody>
              </p:sp>
              <p:sp>
                <p:nvSpPr>
                  <p:cNvPr id="89" name="AutoShape 18"/>
                  <p:cNvSpPr>
                    <a:spLocks noChangeArrowheads="1"/>
                  </p:cNvSpPr>
                  <p:nvPr/>
                </p:nvSpPr>
                <p:spPr bwMode="auto">
                  <a:xfrm>
                    <a:off x="4062" y="1920"/>
                    <a:ext cx="432" cy="96"/>
                  </a:xfrm>
                  <a:prstGeom prst="leftRightArrow">
                    <a:avLst>
                      <a:gd name="adj1" fmla="val 50000"/>
                      <a:gd name="adj2" fmla="val 90000"/>
                    </a:avLst>
                  </a:prstGeom>
                  <a:solidFill>
                    <a:srgbClr val="0F6FC6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 smtClean="0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  <p:grpSp>
              <p:nvGrpSpPr>
                <p:cNvPr id="83" name="Group 45"/>
                <p:cNvGrpSpPr>
                  <a:grpSpLocks/>
                </p:cNvGrpSpPr>
                <p:nvPr/>
              </p:nvGrpSpPr>
              <p:grpSpPr bwMode="auto">
                <a:xfrm>
                  <a:off x="4391025" y="1676400"/>
                  <a:ext cx="4219575" cy="1371600"/>
                  <a:chOff x="2766" y="1056"/>
                  <a:chExt cx="2658" cy="864"/>
                </a:xfrm>
              </p:grpSpPr>
              <p:sp>
                <p:nvSpPr>
                  <p:cNvPr id="84" name="AutoShape 19"/>
                  <p:cNvSpPr>
                    <a:spLocks noChangeArrowheads="1"/>
                  </p:cNvSpPr>
                  <p:nvPr/>
                </p:nvSpPr>
                <p:spPr bwMode="auto">
                  <a:xfrm rot="2603098">
                    <a:off x="2766" y="1200"/>
                    <a:ext cx="47" cy="720"/>
                  </a:xfrm>
                  <a:prstGeom prst="upArrow">
                    <a:avLst>
                      <a:gd name="adj1" fmla="val 50000"/>
                      <a:gd name="adj2" fmla="val 382979"/>
                    </a:avLst>
                  </a:prstGeom>
                  <a:solidFill>
                    <a:srgbClr val="0F6FC6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 smtClean="0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85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24" y="1056"/>
                    <a:ext cx="2400" cy="233"/>
                  </a:xfrm>
                  <a:prstGeom prst="rect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algn="ctr" eaLnBrk="1" fontAlgn="auto" hangingPunct="1">
                      <a:spcBef>
                        <a:spcPct val="5000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kern="0" smtClean="0">
                        <a:solidFill>
                          <a:prstClr val="black"/>
                        </a:solidFill>
                      </a:rPr>
                      <a:t>Community Advisory Committee</a:t>
                    </a:r>
                  </a:p>
                </p:txBody>
              </p:sp>
              <p:sp>
                <p:nvSpPr>
                  <p:cNvPr id="86" name="AutoShape 2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4836" y="1428"/>
                    <a:ext cx="480" cy="21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3375 w 21600"/>
                      <a:gd name="T13" fmla="*/ 5400 h 21600"/>
                      <a:gd name="T14" fmla="*/ 18900 w 21600"/>
                      <a:gd name="T15" fmla="*/ 162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6200" y="0"/>
                        </a:moveTo>
                        <a:lnTo>
                          <a:pt x="16200" y="5400"/>
                        </a:lnTo>
                        <a:lnTo>
                          <a:pt x="3375" y="5400"/>
                        </a:lnTo>
                        <a:lnTo>
                          <a:pt x="3375" y="16200"/>
                        </a:lnTo>
                        <a:lnTo>
                          <a:pt x="16200" y="16200"/>
                        </a:lnTo>
                        <a:lnTo>
                          <a:pt x="16200" y="21600"/>
                        </a:lnTo>
                        <a:lnTo>
                          <a:pt x="21600" y="10800"/>
                        </a:lnTo>
                        <a:lnTo>
                          <a:pt x="16200" y="0"/>
                        </a:lnTo>
                        <a:close/>
                      </a:path>
                      <a:path w="21600" h="21600">
                        <a:moveTo>
                          <a:pt x="1350" y="5400"/>
                        </a:moveTo>
                        <a:lnTo>
                          <a:pt x="1350" y="16200"/>
                        </a:lnTo>
                        <a:lnTo>
                          <a:pt x="2700" y="16200"/>
                        </a:lnTo>
                        <a:lnTo>
                          <a:pt x="2700" y="5400"/>
                        </a:lnTo>
                        <a:lnTo>
                          <a:pt x="1350" y="5400"/>
                        </a:lnTo>
                        <a:close/>
                      </a:path>
                      <a:path w="21600" h="21600">
                        <a:moveTo>
                          <a:pt x="0" y="5400"/>
                        </a:moveTo>
                        <a:lnTo>
                          <a:pt x="0" y="16200"/>
                        </a:lnTo>
                        <a:lnTo>
                          <a:pt x="675" y="16200"/>
                        </a:lnTo>
                        <a:lnTo>
                          <a:pt x="675" y="5400"/>
                        </a:lnTo>
                        <a:lnTo>
                          <a:pt x="0" y="5400"/>
                        </a:lnTo>
                        <a:close/>
                      </a:path>
                    </a:pathLst>
                  </a:custGeom>
                  <a:solidFill>
                    <a:srgbClr val="0F6FC6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 smtClean="0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87" name="AutoShape 28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3408" y="1392"/>
                    <a:ext cx="528" cy="33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3355 w 21600"/>
                      <a:gd name="T13" fmla="*/ 5400 h 21600"/>
                      <a:gd name="T14" fmla="*/ 18900 w 21600"/>
                      <a:gd name="T15" fmla="*/ 162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6200" y="0"/>
                        </a:moveTo>
                        <a:lnTo>
                          <a:pt x="16200" y="5400"/>
                        </a:lnTo>
                        <a:lnTo>
                          <a:pt x="3375" y="5400"/>
                        </a:lnTo>
                        <a:lnTo>
                          <a:pt x="3375" y="16200"/>
                        </a:lnTo>
                        <a:lnTo>
                          <a:pt x="16200" y="16200"/>
                        </a:lnTo>
                        <a:lnTo>
                          <a:pt x="16200" y="21600"/>
                        </a:lnTo>
                        <a:lnTo>
                          <a:pt x="21600" y="10800"/>
                        </a:lnTo>
                        <a:lnTo>
                          <a:pt x="16200" y="0"/>
                        </a:lnTo>
                        <a:close/>
                      </a:path>
                      <a:path w="21600" h="21600">
                        <a:moveTo>
                          <a:pt x="1350" y="5400"/>
                        </a:moveTo>
                        <a:lnTo>
                          <a:pt x="1350" y="16200"/>
                        </a:lnTo>
                        <a:lnTo>
                          <a:pt x="2700" y="16200"/>
                        </a:lnTo>
                        <a:lnTo>
                          <a:pt x="2700" y="5400"/>
                        </a:lnTo>
                        <a:lnTo>
                          <a:pt x="1350" y="5400"/>
                        </a:lnTo>
                        <a:close/>
                      </a:path>
                      <a:path w="21600" h="21600">
                        <a:moveTo>
                          <a:pt x="0" y="5400"/>
                        </a:moveTo>
                        <a:lnTo>
                          <a:pt x="0" y="16200"/>
                        </a:lnTo>
                        <a:lnTo>
                          <a:pt x="675" y="16200"/>
                        </a:lnTo>
                        <a:lnTo>
                          <a:pt x="675" y="5400"/>
                        </a:lnTo>
                        <a:lnTo>
                          <a:pt x="0" y="5400"/>
                        </a:lnTo>
                        <a:close/>
                      </a:path>
                    </a:pathLst>
                  </a:custGeom>
                  <a:solidFill>
                    <a:srgbClr val="0F6FC6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 smtClean="0">
                      <a:solidFill>
                        <a:prstClr val="black"/>
                      </a:solidFill>
                      <a:cs typeface="Arial" charset="0"/>
                    </a:endParaRPr>
                  </a:p>
                </p:txBody>
              </p:sp>
            </p:grpSp>
          </p:grpSp>
        </p:grpSp>
        <p:sp>
          <p:nvSpPr>
            <p:cNvPr id="76" name="TextBox 75"/>
            <p:cNvSpPr txBox="1"/>
            <p:nvPr/>
          </p:nvSpPr>
          <p:spPr>
            <a:xfrm>
              <a:off x="474663" y="3733799"/>
              <a:ext cx="8595446" cy="5842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kern="0" dirty="0">
                  <a:solidFill>
                    <a:srgbClr val="003399"/>
                  </a:solidFill>
                  <a:latin typeface="Calibri"/>
                  <a:cs typeface="Arial" charset="0"/>
                </a:rPr>
                <a:t>Sample </a:t>
              </a:r>
              <a:r>
                <a:rPr lang="en-US" sz="3200" b="1" kern="0" dirty="0" smtClean="0">
                  <a:solidFill>
                    <a:srgbClr val="003399"/>
                  </a:solidFill>
                  <a:latin typeface="Calibri"/>
                  <a:cs typeface="Arial" charset="0"/>
                </a:rPr>
                <a:t>PCOR </a:t>
              </a:r>
              <a:r>
                <a:rPr lang="en-US" sz="3200" b="1" kern="0" dirty="0">
                  <a:solidFill>
                    <a:srgbClr val="003399"/>
                  </a:solidFill>
                  <a:latin typeface="Calibri"/>
                  <a:cs typeface="Arial" charset="0"/>
                </a:rPr>
                <a:t>Adaptation</a:t>
              </a:r>
            </a:p>
          </p:txBody>
        </p:sp>
      </p:grpSp>
      <p:cxnSp>
        <p:nvCxnSpPr>
          <p:cNvPr id="3" name="Straight Connector 2"/>
          <p:cNvCxnSpPr/>
          <p:nvPr/>
        </p:nvCxnSpPr>
        <p:spPr bwMode="auto">
          <a:xfrm>
            <a:off x="533400" y="4221018"/>
            <a:ext cx="8229600" cy="0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906122983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019928" y="3166111"/>
            <a:ext cx="6178314" cy="121158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Patricia Deverka |  June 19</a:t>
            </a:r>
            <a:r>
              <a:rPr lang="en-US" baseline="30000" dirty="0" smtClean="0"/>
              <a:t>th</a:t>
            </a:r>
            <a:r>
              <a:rPr lang="en-US" dirty="0" smtClean="0"/>
              <a:t>, 2013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14450" y="1071406"/>
            <a:ext cx="6400800" cy="1447401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b="1" kern="0" cap="small" dirty="0" smtClean="0">
                <a:solidFill>
                  <a:srgbClr val="365F91"/>
                </a:solidFill>
                <a:latin typeface="Cambria"/>
                <a:ea typeface="Times New Roman"/>
                <a:cs typeface="Times New Roman"/>
              </a:rPr>
              <a:t>Patient-Centered </a:t>
            </a:r>
            <a:r>
              <a:rPr lang="en-US" b="1" kern="0" cap="small" dirty="0">
                <a:solidFill>
                  <a:srgbClr val="365F91"/>
                </a:solidFill>
                <a:latin typeface="Cambria"/>
                <a:ea typeface="Times New Roman"/>
                <a:cs typeface="Times New Roman"/>
              </a:rPr>
              <a:t>Outcomes </a:t>
            </a:r>
            <a:r>
              <a:rPr lang="en-US" b="1" kern="0" cap="small" dirty="0" smtClean="0">
                <a:solidFill>
                  <a:srgbClr val="365F91"/>
                </a:solidFill>
                <a:latin typeface="Cambria"/>
                <a:ea typeface="Times New Roman"/>
                <a:cs typeface="Times New Roman"/>
              </a:rPr>
              <a:t>Research and Stakeholder engagement</a:t>
            </a:r>
            <a:endParaRPr lang="en-US" b="1" kern="0" dirty="0">
              <a:solidFill>
                <a:srgbClr val="365F91"/>
              </a:solidFill>
              <a:latin typeface="Cambria"/>
              <a:ea typeface="Times New Roman"/>
              <a:cs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179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Definitions of cer and pcor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500579"/>
            <a:ext cx="3802832" cy="431091"/>
          </a:xfrm>
        </p:spPr>
        <p:txBody>
          <a:bodyPr/>
          <a:lstStyle/>
          <a:p>
            <a:r>
              <a:rPr lang="en-US" dirty="0" smtClean="0"/>
              <a:t>Definition of CER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198" y="1931670"/>
            <a:ext cx="3802833" cy="4072180"/>
          </a:xfrm>
        </p:spPr>
        <p:txBody>
          <a:bodyPr/>
          <a:lstStyle/>
          <a:p>
            <a:pPr>
              <a:buClr>
                <a:srgbClr val="EC9322"/>
              </a:buClr>
            </a:pPr>
            <a:r>
              <a:rPr lang="en-US" sz="1400" dirty="0">
                <a:latin typeface="Calibri" pitchFamily="34" charset="0"/>
              </a:rPr>
              <a:t>The generation and synthesis of evidence that </a:t>
            </a:r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compares</a:t>
            </a:r>
            <a:r>
              <a:rPr lang="en-US" sz="1400" dirty="0">
                <a:latin typeface="Calibri" pitchFamily="34" charset="0"/>
              </a:rPr>
              <a:t> the benefits and harms of alternative methods to prevent, diagnose, treat, and monitor a clinical condition or to improve the delivery of care. The </a:t>
            </a:r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purpose</a:t>
            </a:r>
            <a:r>
              <a:rPr lang="en-US" sz="1400" dirty="0">
                <a:latin typeface="Calibri" pitchFamily="34" charset="0"/>
              </a:rPr>
              <a:t> of CER is </a:t>
            </a:r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to assist consumers, clinicians, purchasers, and policy makers to make informed decisions </a:t>
            </a:r>
            <a:r>
              <a:rPr lang="en-US" sz="1400" dirty="0">
                <a:latin typeface="Calibri" pitchFamily="34" charset="0"/>
              </a:rPr>
              <a:t>that will improve health care at both the individual and population levels.</a:t>
            </a:r>
          </a:p>
          <a:p>
            <a:pPr lvl="0">
              <a:buClr>
                <a:srgbClr val="EC9322"/>
              </a:buClr>
            </a:pPr>
            <a:endParaRPr lang="en-US" sz="1400" b="1" i="1" dirty="0" smtClean="0">
              <a:solidFill>
                <a:srgbClr val="175F9E"/>
              </a:solidFill>
              <a:latin typeface="+mn-lt"/>
            </a:endParaRPr>
          </a:p>
          <a:p>
            <a:pPr lvl="0">
              <a:buClr>
                <a:srgbClr val="EC9322"/>
              </a:buClr>
            </a:pPr>
            <a:endParaRPr lang="en-US" sz="1400" b="1" i="1" dirty="0">
              <a:solidFill>
                <a:srgbClr val="175F9E"/>
              </a:solidFill>
              <a:latin typeface="+mn-lt"/>
            </a:endParaRPr>
          </a:p>
          <a:p>
            <a:pPr lvl="0">
              <a:buClr>
                <a:srgbClr val="EC9322"/>
              </a:buClr>
            </a:pPr>
            <a:r>
              <a:rPr lang="en-US" sz="1400" b="1" i="1" dirty="0" smtClean="0">
                <a:solidFill>
                  <a:srgbClr val="175F9E"/>
                </a:solidFill>
                <a:latin typeface="+mn-lt"/>
              </a:rPr>
              <a:t>Source</a:t>
            </a:r>
            <a:r>
              <a:rPr lang="en-US" sz="1400" b="1" i="1" dirty="0">
                <a:solidFill>
                  <a:srgbClr val="175F9E"/>
                </a:solidFill>
                <a:latin typeface="+mn-lt"/>
              </a:rPr>
              <a:t>: </a:t>
            </a:r>
            <a:r>
              <a:rPr lang="en-US" sz="1400" b="1" i="1" dirty="0" smtClean="0">
                <a:solidFill>
                  <a:srgbClr val="175F9E"/>
                </a:solidFill>
                <a:latin typeface="+mn-lt"/>
              </a:rPr>
              <a:t>Institute of Medicine</a:t>
            </a:r>
            <a:endParaRPr lang="en-US" sz="1600" dirty="0">
              <a:latin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669006" y="1500579"/>
            <a:ext cx="3802063" cy="456089"/>
          </a:xfrm>
        </p:spPr>
        <p:txBody>
          <a:bodyPr/>
          <a:lstStyle/>
          <a:p>
            <a:r>
              <a:rPr lang="en-US" dirty="0" smtClean="0"/>
              <a:t>Definition of PCOR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669006" y="1931670"/>
            <a:ext cx="4017794" cy="4469130"/>
          </a:xfrm>
        </p:spPr>
        <p:txBody>
          <a:bodyPr/>
          <a:lstStyle/>
          <a:p>
            <a:r>
              <a:rPr lang="en-US" sz="1400" dirty="0">
                <a:latin typeface="+mn-lt"/>
              </a:rPr>
              <a:t>Patient-Centered Outcomes Research (PCOR) helps </a:t>
            </a:r>
            <a:r>
              <a:rPr lang="en-US" sz="1400" dirty="0">
                <a:solidFill>
                  <a:srgbClr val="FF0000"/>
                </a:solidFill>
                <a:latin typeface="+mn-lt"/>
              </a:rPr>
              <a:t>people and their caregivers</a:t>
            </a:r>
            <a:r>
              <a:rPr lang="en-US" sz="1400" dirty="0">
                <a:latin typeface="+mn-lt"/>
              </a:rPr>
              <a:t> communicate and </a:t>
            </a:r>
            <a:r>
              <a:rPr lang="en-US" sz="1400" dirty="0">
                <a:solidFill>
                  <a:srgbClr val="FF0000"/>
                </a:solidFill>
                <a:latin typeface="+mn-lt"/>
              </a:rPr>
              <a:t>make informed health care decisions</a:t>
            </a:r>
            <a:r>
              <a:rPr lang="en-US" sz="1400" dirty="0">
                <a:latin typeface="+mn-lt"/>
              </a:rPr>
              <a:t>, allowing their voices to be heard in assessing the value of health care options</a:t>
            </a:r>
            <a:r>
              <a:rPr lang="en-US" sz="1400" dirty="0" smtClean="0">
                <a:latin typeface="+mn-lt"/>
              </a:rPr>
              <a:t>.  </a:t>
            </a:r>
          </a:p>
          <a:p>
            <a:endParaRPr lang="en-US" sz="800" dirty="0">
              <a:latin typeface="+mn-lt"/>
            </a:endParaRPr>
          </a:p>
          <a:p>
            <a:r>
              <a:rPr lang="en-US" sz="1400" dirty="0">
                <a:latin typeface="+mn-lt"/>
              </a:rPr>
              <a:t>PCOR has the following characteristics</a:t>
            </a:r>
            <a:r>
              <a:rPr lang="en-US" sz="1400" dirty="0" smtClean="0">
                <a:latin typeface="+mn-lt"/>
              </a:rPr>
              <a:t>:</a:t>
            </a:r>
          </a:p>
          <a:p>
            <a:endParaRPr lang="en-US" sz="1400" dirty="0">
              <a:latin typeface="+mn-lt"/>
            </a:endParaRPr>
          </a:p>
          <a:p>
            <a:r>
              <a:rPr lang="en-US" sz="1400" dirty="0">
                <a:latin typeface="+mn-lt"/>
              </a:rPr>
              <a:t>• Actively engages patients and key stakeholders throughout the research </a:t>
            </a:r>
            <a:r>
              <a:rPr lang="en-US" sz="1400" dirty="0" smtClean="0">
                <a:latin typeface="+mn-lt"/>
              </a:rPr>
              <a:t>process</a:t>
            </a:r>
            <a:r>
              <a:rPr lang="en-US" sz="1400" dirty="0">
                <a:latin typeface="+mn-lt"/>
              </a:rPr>
              <a:t>.</a:t>
            </a:r>
          </a:p>
          <a:p>
            <a:r>
              <a:rPr lang="en-US" sz="1400" dirty="0">
                <a:latin typeface="+mn-lt"/>
              </a:rPr>
              <a:t>• Compares important clinical management options.</a:t>
            </a:r>
          </a:p>
          <a:p>
            <a:r>
              <a:rPr lang="en-US" sz="1400" dirty="0">
                <a:latin typeface="+mn-lt"/>
              </a:rPr>
              <a:t>• Evaluates the outcomes that are most important to patients.</a:t>
            </a:r>
          </a:p>
          <a:p>
            <a:r>
              <a:rPr lang="en-US" sz="1400" dirty="0">
                <a:latin typeface="+mn-lt"/>
              </a:rPr>
              <a:t>• Addresses implementation of the research </a:t>
            </a:r>
            <a:r>
              <a:rPr lang="en-US" sz="1400" dirty="0" smtClean="0">
                <a:latin typeface="+mn-lt"/>
              </a:rPr>
              <a:t>findings </a:t>
            </a:r>
            <a:r>
              <a:rPr lang="en-US" sz="1400" dirty="0">
                <a:latin typeface="+mn-lt"/>
              </a:rPr>
              <a:t>in clinical care </a:t>
            </a:r>
            <a:r>
              <a:rPr lang="en-US" sz="1400" dirty="0" smtClean="0">
                <a:latin typeface="+mn-lt"/>
              </a:rPr>
              <a:t>environments.</a:t>
            </a:r>
          </a:p>
          <a:p>
            <a:endParaRPr lang="en-US" sz="1400" dirty="0">
              <a:latin typeface="+mn-lt"/>
            </a:endParaRPr>
          </a:p>
          <a:p>
            <a:pPr lvl="0"/>
            <a:r>
              <a:rPr lang="en-US" sz="1400" b="1" i="1" dirty="0">
                <a:solidFill>
                  <a:srgbClr val="175F9E"/>
                </a:solidFill>
                <a:latin typeface="+mn-lt"/>
              </a:rPr>
              <a:t>Source: </a:t>
            </a:r>
            <a:r>
              <a:rPr lang="en-US" sz="1400" b="1" i="1" dirty="0" smtClean="0">
                <a:solidFill>
                  <a:srgbClr val="175F9E"/>
                </a:solidFill>
                <a:latin typeface="+mn-lt"/>
              </a:rPr>
              <a:t>PCORI</a:t>
            </a:r>
            <a:endParaRPr lang="en-US" sz="1400" b="1" i="1" dirty="0">
              <a:solidFill>
                <a:srgbClr val="175F9E"/>
              </a:solidFill>
              <a:latin typeface="+mn-lt"/>
            </a:endParaRPr>
          </a:p>
          <a:p>
            <a:endParaRPr lang="en-US" sz="1400" dirty="0">
              <a:latin typeface="+mn-lt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377690" y="1657350"/>
            <a:ext cx="57150" cy="4572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1125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Barriers to involving stakeholders in cer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796665"/>
            <a:ext cx="8304028" cy="3668470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Clr>
                <a:schemeClr val="tx2"/>
              </a:buClr>
              <a:buFont typeface="Wingdings" pitchFamily="2" charset="2"/>
              <a:buChar char="q"/>
            </a:pPr>
            <a:r>
              <a:rPr lang="en-US" sz="2000" dirty="0" smtClean="0"/>
              <a:t>Confusing terminology</a:t>
            </a:r>
          </a:p>
          <a:p>
            <a:pPr marL="285750" indent="-285750">
              <a:lnSpc>
                <a:spcPct val="150000"/>
              </a:lnSpc>
              <a:buClr>
                <a:schemeClr val="tx2"/>
              </a:buClr>
              <a:buFont typeface="Wingdings" pitchFamily="2" charset="2"/>
              <a:buChar char="q"/>
            </a:pPr>
            <a:r>
              <a:rPr lang="en-US" sz="2000" dirty="0" smtClean="0"/>
              <a:t>Lack of shared understanding of what it means to “successfully” involve stakeholders in research</a:t>
            </a:r>
          </a:p>
          <a:p>
            <a:pPr marL="285750" indent="-285750">
              <a:lnSpc>
                <a:spcPct val="150000"/>
              </a:lnSpc>
              <a:buClr>
                <a:schemeClr val="tx2"/>
              </a:buClr>
              <a:buFont typeface="Wingdings" pitchFamily="2" charset="2"/>
              <a:buChar char="q"/>
            </a:pPr>
            <a:r>
              <a:rPr lang="en-US" sz="2000" dirty="0" smtClean="0"/>
              <a:t>Limited data regarding impact; systematic evaluation rare</a:t>
            </a:r>
          </a:p>
          <a:p>
            <a:pPr marL="285750" indent="-285750">
              <a:lnSpc>
                <a:spcPct val="150000"/>
              </a:lnSpc>
              <a:buClr>
                <a:schemeClr val="tx2"/>
              </a:buClr>
              <a:buFont typeface="Wingdings" pitchFamily="2" charset="2"/>
              <a:buChar char="q"/>
            </a:pPr>
            <a:r>
              <a:rPr lang="en-US" sz="2000" dirty="0" smtClean="0"/>
              <a:t>Timing; restrictions on availability of stakeholders</a:t>
            </a:r>
          </a:p>
          <a:p>
            <a:pPr marL="285750" indent="-285750">
              <a:lnSpc>
                <a:spcPct val="150000"/>
              </a:lnSpc>
              <a:buClr>
                <a:schemeClr val="tx2"/>
              </a:buClr>
              <a:buFont typeface="Wingdings" pitchFamily="2" charset="2"/>
              <a:buChar char="q"/>
            </a:pPr>
            <a:r>
              <a:rPr lang="en-US" sz="2000" dirty="0" smtClean="0"/>
              <a:t>Training needs for all stakeholders to maximize participation</a:t>
            </a:r>
          </a:p>
          <a:p>
            <a:pPr marL="285750" indent="-285750">
              <a:lnSpc>
                <a:spcPct val="150000"/>
              </a:lnSpc>
              <a:buClr>
                <a:schemeClr val="tx2"/>
              </a:buClr>
              <a:buFont typeface="Wingdings" pitchFamily="2" charset="2"/>
              <a:buChar char="q"/>
            </a:pPr>
            <a:r>
              <a:rPr lang="en-US" sz="2000" dirty="0" smtClean="0"/>
              <a:t>Concerns that process will add time and costs to project plans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9430" y="5582094"/>
            <a:ext cx="7687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solidFill>
                  <a:prstClr val="black"/>
                </a:solidFill>
                <a:latin typeface="Calibri"/>
              </a:rPr>
              <a:t>Sources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: Guise, O'Haire, McPheeters, et al. </a:t>
            </a:r>
            <a:r>
              <a:rPr lang="en-US" sz="1200" i="1" dirty="0">
                <a:solidFill>
                  <a:prstClr val="black"/>
                </a:solidFill>
                <a:latin typeface="Calibri"/>
              </a:rPr>
              <a:t>A practice-based tool for engaging stakeholders in future research: a synthesis of current practices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. J Clin Epidemiol. 2013 Jun;66(6):666-74. doi: 10.1016/j.jclinepi.2012.12.010. Epub 2013 Mar 13</a:t>
            </a:r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. and CMTP experience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7132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AHRQ Community Forum</a:t>
            </a:r>
            <a:endParaRPr lang="en-US" sz="3200" dirty="0"/>
          </a:p>
        </p:txBody>
      </p:sp>
      <p:pic>
        <p:nvPicPr>
          <p:cNvPr id="6" name="Picture 5" descr="Southern_Growth_Policy_Community_Forum_Image_3_s640x4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3352800"/>
            <a:ext cx="3429000" cy="22860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153400" cy="4675632"/>
          </a:xfrm>
        </p:spPr>
        <p:txBody>
          <a:bodyPr/>
          <a:lstStyle/>
          <a:p>
            <a:r>
              <a:rPr lang="en-US" dirty="0" smtClean="0"/>
              <a:t>To expand stakeholder involvement in comparative effectiveness research in AHRQ’s Effective Health Care Program</a:t>
            </a:r>
          </a:p>
          <a:p>
            <a:r>
              <a:rPr lang="en-US" dirty="0" smtClean="0"/>
              <a:t>To advance methods for gathering public input on value-based healthcare questions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685800" y="3505200"/>
            <a:ext cx="4191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Learn More 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4"/>
              </a:rPr>
              <a:t>http</a:t>
            </a:r>
            <a:r>
              <a:rPr lang="en-US" dirty="0">
                <a:solidFill>
                  <a:schemeClr val="bg1"/>
                </a:solidFill>
                <a:hlinkClick r:id="rId4"/>
              </a:rPr>
              <a:t>://www.effectivehealthcare.ahrq.gov/index.cfm/who-is-involved-in-the-effective-health-care-program1/ahrq-community-forum</a:t>
            </a:r>
            <a:r>
              <a:rPr lang="en-US" dirty="0" smtClean="0">
                <a:solidFill>
                  <a:schemeClr val="bg1"/>
                </a:solidFill>
                <a:hlinkClick r:id="rId4"/>
              </a:rPr>
              <a:t>/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416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382"/>
            <a:ext cx="8229600" cy="1100498"/>
          </a:xfrm>
        </p:spPr>
        <p:txBody>
          <a:bodyPr/>
          <a:lstStyle/>
          <a:p>
            <a:pPr algn="ctr"/>
            <a:r>
              <a:rPr lang="en-US" dirty="0" smtClean="0"/>
              <a:t>Conceptual model for stakeholder engagement in comparative effectiveness research</a:t>
            </a:r>
            <a:br>
              <a:rPr lang="en-US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cap="none" dirty="0" smtClean="0"/>
              <a:t>Source: Deverka, Lavallee, Desai et al.,  JCER 2012; 1(2): 181-94</a:t>
            </a:r>
            <a:endParaRPr lang="en-US" sz="1200" dirty="0"/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341677" y="1611630"/>
            <a:ext cx="3074670" cy="4503420"/>
          </a:xfrm>
          <a:prstGeom prst="rect">
            <a:avLst/>
          </a:prstGeom>
        </p:spPr>
        <p:txBody>
          <a:bodyPr vert="horz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</a:pPr>
            <a:r>
              <a:rPr lang="en-US" sz="1400" b="1" u="sng" dirty="0" smtClean="0">
                <a:solidFill>
                  <a:srgbClr val="1F497D"/>
                </a:solidFill>
                <a:latin typeface="Calibri"/>
              </a:rPr>
              <a:t>Stakeholder</a:t>
            </a:r>
            <a:r>
              <a:rPr lang="en-US" sz="1400" b="1" dirty="0" smtClean="0">
                <a:solidFill>
                  <a:srgbClr val="1F497D"/>
                </a:solidFill>
                <a:latin typeface="Calibri"/>
              </a:rPr>
              <a:t>: </a:t>
            </a:r>
            <a:r>
              <a:rPr lang="en-US" sz="1400" b="1" dirty="0" smtClean="0">
                <a:solidFill>
                  <a:srgbClr val="FF0000"/>
                </a:solidFill>
                <a:latin typeface="Calibri"/>
              </a:rPr>
              <a:t>Individuals, organizations or communities </a:t>
            </a:r>
            <a:r>
              <a:rPr lang="en-US" sz="1400" b="1" dirty="0" smtClean="0">
                <a:solidFill>
                  <a:srgbClr val="1F497D"/>
                </a:solidFill>
                <a:latin typeface="Calibri"/>
              </a:rPr>
              <a:t>that have a direct interest in the process and outcomes of a project, policy or research endeavor – including patients and consumers, healthcare providers, payers and purchasers, policy-makers and regulators, industry representatives, researchers and research funders.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</a:pPr>
            <a:endParaRPr lang="en-US" sz="1400" b="1" dirty="0">
              <a:solidFill>
                <a:srgbClr val="1F497D"/>
              </a:solidFill>
              <a:latin typeface="Calibri"/>
            </a:endParaRPr>
          </a:p>
          <a:p>
            <a:pPr marL="0" indent="0" fontAlgn="auto">
              <a:spcAft>
                <a:spcPts val="0"/>
              </a:spcAft>
              <a:buFont typeface="Arial"/>
              <a:buNone/>
            </a:pPr>
            <a:r>
              <a:rPr lang="en-US" sz="1400" b="1" u="sng" dirty="0" smtClean="0">
                <a:solidFill>
                  <a:srgbClr val="1F497D"/>
                </a:solidFill>
                <a:latin typeface="Calibri"/>
              </a:rPr>
              <a:t>Stakeholder engagement</a:t>
            </a:r>
            <a:r>
              <a:rPr lang="en-US" sz="1400" b="1" dirty="0" smtClean="0">
                <a:solidFill>
                  <a:srgbClr val="1F497D"/>
                </a:solidFill>
                <a:latin typeface="Calibri"/>
              </a:rPr>
              <a:t>: An </a:t>
            </a:r>
            <a:r>
              <a:rPr lang="en-US" sz="1400" b="1" dirty="0">
                <a:solidFill>
                  <a:srgbClr val="FF0000"/>
                </a:solidFill>
                <a:latin typeface="Calibri"/>
              </a:rPr>
              <a:t>iterative process </a:t>
            </a:r>
            <a:r>
              <a:rPr lang="en-US" sz="1400" b="1" dirty="0">
                <a:solidFill>
                  <a:srgbClr val="1F497D"/>
                </a:solidFill>
                <a:latin typeface="Calibri"/>
              </a:rPr>
              <a:t>of actively soliciting </a:t>
            </a:r>
            <a:r>
              <a:rPr lang="en-US" sz="1400" b="1" dirty="0">
                <a:solidFill>
                  <a:srgbClr val="FF0000"/>
                </a:solidFill>
                <a:latin typeface="Calibri"/>
              </a:rPr>
              <a:t>knowledge, experience, judgment and values </a:t>
            </a:r>
            <a:r>
              <a:rPr lang="en-US" sz="1400" b="1" dirty="0">
                <a:solidFill>
                  <a:srgbClr val="1F497D"/>
                </a:solidFill>
                <a:latin typeface="Calibri"/>
              </a:rPr>
              <a:t>of individuals selected to represent a broad range of direct interests in a particular issue for the dual purposes of </a:t>
            </a:r>
            <a:r>
              <a:rPr lang="en-US" sz="1400" b="1" dirty="0" smtClean="0">
                <a:solidFill>
                  <a:srgbClr val="FF0000"/>
                </a:solidFill>
                <a:latin typeface="Calibri"/>
              </a:rPr>
              <a:t>1.) creating </a:t>
            </a:r>
            <a:r>
              <a:rPr lang="en-US" sz="1400" b="1" dirty="0">
                <a:solidFill>
                  <a:srgbClr val="FF0000"/>
                </a:solidFill>
                <a:latin typeface="Calibri"/>
              </a:rPr>
              <a:t>a shared understanding </a:t>
            </a:r>
            <a:r>
              <a:rPr lang="en-US" sz="1400" b="1" dirty="0">
                <a:solidFill>
                  <a:schemeClr val="tx2"/>
                </a:solidFill>
                <a:latin typeface="Calibri"/>
              </a:rPr>
              <a:t>and </a:t>
            </a:r>
            <a:r>
              <a:rPr lang="en-US" sz="1400" b="1" dirty="0" smtClean="0">
                <a:solidFill>
                  <a:schemeClr val="tx2"/>
                </a:solidFill>
                <a:latin typeface="Calibri"/>
              </a:rPr>
              <a:t> </a:t>
            </a:r>
            <a:r>
              <a:rPr lang="en-US" sz="1400" b="1" dirty="0" smtClean="0">
                <a:solidFill>
                  <a:srgbClr val="FF0000"/>
                </a:solidFill>
                <a:latin typeface="Calibri"/>
              </a:rPr>
              <a:t>2.) making </a:t>
            </a:r>
            <a:r>
              <a:rPr lang="en-US" sz="1400" b="1" dirty="0">
                <a:solidFill>
                  <a:srgbClr val="FF0000"/>
                </a:solidFill>
                <a:latin typeface="Calibri"/>
              </a:rPr>
              <a:t>relevant, transparent and effective </a:t>
            </a:r>
            <a:r>
              <a:rPr lang="en-US" sz="1400" b="1" dirty="0" smtClean="0">
                <a:solidFill>
                  <a:srgbClr val="FF0000"/>
                </a:solidFill>
                <a:latin typeface="Calibri"/>
              </a:rPr>
              <a:t>decisions</a:t>
            </a:r>
            <a:r>
              <a:rPr lang="en-US" sz="1400" b="1" dirty="0" smtClean="0">
                <a:solidFill>
                  <a:srgbClr val="1F497D"/>
                </a:solidFill>
                <a:latin typeface="Calibri"/>
              </a:rPr>
              <a:t>.</a:t>
            </a:r>
            <a:endParaRPr lang="en-US" sz="1400" b="1" dirty="0">
              <a:solidFill>
                <a:srgbClr val="1F497D"/>
              </a:solidFill>
              <a:latin typeface="Calibri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4" t="2307"/>
          <a:stretch/>
        </p:blipFill>
        <p:spPr bwMode="auto">
          <a:xfrm>
            <a:off x="3548169" y="1432470"/>
            <a:ext cx="5472632" cy="534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9692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3284" y="454346"/>
            <a:ext cx="8229600" cy="496962"/>
          </a:xfrm>
        </p:spPr>
        <p:txBody>
          <a:bodyPr/>
          <a:lstStyle/>
          <a:p>
            <a:pPr algn="ctr"/>
            <a:r>
              <a:rPr lang="en-US" dirty="0" smtClean="0"/>
              <a:t>Typology of stakeholder engagement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600200" y="6102885"/>
            <a:ext cx="7106757" cy="367763"/>
          </a:xfrm>
        </p:spPr>
        <p:txBody>
          <a:bodyPr/>
          <a:lstStyle/>
          <a:p>
            <a:r>
              <a:rPr lang="en-US" sz="900" b="1" i="0" dirty="0">
                <a:solidFill>
                  <a:schemeClr val="tx1"/>
                </a:solidFill>
              </a:rPr>
              <a:t>Source</a:t>
            </a:r>
            <a:r>
              <a:rPr lang="en-US" sz="900" i="0" dirty="0">
                <a:solidFill>
                  <a:schemeClr val="tx1"/>
                </a:solidFill>
              </a:rPr>
              <a:t>: </a:t>
            </a:r>
            <a:r>
              <a:rPr lang="en-US" sz="900" i="0" dirty="0" smtClean="0">
                <a:solidFill>
                  <a:schemeClr val="tx1"/>
                </a:solidFill>
              </a:rPr>
              <a:t>Nass, Levine, and Yancy</a:t>
            </a:r>
            <a:r>
              <a:rPr lang="en-US" sz="900" i="0" dirty="0">
                <a:solidFill>
                  <a:schemeClr val="tx1"/>
                </a:solidFill>
              </a:rPr>
              <a:t>.</a:t>
            </a:r>
            <a:r>
              <a:rPr lang="en-US" sz="900" i="0" dirty="0" smtClean="0">
                <a:solidFill>
                  <a:schemeClr val="tx1"/>
                </a:solidFill>
              </a:rPr>
              <a:t> </a:t>
            </a:r>
            <a:r>
              <a:rPr lang="en-US" sz="900" dirty="0" smtClean="0">
                <a:solidFill>
                  <a:schemeClr val="tx1"/>
                </a:solidFill>
              </a:rPr>
              <a:t>Methods </a:t>
            </a:r>
            <a:r>
              <a:rPr lang="en-US" sz="900" dirty="0">
                <a:solidFill>
                  <a:schemeClr val="tx1"/>
                </a:solidFill>
              </a:rPr>
              <a:t>for Involving Patients </a:t>
            </a:r>
            <a:r>
              <a:rPr lang="en-US" sz="900" dirty="0" smtClean="0">
                <a:solidFill>
                  <a:schemeClr val="tx1"/>
                </a:solidFill>
              </a:rPr>
              <a:t>in Topic </a:t>
            </a:r>
            <a:r>
              <a:rPr lang="en-US" sz="900" dirty="0">
                <a:solidFill>
                  <a:schemeClr val="tx1"/>
                </a:solidFill>
              </a:rPr>
              <a:t>Generation for Patient-Centered </a:t>
            </a:r>
            <a:r>
              <a:rPr lang="en-US" sz="900" dirty="0" smtClean="0">
                <a:solidFill>
                  <a:schemeClr val="tx1"/>
                </a:solidFill>
              </a:rPr>
              <a:t>Comparative Effectiveness Research –An </a:t>
            </a:r>
            <a:r>
              <a:rPr lang="en-US" sz="900" dirty="0">
                <a:solidFill>
                  <a:schemeClr val="tx1"/>
                </a:solidFill>
              </a:rPr>
              <a:t>International </a:t>
            </a:r>
            <a:r>
              <a:rPr lang="en-US" sz="900" dirty="0" smtClean="0">
                <a:solidFill>
                  <a:schemeClr val="tx1"/>
                </a:solidFill>
              </a:rPr>
              <a:t>Perspective</a:t>
            </a:r>
            <a:endParaRPr lang="en-US" sz="9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8" b="12102"/>
          <a:stretch/>
        </p:blipFill>
        <p:spPr bwMode="auto">
          <a:xfrm>
            <a:off x="1190835" y="940704"/>
            <a:ext cx="5901069" cy="5162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Arrow 1"/>
          <p:cNvSpPr/>
          <p:nvPr/>
        </p:nvSpPr>
        <p:spPr>
          <a:xfrm flipH="1">
            <a:off x="6974941" y="2838891"/>
            <a:ext cx="1871342" cy="590109"/>
          </a:xfrm>
          <a:prstGeom prst="right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cap="small" dirty="0" smtClean="0">
                <a:solidFill>
                  <a:prstClr val="white"/>
                </a:solidFill>
              </a:rPr>
              <a:t> Stakeholder engagement “light”</a:t>
            </a:r>
            <a:endParaRPr lang="en-US" sz="1200" b="1" cap="small" dirty="0">
              <a:solidFill>
                <a:prstClr val="white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 flipH="1">
            <a:off x="6943049" y="4150241"/>
            <a:ext cx="1871342" cy="574159"/>
          </a:xfrm>
          <a:prstGeom prst="right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cap="small" dirty="0" smtClean="0">
                <a:solidFill>
                  <a:prstClr val="white"/>
                </a:solidFill>
              </a:rPr>
              <a:t> Stakeholder engagement</a:t>
            </a:r>
            <a:endParaRPr lang="en-US" sz="1200" b="1" cap="small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800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2400" dirty="0" smtClean="0"/>
          </a:p>
          <a:p>
            <a:pPr marL="0" indent="0" algn="ctr">
              <a:buNone/>
            </a:pPr>
            <a:r>
              <a:rPr lang="en-US" sz="2400" dirty="0" smtClean="0"/>
              <a:t>Madeleine Shalowitz</a:t>
            </a:r>
            <a:r>
              <a:rPr lang="en-US" sz="2400" dirty="0"/>
              <a:t> </a:t>
            </a:r>
            <a:r>
              <a:rPr lang="en-US" sz="2400" dirty="0" smtClean="0"/>
              <a:t>and Pat Deverka</a:t>
            </a:r>
          </a:p>
          <a:p>
            <a:pPr marL="0" indent="0" algn="ctr">
              <a:buNone/>
            </a:pPr>
            <a:endParaRPr lang="en-US" sz="2400" cap="small" dirty="0" smtClean="0">
              <a:solidFill>
                <a:srgbClr val="FFFF00"/>
              </a:solidFill>
            </a:endParaRPr>
          </a:p>
          <a:p>
            <a:pPr marL="0" indent="0" algn="ctr">
              <a:buNone/>
            </a:pPr>
            <a:endParaRPr lang="en-US" sz="2400" cap="small" dirty="0" smtClean="0">
              <a:solidFill>
                <a:srgbClr val="FFFF00"/>
              </a:solidFill>
            </a:endParaRPr>
          </a:p>
          <a:p>
            <a:pPr marL="0" indent="0" algn="ctr">
              <a:buNone/>
            </a:pPr>
            <a:endParaRPr lang="en-US" cap="small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endParaRPr lang="en-US" sz="2400" cap="small" dirty="0" smtClean="0">
              <a:solidFill>
                <a:srgbClr val="FFFF00"/>
              </a:solidFill>
            </a:endParaRPr>
          </a:p>
          <a:p>
            <a:pPr marL="0" indent="0" algn="ctr">
              <a:buNone/>
            </a:pPr>
            <a:endParaRPr lang="en-US" sz="2400" cap="small" dirty="0" smtClean="0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cap="small" dirty="0" smtClean="0">
                <a:solidFill>
                  <a:srgbClr val="FFFF00"/>
                </a:solidFill>
              </a:rPr>
              <a:t>Similarities and Differences Between </a:t>
            </a:r>
            <a:br>
              <a:rPr lang="en-US" cap="small" dirty="0" smtClean="0">
                <a:solidFill>
                  <a:srgbClr val="FFFF00"/>
                </a:solidFill>
              </a:rPr>
            </a:br>
            <a:r>
              <a:rPr lang="en-US" cap="small" dirty="0" smtClean="0">
                <a:solidFill>
                  <a:srgbClr val="FFFF00"/>
                </a:solidFill>
              </a:rPr>
              <a:t>CBPR and PCOR</a:t>
            </a:r>
            <a:endParaRPr lang="en-US" cap="small" dirty="0">
              <a:solidFill>
                <a:srgbClr val="FFFF00"/>
              </a:solidFill>
            </a:endParaRPr>
          </a:p>
        </p:txBody>
      </p:sp>
      <p:sp>
        <p:nvSpPr>
          <p:cNvPr id="8" name="SessionQuestionData" hidden="1"/>
          <p:cNvSpPr txBox="1"/>
          <p:nvPr/>
        </p:nvSpPr>
        <p:spPr>
          <a:xfrm>
            <a:off x="0" y="0"/>
            <a:ext cx="0" cy="1034129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&lt;?xml version="1.0"?&gt;&lt;AllQuestions /&gt;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SessionAnswerData" hidden="1"/>
          <p:cNvSpPr txBox="1"/>
          <p:nvPr/>
        </p:nvSpPr>
        <p:spPr>
          <a:xfrm>
            <a:off x="1270000" y="0"/>
            <a:ext cx="0" cy="97872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&lt;?xml version="1.0"?&gt;&lt;AllAnswers /&gt;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SessionResponseData" hidden="1"/>
          <p:cNvSpPr txBox="1"/>
          <p:nvPr/>
        </p:nvSpPr>
        <p:spPr>
          <a:xfrm>
            <a:off x="0" y="0"/>
            <a:ext cx="0" cy="1034129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&lt;?xml version="1.0"?&gt;&lt;AllResponses /&gt;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SessionPresentationSettingsData" hidden="1"/>
          <p:cNvSpPr txBox="1"/>
          <p:nvPr/>
        </p:nvSpPr>
        <p:spPr>
          <a:xfrm>
            <a:off x="0" y="0"/>
            <a:ext cx="0" cy="8335820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&lt;?xml version="1.0"?&gt;&lt;Settings&gt;&lt;answerBulletFormat&gt;Numeric&lt;/answerBulletFormat&gt;&lt;answerNowAutoInsert&gt;No&lt;/answerNowAutoInsert&gt;&lt;answerNowStyle&gt;Explosion&lt;/answerNowStyle&gt;&lt;answerNowText&gt;Answer Now&lt;/answerNowText&gt;&lt;chartColors&gt;Use PowerPoint Color Scheme&lt;/chartColors&gt;&lt;chartType&gt;Horizontal&lt;/chartType&gt;&lt;correctAnswerIndicator&gt;Checkmark&lt;/correctAnswerIndicator&gt;&lt;countdownAutoInsert&gt;No&lt;/countdownAutoInsert&gt;&lt;countdownSeconds&gt;10&lt;/countdownSeconds&gt;&lt;countdownSound&gt;TicToc.wav&lt;/countdownSound&gt;&lt;countdownStyle&gt;Box&lt;/countdownStyle&gt;&lt;gridAutoInsert&gt;No&lt;/gridAutoInsert&gt;&lt;gridFillStyle&gt;Answered&lt;/gridFillStyle&gt;&lt;gridFillColor&gt;255,255,0&lt;/gridFillColor&gt;&lt;gridOpacity&gt;50%&lt;/gridOpacity&gt;&lt;gridTextStyle&gt;Keypad #&lt;/gridTextStyle&gt;&lt;inputSource&gt;Response Devices&lt;/inputSource&gt;&lt;multipleResponseDivisor&gt;# of Responses&lt;/multipleResponseDivisor&gt;&lt;participantsLeaderBoard&gt;5&lt;/participantsLeaderBoard&gt;&lt;percentageDecimalPlaces&gt;0&lt;/percentageDecimalPlaces&gt;&lt;responseCounterAutoInsert&gt;No&lt;/responseCounterAutoInsert&gt;&lt;responseCounterStyle&gt;Oval&lt;/responseCounterStyle&gt;&lt;responseCounterDisplayValue&gt;# of Votes Received&lt;/responseCounterDisplayValue&gt;&lt;insertObjectUsingColor&gt;Red&lt;/insertObjectUsingColor&gt;&lt;showResults&gt;Yes&lt;/showResults&gt;&lt;teamColors&gt;Use PowerPoint Color Scheme&lt;/teamColors&gt;&lt;teamIdentificationType&gt;None&lt;/teamIdentificationType&gt;&lt;teamScoringType&gt;Voting pads only&lt;/teamScoringType&gt;&lt;teamScoringDecimalPlaces&gt;1&lt;/teamScoringDecimalPlaces&gt;&lt;teamIdentificationItem&gt;&lt;/teamIdentificationItem&gt;&lt;teamsLeaderBoard&gt;5&lt;/teamsLeaderBoard&gt;&lt;teamName1&gt;&lt;/teamName1&gt;&lt;teamName2&gt;&lt;/teamName2&gt;&lt;teamName3&gt;&lt;/teamName3&gt;&lt;teamName4&gt;&lt;/teamName4&gt;&lt;teamName5&gt;&lt;/teamName5&gt;&lt;teamName6&gt;&lt;/teamName6&gt;&lt;teamName7&gt;&lt;/teamName7&gt;&lt;teamName8&gt;&lt;/teamName8&gt;&lt;teamName9&gt;&lt;/teamName9&gt;&lt;teamName10&gt;&lt;/teamName10&gt;&lt;showControlBar&gt;All Slides&lt;/showControlBar&gt;&lt;defaultCorrectPointValue&gt;0&lt;/defaultCorrectPointValue&gt;&lt;defaultIncorrectPointValue&gt;0&lt;/defaultIncorrectPointValue&gt;&lt;chartColor1&gt;187,224,227&lt;/chartColor1&gt;&lt;chartColor2&gt;51,51,153&lt;/chartColor2&gt;&lt;chartColor3&gt;0,153,153&lt;/chartColor3&gt;&lt;chartColor4&gt;153,204,0&lt;/chartColor4&gt;&lt;chartColor5&gt;128,128,128&lt;/chartColor5&gt;&lt;chartColor6&gt;0,0,0&lt;/chartColor6&gt;&lt;chartColor7&gt;0,102,204&lt;/chartColor7&gt;&lt;chartColor8&gt;204,204,255&lt;/chartColor8&gt;&lt;chartColor9&gt;255,0,0&lt;/chartColor9&gt;&lt;chartColor10&gt;255,255,0&lt;/chartColor10&gt;&lt;teamColor1&gt;187,224,227&lt;/teamColor1&gt;&lt;teamColor2&gt;51,51,153&lt;/teamColor2&gt;&lt;teamColor3&gt;0,153,153&lt;/teamColor3&gt;&lt;teamColor4&gt;153,204,0&lt;/teamColor4&gt;&lt;teamColor5&gt;128,128,128&lt;/teamColor5&gt;&lt;teamColor6&gt;0,0,0&lt;/teamColor6&gt;&lt;teamColor7&gt;0,102,204&lt;/teamColor7&gt;&lt;teamColor8&gt;204,204,255&lt;/teamColor8&gt;&lt;teamColor9&gt;255,0,0&lt;/teamColor9&gt;&lt;teamColor10&gt;255,255,0&lt;/teamColor10&gt;&lt;displayAnswerImagesDuringVote&gt;Yes&lt;/displayAnswerImagesDuringVote&gt;&lt;displayAnswerImagesWithResponses&gt;Yes&lt;/displayAnswerImagesWithResponses&gt;&lt;displayAnswerTextDuringVote&gt;Yes&lt;/displayAnswerTextDuringVote&gt;&lt;displayAnswerTextWithResponses&gt;Yes&lt;/displayAnswerTextWithResponses&gt;&lt;questionSlideID&gt;&lt;/questionSlideID&gt;&lt;controlBarState&gt;Expanded&lt;/controlBarState&gt;&lt;isGridColorKnownColor&gt;True&lt;/isGridColorKnownColor&gt;&lt;gridColorName&gt;Yellow&lt;/gridColorName&gt;&lt;/Settings&gt;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485767"/>
            <a:ext cx="1828800" cy="237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485768"/>
            <a:ext cx="1577231" cy="237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8547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Discussion Questions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05000"/>
            <a:ext cx="72362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What are the similarities and differences between </a:t>
            </a:r>
          </a:p>
          <a:p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CBPR and PCOR?</a:t>
            </a:r>
            <a:endParaRPr lang="en-US" sz="2400" dirty="0">
              <a:solidFill>
                <a:srgbClr val="FFFFFF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753474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9702"/>
            <a:ext cx="8229600" cy="803318"/>
          </a:xfrm>
        </p:spPr>
        <p:txBody>
          <a:bodyPr/>
          <a:lstStyle/>
          <a:p>
            <a:pPr algn="ctr"/>
            <a:r>
              <a:rPr lang="en-US" dirty="0" smtClean="0"/>
              <a:t>CBPR and PCOR:</a:t>
            </a:r>
            <a:br>
              <a:rPr lang="en-US" dirty="0" smtClean="0"/>
            </a:br>
            <a:r>
              <a:rPr lang="en-US" sz="1800" dirty="0" smtClean="0"/>
              <a:t>How much do they have in Common?</a:t>
            </a:r>
            <a:endParaRPr lang="en-US" sz="1800" dirty="0"/>
          </a:p>
        </p:txBody>
      </p:sp>
      <p:graphicFrame>
        <p:nvGraphicFramePr>
          <p:cNvPr id="7" name="Table Placeholder 6"/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1762342958"/>
              </p:ext>
            </p:extLst>
          </p:nvPr>
        </p:nvGraphicFramePr>
        <p:xfrm>
          <a:off x="217170" y="1303020"/>
          <a:ext cx="8841770" cy="49949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730433" y="2825984"/>
            <a:ext cx="136017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50" b="1" cap="small" dirty="0" smtClean="0">
                <a:solidFill>
                  <a:srgbClr val="00B0F0"/>
                </a:solidFill>
                <a:latin typeface="Calibri"/>
              </a:rPr>
              <a:t>Improved 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50" b="1" cap="small" dirty="0" smtClean="0">
                <a:solidFill>
                  <a:srgbClr val="00B0F0"/>
                </a:solidFill>
                <a:latin typeface="Calibri"/>
              </a:rPr>
              <a:t>health outcomes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50" b="1" cap="small" dirty="0">
                <a:solidFill>
                  <a:srgbClr val="1F497D"/>
                </a:solidFill>
                <a:latin typeface="Calibri"/>
              </a:rPr>
              <a:t>P</a:t>
            </a:r>
            <a:r>
              <a:rPr lang="en-US" sz="1250" b="1" cap="small" dirty="0" smtClean="0">
                <a:solidFill>
                  <a:srgbClr val="1F497D"/>
                </a:solidFill>
                <a:latin typeface="Calibri"/>
              </a:rPr>
              <a:t>articipation </a:t>
            </a:r>
            <a:r>
              <a:rPr lang="en-US" sz="1250" b="1" cap="small" dirty="0">
                <a:solidFill>
                  <a:srgbClr val="1F497D"/>
                </a:solidFill>
                <a:latin typeface="Calibri"/>
              </a:rPr>
              <a:t>of individuals outside the traditional scientific paradigm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50" b="1" cap="small" dirty="0">
                <a:solidFill>
                  <a:srgbClr val="00B050"/>
                </a:solidFill>
                <a:latin typeface="Calibri"/>
              </a:rPr>
              <a:t>Characterized by mutual respect and trust </a:t>
            </a:r>
          </a:p>
        </p:txBody>
      </p:sp>
    </p:spTree>
    <p:extLst>
      <p:ext uri="{BB962C8B-B14F-4D97-AF65-F5344CB8AC3E}">
        <p14:creationId xmlns:p14="http://schemas.microsoft.com/office/powerpoint/2010/main" val="2319437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cap="small" dirty="0"/>
          </a:p>
          <a:p>
            <a:pPr marL="0" indent="0">
              <a:buNone/>
            </a:pPr>
            <a:endParaRPr lang="en-US" cap="small" dirty="0" smtClean="0"/>
          </a:p>
          <a:p>
            <a:pPr marL="0" indent="0">
              <a:buNone/>
            </a:pPr>
            <a:r>
              <a:rPr lang="en-US" cap="small" dirty="0" smtClean="0"/>
              <a:t>Dwyan Monroe</a:t>
            </a:r>
          </a:p>
          <a:p>
            <a:pPr marL="0" indent="0">
              <a:buNone/>
            </a:pPr>
            <a:r>
              <a:rPr lang="en-US" sz="1600" cap="small" dirty="0"/>
              <a:t>Community Outreach Trainer/</a:t>
            </a:r>
          </a:p>
          <a:p>
            <a:pPr marL="0" indent="0">
              <a:buNone/>
            </a:pPr>
            <a:r>
              <a:rPr lang="en-US" sz="1600" cap="small" dirty="0"/>
              <a:t> Patient Representative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cap="small" dirty="0" smtClean="0">
                <a:solidFill>
                  <a:srgbClr val="FFFF00"/>
                </a:solidFill>
              </a:rPr>
              <a:t>Reaction from the patient perspective</a:t>
            </a:r>
            <a:endParaRPr lang="en-US" cap="small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829041"/>
            <a:ext cx="2514600" cy="377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2266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Discussion Questions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05000"/>
            <a:ext cx="80089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Are there enough similarities to allow us to draw lessons</a:t>
            </a:r>
          </a:p>
          <a:p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from CBPR about how to better engage stakeholders</a:t>
            </a:r>
          </a:p>
          <a:p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in PCOR?</a:t>
            </a:r>
            <a:endParaRPr lang="en-US" sz="2400" dirty="0">
              <a:solidFill>
                <a:srgbClr val="FFFFFF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5740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Discussion Questions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1912345"/>
            <a:ext cx="74799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What are the strategies for effectively equalizing the </a:t>
            </a:r>
            <a:endParaRPr lang="en-US" sz="2400" dirty="0" smtClean="0">
              <a:solidFill>
                <a:srgbClr val="FFFFFF"/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power </a:t>
            </a:r>
            <a:r>
              <a:rPr lang="en-US" sz="2400" dirty="0">
                <a:solidFill>
                  <a:srgbClr val="FFFFFF"/>
                </a:solidFill>
              </a:rPr>
              <a:t>structure between researchers and other </a:t>
            </a:r>
            <a:endParaRPr lang="en-US" sz="2400" dirty="0" smtClean="0">
              <a:solidFill>
                <a:srgbClr val="FFFFFF"/>
              </a:solidFill>
            </a:endParaRPr>
          </a:p>
          <a:p>
            <a:r>
              <a:rPr lang="en-US" sz="2400" dirty="0" smtClean="0">
                <a:solidFill>
                  <a:srgbClr val="FFFFFF"/>
                </a:solidFill>
              </a:rPr>
              <a:t>stakeholders that allow for shared decision making</a:t>
            </a:r>
            <a:r>
              <a:rPr lang="en-US" sz="2400" dirty="0">
                <a:solidFill>
                  <a:srgbClr val="FFFFFF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01249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Discussion Questions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05000"/>
            <a:ext cx="70920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Given the differences in the time frame between </a:t>
            </a:r>
          </a:p>
          <a:p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PCOR and CBPR, what lessons can we draw about</a:t>
            </a:r>
          </a:p>
          <a:p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how to sustain engagement over the long term?</a:t>
            </a:r>
            <a:endParaRPr lang="en-US" sz="2400" dirty="0">
              <a:solidFill>
                <a:srgbClr val="FFFFFF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890086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Discussion Questions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05000"/>
            <a:ext cx="71753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What are the strategies for measuring the impact</a:t>
            </a:r>
          </a:p>
          <a:p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of stakeholder engagement on project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>
                <a:solidFill>
                  <a:srgbClr val="FFFFFF"/>
                </a:solidFill>
              </a:rPr>
              <a:t>and </a:t>
            </a:r>
            <a:r>
              <a:rPr lang="en-US" sz="2400" dirty="0" smtClean="0">
                <a:solidFill>
                  <a:srgbClr val="FFFFFF"/>
                </a:solidFill>
              </a:rPr>
              <a:t>patient</a:t>
            </a:r>
            <a:endParaRPr lang="en-US" sz="2400" dirty="0" smtClean="0">
              <a:solidFill>
                <a:srgbClr val="FFFFFF"/>
              </a:solidFill>
              <a:latin typeface="Trebuchet MS"/>
            </a:endParaRPr>
          </a:p>
          <a:p>
            <a:r>
              <a:rPr lang="en-US" sz="2400" dirty="0">
                <a:solidFill>
                  <a:srgbClr val="FFFFFF"/>
                </a:solidFill>
                <a:latin typeface="Trebuchet MS"/>
              </a:rPr>
              <a:t>o</a:t>
            </a:r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utcomes? </a:t>
            </a:r>
            <a:endParaRPr lang="en-US" sz="2400" dirty="0">
              <a:solidFill>
                <a:srgbClr val="FFFFFF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447632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sz="2800" dirty="0" smtClean="0"/>
              <a:t>To bring </a:t>
            </a:r>
            <a:r>
              <a:rPr lang="en-US" sz="2800" dirty="0"/>
              <a:t>together experts in the fields of </a:t>
            </a:r>
            <a:r>
              <a:rPr lang="en-US" sz="2800" dirty="0" smtClean="0"/>
              <a:t>CBPR </a:t>
            </a:r>
            <a:r>
              <a:rPr lang="en-US" sz="2800" dirty="0"/>
              <a:t>and stakeholder engagement in </a:t>
            </a:r>
            <a:r>
              <a:rPr lang="en-US" sz="2800" dirty="0" smtClean="0"/>
              <a:t>PCOR </a:t>
            </a:r>
          </a:p>
          <a:p>
            <a:r>
              <a:rPr lang="en-US" sz="2800" dirty="0" smtClean="0"/>
              <a:t>To discuss </a:t>
            </a:r>
            <a:r>
              <a:rPr lang="en-US" sz="2800" dirty="0"/>
              <a:t>ways in which key lessons from </a:t>
            </a:r>
            <a:r>
              <a:rPr lang="en-US" sz="2800" dirty="0" smtClean="0"/>
              <a:t>CBPR </a:t>
            </a:r>
            <a:r>
              <a:rPr lang="en-US" sz="2800" dirty="0"/>
              <a:t>can enhance stakeholder engagement </a:t>
            </a:r>
            <a:r>
              <a:rPr lang="en-US" sz="2800" dirty="0" smtClean="0"/>
              <a:t>methodology</a:t>
            </a:r>
          </a:p>
          <a:p>
            <a:r>
              <a:rPr lang="en-US" sz="2800" dirty="0"/>
              <a:t>To encourage greater dialogue and resource sharing between the CBPR and PCOR research communities going forward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cap="small" dirty="0" smtClean="0">
                <a:solidFill>
                  <a:srgbClr val="FFFF00"/>
                </a:solidFill>
              </a:rPr>
              <a:t>Today’s Goals</a:t>
            </a:r>
            <a:endParaRPr lang="en-US" sz="4000" cap="small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805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Discussion Questions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05000"/>
            <a:ext cx="72603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What </a:t>
            </a:r>
            <a:r>
              <a:rPr lang="en-US" sz="2400" dirty="0">
                <a:solidFill>
                  <a:srgbClr val="FFFFFF"/>
                </a:solidFill>
                <a:latin typeface="Trebuchet MS"/>
              </a:rPr>
              <a:t>are some successful dissemination strategies </a:t>
            </a:r>
            <a:endParaRPr lang="en-US" sz="2400" dirty="0" smtClean="0">
              <a:solidFill>
                <a:srgbClr val="FFFFFF"/>
              </a:solidFill>
              <a:latin typeface="Trebuchet MS"/>
            </a:endParaRPr>
          </a:p>
          <a:p>
            <a:pPr>
              <a:spcBef>
                <a:spcPts val="0"/>
              </a:spcBef>
            </a:pPr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for </a:t>
            </a:r>
            <a:r>
              <a:rPr lang="en-US" sz="2400" dirty="0">
                <a:solidFill>
                  <a:srgbClr val="FFFFFF"/>
                </a:solidFill>
                <a:latin typeface="Trebuchet MS"/>
              </a:rPr>
              <a:t>bringing the results back to the community? </a:t>
            </a:r>
          </a:p>
        </p:txBody>
      </p:sp>
    </p:spTree>
    <p:extLst>
      <p:ext uri="{BB962C8B-B14F-4D97-AF65-F5344CB8AC3E}">
        <p14:creationId xmlns:p14="http://schemas.microsoft.com/office/powerpoint/2010/main" val="3093665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2400" dirty="0" smtClean="0"/>
          </a:p>
          <a:p>
            <a:pPr marL="0" indent="0" algn="ctr">
              <a:buNone/>
            </a:pPr>
            <a:r>
              <a:rPr lang="en-US" sz="2400" dirty="0" smtClean="0"/>
              <a:t>C. Daniel Mullins and Nina Wallerstein</a:t>
            </a:r>
          </a:p>
          <a:p>
            <a:pPr marL="0" indent="0" algn="ctr">
              <a:buNone/>
            </a:pPr>
            <a:endParaRPr lang="en-US" sz="2400" cap="small" dirty="0" smtClean="0">
              <a:solidFill>
                <a:srgbClr val="FFFF00"/>
              </a:solidFill>
            </a:endParaRPr>
          </a:p>
          <a:p>
            <a:pPr marL="0" indent="0" algn="ctr">
              <a:buNone/>
            </a:pPr>
            <a:endParaRPr lang="en-US" cap="small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endParaRPr lang="en-US" sz="2400" cap="small" dirty="0" smtClean="0">
              <a:solidFill>
                <a:srgbClr val="FFFF00"/>
              </a:solidFill>
            </a:endParaRPr>
          </a:p>
          <a:p>
            <a:pPr marL="0" indent="0" algn="ctr">
              <a:buNone/>
            </a:pPr>
            <a:endParaRPr lang="en-US" cap="small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endParaRPr lang="en-US" sz="2400" cap="small" dirty="0" smtClean="0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cap="small" dirty="0" smtClean="0">
                <a:solidFill>
                  <a:srgbClr val="FFFF00"/>
                </a:solidFill>
              </a:rPr>
              <a:t>Engaging underrepresented populations</a:t>
            </a:r>
            <a:endParaRPr lang="en-US" cap="small" dirty="0">
              <a:solidFill>
                <a:srgbClr val="FFFF00"/>
              </a:solidFill>
            </a:endParaRPr>
          </a:p>
        </p:txBody>
      </p:sp>
      <p:sp>
        <p:nvSpPr>
          <p:cNvPr id="8" name="SessionQuestionData" hidden="1"/>
          <p:cNvSpPr txBox="1"/>
          <p:nvPr/>
        </p:nvSpPr>
        <p:spPr>
          <a:xfrm>
            <a:off x="0" y="0"/>
            <a:ext cx="0" cy="1034129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&lt;?xml version="1.0"?&gt;&lt;AllQuestions /&gt;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SessionAnswerData" hidden="1"/>
          <p:cNvSpPr txBox="1"/>
          <p:nvPr/>
        </p:nvSpPr>
        <p:spPr>
          <a:xfrm>
            <a:off x="1270000" y="0"/>
            <a:ext cx="0" cy="97872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&lt;?xml version="1.0"?&gt;&lt;AllAnswers /&gt;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SessionResponseData" hidden="1"/>
          <p:cNvSpPr txBox="1"/>
          <p:nvPr/>
        </p:nvSpPr>
        <p:spPr>
          <a:xfrm>
            <a:off x="0" y="0"/>
            <a:ext cx="0" cy="1034129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&lt;?xml version="1.0"?&gt;&lt;AllResponses /&gt;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SessionPresentationSettingsData" hidden="1"/>
          <p:cNvSpPr txBox="1"/>
          <p:nvPr/>
        </p:nvSpPr>
        <p:spPr>
          <a:xfrm>
            <a:off x="0" y="0"/>
            <a:ext cx="0" cy="8335820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&lt;?xml version="1.0"?&gt;&lt;Settings&gt;&lt;answerBulletFormat&gt;Numeric&lt;/answerBulletFormat&gt;&lt;answerNowAutoInsert&gt;No&lt;/answerNowAutoInsert&gt;&lt;answerNowStyle&gt;Explosion&lt;/answerNowStyle&gt;&lt;answerNowText&gt;Answer Now&lt;/answerNowText&gt;&lt;chartColors&gt;Use PowerPoint Color Scheme&lt;/chartColors&gt;&lt;chartType&gt;Horizontal&lt;/chartType&gt;&lt;correctAnswerIndicator&gt;Checkmark&lt;/correctAnswerIndicator&gt;&lt;countdownAutoInsert&gt;No&lt;/countdownAutoInsert&gt;&lt;countdownSeconds&gt;10&lt;/countdownSeconds&gt;&lt;countdownSound&gt;TicToc.wav&lt;/countdownSound&gt;&lt;countdownStyle&gt;Box&lt;/countdownStyle&gt;&lt;gridAutoInsert&gt;No&lt;/gridAutoInsert&gt;&lt;gridFillStyle&gt;Answered&lt;/gridFillStyle&gt;&lt;gridFillColor&gt;255,255,0&lt;/gridFillColor&gt;&lt;gridOpacity&gt;50%&lt;/gridOpacity&gt;&lt;gridTextStyle&gt;Keypad #&lt;/gridTextStyle&gt;&lt;inputSource&gt;Response Devices&lt;/inputSource&gt;&lt;multipleResponseDivisor&gt;# of Responses&lt;/multipleResponseDivisor&gt;&lt;participantsLeaderBoard&gt;5&lt;/participantsLeaderBoard&gt;&lt;percentageDecimalPlaces&gt;0&lt;/percentageDecimalPlaces&gt;&lt;responseCounterAutoInsert&gt;No&lt;/responseCounterAutoInsert&gt;&lt;responseCounterStyle&gt;Oval&lt;/responseCounterStyle&gt;&lt;responseCounterDisplayValue&gt;# of Votes Received&lt;/responseCounterDisplayValue&gt;&lt;insertObjectUsingColor&gt;Red&lt;/insertObjectUsingColor&gt;&lt;showResults&gt;Yes&lt;/showResults&gt;&lt;teamColors&gt;Use PowerPoint Color Scheme&lt;/teamColors&gt;&lt;teamIdentificationType&gt;None&lt;/teamIdentificationType&gt;&lt;teamScoringType&gt;Voting pads only&lt;/teamScoringType&gt;&lt;teamScoringDecimalPlaces&gt;1&lt;/teamScoringDecimalPlaces&gt;&lt;teamIdentificationItem&gt;&lt;/teamIdentificationItem&gt;&lt;teamsLeaderBoard&gt;5&lt;/teamsLeaderBoard&gt;&lt;teamName1&gt;&lt;/teamName1&gt;&lt;teamName2&gt;&lt;/teamName2&gt;&lt;teamName3&gt;&lt;/teamName3&gt;&lt;teamName4&gt;&lt;/teamName4&gt;&lt;teamName5&gt;&lt;/teamName5&gt;&lt;teamName6&gt;&lt;/teamName6&gt;&lt;teamName7&gt;&lt;/teamName7&gt;&lt;teamName8&gt;&lt;/teamName8&gt;&lt;teamName9&gt;&lt;/teamName9&gt;&lt;teamName10&gt;&lt;/teamName10&gt;&lt;showControlBar&gt;All Slides&lt;/showControlBar&gt;&lt;defaultCorrectPointValue&gt;0&lt;/defaultCorrectPointValue&gt;&lt;defaultIncorrectPointValue&gt;0&lt;/defaultIncorrectPointValue&gt;&lt;chartColor1&gt;187,224,227&lt;/chartColor1&gt;&lt;chartColor2&gt;51,51,153&lt;/chartColor2&gt;&lt;chartColor3&gt;0,153,153&lt;/chartColor3&gt;&lt;chartColor4&gt;153,204,0&lt;/chartColor4&gt;&lt;chartColor5&gt;128,128,128&lt;/chartColor5&gt;&lt;chartColor6&gt;0,0,0&lt;/chartColor6&gt;&lt;chartColor7&gt;0,102,204&lt;/chartColor7&gt;&lt;chartColor8&gt;204,204,255&lt;/chartColor8&gt;&lt;chartColor9&gt;255,0,0&lt;/chartColor9&gt;&lt;chartColor10&gt;255,255,0&lt;/chartColor10&gt;&lt;teamColor1&gt;187,224,227&lt;/teamColor1&gt;&lt;teamColor2&gt;51,51,153&lt;/teamColor2&gt;&lt;teamColor3&gt;0,153,153&lt;/teamColor3&gt;&lt;teamColor4&gt;153,204,0&lt;/teamColor4&gt;&lt;teamColor5&gt;128,128,128&lt;/teamColor5&gt;&lt;teamColor6&gt;0,0,0&lt;/teamColor6&gt;&lt;teamColor7&gt;0,102,204&lt;/teamColor7&gt;&lt;teamColor8&gt;204,204,255&lt;/teamColor8&gt;&lt;teamColor9&gt;255,0,0&lt;/teamColor9&gt;&lt;teamColor10&gt;255,255,0&lt;/teamColor10&gt;&lt;displayAnswerImagesDuringVote&gt;Yes&lt;/displayAnswerImagesDuringVote&gt;&lt;displayAnswerImagesWithResponses&gt;Yes&lt;/displayAnswerImagesWithResponses&gt;&lt;displayAnswerTextDuringVote&gt;Yes&lt;/displayAnswerTextDuringVote&gt;&lt;displayAnswerTextWithResponses&gt;Yes&lt;/displayAnswerTextWithResponses&gt;&lt;questionSlideID&gt;&lt;/questionSlideID&gt;&lt;controlBarState&gt;Expanded&lt;/controlBarState&gt;&lt;isGridColorKnownColor&gt;True&lt;/isGridColorKnownColor&gt;&lt;gridColorName&gt;Yellow&lt;/gridColorName&gt;&lt;/Settings&gt;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286000"/>
            <a:ext cx="1962502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1" y="2286000"/>
            <a:ext cx="1731202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7092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cap="small" dirty="0"/>
          </a:p>
          <a:p>
            <a:pPr marL="0" indent="0">
              <a:buNone/>
            </a:pPr>
            <a:endParaRPr lang="en-US" cap="small" dirty="0" smtClean="0"/>
          </a:p>
          <a:p>
            <a:pPr marL="0" indent="0">
              <a:buNone/>
            </a:pPr>
            <a:r>
              <a:rPr lang="en-US" cap="small" dirty="0" smtClean="0"/>
              <a:t>Dwyan Monroe</a:t>
            </a:r>
          </a:p>
          <a:p>
            <a:pPr marL="0" indent="0">
              <a:buNone/>
            </a:pPr>
            <a:r>
              <a:rPr lang="en-US" sz="1600" cap="small" dirty="0"/>
              <a:t>Community Outreach T</a:t>
            </a:r>
            <a:r>
              <a:rPr lang="en-US" sz="1600" cap="small" dirty="0" smtClean="0"/>
              <a:t>rainer/</a:t>
            </a:r>
          </a:p>
          <a:p>
            <a:pPr marL="0" indent="0">
              <a:buNone/>
            </a:pPr>
            <a:r>
              <a:rPr lang="en-US" sz="1600" cap="small" dirty="0" smtClean="0"/>
              <a:t> Patient Representative</a:t>
            </a:r>
            <a:endParaRPr lang="en-US" sz="1600" cap="smal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cap="small" dirty="0" smtClean="0">
                <a:solidFill>
                  <a:srgbClr val="FFFF00"/>
                </a:solidFill>
              </a:rPr>
              <a:t>Reaction from the patient perspective</a:t>
            </a:r>
            <a:endParaRPr lang="en-US" cap="small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829041"/>
            <a:ext cx="2514600" cy="377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4490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Discussion Questions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05000"/>
            <a:ext cx="71144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What are some essential lessons about engaging </a:t>
            </a:r>
          </a:p>
          <a:p>
            <a:r>
              <a:rPr lang="en-US" sz="2400" dirty="0">
                <a:solidFill>
                  <a:srgbClr val="FFFFFF"/>
                </a:solidFill>
                <a:latin typeface="Trebuchet MS"/>
              </a:rPr>
              <a:t>u</a:t>
            </a:r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nderrepresented populations in CBPR that would</a:t>
            </a:r>
          </a:p>
          <a:p>
            <a:r>
              <a:rPr lang="en-US" sz="2400" dirty="0" smtClean="0">
                <a:solidFill>
                  <a:srgbClr val="FFFFFF"/>
                </a:solidFill>
                <a:latin typeface="Trebuchet MS"/>
              </a:rPr>
              <a:t>be applicable to PCOR?</a:t>
            </a:r>
            <a:endParaRPr lang="en-US" sz="2400" dirty="0">
              <a:solidFill>
                <a:srgbClr val="FFFFFF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279684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2895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Please remember to use the </a:t>
            </a:r>
            <a:r>
              <a:rPr lang="en-US" dirty="0" smtClean="0">
                <a:solidFill>
                  <a:srgbClr val="FFC000"/>
                </a:solidFill>
              </a:rPr>
              <a:t>chat feature </a:t>
            </a:r>
            <a:r>
              <a:rPr lang="en-US" dirty="0" smtClean="0"/>
              <a:t>to type and submit your questions. The webinar facilitator will share your question with the audience, and ask the speakers to respond.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We will follow up on any questions we are unable to address after the webinar has concluded.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cap="small" dirty="0" smtClean="0">
                <a:solidFill>
                  <a:srgbClr val="FFFF00"/>
                </a:solidFill>
              </a:rPr>
              <a:t>General Discussion and </a:t>
            </a:r>
            <a:br>
              <a:rPr lang="en-US" cap="small" dirty="0" smtClean="0">
                <a:solidFill>
                  <a:srgbClr val="FFFF00"/>
                </a:solidFill>
              </a:rPr>
            </a:br>
            <a:r>
              <a:rPr lang="en-US" cap="small" dirty="0" smtClean="0">
                <a:solidFill>
                  <a:srgbClr val="FFFF00"/>
                </a:solidFill>
              </a:rPr>
              <a:t>Questions from the Audience</a:t>
            </a:r>
            <a:endParaRPr lang="en-US" cap="small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054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cap="small" dirty="0" smtClean="0"/>
              <a:t>Thank You for Participating!</a:t>
            </a:r>
            <a:endParaRPr lang="en-US" sz="4000" cap="small" dirty="0"/>
          </a:p>
        </p:txBody>
      </p:sp>
    </p:spTree>
    <p:extLst>
      <p:ext uri="{BB962C8B-B14F-4D97-AF65-F5344CB8AC3E}">
        <p14:creationId xmlns:p14="http://schemas.microsoft.com/office/powerpoint/2010/main" val="1579019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1600" cap="small" dirty="0" smtClean="0"/>
              <a:t>Patricia Deverka, MD, MS, MBE</a:t>
            </a:r>
            <a:r>
              <a:rPr lang="en-US" sz="1600" dirty="0" smtClean="0">
                <a:latin typeface="Cambria"/>
                <a:ea typeface="Calibri"/>
                <a:cs typeface="Calibri"/>
              </a:rPr>
              <a:t>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600" cap="small" dirty="0"/>
              <a:t>Senior Research Director</a:t>
            </a:r>
            <a:endParaRPr lang="en-US" sz="1600" cap="small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en-US" sz="1600" cap="small" dirty="0" smtClean="0">
                <a:solidFill>
                  <a:srgbClr val="FFFF00"/>
                </a:solidFill>
              </a:rPr>
              <a:t>Center for Medical Technology Policy</a:t>
            </a:r>
            <a:endParaRPr lang="en-US" sz="1600" cap="small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cap="small" dirty="0" smtClean="0">
                <a:solidFill>
                  <a:srgbClr val="FFFF00"/>
                </a:solidFill>
              </a:rPr>
              <a:t>Webinar Speakers</a:t>
            </a:r>
            <a:endParaRPr lang="en-US" sz="3600" cap="small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184" y="1282371"/>
            <a:ext cx="1085519" cy="16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5140" y="2885913"/>
            <a:ext cx="48788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ts val="0"/>
              </a:spcBef>
              <a:buClr>
                <a:srgbClr val="DFB20F"/>
              </a:buClr>
              <a:buSzPct val="100000"/>
            </a:pPr>
            <a:r>
              <a:rPr lang="en-US" sz="1600" kern="0" cap="small" dirty="0" err="1">
                <a:solidFill>
                  <a:srgbClr val="FFFFFF"/>
                </a:solidFill>
                <a:latin typeface="Trebuchet MS" pitchFamily="34" charset="0"/>
              </a:rPr>
              <a:t>Dwyan</a:t>
            </a:r>
            <a:r>
              <a:rPr lang="en-US" sz="1600" kern="0" cap="small" dirty="0">
                <a:solidFill>
                  <a:srgbClr val="FFFFFF"/>
                </a:solidFill>
                <a:latin typeface="Trebuchet MS" pitchFamily="34" charset="0"/>
              </a:rPr>
              <a:t> Monroe</a:t>
            </a:r>
          </a:p>
          <a:p>
            <a:pPr lvl="0" eaLnBrk="0" hangingPunct="0">
              <a:spcBef>
                <a:spcPts val="0"/>
              </a:spcBef>
              <a:buClr>
                <a:srgbClr val="DFB20F"/>
              </a:buClr>
              <a:buSzPct val="100000"/>
            </a:pPr>
            <a:r>
              <a:rPr lang="en-US" sz="1600" kern="0" cap="small" dirty="0">
                <a:solidFill>
                  <a:srgbClr val="FFFF00"/>
                </a:solidFill>
                <a:latin typeface="Trebuchet MS" pitchFamily="34" charset="0"/>
              </a:rPr>
              <a:t>Community Outreach </a:t>
            </a:r>
            <a:r>
              <a:rPr lang="en-US" sz="1600" kern="0" cap="small" dirty="0" smtClean="0">
                <a:solidFill>
                  <a:srgbClr val="FFFF00"/>
                </a:solidFill>
                <a:latin typeface="Trebuchet MS" pitchFamily="34" charset="0"/>
              </a:rPr>
              <a:t>Trainer/Patient representative</a:t>
            </a:r>
            <a:endParaRPr lang="en-US" sz="1600" kern="0" cap="small" dirty="0">
              <a:solidFill>
                <a:srgbClr val="FFFF00"/>
              </a:solidFill>
              <a:latin typeface="Trebuchet MS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541" y="2974485"/>
            <a:ext cx="1095718" cy="1644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73675" y="4385315"/>
            <a:ext cx="51651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ts val="0"/>
              </a:spcBef>
              <a:buClr>
                <a:srgbClr val="DFB20F"/>
              </a:buClr>
              <a:buSzPct val="100000"/>
            </a:pPr>
            <a:r>
              <a:rPr lang="en-US" sz="1600" kern="0" cap="small" dirty="0">
                <a:solidFill>
                  <a:srgbClr val="FFFFFF"/>
                </a:solidFill>
                <a:latin typeface="Trebuchet MS" pitchFamily="34" charset="0"/>
              </a:rPr>
              <a:t>C. Daniel Mullins, PhD</a:t>
            </a:r>
          </a:p>
          <a:p>
            <a:pPr lvl="0" eaLnBrk="0" hangingPunct="0">
              <a:spcBef>
                <a:spcPts val="0"/>
              </a:spcBef>
              <a:buClr>
                <a:srgbClr val="DFB20F"/>
              </a:buClr>
              <a:buSzPct val="100000"/>
            </a:pPr>
            <a:r>
              <a:rPr lang="en-US" sz="1600" kern="0" cap="small" dirty="0">
                <a:solidFill>
                  <a:srgbClr val="FFFFFF"/>
                </a:solidFill>
                <a:latin typeface="Trebuchet MS" pitchFamily="34" charset="0"/>
              </a:rPr>
              <a:t>Professor</a:t>
            </a:r>
          </a:p>
          <a:p>
            <a:pPr lvl="0" eaLnBrk="0" hangingPunct="0">
              <a:spcBef>
                <a:spcPts val="0"/>
              </a:spcBef>
              <a:buClr>
                <a:srgbClr val="DFB20F"/>
              </a:buClr>
              <a:buSzPct val="100000"/>
            </a:pPr>
            <a:r>
              <a:rPr lang="en-US" sz="1600" kern="0" cap="small" dirty="0">
                <a:solidFill>
                  <a:srgbClr val="FFFFFF"/>
                </a:solidFill>
                <a:latin typeface="Trebuchet MS" pitchFamily="34" charset="0"/>
              </a:rPr>
              <a:t>Department of Pharmaceutical Health Services Research</a:t>
            </a:r>
          </a:p>
          <a:p>
            <a:pPr lvl="0" eaLnBrk="0" hangingPunct="0">
              <a:spcBef>
                <a:spcPts val="0"/>
              </a:spcBef>
              <a:buClr>
                <a:srgbClr val="DFB20F"/>
              </a:buClr>
              <a:buSzPct val="100000"/>
            </a:pPr>
            <a:r>
              <a:rPr lang="en-US" sz="1600" kern="0" cap="small" dirty="0">
                <a:solidFill>
                  <a:srgbClr val="FFFF00"/>
                </a:solidFill>
                <a:latin typeface="Trebuchet MS" pitchFamily="34" charset="0"/>
              </a:rPr>
              <a:t>University of Maryland School of Pharmacy</a:t>
            </a:r>
            <a:endParaRPr lang="en-US" sz="1600" kern="0" dirty="0">
              <a:solidFill>
                <a:srgbClr val="FFFF00"/>
              </a:solidFill>
              <a:latin typeface="Trebuchet MS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799" y="4648200"/>
            <a:ext cx="1085519" cy="1446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416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endParaRPr lang="en-US" sz="1600" cap="small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en-US" sz="1600" cap="small" dirty="0" smtClean="0"/>
              <a:t>Madeleine </a:t>
            </a:r>
            <a:r>
              <a:rPr lang="en-US" sz="1600" cap="small" dirty="0"/>
              <a:t>Shalowitz, MD, MBA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600" cap="small" dirty="0"/>
              <a:t>Research Associate (Associate Professor) of </a:t>
            </a:r>
            <a:r>
              <a:rPr lang="en-US" sz="1600" cap="small" dirty="0" smtClean="0"/>
              <a:t>Pediatrics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600" cap="small" dirty="0" smtClean="0">
                <a:solidFill>
                  <a:srgbClr val="FFFF00"/>
                </a:solidFill>
              </a:rPr>
              <a:t>University </a:t>
            </a:r>
            <a:r>
              <a:rPr lang="en-US" sz="1600" cap="small" dirty="0">
                <a:solidFill>
                  <a:srgbClr val="FFFF00"/>
                </a:solidFill>
              </a:rPr>
              <a:t>of Chicago, Pritzker School of Medicine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600" cap="small" dirty="0"/>
              <a:t>Director, Center for Clinical and Research Informatics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600" cap="small" dirty="0" smtClean="0">
                <a:solidFill>
                  <a:srgbClr val="FFFF00"/>
                </a:solidFill>
              </a:rPr>
              <a:t>NorthShore </a:t>
            </a:r>
            <a:r>
              <a:rPr lang="en-US" sz="1600" cap="small" dirty="0">
                <a:solidFill>
                  <a:srgbClr val="FFFF00"/>
                </a:solidFill>
              </a:rPr>
              <a:t>Research Institute</a:t>
            </a:r>
          </a:p>
          <a:p>
            <a:pPr marL="0" lvl="0" indent="0">
              <a:buNone/>
            </a:pPr>
            <a:endParaRPr lang="en-US" cap="small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cap="small" dirty="0" smtClean="0">
                <a:solidFill>
                  <a:srgbClr val="FFFF00"/>
                </a:solidFill>
              </a:rPr>
              <a:t>Webinar Speakers</a:t>
            </a:r>
            <a:endParaRPr lang="en-US" sz="3600" cap="small" dirty="0">
              <a:solidFill>
                <a:srgbClr val="FFFF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524000"/>
            <a:ext cx="1493067" cy="194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0999" y="3723503"/>
            <a:ext cx="5181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ts val="0"/>
              </a:spcBef>
              <a:buClr>
                <a:srgbClr val="DFB20F"/>
              </a:buClr>
              <a:buSzPct val="100000"/>
            </a:pPr>
            <a:r>
              <a:rPr lang="en-US" sz="1600" kern="0" cap="small" dirty="0">
                <a:solidFill>
                  <a:srgbClr val="FFFFFF"/>
                </a:solidFill>
                <a:latin typeface="Trebuchet MS" pitchFamily="34" charset="0"/>
              </a:rPr>
              <a:t>Nina Wallerstein, DrPH, MPH</a:t>
            </a:r>
          </a:p>
          <a:p>
            <a:pPr lvl="0" eaLnBrk="0" hangingPunct="0">
              <a:spcBef>
                <a:spcPts val="0"/>
              </a:spcBef>
              <a:buClr>
                <a:srgbClr val="DFB20F"/>
              </a:buClr>
              <a:buSzPct val="100000"/>
            </a:pPr>
            <a:r>
              <a:rPr lang="en-US" sz="1600" kern="0" cap="small" dirty="0" smtClean="0">
                <a:solidFill>
                  <a:srgbClr val="FFFFFF"/>
                </a:solidFill>
                <a:latin typeface="Trebuchet MS" pitchFamily="34" charset="0"/>
              </a:rPr>
              <a:t>Professor</a:t>
            </a:r>
            <a:r>
              <a:rPr lang="en-US" sz="1600" kern="0" cap="small" dirty="0">
                <a:solidFill>
                  <a:srgbClr val="FFFFFF"/>
                </a:solidFill>
                <a:latin typeface="Trebuchet MS" pitchFamily="34" charset="0"/>
              </a:rPr>
              <a:t>, Public Health </a:t>
            </a:r>
            <a:r>
              <a:rPr lang="en-US" sz="1600" kern="0" cap="small" dirty="0" smtClean="0">
                <a:solidFill>
                  <a:srgbClr val="FFFFFF"/>
                </a:solidFill>
                <a:latin typeface="Trebuchet MS" pitchFamily="34" charset="0"/>
              </a:rPr>
              <a:t>Program</a:t>
            </a:r>
            <a:br>
              <a:rPr lang="en-US" sz="1600" kern="0" cap="small" dirty="0" smtClean="0">
                <a:solidFill>
                  <a:srgbClr val="FFFFFF"/>
                </a:solidFill>
                <a:latin typeface="Trebuchet MS" pitchFamily="34" charset="0"/>
              </a:rPr>
            </a:br>
            <a:r>
              <a:rPr lang="en-US" sz="1600" kern="0" cap="small" dirty="0" smtClean="0">
                <a:solidFill>
                  <a:srgbClr val="FFFF00"/>
                </a:solidFill>
                <a:latin typeface="Trebuchet MS" pitchFamily="34" charset="0"/>
              </a:rPr>
              <a:t>University </a:t>
            </a:r>
            <a:r>
              <a:rPr lang="en-US" sz="1600" kern="0" cap="small" dirty="0">
                <a:solidFill>
                  <a:srgbClr val="FFFF00"/>
                </a:solidFill>
                <a:latin typeface="Trebuchet MS" pitchFamily="34" charset="0"/>
              </a:rPr>
              <a:t>of New Mexico School of Medicine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723503"/>
            <a:ext cx="1454967" cy="2194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7755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Introduction to CBPR and Stakeholder Engagement in PCOR</a:t>
            </a:r>
            <a:br>
              <a:rPr lang="en-US" b="1" dirty="0" smtClean="0"/>
            </a:br>
            <a:r>
              <a:rPr lang="en-US" sz="2000" b="1" dirty="0" smtClean="0">
                <a:solidFill>
                  <a:srgbClr val="FFC000"/>
                </a:solidFill>
              </a:rPr>
              <a:t>Nina Wallerstein, Madeleine Shalowitz, and Pat Deverka</a:t>
            </a:r>
          </a:p>
          <a:p>
            <a:endParaRPr lang="en-US" sz="1200" b="1" dirty="0"/>
          </a:p>
          <a:p>
            <a:r>
              <a:rPr lang="en-US" b="1" dirty="0" smtClean="0"/>
              <a:t>Understanding the Similarities and Differences Between CBPR and Stakeholder Engagement in PCOR</a:t>
            </a:r>
          </a:p>
          <a:p>
            <a:endParaRPr lang="en-US" sz="1200" b="1" dirty="0"/>
          </a:p>
          <a:p>
            <a:r>
              <a:rPr lang="en-US" b="1" dirty="0" smtClean="0"/>
              <a:t>Drawing on CBPR Lessons for PCOR</a:t>
            </a:r>
          </a:p>
          <a:p>
            <a:endParaRPr lang="en-US" sz="1200" b="1" dirty="0"/>
          </a:p>
          <a:p>
            <a:r>
              <a:rPr lang="en-US" b="1" dirty="0" smtClean="0"/>
              <a:t>Engaging Underrepresented Populations</a:t>
            </a:r>
            <a:br>
              <a:rPr lang="en-US" b="1" dirty="0" smtClean="0"/>
            </a:br>
            <a:r>
              <a:rPr lang="en-US" sz="2000" b="1" dirty="0" smtClean="0">
                <a:solidFill>
                  <a:srgbClr val="FFC000"/>
                </a:solidFill>
              </a:rPr>
              <a:t>Daniel Mullins and Nina Wallerstein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cap="small" dirty="0" smtClean="0">
                <a:solidFill>
                  <a:srgbClr val="FFFF00"/>
                </a:solidFill>
              </a:rPr>
              <a:t>Webinar Agenda</a:t>
            </a:r>
            <a:endParaRPr lang="en-US" sz="4000" cap="small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185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006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We will respond </a:t>
            </a:r>
            <a:r>
              <a:rPr lang="en-US" dirty="0"/>
              <a:t>to questions </a:t>
            </a:r>
            <a:r>
              <a:rPr lang="en-US" dirty="0" smtClean="0"/>
              <a:t>from the audience during </a:t>
            </a:r>
            <a:r>
              <a:rPr lang="en-US" dirty="0"/>
              <a:t>the </a:t>
            </a:r>
            <a:r>
              <a:rPr lang="en-US" dirty="0">
                <a:solidFill>
                  <a:srgbClr val="FFC000"/>
                </a:solidFill>
              </a:rPr>
              <a:t>last 15 minutes of the webinar</a:t>
            </a:r>
            <a:r>
              <a:rPr lang="en-US" dirty="0"/>
              <a:t>, but encourage </a:t>
            </a:r>
            <a:r>
              <a:rPr lang="en-US" dirty="0" smtClean="0"/>
              <a:t>the submission </a:t>
            </a:r>
            <a:r>
              <a:rPr lang="en-US" dirty="0"/>
              <a:t>of questions </a:t>
            </a:r>
            <a:r>
              <a:rPr lang="en-US" dirty="0" smtClean="0"/>
              <a:t>throughout.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Please use the </a:t>
            </a:r>
            <a:r>
              <a:rPr lang="en-US" dirty="0" smtClean="0">
                <a:solidFill>
                  <a:srgbClr val="FFC000"/>
                </a:solidFill>
              </a:rPr>
              <a:t>chat feature </a:t>
            </a:r>
            <a:r>
              <a:rPr lang="en-US" dirty="0" smtClean="0"/>
              <a:t>to type and submit your questions. The webinar facilitator will share your question with the audience, and ask the speakers to respond.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We will do our best to respond to everyone, but our time may be limited.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We will follow up on any questions we are unable to address after the webinar has concluded.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cap="small" dirty="0" smtClean="0">
                <a:solidFill>
                  <a:srgbClr val="FFFF00"/>
                </a:solidFill>
              </a:rPr>
              <a:t>General Discussion and </a:t>
            </a:r>
            <a:br>
              <a:rPr lang="en-US" cap="small" dirty="0" smtClean="0">
                <a:solidFill>
                  <a:srgbClr val="FFFF00"/>
                </a:solidFill>
              </a:rPr>
            </a:br>
            <a:r>
              <a:rPr lang="en-US" cap="small" dirty="0" smtClean="0">
                <a:solidFill>
                  <a:srgbClr val="FFFF00"/>
                </a:solidFill>
              </a:rPr>
              <a:t>Questions from the Audience</a:t>
            </a:r>
            <a:endParaRPr lang="en-US" cap="small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149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13191"/>
            <a:ext cx="7772400" cy="2187259"/>
          </a:xfrm>
        </p:spPr>
        <p:txBody>
          <a:bodyPr>
            <a:normAutofit/>
          </a:bodyPr>
          <a:lstStyle/>
          <a:p>
            <a:r>
              <a:rPr lang="en-US" dirty="0" smtClean="0"/>
              <a:t>Community Based Participatory Research: Principles and Conceptual Framework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Nina Wallerstein, DrPH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Professor, Public Health Program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University of New Mexico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400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EHC_2011_rev">
  <a:themeElements>
    <a:clrScheme name="Custom 6">
      <a:dk1>
        <a:srgbClr val="000000"/>
      </a:dk1>
      <a:lt1>
        <a:srgbClr val="FFFFFF"/>
      </a:lt1>
      <a:dk2>
        <a:srgbClr val="595959"/>
      </a:dk2>
      <a:lt2>
        <a:srgbClr val="BFBFBF"/>
      </a:lt2>
      <a:accent1>
        <a:srgbClr val="DDE3EE"/>
      </a:accent1>
      <a:accent2>
        <a:srgbClr val="7030A0"/>
      </a:accent2>
      <a:accent3>
        <a:srgbClr val="C00000"/>
      </a:accent3>
      <a:accent4>
        <a:srgbClr val="6984B5"/>
      </a:accent4>
      <a:accent5>
        <a:srgbClr val="92D050"/>
      </a:accent5>
      <a:accent6>
        <a:srgbClr val="FFC000"/>
      </a:accent6>
      <a:hlink>
        <a:srgbClr val="FFFFFF"/>
      </a:hlink>
      <a:folHlink>
        <a:srgbClr val="6984B5"/>
      </a:folHlink>
    </a:clrScheme>
    <a:fontScheme name="ccit_template">
      <a:majorFont>
        <a:latin typeface="Trebuchet MS"/>
        <a:ea typeface=""/>
        <a:cs typeface=""/>
      </a:majorFont>
      <a:minorFont>
        <a:latin typeface="Palatino Linotype"/>
        <a:ea typeface=""/>
        <a:cs typeface="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cit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3">
        <a:dk1>
          <a:srgbClr val="000000"/>
        </a:dk1>
        <a:lt1>
          <a:srgbClr val="AAB9D5"/>
        </a:lt1>
        <a:dk2>
          <a:srgbClr val="000000"/>
        </a:dk2>
        <a:lt2>
          <a:srgbClr val="808080"/>
        </a:lt2>
        <a:accent1>
          <a:srgbClr val="BF946D"/>
        </a:accent1>
        <a:accent2>
          <a:srgbClr val="76572A"/>
        </a:accent2>
        <a:accent3>
          <a:srgbClr val="D2D9E7"/>
        </a:accent3>
        <a:accent4>
          <a:srgbClr val="000000"/>
        </a:accent4>
        <a:accent5>
          <a:srgbClr val="DCC8BA"/>
        </a:accent5>
        <a:accent6>
          <a:srgbClr val="6A4E25"/>
        </a:accent6>
        <a:hlink>
          <a:srgbClr val="6D6DBF"/>
        </a:hlink>
        <a:folHlink>
          <a:srgbClr val="4E4E7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MTP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EHC_2011_rev">
  <a:themeElements>
    <a:clrScheme name="Custom 6">
      <a:dk1>
        <a:srgbClr val="000000"/>
      </a:dk1>
      <a:lt1>
        <a:srgbClr val="FFFFFF"/>
      </a:lt1>
      <a:dk2>
        <a:srgbClr val="595959"/>
      </a:dk2>
      <a:lt2>
        <a:srgbClr val="BFBFBF"/>
      </a:lt2>
      <a:accent1>
        <a:srgbClr val="DDE3EE"/>
      </a:accent1>
      <a:accent2>
        <a:srgbClr val="7030A0"/>
      </a:accent2>
      <a:accent3>
        <a:srgbClr val="C00000"/>
      </a:accent3>
      <a:accent4>
        <a:srgbClr val="6984B5"/>
      </a:accent4>
      <a:accent5>
        <a:srgbClr val="92D050"/>
      </a:accent5>
      <a:accent6>
        <a:srgbClr val="FFC000"/>
      </a:accent6>
      <a:hlink>
        <a:srgbClr val="FFFFFF"/>
      </a:hlink>
      <a:folHlink>
        <a:srgbClr val="6984B5"/>
      </a:folHlink>
    </a:clrScheme>
    <a:fontScheme name="ccit_template">
      <a:majorFont>
        <a:latin typeface="Trebuchet MS"/>
        <a:ea typeface=""/>
        <a:cs typeface=""/>
      </a:majorFont>
      <a:minorFont>
        <a:latin typeface="Palatino Linotype"/>
        <a:ea typeface=""/>
        <a:cs typeface="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cit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3">
        <a:dk1>
          <a:srgbClr val="000000"/>
        </a:dk1>
        <a:lt1>
          <a:srgbClr val="AAB9D5"/>
        </a:lt1>
        <a:dk2>
          <a:srgbClr val="000000"/>
        </a:dk2>
        <a:lt2>
          <a:srgbClr val="808080"/>
        </a:lt2>
        <a:accent1>
          <a:srgbClr val="BF946D"/>
        </a:accent1>
        <a:accent2>
          <a:srgbClr val="76572A"/>
        </a:accent2>
        <a:accent3>
          <a:srgbClr val="D2D9E7"/>
        </a:accent3>
        <a:accent4>
          <a:srgbClr val="000000"/>
        </a:accent4>
        <a:accent5>
          <a:srgbClr val="DCC8BA"/>
        </a:accent5>
        <a:accent6>
          <a:srgbClr val="6A4E25"/>
        </a:accent6>
        <a:hlink>
          <a:srgbClr val="6D6DBF"/>
        </a:hlink>
        <a:folHlink>
          <a:srgbClr val="4E4E7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Color Handout Template">
  <a:themeElements>
    <a:clrScheme name="Color Handout Template 13">
      <a:dk1>
        <a:srgbClr val="000000"/>
      </a:dk1>
      <a:lt1>
        <a:srgbClr val="FFFFFF"/>
      </a:lt1>
      <a:dk2>
        <a:srgbClr val="000000"/>
      </a:dk2>
      <a:lt2>
        <a:srgbClr val="E3EBF1"/>
      </a:lt2>
      <a:accent1>
        <a:srgbClr val="003399"/>
      </a:accent1>
      <a:accent2>
        <a:srgbClr val="468A4B"/>
      </a:accent2>
      <a:accent3>
        <a:srgbClr val="AAAAAA"/>
      </a:accent3>
      <a:accent4>
        <a:srgbClr val="DADADA"/>
      </a:accent4>
      <a:accent5>
        <a:srgbClr val="AAADCA"/>
      </a:accent5>
      <a:accent6>
        <a:srgbClr val="3F7D43"/>
      </a:accent6>
      <a:hlink>
        <a:srgbClr val="66CCFF"/>
      </a:hlink>
      <a:folHlink>
        <a:srgbClr val="F0E500"/>
      </a:folHlink>
    </a:clrScheme>
    <a:fontScheme name="Color Handout Template">
      <a:majorFont>
        <a:latin typeface="Arial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Color Handou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lor Handou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lor Handou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lor Handou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lor Handou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lor Handou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lor Handou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lor Handou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lor Handou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lor Handou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lor Handou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lor Handou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lor Handout Template 13">
        <a:dk1>
          <a:srgbClr val="000000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EHC_2011_rev</Template>
  <TotalTime>20895</TotalTime>
  <Words>3846</Words>
  <Application>Microsoft Macintosh PowerPoint</Application>
  <PresentationFormat>On-screen Show (4:3)</PresentationFormat>
  <Paragraphs>303</Paragraphs>
  <Slides>45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EHC_2011_rev</vt:lpstr>
      <vt:lpstr>Office Theme</vt:lpstr>
      <vt:lpstr>CMTP PowerPoint Template</vt:lpstr>
      <vt:lpstr>1_Custom Design</vt:lpstr>
      <vt:lpstr>1_EHC_2011_rev</vt:lpstr>
      <vt:lpstr>2_Custom Design</vt:lpstr>
      <vt:lpstr>Color Handout Template</vt:lpstr>
      <vt:lpstr>Community-Based Participatory Research: Lessons for Stakeholder Engagement in Patient-Centered Outcomes Research </vt:lpstr>
      <vt:lpstr>Welcome</vt:lpstr>
      <vt:lpstr>AHRQ Community Forum</vt:lpstr>
      <vt:lpstr>Today’s Goals</vt:lpstr>
      <vt:lpstr>Webinar Speakers</vt:lpstr>
      <vt:lpstr>Webinar Speakers</vt:lpstr>
      <vt:lpstr>Webinar Agenda</vt:lpstr>
      <vt:lpstr>General Discussion and  Questions from the Audience</vt:lpstr>
      <vt:lpstr>Community Based Participatory Research: Principles and Conceptual Framework</vt:lpstr>
      <vt:lpstr>Community Based Participatory Research (CBPR) Definition</vt:lpstr>
      <vt:lpstr>Continuum of Community Based Research: N.M. CARES Health Disparities Center  University of New Mexico </vt:lpstr>
      <vt:lpstr>CBPR Principles</vt:lpstr>
      <vt:lpstr>PowerPoint Presentation</vt:lpstr>
      <vt:lpstr>Research for Improved Health (RIH):  NIH Study of Community-Academic Partnerships Aims: To advance science of CBPR to achieve equity 2009-2013</vt:lpstr>
      <vt:lpstr>Examples: Community Engaged/ Key Informant Scales: Predictors</vt:lpstr>
      <vt:lpstr>Outcomes:</vt:lpstr>
      <vt:lpstr>PowerPoint Presentation</vt:lpstr>
      <vt:lpstr>Metrics: Trust Indicators</vt:lpstr>
      <vt:lpstr>CBPR Value System for Program Development, Evaluation and Information Sharing in a Health System Environment</vt:lpstr>
      <vt:lpstr>The Health System’s Perspective</vt:lpstr>
      <vt:lpstr>PowerPoint Presentation</vt:lpstr>
      <vt:lpstr>Be Well Lake County</vt:lpstr>
      <vt:lpstr>PowerPoint Presentation</vt:lpstr>
      <vt:lpstr>Be Well Research Innovation</vt:lpstr>
      <vt:lpstr>Initial Results:  Growth Curve Estimated HgbA1c By Food Insecurity Status (n=255)</vt:lpstr>
      <vt:lpstr>CBPR Organizational Structure  (NICHD Community Child Health Network- Lake County)</vt:lpstr>
      <vt:lpstr>PowerPoint Presentation</vt:lpstr>
      <vt:lpstr>Definitions of cer and pcor</vt:lpstr>
      <vt:lpstr>Barriers to involving stakeholders in cer</vt:lpstr>
      <vt:lpstr>Conceptual model for stakeholder engagement in comparative effectiveness research  Source: Deverka, Lavallee, Desai et al.,  JCER 2012; 1(2): 181-94</vt:lpstr>
      <vt:lpstr>Typology of stakeholder engagement</vt:lpstr>
      <vt:lpstr>Similarities and Differences Between  CBPR and PCOR</vt:lpstr>
      <vt:lpstr>Discussion Questions</vt:lpstr>
      <vt:lpstr>CBPR and PCOR: How much do they have in Common?</vt:lpstr>
      <vt:lpstr>Reaction from the patient perspective</vt:lpstr>
      <vt:lpstr>Discussion Questions</vt:lpstr>
      <vt:lpstr>Discussion Questions</vt:lpstr>
      <vt:lpstr>Discussion Questions</vt:lpstr>
      <vt:lpstr>Discussion Questions</vt:lpstr>
      <vt:lpstr>Discussion Questions</vt:lpstr>
      <vt:lpstr>Engaging underrepresented populations</vt:lpstr>
      <vt:lpstr>Reaction from the patient perspective</vt:lpstr>
      <vt:lpstr>Discussion Questions</vt:lpstr>
      <vt:lpstr>General Discussion and  Questions from the Audience</vt:lpstr>
      <vt:lpstr>Thank You for Participating!</vt:lpstr>
    </vt:vector>
  </TitlesOfParts>
  <Company>Baylor College of Medicine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khs</dc:creator>
  <cp:lastModifiedBy>Katharine Schneider</cp:lastModifiedBy>
  <cp:revision>1078</cp:revision>
  <cp:lastPrinted>2013-05-17T18:08:49Z</cp:lastPrinted>
  <dcterms:created xsi:type="dcterms:W3CDTF">2011-03-23T16:45:48Z</dcterms:created>
  <dcterms:modified xsi:type="dcterms:W3CDTF">2013-07-17T14:27:02Z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ID">
    <vt:lpwstr>39f0d692d87d46ccb74d4f14fd405b45</vt:lpwstr>
  </property>
</Properties>
</file>