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3" r:id="rId1"/>
  </p:sldMasterIdLst>
  <p:notesMasterIdLst>
    <p:notesMasterId r:id="rId17"/>
  </p:notesMasterIdLst>
  <p:handoutMasterIdLst>
    <p:handoutMasterId r:id="rId18"/>
  </p:handoutMasterIdLst>
  <p:sldIdLst>
    <p:sldId id="256" r:id="rId2"/>
    <p:sldId id="260" r:id="rId3"/>
    <p:sldId id="258" r:id="rId4"/>
    <p:sldId id="259" r:id="rId5"/>
    <p:sldId id="272" r:id="rId6"/>
    <p:sldId id="261" r:id="rId7"/>
    <p:sldId id="262" r:id="rId8"/>
    <p:sldId id="264" r:id="rId9"/>
    <p:sldId id="266" r:id="rId10"/>
    <p:sldId id="267" r:id="rId11"/>
    <p:sldId id="268" r:id="rId12"/>
    <p:sldId id="269" r:id="rId13"/>
    <p:sldId id="270" r:id="rId14"/>
    <p:sldId id="271" r:id="rId15"/>
    <p:sldId id="265"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toyer, Pamela Paradis" initials="MPP" lastIdx="11" clrIdx="0"/>
  <p:cmAuthor id="1" name="Allison Bryant" initials="AB" lastIdx="2"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89" autoAdjust="0"/>
    <p:restoredTop sz="62804" autoAdjust="0"/>
  </p:normalViewPr>
  <p:slideViewPr>
    <p:cSldViewPr>
      <p:cViewPr varScale="1">
        <p:scale>
          <a:sx n="69" d="100"/>
          <a:sy n="69" d="100"/>
        </p:scale>
        <p:origin x="-104" y="-880"/>
      </p:cViewPr>
      <p:guideLst>
        <p:guide orient="horz" pos="2160"/>
        <p:guide pos="2880"/>
      </p:guideLst>
    </p:cSldViewPr>
  </p:slideViewPr>
  <p:notesTextViewPr>
    <p:cViewPr>
      <p:scale>
        <a:sx n="66" d="100"/>
        <a:sy n="66" d="100"/>
      </p:scale>
      <p:origin x="0" y="0"/>
    </p:cViewPr>
  </p:notesTextViewPr>
  <p:notesViewPr>
    <p:cSldViewPr>
      <p:cViewPr varScale="1">
        <p:scale>
          <a:sx n="53" d="100"/>
          <a:sy n="53" d="100"/>
        </p:scale>
        <p:origin x="-289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commentAuthors" Target="commentAuthors.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mn-ea"/>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fld id="{C37CF17D-FD97-4087-8B4E-0A601A93438A}" type="datetimeFigureOut">
              <a:rPr lang="en-US"/>
              <a:pPr>
                <a:defRPr/>
              </a:pPr>
              <a:t>9/1/13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mn-ea"/>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9BE3CF39-8908-4F58-ADC9-8BA0BFE358A5}" type="slidenum">
              <a:rPr lang="en-US"/>
              <a:pPr>
                <a:defRPr/>
              </a:pPr>
              <a:t>‹#›</a:t>
            </a:fld>
            <a:endParaRPr lang="en-US" dirty="0"/>
          </a:p>
        </p:txBody>
      </p:sp>
    </p:spTree>
    <p:extLst>
      <p:ext uri="{BB962C8B-B14F-4D97-AF65-F5344CB8AC3E}">
        <p14:creationId xmlns:p14="http://schemas.microsoft.com/office/powerpoint/2010/main" val="377885068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 name="Slide Number Placeholder 1"/>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BFAB05-FDD5-1B47-88A8-C842F8E2476D}" type="slidenum">
              <a:rPr lang="en-US" smtClean="0"/>
              <a:pPr/>
              <a:t>‹#›</a:t>
            </a:fld>
            <a:endParaRPr lang="en-US" dirty="0"/>
          </a:p>
        </p:txBody>
      </p:sp>
    </p:spTree>
    <p:extLst>
      <p:ext uri="{BB962C8B-B14F-4D97-AF65-F5344CB8AC3E}">
        <p14:creationId xmlns:p14="http://schemas.microsoft.com/office/powerpoint/2010/main" val="4108344682"/>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b="1" dirty="0" smtClean="0">
                <a:ea typeface="ＭＳ Ｐゴシック" pitchFamily="34" charset="-128"/>
              </a:rPr>
              <a:t>Comparator Selection in Observational Comparative</a:t>
            </a:r>
            <a:r>
              <a:rPr lang="en-US" b="1" baseline="0" dirty="0" smtClean="0">
                <a:ea typeface="ＭＳ Ｐゴシック" pitchFamily="34" charset="-128"/>
              </a:rPr>
              <a:t> Effectiveness Research</a:t>
            </a:r>
            <a:endParaRPr lang="en-US" b="1" dirty="0" smtClean="0">
              <a:ea typeface="ＭＳ Ｐゴシック" pitchFamily="34" charset="-128"/>
            </a:endParaRPr>
          </a:p>
          <a:p>
            <a:r>
              <a:rPr lang="en-US" dirty="0" smtClean="0">
                <a:solidFill>
                  <a:srgbClr val="000000"/>
                </a:solidFill>
                <a:ea typeface="ＭＳ Ｐゴシック" pitchFamily="34" charset="-128"/>
              </a:rPr>
              <a:t>This slide set is based on a user guide titled </a:t>
            </a:r>
            <a:r>
              <a:rPr lang="en-US" i="1" dirty="0" smtClean="0">
                <a:ea typeface="ＭＳ Ｐゴシック" pitchFamily="34" charset="-128"/>
              </a:rPr>
              <a:t>Developing a Protocol for Observational Comparative Effectiveness Research: A User</a:t>
            </a:r>
            <a:r>
              <a:rPr lang="ja-JP" altLang="en-US" i="1" dirty="0" smtClean="0">
                <a:ea typeface="ＭＳ Ｐゴシック" pitchFamily="34" charset="-128"/>
              </a:rPr>
              <a:t>’</a:t>
            </a:r>
            <a:r>
              <a:rPr lang="en-US" altLang="ja-JP" i="1" dirty="0" smtClean="0">
                <a:ea typeface="ＭＳ Ｐゴシック" pitchFamily="34" charset="-128"/>
              </a:rPr>
              <a:t>s Guide</a:t>
            </a:r>
            <a:r>
              <a:rPr lang="en-US" altLang="ja-JP" dirty="0" smtClean="0">
                <a:ea typeface="ＭＳ Ｐゴシック" pitchFamily="34" charset="-128"/>
              </a:rPr>
              <a:t>, which was developed by the Outcome DEcIDE Center (Quintiles Outcome, Cambridge, MA) for the </a:t>
            </a:r>
            <a:r>
              <a:rPr lang="en-US" altLang="ja-JP" dirty="0" smtClean="0">
                <a:solidFill>
                  <a:srgbClr val="000000"/>
                </a:solidFill>
                <a:ea typeface="ＭＳ Ｐゴシック" pitchFamily="34" charset="-128"/>
              </a:rPr>
              <a:t>Agency for Healthcare Research and Quality</a:t>
            </a:r>
            <a:r>
              <a:rPr lang="en-US" altLang="ja-JP" dirty="0" smtClean="0">
                <a:ea typeface="ＭＳ Ｐゴシック" pitchFamily="34" charset="-128"/>
              </a:rPr>
              <a:t> under Contract No. HHSA 290-2005-0016-I TO10 (AHRQ Publication No.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12-EHC099</a:t>
            </a:r>
            <a:r>
              <a:rPr lang="en-US" altLang="ja-JP" dirty="0" smtClean="0">
                <a:ea typeface="ＭＳ Ｐゴシック" pitchFamily="34" charset="-128"/>
              </a:rPr>
              <a:t>. Rockville, MD: Agency for Healthcare Research and Quality; </a:t>
            </a:r>
            <a:r>
              <a:rPr lang="en-US" altLang="ja-JP" b="0" dirty="0" smtClean="0">
                <a:ea typeface="ＭＳ Ｐゴシック" pitchFamily="34" charset="-128"/>
              </a:rPr>
              <a:t>January 2013</a:t>
            </a:r>
            <a:r>
              <a:rPr lang="en-US" altLang="ja-JP" dirty="0" smtClean="0">
                <a:ea typeface="ＭＳ Ｐゴシック" pitchFamily="34" charset="-128"/>
              </a:rPr>
              <a:t>).</a:t>
            </a:r>
          </a:p>
          <a:p>
            <a:endParaRPr lang="en-US" dirty="0" smtClean="0">
              <a:solidFill>
                <a:srgbClr val="000000"/>
              </a:solidFill>
              <a:ea typeface="ＭＳ Ｐゴシック" pitchFamily="34" charset="-128"/>
            </a:endParaRPr>
          </a:p>
          <a:p>
            <a:r>
              <a:rPr lang="en-US" dirty="0" smtClean="0">
                <a:solidFill>
                  <a:srgbClr val="000000"/>
                </a:solidFill>
                <a:ea typeface="ＭＳ Ｐゴシック" pitchFamily="34" charset="-128"/>
              </a:rPr>
              <a:t>This presentation</a:t>
            </a:r>
            <a:r>
              <a:rPr lang="en-US" baseline="0" dirty="0" smtClean="0">
                <a:solidFill>
                  <a:srgbClr val="000000"/>
                </a:solidFill>
                <a:ea typeface="ＭＳ Ｐゴシック" pitchFamily="34" charset="-128"/>
              </a:rPr>
              <a:t> covers chapter 5</a:t>
            </a:r>
            <a:r>
              <a:rPr lang="en-US" dirty="0" smtClean="0">
                <a:solidFill>
                  <a:srgbClr val="000000"/>
                </a:solidFill>
                <a:ea typeface="ＭＳ Ｐゴシック" pitchFamily="34" charset="-128"/>
              </a:rPr>
              <a:t> of the </a:t>
            </a:r>
            <a:r>
              <a:rPr lang="en-US" i="1" dirty="0" smtClean="0">
                <a:solidFill>
                  <a:srgbClr val="000000"/>
                </a:solidFill>
                <a:ea typeface="ＭＳ Ｐゴシック" pitchFamily="34" charset="-128"/>
              </a:rPr>
              <a:t>User’s Guide </a:t>
            </a:r>
            <a:r>
              <a:rPr lang="en-US" i="0" dirty="0" smtClean="0">
                <a:solidFill>
                  <a:srgbClr val="000000"/>
                </a:solidFill>
                <a:ea typeface="ＭＳ Ｐゴシック" pitchFamily="34" charset="-128"/>
              </a:rPr>
              <a:t>and </a:t>
            </a:r>
            <a:r>
              <a:rPr lang="en-US" dirty="0" smtClean="0">
                <a:solidFill>
                  <a:srgbClr val="000000"/>
                </a:solidFill>
                <a:ea typeface="ＭＳ Ｐゴシック" pitchFamily="34" charset="-128"/>
              </a:rPr>
              <a:t>focuses on how to select appropriate comparators for observational comparative effectiveness research studies.</a:t>
            </a:r>
          </a:p>
          <a:p>
            <a:pPr eaLnBrk="1" hangingPunct="1">
              <a:spcBef>
                <a:spcPct val="0"/>
              </a:spcBef>
            </a:pPr>
            <a:endParaRPr lang="en-US" dirty="0" smtClean="0">
              <a:solidFill>
                <a:srgbClr val="000000"/>
              </a:solidFill>
              <a:ea typeface="ＭＳ Ｐゴシック" pitchFamily="34" charset="-128"/>
            </a:endParaRPr>
          </a:p>
          <a:p>
            <a:pPr eaLnBrk="1" hangingPunct="1">
              <a:spcBef>
                <a:spcPct val="0"/>
              </a:spcBef>
            </a:pPr>
            <a:r>
              <a:rPr lang="en-US" dirty="0" smtClean="0">
                <a:solidFill>
                  <a:srgbClr val="000000"/>
                </a:solidFill>
                <a:ea typeface="ＭＳ Ｐゴシック" pitchFamily="34" charset="-128"/>
              </a:rPr>
              <a:t>Reference:</a:t>
            </a:r>
          </a:p>
          <a:p>
            <a:pPr rtl="0"/>
            <a:r>
              <a:rPr lang="en-US" dirty="0" err="1" smtClean="0"/>
              <a:t>Setoguchi</a:t>
            </a:r>
            <a:r>
              <a:rPr lang="en-US" dirty="0" smtClean="0"/>
              <a:t> S, Gerhard T. Comparator selection.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59-70.</a:t>
            </a:r>
            <a:r>
              <a:rPr lang="en-US" baseline="0" dirty="0" smtClean="0"/>
              <a:t> </a:t>
            </a:r>
            <a:r>
              <a:rPr lang="en-US" dirty="0" smtClean="0"/>
              <a:t>AHRQ Publication No. 12-EHC099. Available at www.effectivehealthcare.ahrq.gov/Methods-OCER.cfm.</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0000" lnSpcReduction="20000"/>
          </a:bodyPr>
          <a:lstStyle/>
          <a:p>
            <a:pPr>
              <a:lnSpc>
                <a:spcPct val="120000"/>
              </a:lnSpc>
              <a:defRPr/>
            </a:pPr>
            <a:r>
              <a:rPr lang="en-US" b="1" dirty="0" smtClean="0"/>
              <a:t>Operationalizing the Comparison Group in Comparative</a:t>
            </a:r>
            <a:r>
              <a:rPr lang="en-US" b="1" baseline="0" dirty="0" smtClean="0"/>
              <a:t> </a:t>
            </a:r>
            <a:r>
              <a:rPr lang="en-US" b="1" dirty="0" smtClean="0"/>
              <a:t>Effectiveness Research (2 of 2)</a:t>
            </a:r>
            <a:endParaRPr lang="en-US" dirty="0" smtClean="0"/>
          </a:p>
          <a:p>
            <a:pPr>
              <a:lnSpc>
                <a:spcPct val="120000"/>
              </a:lnSpc>
              <a:defRPr/>
            </a:pPr>
            <a:endParaRPr lang="en-US" dirty="0" smtClean="0"/>
          </a:p>
          <a:p>
            <a:pPr>
              <a:lnSpc>
                <a:spcPct val="120000"/>
              </a:lnSpc>
              <a:defRPr/>
            </a:pPr>
            <a:r>
              <a:rPr lang="en-US" b="1" dirty="0" smtClean="0"/>
              <a:t>Exposure Time Window</a:t>
            </a:r>
            <a:endParaRPr lang="en-US" dirty="0" smtClean="0"/>
          </a:p>
          <a:p>
            <a:pPr>
              <a:lnSpc>
                <a:spcPct val="120000"/>
              </a:lnSpc>
              <a:defRPr/>
            </a:pPr>
            <a:r>
              <a:rPr lang="en-US" dirty="0" smtClean="0"/>
              <a:t>Each exposure group requires the definition of an exposure window that corresponds with the period where therapeutic benefit and/or risk would plausibly occur and could substantially differ from the actual exposure to the treatment. Importantly, this exposure window can differ between the exposure of interest and the comparator(s), and the determination of the appropriate time window should be made individually for each group based on the pharmacologic or therapeutic profile of the intervention. In situations with uncertainty regarding the appropriate duration of the exposure window(s), sensitivity analyses should be performed to assess whether results are sensitive to different specifications of the exposure window(s).</a:t>
            </a:r>
          </a:p>
          <a:p>
            <a:pPr>
              <a:lnSpc>
                <a:spcPct val="120000"/>
              </a:lnSpc>
              <a:defRPr/>
            </a:pPr>
            <a:endParaRPr lang="en-US" dirty="0" smtClean="0"/>
          </a:p>
          <a:p>
            <a:pPr>
              <a:lnSpc>
                <a:spcPct val="120000"/>
              </a:lnSpc>
              <a:defRPr/>
            </a:pPr>
            <a:r>
              <a:rPr lang="en-US" b="1" dirty="0" smtClean="0"/>
              <a:t>Nonadherence</a:t>
            </a:r>
            <a:endParaRPr lang="en-US" dirty="0" smtClean="0"/>
          </a:p>
          <a:p>
            <a:pPr>
              <a:lnSpc>
                <a:spcPct val="120000"/>
              </a:lnSpc>
              <a:defRPr/>
            </a:pPr>
            <a:r>
              <a:rPr lang="en-US" dirty="0" smtClean="0"/>
              <a:t>Nonadherence is commonly observed in clinical practice and may be different between treatment and comparator(s) due to differences in complexity of dosing regimens and side effect profiles. Because comparative effectiveness research aims to compare benefits and harms of different interventions in real-world conditions, treatment effects should be compared at adherence levels observed in clinical practice, rather than adjusting for the difference in adherence. It is important to report adherence measures for each of the treatments as part of the study results so that findings can be interpreted under appropriate consideration of the observed adherence patterns.</a:t>
            </a:r>
          </a:p>
          <a:p>
            <a:pPr>
              <a:lnSpc>
                <a:spcPct val="120000"/>
              </a:lnSpc>
              <a:defRPr/>
            </a:pPr>
            <a:endParaRPr lang="en-US" dirty="0" smtClean="0"/>
          </a:p>
          <a:p>
            <a:pPr>
              <a:lnSpc>
                <a:spcPct val="120000"/>
              </a:lnSpc>
              <a:defRPr/>
            </a:pPr>
            <a:r>
              <a:rPr lang="en-US" b="1" dirty="0" smtClean="0"/>
              <a:t>Dose/Intensity of Drug Comparison</a:t>
            </a:r>
            <a:endParaRPr lang="en-US" dirty="0" smtClean="0"/>
          </a:p>
          <a:p>
            <a:pPr>
              <a:lnSpc>
                <a:spcPct val="120000"/>
              </a:lnSpc>
              <a:defRPr/>
            </a:pPr>
            <a:r>
              <a:rPr lang="en-US" dirty="0" smtClean="0"/>
              <a:t>It is important to appreciate the effects of dose on outcomes. When there is a dose effect on the outcome of interest, the dose of exposure and comparison drug(s) will drive the direction and the magnitude of effects.</a:t>
            </a:r>
          </a:p>
          <a:p>
            <a:pPr>
              <a:lnSpc>
                <a:spcPct val="120000"/>
              </a:lnSpc>
              <a:defRPr/>
            </a:pPr>
            <a:endParaRPr lang="en-US" dirty="0" smtClean="0"/>
          </a:p>
          <a:p>
            <a:pPr>
              <a:lnSpc>
                <a:spcPct val="120000"/>
              </a:lnSpc>
              <a:defRPr/>
            </a:pPr>
            <a:r>
              <a:rPr lang="en-US" dirty="0" smtClean="0"/>
              <a:t>Reference:</a:t>
            </a:r>
          </a:p>
          <a:p>
            <a:pPr rtl="0">
              <a:lnSpc>
                <a:spcPct val="120000"/>
              </a:lnSpc>
            </a:pPr>
            <a:r>
              <a:rPr lang="en-US" dirty="0" err="1" smtClean="0"/>
              <a:t>Setoguchi</a:t>
            </a:r>
            <a:r>
              <a:rPr lang="en-US" dirty="0" smtClean="0"/>
              <a:t> S, Gerhard T. Comparator selection.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59-70. AHRQ Publication No. 12-EHC099. Available at www.effectivehealthcare.ahrq.gov/Methods-OCER.cfm.</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Autofit/>
          </a:bodyPr>
          <a:lstStyle/>
          <a:p>
            <a:pPr>
              <a:defRPr/>
            </a:pPr>
            <a:r>
              <a:rPr lang="en-US" sz="800" b="1" dirty="0" smtClean="0"/>
              <a:t>Considerations for Comparisons Across Different Treatment Modalities (1 of 3)</a:t>
            </a:r>
            <a:endParaRPr lang="en-US" sz="800" dirty="0" smtClean="0"/>
          </a:p>
          <a:p>
            <a:pPr>
              <a:defRPr/>
            </a:pPr>
            <a:endParaRPr lang="en-US" sz="800" dirty="0" smtClean="0"/>
          </a:p>
          <a:p>
            <a:pPr>
              <a:defRPr/>
            </a:pPr>
            <a:r>
              <a:rPr lang="en-US" sz="800" b="1" i="0" dirty="0" smtClean="0"/>
              <a:t>Confounding by Indication or Severity</a:t>
            </a:r>
          </a:p>
          <a:p>
            <a:pPr>
              <a:defRPr/>
            </a:pPr>
            <a:r>
              <a:rPr lang="en-US" sz="800" dirty="0" smtClean="0"/>
              <a:t>For some conditions, drugs may be used for patients with a milder disease, and surgery might be reserved for those with more severe disease. Although not different from within drug or within procedure/surgery comparisons, understanding the recommendations from guidelines and standards of practice is necessary to assess the direction and magnitude of potential confounding by indication or severity when comparing across different treatment modalities.</a:t>
            </a:r>
          </a:p>
          <a:p>
            <a:pPr>
              <a:defRPr/>
            </a:pPr>
            <a:endParaRPr lang="en-US" sz="800" dirty="0" smtClean="0"/>
          </a:p>
          <a:p>
            <a:pPr>
              <a:defRPr/>
            </a:pPr>
            <a:r>
              <a:rPr lang="en-US" sz="800" b="1" i="0" dirty="0" smtClean="0"/>
              <a:t>Selection of Healthier Patients Into More Invasive Treatments (Healthy User Bias)</a:t>
            </a:r>
          </a:p>
          <a:p>
            <a:pPr>
              <a:defRPr/>
            </a:pPr>
            <a:r>
              <a:rPr lang="en-US" sz="800" dirty="0" smtClean="0"/>
              <a:t>While the invasiveness of surgeries and procedures varies, they typically pose short-term risks in exchange for long-term benefits. Therefore, patients who are not in good general physical condition due to severe target disease comorbidities are less likely to be considered for invasive procedures. This potential bias due to selection of healthier patients into more invasive treatment is more problematic in comparisons across different treatment modalities, especially when indications and severity are not adequately accounted for in selecting exposure and comparison groups. Being selected for surgeries or procedures may be a surrogate for better general physical conditions including having less severe disease and comorbid conditions and better functional and psychological well-being.</a:t>
            </a:r>
          </a:p>
          <a:p>
            <a:pPr>
              <a:defRPr/>
            </a:pPr>
            <a:endParaRPr lang="en-US" sz="800" dirty="0" smtClean="0"/>
          </a:p>
          <a:p>
            <a:pPr>
              <a:defRPr/>
            </a:pPr>
            <a:r>
              <a:rPr lang="en-US" sz="800" dirty="0" smtClean="0"/>
              <a:t>The direction of bias may be unpredictable when both confounding by indication/severity and healthy user bias come into play. Controlling for healthy user bias is challenging and may only be achieved in observational studies when (1) information on health behaviors or their surrogates are available in all or a subset of patients, or (2) a good instrument exists to allow a valid instrumental variable analysis. Sensitivity analyses assessing the impact of healthy user bias are necessary.</a:t>
            </a:r>
          </a:p>
          <a:p>
            <a:pPr>
              <a:defRPr/>
            </a:pPr>
            <a:endParaRPr lang="en-US" sz="800" dirty="0" smtClean="0"/>
          </a:p>
          <a:p>
            <a:pPr>
              <a:defRPr/>
            </a:pPr>
            <a:r>
              <a:rPr lang="en-US" sz="800" dirty="0" smtClean="0"/>
              <a:t>Reference:</a:t>
            </a:r>
          </a:p>
          <a:p>
            <a:pPr rtl="0"/>
            <a:r>
              <a:rPr lang="en-US" sz="800" dirty="0" err="1" smtClean="0"/>
              <a:t>Setoguchi</a:t>
            </a:r>
            <a:r>
              <a:rPr lang="en-US" sz="800" dirty="0" smtClean="0"/>
              <a:t> S, Gerhard T. Comparator selection. In: </a:t>
            </a:r>
            <a:r>
              <a:rPr lang="en-US" sz="800" dirty="0" err="1" smtClean="0"/>
              <a:t>Velentgas</a:t>
            </a:r>
            <a:r>
              <a:rPr lang="en-US" sz="800" dirty="0" smtClean="0"/>
              <a:t> P and Dreyer NA, eds. Developing a Protocol for Observational Comparative Effectiveness Research: A User's Guide. Rockville, MD: Agency for Healthcare Research and Quality; January 2013. p. 59-70. AHRQ Publication No. 12-EHC099. Available at www.effectivehealthcare.ahrq.gov/Methods-OCER.cfm.</a:t>
            </a:r>
            <a:endParaRPr lang="en-US" sz="8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0000" lnSpcReduction="20000"/>
          </a:bodyPr>
          <a:lstStyle/>
          <a:p>
            <a:pPr>
              <a:lnSpc>
                <a:spcPct val="120000"/>
              </a:lnSpc>
              <a:defRPr/>
            </a:pPr>
            <a:r>
              <a:rPr lang="en-US" b="1" dirty="0" smtClean="0"/>
              <a:t>Considerations for Comparisons Across Different Treatment Modalities (2 of 3)</a:t>
            </a:r>
            <a:endParaRPr lang="en-US" dirty="0" smtClean="0"/>
          </a:p>
          <a:p>
            <a:pPr>
              <a:lnSpc>
                <a:spcPct val="120000"/>
              </a:lnSpc>
              <a:defRPr/>
            </a:pPr>
            <a:endParaRPr lang="en-US" b="1" i="1" dirty="0" smtClean="0"/>
          </a:p>
          <a:p>
            <a:pPr>
              <a:lnSpc>
                <a:spcPct val="120000"/>
              </a:lnSpc>
              <a:defRPr/>
            </a:pPr>
            <a:r>
              <a:rPr lang="en-US" b="1" i="0" dirty="0" smtClean="0"/>
              <a:t>Time from Disease Onset to a Treatment</a:t>
            </a:r>
          </a:p>
          <a:p>
            <a:pPr>
              <a:lnSpc>
                <a:spcPct val="120000"/>
              </a:lnSpc>
              <a:defRPr/>
            </a:pPr>
            <a:r>
              <a:rPr lang="en-US" dirty="0" smtClean="0"/>
              <a:t>If not appropriately accounted for, lag times between date of initial diagnosis and date of treatment may create bias in studies assessing comparative or clinical effectiveness. For example, when assessing comparative survival after heart transplantation, there is a waiting time between referral to surgery and receipt of transplantation. Currently, most patients are treated with (or bridged by) left ventricular assist devices (LVADs). Comparing the survival after receiving an LVAD to that after transplantation will be biased (i.e., immortal time bias) if researchers fail to take the sequence of these treatments into account and adequately allocate person-time on the first treatment. Careful attention to the time from initial diagnosis and to the general sequence of different treatment modalities is needed to prevent immortal person-time bias.</a:t>
            </a:r>
          </a:p>
          <a:p>
            <a:pPr>
              <a:lnSpc>
                <a:spcPct val="120000"/>
              </a:lnSpc>
              <a:defRPr/>
            </a:pPr>
            <a:endParaRPr lang="en-US" dirty="0" smtClean="0"/>
          </a:p>
          <a:p>
            <a:pPr>
              <a:lnSpc>
                <a:spcPct val="120000"/>
              </a:lnSpc>
              <a:defRPr/>
            </a:pPr>
            <a:r>
              <a:rPr lang="en-US" b="1" i="0" dirty="0" smtClean="0"/>
              <a:t>Different Magnitude of Misclassification in Drug Exposure Versus Procedure Comparison</a:t>
            </a:r>
          </a:p>
          <a:p>
            <a:pPr>
              <a:lnSpc>
                <a:spcPct val="120000"/>
              </a:lnSpc>
              <a:defRPr/>
            </a:pPr>
            <a:r>
              <a:rPr lang="en-US" dirty="0" smtClean="0"/>
              <a:t>Using dispensing data</a:t>
            </a:r>
            <a:r>
              <a:rPr lang="en-US" baseline="0" dirty="0" smtClean="0"/>
              <a:t> to d</a:t>
            </a:r>
            <a:r>
              <a:rPr lang="en-US" dirty="0" smtClean="0"/>
              <a:t>efine drug exposure requires certain assumptions, and some degree of exposure misclassification is always expected. On the other hand, assessments of exposure to surgery or another procedure are more straightforward and their identification is likely to be less affected by misclassification, as these one-time or acute major clinical events are usually accurately recorded in administrative databases or registries. </a:t>
            </a:r>
            <a:r>
              <a:rPr lang="en-US" sz="1200" kern="1200" dirty="0" smtClean="0">
                <a:solidFill>
                  <a:schemeClr val="tx1"/>
                </a:solidFill>
                <a:effectLst/>
                <a:latin typeface="+mn-lt"/>
                <a:ea typeface="ＭＳ Ｐゴシック" charset="0"/>
                <a:cs typeface="+mn-cs"/>
              </a:rPr>
              <a:t>Pharmacy records in many administrative databases for government or commercial insurance agencies are considered the “gold standard” in pharmacoepidemiology, as they capture longitudinal pharmacy dispensing in a large number of subjects. However, pharmacy dispensing does not provide information on the actual intake of medications by patients, and most drug exposure is chronic rather than acute. </a:t>
            </a:r>
            <a:r>
              <a:rPr lang="en-US" dirty="0" smtClean="0"/>
              <a:t>When comparing drug exposures to surgeries or procedures, researchers need to recognize that misclassification is likely not comparable in both groups and need to assess how this potential misclassification affects their results.</a:t>
            </a:r>
          </a:p>
          <a:p>
            <a:pPr>
              <a:lnSpc>
                <a:spcPct val="120000"/>
              </a:lnSpc>
              <a:defRPr/>
            </a:pPr>
            <a:endParaRPr lang="en-US" dirty="0" smtClean="0"/>
          </a:p>
          <a:p>
            <a:pPr>
              <a:lnSpc>
                <a:spcPct val="120000"/>
              </a:lnSpc>
              <a:defRPr/>
            </a:pPr>
            <a:r>
              <a:rPr lang="en-US" dirty="0" smtClean="0"/>
              <a:t>References:</a:t>
            </a:r>
          </a:p>
          <a:p>
            <a:pPr rtl="0">
              <a:lnSpc>
                <a:spcPct val="120000"/>
              </a:lnSpc>
            </a:pPr>
            <a:r>
              <a:rPr lang="en-US" dirty="0" err="1" smtClean="0"/>
              <a:t>Setoguchi</a:t>
            </a:r>
            <a:r>
              <a:rPr lang="en-US" dirty="0" smtClean="0"/>
              <a:t> S, Gerhard T. Comparator selection.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59-70. AHRQ Publication No. 12-EHC099. Available at www.effectivehealthcare.ahrq.gov/Methods-OCER.cfm.</a:t>
            </a:r>
          </a:p>
          <a:p>
            <a:pPr>
              <a:lnSpc>
                <a:spcPct val="120000"/>
              </a:lnSpc>
              <a:defRPr/>
            </a:pPr>
            <a:endParaRPr lang="en-US" b="1" dirty="0" smtClean="0">
              <a:ea typeface="ＭＳ Ｐゴシック" pitchFamily="34" charset="-128"/>
            </a:endParaRPr>
          </a:p>
          <a:p>
            <a:pPr>
              <a:lnSpc>
                <a:spcPct val="120000"/>
              </a:lnSpc>
            </a:pPr>
            <a:r>
              <a:rPr lang="en-US" dirty="0" smtClean="0"/>
              <a:t>Mantel N, Byar DP. Evaluation of response time data involving transient states: an illustration using heart-transplant data. J Am Stat Assoc 1974;69(345):81-6. Available at www.jstor.org/stable/2285503.</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Autofit/>
          </a:bodyPr>
          <a:lstStyle/>
          <a:p>
            <a:pPr>
              <a:defRPr/>
            </a:pPr>
            <a:r>
              <a:rPr lang="en-US" sz="600" b="1" dirty="0" smtClean="0"/>
              <a:t>Considerations for Comparisons Across Different Treatment Modalities (3 of 3)</a:t>
            </a:r>
            <a:endParaRPr lang="en-US" sz="600" dirty="0" smtClean="0"/>
          </a:p>
          <a:p>
            <a:pPr>
              <a:defRPr/>
            </a:pPr>
            <a:endParaRPr lang="en-US" sz="600" dirty="0" smtClean="0"/>
          </a:p>
          <a:p>
            <a:pPr>
              <a:defRPr/>
            </a:pPr>
            <a:r>
              <a:rPr lang="en-US" sz="600" b="1" i="0" dirty="0" smtClean="0"/>
              <a:t>Provider Effects in</a:t>
            </a:r>
            <a:r>
              <a:rPr lang="en-US" sz="600" b="1" i="0" baseline="0" dirty="0" smtClean="0"/>
              <a:t> Using</a:t>
            </a:r>
            <a:r>
              <a:rPr lang="en-US" sz="600" b="1" i="0" dirty="0" smtClean="0"/>
              <a:t> Devices or Surgeries</a:t>
            </a:r>
          </a:p>
          <a:p>
            <a:pPr>
              <a:defRPr/>
            </a:pPr>
            <a:r>
              <a:rPr lang="en-US" sz="600" dirty="0" smtClean="0"/>
              <a:t>Characteristics of the operating physician and institution where the device implementation or surgery was carried out are important factors to consider when evaluating the comparative effectiveness of medical devices or surgeries. Certain physician and institutional characteristics such as experience and specialty are known to affect outcomes, particularly during the periprocedural period. A direct relationship between the level of physician experience and better patient outcomes has been documented for technically complex procedures. A relationship between larger hospital volume and favorable patient outcomes is also well documented. Stratification must be carried out to inform decisions about how to handle these factors.</a:t>
            </a:r>
          </a:p>
          <a:p>
            <a:pPr>
              <a:defRPr/>
            </a:pPr>
            <a:endParaRPr lang="en-US" sz="600" dirty="0" smtClean="0"/>
          </a:p>
          <a:p>
            <a:pPr>
              <a:defRPr/>
            </a:pPr>
            <a:r>
              <a:rPr lang="en-US" sz="600" b="1" i="0" dirty="0" smtClean="0"/>
              <a:t>Adherence to Drugs and Device Failure or Removal</a:t>
            </a:r>
          </a:p>
          <a:p>
            <a:pPr>
              <a:defRPr/>
            </a:pPr>
            <a:r>
              <a:rPr lang="en-US" sz="600" dirty="0" smtClean="0"/>
              <a:t>Patients who are on medications could have various degrees of adherence from completely stopping, to skipping doses, to taking medications as prescribed. Measuring adherence is not impossible but requires assumptions in most data sources. On the other hand, implantable devices or surgical procedures do not generally have adherence issues unless there is a device failure or a complication that requires device removal. How to take adherence and device failure or removal into account depends on the goal of each study and how the researchers define effectiveness.</a:t>
            </a:r>
          </a:p>
          <a:p>
            <a:pPr>
              <a:defRPr/>
            </a:pPr>
            <a:endParaRPr lang="en-US" sz="600" dirty="0" smtClean="0"/>
          </a:p>
          <a:p>
            <a:pPr>
              <a:defRPr/>
            </a:pPr>
            <a:r>
              <a:rPr lang="en-US" sz="600" dirty="0" smtClean="0"/>
              <a:t>References:</a:t>
            </a:r>
          </a:p>
          <a:p>
            <a:pPr rtl="0"/>
            <a:r>
              <a:rPr lang="en-US" sz="600" dirty="0" err="1" smtClean="0"/>
              <a:t>Setoguchi</a:t>
            </a:r>
            <a:r>
              <a:rPr lang="en-US" sz="600" dirty="0" smtClean="0"/>
              <a:t> S, Gerhard T. Comparator selection. In: </a:t>
            </a:r>
            <a:r>
              <a:rPr lang="en-US" sz="600" dirty="0" err="1" smtClean="0"/>
              <a:t>Velentgas</a:t>
            </a:r>
            <a:r>
              <a:rPr lang="en-US" sz="600" dirty="0" smtClean="0"/>
              <a:t> P and Dreyer NA, eds. Developing a Protocol for Observational Comparative Effectiveness Research: A User's Guide. Rockville, MD: Agency for Healthcare Research and Quality; January 2013. p. 59-70. AHRQ Publication No. 12-EHC099. Available at www.effectivehealthcare.ahrq.gov/Methods-OCER.cfm.</a:t>
            </a:r>
          </a:p>
          <a:p>
            <a:pPr marL="0" marR="0" indent="0" algn="l" defTabSz="914400" rtl="0" eaLnBrk="0" fontAlgn="base" latinLnBrk="0" hangingPunct="0">
              <a:spcBef>
                <a:spcPct val="30000"/>
              </a:spcBef>
              <a:spcAft>
                <a:spcPct val="0"/>
              </a:spcAft>
              <a:buClrTx/>
              <a:buSzTx/>
              <a:buFontTx/>
              <a:buNone/>
              <a:tabLst/>
              <a:defRPr/>
            </a:pPr>
            <a:endParaRPr lang="en-US" sz="600" dirty="0" smtClean="0">
              <a:ea typeface="ＭＳ Ｐゴシック" pitchFamily="34" charset="-128"/>
            </a:endParaRPr>
          </a:p>
          <a:p>
            <a:pPr marL="0" marR="0" lvl="0" indent="0" algn="l" defTabSz="914400" rtl="0" eaLnBrk="0" fontAlgn="base" latinLnBrk="0" hangingPunct="0">
              <a:spcBef>
                <a:spcPct val="30000"/>
              </a:spcBef>
              <a:spcAft>
                <a:spcPct val="0"/>
              </a:spcAft>
              <a:buClrTx/>
              <a:buSzTx/>
              <a:buFontTx/>
              <a:buNone/>
              <a:tabLst/>
              <a:defRPr/>
            </a:pPr>
            <a:r>
              <a:rPr kumimoji="0" lang="en-US" sz="600" b="0" i="0" u="none" strike="noStrike" kern="1200" cap="none" spc="0" normalizeH="0" baseline="0" noProof="0" dirty="0" err="1" smtClean="0">
                <a:ln>
                  <a:noFill/>
                </a:ln>
                <a:solidFill>
                  <a:prstClr val="black"/>
                </a:solidFill>
                <a:effectLst/>
                <a:uLnTx/>
                <a:uFillTx/>
                <a:latin typeface="+mn-lt"/>
                <a:ea typeface="ＭＳ Ｐゴシック" charset="0"/>
                <a:cs typeface="+mn-cs"/>
              </a:rPr>
              <a:t>Birkmeyer</a:t>
            </a:r>
            <a:r>
              <a:rPr kumimoji="0" lang="en-US" sz="600" b="0" i="0" u="none" strike="noStrike" kern="1200" cap="none" spc="0" normalizeH="0" baseline="0" noProof="0" dirty="0" smtClean="0">
                <a:ln>
                  <a:noFill/>
                </a:ln>
                <a:solidFill>
                  <a:prstClr val="black"/>
                </a:solidFill>
                <a:effectLst/>
                <a:uLnTx/>
                <a:uFillTx/>
                <a:latin typeface="+mn-lt"/>
                <a:ea typeface="ＭＳ Ｐゴシック" charset="0"/>
                <a:cs typeface="+mn-cs"/>
              </a:rPr>
              <a:t> JD, </a:t>
            </a:r>
            <a:r>
              <a:rPr kumimoji="0" lang="en-US" sz="600" b="0" i="0" u="none" strike="noStrike" kern="1200" cap="none" spc="0" normalizeH="0" baseline="0" noProof="0" dirty="0" err="1" smtClean="0">
                <a:ln>
                  <a:noFill/>
                </a:ln>
                <a:solidFill>
                  <a:prstClr val="black"/>
                </a:solidFill>
                <a:effectLst/>
                <a:uLnTx/>
                <a:uFillTx/>
                <a:latin typeface="+mn-lt"/>
                <a:ea typeface="ＭＳ Ｐゴシック" charset="0"/>
                <a:cs typeface="+mn-cs"/>
              </a:rPr>
              <a:t>Stukel</a:t>
            </a:r>
            <a:r>
              <a:rPr kumimoji="0" lang="en-US" sz="600" b="0" i="0" u="none" strike="noStrike" kern="1200" cap="none" spc="0" normalizeH="0" baseline="0" noProof="0" dirty="0" smtClean="0">
                <a:ln>
                  <a:noFill/>
                </a:ln>
                <a:solidFill>
                  <a:prstClr val="black"/>
                </a:solidFill>
                <a:effectLst/>
                <a:uLnTx/>
                <a:uFillTx/>
                <a:latin typeface="+mn-lt"/>
                <a:ea typeface="ＭＳ Ｐゴシック" charset="0"/>
                <a:cs typeface="+mn-cs"/>
              </a:rPr>
              <a:t> TA, </a:t>
            </a:r>
            <a:r>
              <a:rPr kumimoji="0" lang="en-US" sz="600" b="0" i="0" u="none" strike="noStrike" kern="1200" cap="none" spc="0" normalizeH="0" baseline="0" noProof="0" dirty="0" err="1" smtClean="0">
                <a:ln>
                  <a:noFill/>
                </a:ln>
                <a:solidFill>
                  <a:prstClr val="black"/>
                </a:solidFill>
                <a:effectLst/>
                <a:uLnTx/>
                <a:uFillTx/>
                <a:latin typeface="+mn-lt"/>
                <a:ea typeface="ＭＳ Ｐゴシック" charset="0"/>
                <a:cs typeface="+mn-cs"/>
              </a:rPr>
              <a:t>Siewers</a:t>
            </a:r>
            <a:r>
              <a:rPr kumimoji="0" lang="en-US" sz="600" b="0" i="0" u="none" strike="noStrike" kern="1200" cap="none" spc="0" normalizeH="0" baseline="0" noProof="0" dirty="0" smtClean="0">
                <a:ln>
                  <a:noFill/>
                </a:ln>
                <a:solidFill>
                  <a:prstClr val="black"/>
                </a:solidFill>
                <a:effectLst/>
                <a:uLnTx/>
                <a:uFillTx/>
                <a:latin typeface="+mn-lt"/>
                <a:ea typeface="ＭＳ Ｐゴシック" charset="0"/>
                <a:cs typeface="+mn-cs"/>
              </a:rPr>
              <a:t> AE, et al. Surgeon volume and operative mortality in the United States. N </a:t>
            </a:r>
            <a:r>
              <a:rPr kumimoji="0" lang="en-US" sz="600" b="0" i="0" u="none" strike="noStrike" kern="1200" cap="none" spc="0" normalizeH="0" baseline="0" noProof="0" dirty="0" err="1" smtClean="0">
                <a:ln>
                  <a:noFill/>
                </a:ln>
                <a:solidFill>
                  <a:prstClr val="black"/>
                </a:solidFill>
                <a:effectLst/>
                <a:uLnTx/>
                <a:uFillTx/>
                <a:latin typeface="+mn-lt"/>
                <a:ea typeface="ＭＳ Ｐゴシック" charset="0"/>
                <a:cs typeface="+mn-cs"/>
              </a:rPr>
              <a:t>Engl</a:t>
            </a:r>
            <a:r>
              <a:rPr kumimoji="0" lang="en-US" sz="600" b="0" i="0" u="none" strike="noStrike" kern="1200" cap="none" spc="0" normalizeH="0" baseline="0" noProof="0" dirty="0" smtClean="0">
                <a:ln>
                  <a:noFill/>
                </a:ln>
                <a:solidFill>
                  <a:prstClr val="black"/>
                </a:solidFill>
                <a:effectLst/>
                <a:uLnTx/>
                <a:uFillTx/>
                <a:latin typeface="+mn-lt"/>
                <a:ea typeface="ＭＳ Ｐゴシック" charset="0"/>
                <a:cs typeface="+mn-cs"/>
              </a:rPr>
              <a:t> J Med 2003 Nov 27;349(22):2117-27. PMID: 14645640.</a:t>
            </a:r>
          </a:p>
          <a:p>
            <a:pPr marL="0" marR="0" lvl="0" indent="0" algn="l" defTabSz="914400" rtl="0" eaLnBrk="0" fontAlgn="base" latinLnBrk="0" hangingPunct="0">
              <a:spcBef>
                <a:spcPct val="30000"/>
              </a:spcBef>
              <a:spcAft>
                <a:spcPct val="0"/>
              </a:spcAft>
              <a:buClrTx/>
              <a:buSzTx/>
              <a:buFontTx/>
              <a:buNone/>
              <a:tabLst/>
              <a:defRPr/>
            </a:pPr>
            <a:r>
              <a:rPr kumimoji="0" lang="en-US" sz="600" b="0" i="0" u="none" strike="noStrike" kern="1200" cap="none" spc="0" normalizeH="0" baseline="0" noProof="0" dirty="0" smtClean="0">
                <a:ln>
                  <a:noFill/>
                </a:ln>
                <a:solidFill>
                  <a:prstClr val="black"/>
                </a:solidFill>
                <a:effectLst/>
                <a:uLnTx/>
                <a:uFillTx/>
                <a:latin typeface="+mn-lt"/>
                <a:ea typeface="ＭＳ Ｐゴシック" charset="0"/>
                <a:cs typeface="+mn-cs"/>
              </a:rPr>
              <a:t>http://www.ncbi.nlm.nih.gov/pubmed/14645640</a:t>
            </a:r>
          </a:p>
          <a:p>
            <a:pPr marL="0" marR="0" lvl="0" indent="0" algn="l" defTabSz="914400" rtl="0" eaLnBrk="0" fontAlgn="base" latinLnBrk="0" hangingPunct="0">
              <a:spcBef>
                <a:spcPct val="30000"/>
              </a:spcBef>
              <a:spcAft>
                <a:spcPct val="0"/>
              </a:spcAft>
              <a:buClrTx/>
              <a:buSzTx/>
              <a:buFontTx/>
              <a:buNone/>
              <a:tabLst/>
              <a:defRPr/>
            </a:pPr>
            <a:endParaRPr kumimoji="0" lang="en-US" sz="600" b="0" i="0" u="none" strike="noStrike" kern="1200" cap="none" spc="0" normalizeH="0" baseline="0" noProof="0" dirty="0" smtClean="0">
              <a:ln>
                <a:noFill/>
              </a:ln>
              <a:solidFill>
                <a:prstClr val="black"/>
              </a:solidFill>
              <a:effectLst/>
              <a:uLnTx/>
              <a:uFillTx/>
              <a:latin typeface="+mn-lt"/>
              <a:ea typeface="ＭＳ Ｐゴシック" charset="0"/>
              <a:cs typeface="+mn-cs"/>
            </a:endParaRPr>
          </a:p>
          <a:p>
            <a:pPr marL="0" marR="0" lvl="0" indent="0" algn="l" defTabSz="914400" rtl="0" eaLnBrk="0" fontAlgn="base" latinLnBrk="0" hangingPunct="0">
              <a:spcBef>
                <a:spcPct val="30000"/>
              </a:spcBef>
              <a:spcAft>
                <a:spcPct val="0"/>
              </a:spcAft>
              <a:buClrTx/>
              <a:buSzTx/>
              <a:buFontTx/>
              <a:buNone/>
              <a:tabLst/>
              <a:defRPr/>
            </a:pPr>
            <a:r>
              <a:rPr kumimoji="0" lang="en-US" sz="600" b="0" i="0" u="none" strike="noStrike" kern="1200" cap="none" spc="0" normalizeH="0" baseline="0" noProof="0" dirty="0" err="1" smtClean="0">
                <a:ln>
                  <a:noFill/>
                </a:ln>
                <a:solidFill>
                  <a:prstClr val="black"/>
                </a:solidFill>
                <a:effectLst/>
                <a:uLnTx/>
                <a:uFillTx/>
                <a:latin typeface="+mn-lt"/>
                <a:ea typeface="ＭＳ Ｐゴシック" charset="0"/>
                <a:cs typeface="+mn-cs"/>
              </a:rPr>
              <a:t>Hannan</a:t>
            </a:r>
            <a:r>
              <a:rPr kumimoji="0" lang="en-US" sz="600" b="0" i="0" u="none" strike="noStrike" kern="1200" cap="none" spc="0" normalizeH="0" baseline="0" noProof="0" dirty="0" smtClean="0">
                <a:ln>
                  <a:noFill/>
                </a:ln>
                <a:solidFill>
                  <a:prstClr val="black"/>
                </a:solidFill>
                <a:effectLst/>
                <a:uLnTx/>
                <a:uFillTx/>
                <a:latin typeface="+mn-lt"/>
                <a:ea typeface="ＭＳ Ｐゴシック" charset="0"/>
                <a:cs typeface="+mn-cs"/>
              </a:rPr>
              <a:t> EL, </a:t>
            </a:r>
            <a:r>
              <a:rPr kumimoji="0" lang="en-US" sz="600" b="0" i="0" u="none" strike="noStrike" kern="1200" cap="none" spc="0" normalizeH="0" baseline="0" noProof="0" dirty="0" err="1" smtClean="0">
                <a:ln>
                  <a:noFill/>
                </a:ln>
                <a:solidFill>
                  <a:prstClr val="black"/>
                </a:solidFill>
                <a:effectLst/>
                <a:uLnTx/>
                <a:uFillTx/>
                <a:latin typeface="+mn-lt"/>
                <a:ea typeface="ＭＳ Ｐゴシック" charset="0"/>
                <a:cs typeface="+mn-cs"/>
              </a:rPr>
              <a:t>Racz</a:t>
            </a:r>
            <a:r>
              <a:rPr kumimoji="0" lang="en-US" sz="600" b="0" i="0" u="none" strike="noStrike" kern="1200" cap="none" spc="0" normalizeH="0" baseline="0" noProof="0" dirty="0" smtClean="0">
                <a:ln>
                  <a:noFill/>
                </a:ln>
                <a:solidFill>
                  <a:prstClr val="black"/>
                </a:solidFill>
                <a:effectLst/>
                <a:uLnTx/>
                <a:uFillTx/>
                <a:latin typeface="+mn-lt"/>
                <a:ea typeface="ＭＳ Ｐゴシック" charset="0"/>
                <a:cs typeface="+mn-cs"/>
              </a:rPr>
              <a:t> M, Ryan TJ, et al. Coronary angioplasty volume-outcome relationships for hospitals and cardiologists. JAMA 1997 Mar 19;277(11):892-8. PMID: 9062327.</a:t>
            </a:r>
          </a:p>
          <a:p>
            <a:pPr marL="0" marR="0" lvl="0" indent="0" algn="l" defTabSz="914400" rtl="0" eaLnBrk="0" fontAlgn="base" latinLnBrk="0" hangingPunct="0">
              <a:spcBef>
                <a:spcPct val="30000"/>
              </a:spcBef>
              <a:spcAft>
                <a:spcPct val="0"/>
              </a:spcAft>
              <a:buClrTx/>
              <a:buSzTx/>
              <a:buFontTx/>
              <a:buNone/>
              <a:tabLst/>
              <a:defRPr/>
            </a:pPr>
            <a:r>
              <a:rPr kumimoji="0" lang="en-US" sz="600" b="0" i="0" u="none" strike="noStrike" kern="1200" cap="none" spc="0" normalizeH="0" baseline="0" noProof="0" dirty="0" smtClean="0">
                <a:ln>
                  <a:noFill/>
                </a:ln>
                <a:solidFill>
                  <a:prstClr val="black"/>
                </a:solidFill>
                <a:effectLst/>
                <a:uLnTx/>
                <a:uFillTx/>
                <a:latin typeface="+mn-lt"/>
                <a:ea typeface="ＭＳ Ｐゴシック" charset="0"/>
                <a:cs typeface="+mn-cs"/>
              </a:rPr>
              <a:t>http://www.ncbi.nlm.nih.gov/pubmed/9062327</a:t>
            </a:r>
          </a:p>
          <a:p>
            <a:endParaRPr lang="en-US" sz="600" kern="1200" dirty="0" smtClean="0">
              <a:solidFill>
                <a:schemeClr val="tx1"/>
              </a:solidFill>
              <a:effectLst/>
              <a:latin typeface="+mn-lt"/>
              <a:ea typeface="ＭＳ Ｐゴシック" charset="0"/>
              <a:cs typeface="+mn-cs"/>
            </a:endParaRPr>
          </a:p>
          <a:p>
            <a:r>
              <a:rPr lang="en-US" sz="600" kern="1200" dirty="0" err="1" smtClean="0">
                <a:solidFill>
                  <a:schemeClr val="tx1"/>
                </a:solidFill>
                <a:effectLst/>
                <a:latin typeface="+mn-lt"/>
                <a:ea typeface="ＭＳ Ｐゴシック" charset="0"/>
                <a:cs typeface="+mn-cs"/>
              </a:rPr>
              <a:t>Jollis</a:t>
            </a:r>
            <a:r>
              <a:rPr lang="en-US" sz="600" kern="1200" dirty="0" smtClean="0">
                <a:solidFill>
                  <a:schemeClr val="tx1"/>
                </a:solidFill>
                <a:effectLst/>
                <a:latin typeface="+mn-lt"/>
                <a:ea typeface="ＭＳ Ｐゴシック" charset="0"/>
                <a:cs typeface="+mn-cs"/>
              </a:rPr>
              <a:t> JG, Peterson ED, Nelson CL, et al. Relationship between physician and hospital coronary angioplasty volume and outcome in elderly patients. Circulation 1997 Jun 3;95(11):2485-91.</a:t>
            </a:r>
            <a:r>
              <a:rPr lang="en-US" sz="600" kern="1200" baseline="0" dirty="0" smtClean="0">
                <a:solidFill>
                  <a:schemeClr val="tx1"/>
                </a:solidFill>
                <a:effectLst/>
                <a:latin typeface="+mn-lt"/>
                <a:ea typeface="ＭＳ Ｐゴシック" charset="0"/>
                <a:cs typeface="+mn-cs"/>
              </a:rPr>
              <a:t> </a:t>
            </a:r>
            <a:r>
              <a:rPr lang="en-US" sz="600" dirty="0" smtClean="0"/>
              <a:t>PMID: 9184578.</a:t>
            </a:r>
          </a:p>
          <a:p>
            <a:r>
              <a:rPr lang="en-US" sz="600" dirty="0" smtClean="0"/>
              <a:t>http://www.ncbi.nlm.nih.gov/pubmed/9184578</a:t>
            </a:r>
            <a:endParaRPr lang="en-US" sz="600" kern="1200" baseline="0" dirty="0" smtClean="0">
              <a:solidFill>
                <a:schemeClr val="tx1"/>
              </a:solidFill>
              <a:effectLst/>
              <a:latin typeface="+mn-lt"/>
              <a:ea typeface="ＭＳ Ｐゴシック" charset="0"/>
              <a:cs typeface="+mn-cs"/>
            </a:endParaRPr>
          </a:p>
          <a:p>
            <a:endParaRPr lang="en-US" sz="600" kern="1200" baseline="0" dirty="0" smtClean="0">
              <a:solidFill>
                <a:schemeClr val="tx1"/>
              </a:solidFill>
              <a:effectLst/>
              <a:latin typeface="+mn-lt"/>
              <a:ea typeface="ＭＳ Ｐゴシック" charset="0"/>
              <a:cs typeface="+mn-cs"/>
            </a:endParaRPr>
          </a:p>
          <a:p>
            <a:r>
              <a:rPr lang="en-US" sz="600" kern="1200" dirty="0" smtClean="0">
                <a:solidFill>
                  <a:schemeClr val="tx1"/>
                </a:solidFill>
                <a:effectLst/>
                <a:latin typeface="+mn-lt"/>
                <a:ea typeface="ＭＳ Ｐゴシック" charset="0"/>
                <a:cs typeface="+mn-cs"/>
              </a:rPr>
              <a:t>McGrath PD, </a:t>
            </a:r>
            <a:r>
              <a:rPr lang="en-US" sz="600" kern="1200" dirty="0" err="1" smtClean="0">
                <a:solidFill>
                  <a:schemeClr val="tx1"/>
                </a:solidFill>
                <a:effectLst/>
                <a:latin typeface="+mn-lt"/>
                <a:ea typeface="ＭＳ Ｐゴシック" charset="0"/>
                <a:cs typeface="+mn-cs"/>
              </a:rPr>
              <a:t>Wennberg</a:t>
            </a:r>
            <a:r>
              <a:rPr lang="en-US" sz="600" kern="1200" dirty="0" smtClean="0">
                <a:solidFill>
                  <a:schemeClr val="tx1"/>
                </a:solidFill>
                <a:effectLst/>
                <a:latin typeface="+mn-lt"/>
                <a:ea typeface="ＭＳ Ｐゴシック" charset="0"/>
                <a:cs typeface="+mn-cs"/>
              </a:rPr>
              <a:t> DE, Dickens JD </a:t>
            </a:r>
            <a:r>
              <a:rPr lang="en-US" sz="600" kern="1200" dirty="0" err="1" smtClean="0">
                <a:solidFill>
                  <a:schemeClr val="tx1"/>
                </a:solidFill>
                <a:effectLst/>
                <a:latin typeface="+mn-lt"/>
                <a:ea typeface="ＭＳ Ｐゴシック" charset="0"/>
                <a:cs typeface="+mn-cs"/>
              </a:rPr>
              <a:t>Jr</a:t>
            </a:r>
            <a:r>
              <a:rPr lang="en-US" sz="600" kern="1200" dirty="0" smtClean="0">
                <a:solidFill>
                  <a:schemeClr val="tx1"/>
                </a:solidFill>
                <a:effectLst/>
                <a:latin typeface="+mn-lt"/>
                <a:ea typeface="ＭＳ Ｐゴシック" charset="0"/>
                <a:cs typeface="+mn-cs"/>
              </a:rPr>
              <a:t>, et al. Relation between operator and hospital volume and outcomes following </a:t>
            </a:r>
            <a:r>
              <a:rPr lang="en-US" sz="600" kern="1200" dirty="0" err="1" smtClean="0">
                <a:solidFill>
                  <a:schemeClr val="tx1"/>
                </a:solidFill>
                <a:effectLst/>
                <a:latin typeface="+mn-lt"/>
                <a:ea typeface="ＭＳ Ｐゴシック" charset="0"/>
                <a:cs typeface="+mn-cs"/>
              </a:rPr>
              <a:t>percutaneous</a:t>
            </a:r>
            <a:r>
              <a:rPr lang="en-US" sz="600" kern="1200" dirty="0" smtClean="0">
                <a:solidFill>
                  <a:schemeClr val="tx1"/>
                </a:solidFill>
                <a:effectLst/>
                <a:latin typeface="+mn-lt"/>
                <a:ea typeface="ＭＳ Ｐゴシック" charset="0"/>
                <a:cs typeface="+mn-cs"/>
              </a:rPr>
              <a:t> coronary interventions in the era of the coronary stent. JAMA 2000 Dec 27;284(24):3139-44. </a:t>
            </a:r>
            <a:r>
              <a:rPr lang="en-US" sz="600" dirty="0" smtClean="0"/>
              <a:t>PMID: 11135777</a:t>
            </a:r>
            <a:r>
              <a:rPr lang="en-US" sz="600" baseline="0" dirty="0" smtClean="0"/>
              <a:t>.</a:t>
            </a:r>
          </a:p>
          <a:p>
            <a:r>
              <a:rPr lang="en-US" sz="600" dirty="0" smtClean="0"/>
              <a:t>http://www.ncbi.nlm.nih.gov/pubmed/111357777</a:t>
            </a:r>
            <a:endParaRPr lang="en-US" sz="600" baseline="0"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b="1" dirty="0" smtClean="0">
                <a:ea typeface="ＭＳ Ｐゴシック" pitchFamily="34" charset="-128"/>
              </a:rPr>
              <a:t>Conclusions</a:t>
            </a:r>
            <a:endParaRPr lang="en-US" dirty="0" smtClean="0">
              <a:ea typeface="ＭＳ Ｐゴシック" pitchFamily="34" charset="-128"/>
            </a:endParaRPr>
          </a:p>
          <a:p>
            <a:r>
              <a:rPr lang="en-US" dirty="0" smtClean="0">
                <a:ea typeface="ＭＳ Ｐゴシック" pitchFamily="34" charset="-128"/>
              </a:rPr>
              <a:t>Understanding the impact of comparator choice on study design is important when conducting observational comparative effectiveness research. While this choice affects the potential for and magnitude of confounding and other types of bias, the selection of a comparator group should be primarily driven by a comparative effectiveness question that has been prioritized by the informational need of the stakeholder community. The over-riding consideration that should guide comparator choice is the generation of evidence that directly informs decisions on treatments, testing, or health care</a:t>
            </a:r>
            <a:r>
              <a:rPr lang="en-US" dirty="0" smtClean="0">
                <a:ea typeface="ＭＳ Ｐゴシック" pitchFamily="34" charset="-128"/>
                <a:cs typeface="Arial"/>
              </a:rPr>
              <a:t>–</a:t>
            </a:r>
            <a:r>
              <a:rPr lang="en-US" dirty="0" smtClean="0">
                <a:ea typeface="ＭＳ Ｐゴシック" pitchFamily="34" charset="-128"/>
              </a:rPr>
              <a:t>delivery systems as defined by the study questions. Researchers engaged in observational comparative effectiveness research need to keep in mind that there may be questions (comparisons) not validly answered due to intractable bias in observational comparative effectiveness research.</a:t>
            </a:r>
          </a:p>
          <a:p>
            <a:endParaRPr lang="en-US" dirty="0" smtClean="0">
              <a:ea typeface="ＭＳ Ｐゴシック" pitchFamily="34" charset="-128"/>
            </a:endParaRPr>
          </a:p>
          <a:p>
            <a:r>
              <a:rPr lang="en-US" dirty="0" smtClean="0">
                <a:ea typeface="ＭＳ Ｐゴシック" pitchFamily="34" charset="-128"/>
              </a:rPr>
              <a:t>Reference:</a:t>
            </a:r>
          </a:p>
          <a:p>
            <a:pPr marL="0" marR="0" lvl="0" indent="0" algn="l" defTabSz="914400" rtl="0" eaLnBrk="1" fontAlgn="base" latinLnBrk="0" hangingPunct="1">
              <a:spcBef>
                <a:spcPct val="0"/>
              </a:spcBef>
              <a:spcAft>
                <a:spcPct val="0"/>
              </a:spcAft>
              <a:buClrTx/>
              <a:buSzTx/>
              <a:buFontTx/>
              <a:buNone/>
              <a:tabLst/>
              <a:defRPr/>
            </a:pPr>
            <a:r>
              <a:rPr lang="en-US" dirty="0" err="1" smtClean="0"/>
              <a:t>Setoguchi</a:t>
            </a:r>
            <a:r>
              <a:rPr lang="en-US" dirty="0" smtClean="0"/>
              <a:t> S, Gerhard T. Comparator selection.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59-70. AHRQ Publication No. 12-EHC099. Available at www.effectivehealthcare.ahrq.gov/Methods-OCER.cfm.</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r>
              <a:rPr lang="en-US" b="1" dirty="0" smtClean="0">
                <a:ea typeface="ＭＳ Ｐゴシック" pitchFamily="34" charset="-128"/>
              </a:rPr>
              <a:t>Summary Checklist</a:t>
            </a:r>
          </a:p>
          <a:p>
            <a:pPr>
              <a:defRPr/>
            </a:pPr>
            <a:r>
              <a:rPr lang="en-US" dirty="0" smtClean="0">
                <a:ea typeface="ＭＳ Ｐゴシック" pitchFamily="34" charset="-128"/>
              </a:rPr>
              <a:t>The material in this presentation included g</a:t>
            </a:r>
            <a:r>
              <a:rPr lang="en-US" dirty="0" smtClean="0"/>
              <a:t>uidance and key considerations for comparator selection for an observational comparative effectiveness research protocol or proposal. Topics cover the importance of choosing concurrent, active comparators from the same source population, discussing potential bias associated with comparator choice and methods to minimize such bias, and describing time 0 for all comparator groups in describing planned analyses.</a:t>
            </a:r>
          </a:p>
          <a:p>
            <a:pPr>
              <a:defRPr/>
            </a:pPr>
            <a:endParaRPr lang="en-US" dirty="0" smtClean="0">
              <a:ea typeface="ＭＳ Ｐゴシック" pitchFamily="34" charset="-128"/>
            </a:endParaRPr>
          </a:p>
          <a:p>
            <a:pPr>
              <a:defRPr/>
            </a:pPr>
            <a:r>
              <a:rPr lang="en-US" dirty="0" smtClean="0">
                <a:ea typeface="ＭＳ Ｐゴシック" pitchFamily="34" charset="-128"/>
              </a:rPr>
              <a:t>Reference:</a:t>
            </a:r>
          </a:p>
          <a:p>
            <a:pPr rtl="0"/>
            <a:r>
              <a:rPr lang="en-US" dirty="0" err="1" smtClean="0"/>
              <a:t>Setoguchi</a:t>
            </a:r>
            <a:r>
              <a:rPr lang="en-US" dirty="0" smtClean="0"/>
              <a:t> S, Gerhard T. Comparator selection.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59-70. AHRQ Publication No. 12-EHC099. Available at www.effectivehealthcare.ahrq.gov/Methods-OCER.cfm.</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xfrm>
            <a:off x="7620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10000"/>
          </a:bodyPr>
          <a:lstStyle/>
          <a:p>
            <a:pPr>
              <a:lnSpc>
                <a:spcPct val="110000"/>
              </a:lnSpc>
            </a:pPr>
            <a:r>
              <a:rPr lang="en-US" b="1" dirty="0" smtClean="0">
                <a:ea typeface="ＭＳ Ｐゴシック" pitchFamily="34" charset="-128"/>
              </a:rPr>
              <a:t>Outline of Material</a:t>
            </a:r>
          </a:p>
          <a:p>
            <a:pPr>
              <a:lnSpc>
                <a:spcPct val="110000"/>
              </a:lnSpc>
            </a:pPr>
            <a:r>
              <a:rPr lang="en-US" dirty="0" smtClean="0">
                <a:ea typeface="ＭＳ Ｐゴシック" pitchFamily="34" charset="-128"/>
              </a:rPr>
              <a:t>The material in this presentation includes guidance and key considerations for comparator selection for an observational comparative</a:t>
            </a:r>
            <a:r>
              <a:rPr lang="en-US" baseline="0" dirty="0" smtClean="0">
                <a:ea typeface="ＭＳ Ｐゴシック" pitchFamily="34" charset="-128"/>
              </a:rPr>
              <a:t> effectiveness research</a:t>
            </a:r>
            <a:r>
              <a:rPr lang="en-US" dirty="0" smtClean="0">
                <a:ea typeface="ＭＳ Ｐゴシック" pitchFamily="34" charset="-128"/>
              </a:rPr>
              <a:t> protocol or proposal. Choosing concurrent, active comparators from the same source population is critical (or justifying use of no-treatment comparisons/historical comparators/different data sources). Comparator choice should be primarily driven by a comparative effectiveness question prioritized primarily by the informational needs of the stakeholder community and secondarily as a strategy to minimize bias. Discussing potential bias associated with comparator choice and methods to minimize such bias, when possible, is a key consideration. This consideration should include describing how study design/analytic methods will be used to minimize bias. Defining time 0 for all comparator groups in describing planned analyses is also important. Choice of time 0, particularly with no treatment or usual care, should be carefully considered in light of potential immortal person-time bias and prevalent-user bias. A new user design should be employed, if possible.</a:t>
            </a:r>
          </a:p>
          <a:p>
            <a:pPr>
              <a:lnSpc>
                <a:spcPct val="110000"/>
              </a:lnSpc>
            </a:pPr>
            <a:endParaRPr lang="en-US" dirty="0" smtClean="0">
              <a:ea typeface="ＭＳ Ｐゴシック" pitchFamily="34" charset="-128"/>
            </a:endParaRPr>
          </a:p>
          <a:p>
            <a:pPr>
              <a:lnSpc>
                <a:spcPct val="110000"/>
              </a:lnSpc>
            </a:pPr>
            <a:r>
              <a:rPr lang="en-US" dirty="0" smtClean="0">
                <a:ea typeface="ＭＳ Ｐゴシック" pitchFamily="34" charset="-128"/>
              </a:rPr>
              <a:t>Reference:</a:t>
            </a:r>
          </a:p>
          <a:p>
            <a:pPr rtl="0">
              <a:lnSpc>
                <a:spcPct val="110000"/>
              </a:lnSpc>
            </a:pPr>
            <a:r>
              <a:rPr lang="en-US" dirty="0" err="1" smtClean="0"/>
              <a:t>Setoguchi</a:t>
            </a:r>
            <a:r>
              <a:rPr lang="en-US" dirty="0" smtClean="0"/>
              <a:t> S, Gerhard T. Comparator selection.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59-70. AHRQ Publication No. 12-EHC099. Available at www.effectivehealthcare.ahrq.gov/Methods-OCER.cfm.</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a:xfrm>
            <a:off x="685800" y="4343400"/>
            <a:ext cx="5486400" cy="4114800"/>
          </a:xfrm>
        </p:spPr>
        <p:txBody>
          <a:bodyPr>
            <a:noAutofit/>
          </a:bodyPr>
          <a:lstStyle/>
          <a:p>
            <a:pPr>
              <a:defRPr/>
            </a:pPr>
            <a:r>
              <a:rPr lang="en-US" sz="1100" b="1" dirty="0" smtClean="0">
                <a:ea typeface="ＭＳ Ｐゴシック" pitchFamily="34" charset="-128"/>
              </a:rPr>
              <a:t>Introduction</a:t>
            </a:r>
          </a:p>
          <a:p>
            <a:pPr>
              <a:defRPr/>
            </a:pPr>
            <a:r>
              <a:rPr lang="en-US" sz="1100" dirty="0" smtClean="0"/>
              <a:t>In comparative effectiveness research, the choice of comparator directly affects clinical implication, interpretation, and validity of study results. When formulating a research question, therefore, careful attention to proper comparator selection, which reflects clinically meaningful choices in real-world practice, is necessary. Treatment decisions are based on numerous factors associated with the underlying disease and its severity, general health status or frailty, quality of life, and patient preferences, leading to the potential for confounding by indication or severity and selection bias. There is potential for bias associated with different comparison groups (e.g., no intervention, usual care, historical controls, and comparison groups from other data sources). Recognizing the implications and potential biases associated with comparator selection and defining the appropriate dose, intensity of treatment, and exposure window for each comparator group is critical for ensuring the internal validity of observational comparative effectiveness</a:t>
            </a:r>
            <a:r>
              <a:rPr lang="en-US" sz="1100" baseline="0" dirty="0" smtClean="0"/>
              <a:t> research</a:t>
            </a:r>
            <a:r>
              <a:rPr lang="en-US" sz="1100" dirty="0" smtClean="0"/>
              <a:t>. Considerations for operationalizing comparison groups and special considerations that apply to comparative effectiveness research studies that compare different treatment modalities are discussed later in this presentation.</a:t>
            </a:r>
          </a:p>
          <a:p>
            <a:pPr>
              <a:defRPr/>
            </a:pPr>
            <a:endParaRPr lang="en-US" sz="1100" dirty="0" smtClean="0">
              <a:ea typeface="ＭＳ Ｐゴシック" pitchFamily="34" charset="-128"/>
            </a:endParaRPr>
          </a:p>
          <a:p>
            <a:pPr>
              <a:defRPr/>
            </a:pPr>
            <a:r>
              <a:rPr lang="en-US" sz="1100" dirty="0" smtClean="0">
                <a:ea typeface="ＭＳ Ｐゴシック" pitchFamily="34" charset="-128"/>
              </a:rPr>
              <a:t>Reference:</a:t>
            </a:r>
          </a:p>
          <a:p>
            <a:pPr rtl="0"/>
            <a:r>
              <a:rPr lang="en-US" sz="1100" dirty="0" err="1" smtClean="0"/>
              <a:t>Setoguchi</a:t>
            </a:r>
            <a:r>
              <a:rPr lang="en-US" sz="1100" dirty="0" smtClean="0"/>
              <a:t> S, Gerhard T. Comparator selection. In: </a:t>
            </a:r>
            <a:r>
              <a:rPr lang="en-US" sz="1100" dirty="0" err="1" smtClean="0"/>
              <a:t>Velentgas</a:t>
            </a:r>
            <a:r>
              <a:rPr lang="en-US" sz="1100" dirty="0" smtClean="0"/>
              <a:t> P and Dreyer NA, eds. Developing a Protocol for Observational Comparative Effectiveness Research: A User's Guide. Rockville, MD: Agency for Healthcare Research and Quality; January 2013. p. 59-70. AHRQ Publication No. 12-EHC099. Available at www.effectivehealthcare.ahrq.gov/Methods-OCER.cfm.</a:t>
            </a:r>
            <a:endParaRPr lang="en-US" sz="11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55000" lnSpcReduction="20000"/>
          </a:bodyPr>
          <a:lstStyle/>
          <a:p>
            <a:pPr>
              <a:lnSpc>
                <a:spcPct val="120000"/>
              </a:lnSpc>
              <a:defRPr/>
            </a:pPr>
            <a:r>
              <a:rPr lang="en-US" b="1" dirty="0" smtClean="0"/>
              <a:t>Consequences of Comparator Choice (1 of 2)</a:t>
            </a:r>
          </a:p>
          <a:p>
            <a:pPr>
              <a:lnSpc>
                <a:spcPct val="120000"/>
              </a:lnSpc>
              <a:defRPr/>
            </a:pPr>
            <a:r>
              <a:rPr lang="en-US" b="0" i="1" dirty="0" smtClean="0"/>
              <a:t>Confounding</a:t>
            </a:r>
            <a:r>
              <a:rPr lang="en-US" i="1" dirty="0" smtClean="0"/>
              <a:t> </a:t>
            </a:r>
            <a:r>
              <a:rPr lang="en-US" dirty="0" smtClean="0"/>
              <a:t>arises when a risk factor for the study outcome of interest (benefit or harm) directly or indirectly affects exposure (e.g., treatment assignment). Because clinicians routinely make treatment decisions based on numerous factors associated with the underlying disease and its severity, confounding by indication or severity poses a significant threat to the validity of observational comparative effectiveness</a:t>
            </a:r>
            <a:r>
              <a:rPr lang="en-US" baseline="0" dirty="0" smtClean="0"/>
              <a:t> research</a:t>
            </a:r>
            <a:r>
              <a:rPr lang="en-US" dirty="0" smtClean="0"/>
              <a:t>. The existence and magnitude of confounding for any given pair of treatments and outcome is directly affected by the choice of the comparator.</a:t>
            </a:r>
          </a:p>
          <a:p>
            <a:pPr>
              <a:lnSpc>
                <a:spcPct val="120000"/>
              </a:lnSpc>
              <a:defRPr/>
            </a:pPr>
            <a:endParaRPr lang="en-US" dirty="0" smtClean="0"/>
          </a:p>
          <a:p>
            <a:pPr marL="171450" indent="-171450">
              <a:lnSpc>
                <a:spcPct val="120000"/>
              </a:lnSpc>
              <a:buFont typeface="Arial" pitchFamily="34" charset="0"/>
              <a:buChar char="•"/>
              <a:defRPr/>
            </a:pPr>
            <a:r>
              <a:rPr lang="en-US" dirty="0" smtClean="0"/>
              <a:t>Example: When comparing the adverse metabolic effects of antipsychotic drugs, body mass index is a potential confounder because it is a risk factor for adverse metabolic outcomes, but the magnitude of the confounding depends on the metabolic safety profile of the specific antipsychotic drug.</a:t>
            </a:r>
          </a:p>
          <a:p>
            <a:pPr>
              <a:lnSpc>
                <a:spcPct val="120000"/>
              </a:lnSpc>
              <a:defRPr/>
            </a:pPr>
            <a:endParaRPr lang="en-US" dirty="0" smtClean="0"/>
          </a:p>
          <a:p>
            <a:pPr>
              <a:lnSpc>
                <a:spcPct val="120000"/>
              </a:lnSpc>
              <a:defRPr/>
            </a:pPr>
            <a:r>
              <a:rPr lang="en-US" dirty="0" smtClean="0"/>
              <a:t>The magnitude of confounding generally is expected to be smaller when the comparator: (1) has the same indication, (2) has similar contraindications, and (3) shares the same treatment modality (e.g., tablet or capsule). However, many exceptions exist (e.g., the antipsychotic example), and assessments should be made individually for each treatment comparison of interest. Propensity score distribution plots allow simple evaluation of the joint differences of many potential confounders between treatments and can identify patients who would either always or never be exposed to the treatment under study and, thus, cannot be compared without the potential for significant bias. Sensitivity analyses can be used to quantify the effects of unmeasured confounding if potential confounders are not available in the data.</a:t>
            </a:r>
          </a:p>
          <a:p>
            <a:pPr>
              <a:lnSpc>
                <a:spcPct val="120000"/>
              </a:lnSpc>
              <a:defRPr/>
            </a:pPr>
            <a:endParaRPr lang="en-US" dirty="0" smtClean="0">
              <a:solidFill>
                <a:prstClr val="black"/>
              </a:solidFill>
              <a:ea typeface="ＭＳ Ｐゴシック" pitchFamily="34" charset="-128"/>
            </a:endParaRPr>
          </a:p>
          <a:p>
            <a:pPr>
              <a:lnSpc>
                <a:spcPct val="120000"/>
              </a:lnSpc>
              <a:defRPr/>
            </a:pPr>
            <a:r>
              <a:rPr lang="en-US" dirty="0" smtClean="0">
                <a:solidFill>
                  <a:prstClr val="black"/>
                </a:solidFill>
                <a:ea typeface="ＭＳ Ｐゴシック" pitchFamily="34" charset="-128"/>
              </a:rPr>
              <a:t>References:</a:t>
            </a:r>
          </a:p>
          <a:p>
            <a:pPr rtl="0">
              <a:lnSpc>
                <a:spcPct val="120000"/>
              </a:lnSpc>
            </a:pPr>
            <a:r>
              <a:rPr lang="en-US" dirty="0" err="1" smtClean="0"/>
              <a:t>Setoguchi</a:t>
            </a:r>
            <a:r>
              <a:rPr lang="en-US" dirty="0" smtClean="0"/>
              <a:t> S, Gerhard T. Comparator selection.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59-70. AHRQ Publication No. 12-EHC099. Available at www.effectivehealthcare.ahrq.gov/Methods-OCER.cfm.</a:t>
            </a:r>
          </a:p>
          <a:p>
            <a:pPr eaLnBrk="1" hangingPunct="1">
              <a:lnSpc>
                <a:spcPct val="120000"/>
              </a:lnSpc>
              <a:spcBef>
                <a:spcPct val="0"/>
              </a:spcBef>
              <a:defRPr/>
            </a:pPr>
            <a:endParaRPr lang="en-US" dirty="0" smtClean="0">
              <a:solidFill>
                <a:prstClr val="black"/>
              </a:solidFill>
            </a:endParaRPr>
          </a:p>
          <a:p>
            <a:pPr eaLnBrk="1" hangingPunct="1">
              <a:lnSpc>
                <a:spcPct val="120000"/>
              </a:lnSpc>
              <a:spcBef>
                <a:spcPct val="0"/>
              </a:spcBef>
              <a:defRPr/>
            </a:pPr>
            <a:r>
              <a:rPr lang="x-none" smtClean="0"/>
              <a:t>Glynn RJ, Schneeweiss S, Sturmer T. Indications for propensity scores and review of their use in pharmacoepidemiology. Basic Clin Pharmacol Toxicol 2006</a:t>
            </a:r>
            <a:r>
              <a:rPr lang="en-US" dirty="0" smtClean="0"/>
              <a:t> Mar</a:t>
            </a:r>
            <a:r>
              <a:rPr lang="x-none" smtClean="0"/>
              <a:t>;98(3):253-9.</a:t>
            </a:r>
            <a:r>
              <a:rPr lang="en-US" dirty="0" smtClean="0"/>
              <a:t> PMID: 16611199.</a:t>
            </a:r>
          </a:p>
          <a:p>
            <a:pPr eaLnBrk="1" hangingPunct="1">
              <a:lnSpc>
                <a:spcPct val="120000"/>
              </a:lnSpc>
              <a:spcBef>
                <a:spcPct val="0"/>
              </a:spcBef>
              <a:defRPr/>
            </a:pPr>
            <a:r>
              <a:rPr lang="en-US" dirty="0" smtClean="0"/>
              <a:t>http://www.ncbi.nlm.nih.gov/pubmed/16611199</a:t>
            </a:r>
          </a:p>
          <a:p>
            <a:pPr eaLnBrk="1" hangingPunct="1">
              <a:lnSpc>
                <a:spcPct val="120000"/>
              </a:lnSpc>
              <a:spcBef>
                <a:spcPct val="0"/>
              </a:spcBef>
              <a:defRPr/>
            </a:pPr>
            <a:endParaRPr lang="en-US" dirty="0" smtClean="0">
              <a:solidFill>
                <a:prstClr val="black"/>
              </a:solidFill>
            </a:endParaRPr>
          </a:p>
          <a:p>
            <a:pPr eaLnBrk="1" hangingPunct="1">
              <a:lnSpc>
                <a:spcPct val="120000"/>
              </a:lnSpc>
              <a:spcBef>
                <a:spcPct val="0"/>
              </a:spcBef>
              <a:defRPr/>
            </a:pPr>
            <a:r>
              <a:rPr lang="x-none" smtClean="0"/>
              <a:t>Schneeweiss S. Sensitivity analysis and external adjustment for unmeasured confounders in epidemiologic database studies of therapeutics. Pharmacoepidemiol Drug Saf</a:t>
            </a:r>
            <a:r>
              <a:rPr lang="en-US" baseline="0" dirty="0" smtClean="0"/>
              <a:t> </a:t>
            </a:r>
            <a:r>
              <a:rPr lang="x-none" smtClean="0"/>
              <a:t>2006</a:t>
            </a:r>
            <a:r>
              <a:rPr lang="en-US" dirty="0" smtClean="0"/>
              <a:t> May</a:t>
            </a:r>
            <a:r>
              <a:rPr lang="x-none" smtClean="0"/>
              <a:t>;15(5):291-303.</a:t>
            </a:r>
            <a:r>
              <a:rPr lang="en-US" baseline="0" dirty="0" smtClean="0"/>
              <a:t> </a:t>
            </a:r>
            <a:r>
              <a:rPr lang="en-US" dirty="0" smtClean="0"/>
              <a:t>PMID: 16447304.</a:t>
            </a:r>
          </a:p>
          <a:p>
            <a:pPr marL="0" marR="0" indent="0" algn="l" defTabSz="914400" rtl="0" eaLnBrk="1" fontAlgn="base" latinLnBrk="0" hangingPunct="1">
              <a:lnSpc>
                <a:spcPct val="120000"/>
              </a:lnSpc>
              <a:spcBef>
                <a:spcPct val="0"/>
              </a:spcBef>
              <a:spcAft>
                <a:spcPct val="0"/>
              </a:spcAft>
              <a:buClrTx/>
              <a:buSzTx/>
              <a:buFontTx/>
              <a:buNone/>
              <a:tabLst/>
              <a:defRPr/>
            </a:pPr>
            <a:r>
              <a:rPr lang="en-US" dirty="0" smtClean="0"/>
              <a:t>http://www.ncbi.nlm.nih.gov/pubmed/16447304</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0000" lnSpcReduction="20000"/>
          </a:bodyPr>
          <a:lstStyle/>
          <a:p>
            <a:pPr>
              <a:lnSpc>
                <a:spcPct val="120000"/>
              </a:lnSpc>
              <a:defRPr/>
            </a:pPr>
            <a:r>
              <a:rPr lang="en-US" b="1" dirty="0" smtClean="0"/>
              <a:t>Consequences of Comparator Choice (2 of 2)</a:t>
            </a:r>
          </a:p>
          <a:p>
            <a:pPr>
              <a:lnSpc>
                <a:spcPct val="120000"/>
              </a:lnSpc>
              <a:defRPr/>
            </a:pPr>
            <a:r>
              <a:rPr lang="en-US" dirty="0" smtClean="0"/>
              <a:t>In the context of selecting comparison groups for comparative effectiveness</a:t>
            </a:r>
            <a:r>
              <a:rPr lang="en-US" baseline="0" dirty="0" smtClean="0"/>
              <a:t> research</a:t>
            </a:r>
            <a:r>
              <a:rPr lang="en-US" dirty="0" smtClean="0"/>
              <a:t>, it is important to appreciate that exposure </a:t>
            </a:r>
            <a:r>
              <a:rPr lang="en-US" b="0" i="1" dirty="0" smtClean="0"/>
              <a:t>misclassification</a:t>
            </a:r>
            <a:r>
              <a:rPr lang="en-US" dirty="0" smtClean="0"/>
              <a:t> is often not binary but rather more complex as each group (exposure and comparison) typically represents an active treatment, and nonuse of the exposure treatment does not imply use of the comparator treatment.</a:t>
            </a:r>
          </a:p>
          <a:p>
            <a:pPr>
              <a:lnSpc>
                <a:spcPct val="120000"/>
              </a:lnSpc>
              <a:defRPr/>
            </a:pPr>
            <a:endParaRPr lang="en-US" dirty="0" smtClean="0"/>
          </a:p>
          <a:p>
            <a:pPr marL="171450" indent="-171450">
              <a:lnSpc>
                <a:spcPct val="120000"/>
              </a:lnSpc>
              <a:buFont typeface="Arial" pitchFamily="34" charset="0"/>
              <a:buChar char="•"/>
              <a:defRPr/>
            </a:pPr>
            <a:r>
              <a:rPr lang="en-US" dirty="0" smtClean="0"/>
              <a:t>Example: Consider an epidemiologic study of the effect of treatment A (exposed) on outcome Y. If nonexposure to A is the comparison of interest, this category of exposure is directly dependent on exposure to A, as each subject is either exposed or unexposed to A. Therefore, misclassification of exposure A would affect the number of those identified as having A (exposure group) </a:t>
            </a:r>
            <a:r>
              <a:rPr lang="en-US" i="1" dirty="0" smtClean="0"/>
              <a:t>and</a:t>
            </a:r>
            <a:r>
              <a:rPr lang="en-US" dirty="0" smtClean="0"/>
              <a:t> those without A (comparison group). </a:t>
            </a:r>
            <a:r>
              <a:rPr lang="en-US" b="0" dirty="0" smtClean="0"/>
              <a:t>However, for example, in a comparative effectiveness research study in which the effects of drug A are compared to drug B, misclassification of exposure A does not necessarily affect the number of patients receiving drug B (comparison), as exposure to A is largely independent of exposure to B.</a:t>
            </a:r>
          </a:p>
          <a:p>
            <a:pPr>
              <a:lnSpc>
                <a:spcPct val="120000"/>
              </a:lnSpc>
              <a:defRPr/>
            </a:pPr>
            <a:endParaRPr lang="en-US" dirty="0" smtClean="0"/>
          </a:p>
          <a:p>
            <a:pPr>
              <a:lnSpc>
                <a:spcPct val="120000"/>
              </a:lnSpc>
              <a:defRPr/>
            </a:pPr>
            <a:r>
              <a:rPr lang="en-US" dirty="0" smtClean="0"/>
              <a:t>In observational comparative effectiveness research, the assessment of exposure misclassification has to be made for the exposure and comparison groups independently, and it is important to recognize that the degree of misclassification can be different in the two groups, especially when the comparison groups come from different treatment modalities (e.g., drug vs. device).</a:t>
            </a:r>
          </a:p>
          <a:p>
            <a:pPr>
              <a:lnSpc>
                <a:spcPct val="120000"/>
              </a:lnSpc>
              <a:defRPr/>
            </a:pPr>
            <a:endParaRPr lang="en-US" dirty="0" smtClean="0">
              <a:solidFill>
                <a:prstClr val="black"/>
              </a:solidFill>
              <a:ea typeface="ＭＳ Ｐゴシック" pitchFamily="34" charset="-128"/>
            </a:endParaRPr>
          </a:p>
          <a:p>
            <a:pPr>
              <a:lnSpc>
                <a:spcPct val="120000"/>
              </a:lnSpc>
              <a:defRPr/>
            </a:pPr>
            <a:r>
              <a:rPr lang="en-US" dirty="0" smtClean="0">
                <a:solidFill>
                  <a:prstClr val="black"/>
                </a:solidFill>
                <a:ea typeface="ＭＳ Ｐゴシック" pitchFamily="34" charset="-128"/>
              </a:rPr>
              <a:t>References:</a:t>
            </a:r>
          </a:p>
          <a:p>
            <a:pPr rtl="0">
              <a:lnSpc>
                <a:spcPct val="120000"/>
              </a:lnSpc>
            </a:pPr>
            <a:r>
              <a:rPr lang="en-US" dirty="0" err="1" smtClean="0"/>
              <a:t>Setoguchi</a:t>
            </a:r>
            <a:r>
              <a:rPr lang="en-US" dirty="0" smtClean="0"/>
              <a:t> S, Gerhard T. Comparator selection.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59-70. AHRQ Publication No. 12-EHC099. Available at www.effectivehealthcare.ahrq.gov/Methods-OCER.cfm.</a:t>
            </a:r>
          </a:p>
          <a:p>
            <a:pPr eaLnBrk="1" hangingPunct="1">
              <a:lnSpc>
                <a:spcPct val="120000"/>
              </a:lnSpc>
              <a:spcBef>
                <a:spcPct val="0"/>
              </a:spcBef>
              <a:defRPr/>
            </a:pPr>
            <a:endParaRPr lang="en-US" dirty="0" smtClean="0">
              <a:solidFill>
                <a:prstClr val="black"/>
              </a:solidFill>
            </a:endParaRPr>
          </a:p>
          <a:p>
            <a:pPr eaLnBrk="1" hangingPunct="1">
              <a:lnSpc>
                <a:spcPct val="120000"/>
              </a:lnSpc>
              <a:spcBef>
                <a:spcPct val="0"/>
              </a:spcBef>
              <a:defRPr/>
            </a:pPr>
            <a:r>
              <a:rPr lang="x-none" smtClean="0"/>
              <a:t>Glynn RJ, Schneeweiss S, St</a:t>
            </a:r>
            <a:r>
              <a:rPr lang="en-US" dirty="0" smtClean="0"/>
              <a:t>ü</a:t>
            </a:r>
            <a:r>
              <a:rPr lang="x-none" smtClean="0"/>
              <a:t>rmer T. Indications for propensity scores and review of their use in pharmacoepidemiology. Basic Clin Pharmacol Toxicol 2006</a:t>
            </a:r>
            <a:r>
              <a:rPr lang="en-US" dirty="0" smtClean="0"/>
              <a:t> Mar</a:t>
            </a:r>
            <a:r>
              <a:rPr lang="x-none" smtClean="0"/>
              <a:t>;98(3):253-9.</a:t>
            </a:r>
            <a:r>
              <a:rPr lang="en-US" dirty="0" smtClean="0"/>
              <a:t> PMID: 16611199.</a:t>
            </a:r>
          </a:p>
          <a:p>
            <a:pPr eaLnBrk="1" hangingPunct="1">
              <a:lnSpc>
                <a:spcPct val="120000"/>
              </a:lnSpc>
              <a:spcBef>
                <a:spcPct val="0"/>
              </a:spcBef>
              <a:defRPr/>
            </a:pPr>
            <a:r>
              <a:rPr lang="en-US" dirty="0" smtClean="0"/>
              <a:t>http://www.ncbi.nlm.nih.gov/pubmed/16611199</a:t>
            </a:r>
          </a:p>
          <a:p>
            <a:pPr eaLnBrk="1" hangingPunct="1">
              <a:lnSpc>
                <a:spcPct val="120000"/>
              </a:lnSpc>
              <a:spcBef>
                <a:spcPct val="0"/>
              </a:spcBef>
              <a:defRPr/>
            </a:pPr>
            <a:endParaRPr lang="en-US" dirty="0" smtClean="0">
              <a:solidFill>
                <a:prstClr val="black"/>
              </a:solidFill>
            </a:endParaRPr>
          </a:p>
          <a:p>
            <a:pPr eaLnBrk="1" hangingPunct="1">
              <a:lnSpc>
                <a:spcPct val="120000"/>
              </a:lnSpc>
              <a:spcBef>
                <a:spcPct val="0"/>
              </a:spcBef>
              <a:defRPr/>
            </a:pPr>
            <a:r>
              <a:rPr lang="x-none" smtClean="0"/>
              <a:t>Schneeweiss S. Sensitivity analysis and external adjustment for unmeasured confounders in epidemiologic database studies of therapeutics. Pharmacoepidemiol Drug Saf</a:t>
            </a:r>
            <a:r>
              <a:rPr lang="en-US" baseline="0" dirty="0" smtClean="0"/>
              <a:t> </a:t>
            </a:r>
            <a:r>
              <a:rPr lang="x-none" smtClean="0"/>
              <a:t>2006</a:t>
            </a:r>
            <a:r>
              <a:rPr lang="en-US" dirty="0" smtClean="0"/>
              <a:t> May</a:t>
            </a:r>
            <a:r>
              <a:rPr lang="x-none" smtClean="0"/>
              <a:t>;15(5):291-303.</a:t>
            </a:r>
            <a:r>
              <a:rPr lang="en-US" baseline="0" dirty="0" smtClean="0"/>
              <a:t> </a:t>
            </a:r>
            <a:r>
              <a:rPr lang="en-US" dirty="0" smtClean="0"/>
              <a:t>PMID: 16447304.</a:t>
            </a:r>
          </a:p>
          <a:p>
            <a:pPr marL="0" marR="0" indent="0" algn="l" defTabSz="914400" rtl="0" eaLnBrk="1" fontAlgn="base" latinLnBrk="0" hangingPunct="1">
              <a:lnSpc>
                <a:spcPct val="120000"/>
              </a:lnSpc>
              <a:spcBef>
                <a:spcPct val="0"/>
              </a:spcBef>
              <a:spcAft>
                <a:spcPct val="0"/>
              </a:spcAft>
              <a:buClrTx/>
              <a:buSzTx/>
              <a:buFontTx/>
              <a:buNone/>
              <a:tabLst/>
              <a:defRPr/>
            </a:pPr>
            <a:r>
              <a:rPr lang="en-US" dirty="0" smtClean="0"/>
              <a:t>http://www.ncbi.nlm.nih.gov/pubmed/16447304</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pPr>
              <a:defRPr/>
            </a:pPr>
            <a:r>
              <a:rPr lang="en-US" sz="500" b="1" dirty="0" smtClean="0">
                <a:ea typeface="ＭＳ Ｐゴシック" pitchFamily="34" charset="-128"/>
              </a:rPr>
              <a:t>Spectrum of Possible Comparisons (1 of 3)</a:t>
            </a:r>
          </a:p>
          <a:p>
            <a:pPr>
              <a:defRPr/>
            </a:pPr>
            <a:endParaRPr lang="en-US" sz="500" b="1" dirty="0" smtClean="0">
              <a:ea typeface="ＭＳ Ｐゴシック" pitchFamily="34" charset="-128"/>
            </a:endParaRPr>
          </a:p>
          <a:p>
            <a:pPr>
              <a:defRPr/>
            </a:pPr>
            <a:r>
              <a:rPr lang="en-US" sz="500" b="1" dirty="0" smtClean="0">
                <a:ea typeface="ＭＳ Ｐゴシック" pitchFamily="34" charset="-128"/>
              </a:rPr>
              <a:t>Alternative Treatments</a:t>
            </a:r>
          </a:p>
          <a:p>
            <a:pPr>
              <a:defRPr/>
            </a:pPr>
            <a:r>
              <a:rPr lang="en-US" sz="500" dirty="0" smtClean="0">
                <a:ea typeface="ＭＳ Ｐゴシック" pitchFamily="34" charset="-128"/>
              </a:rPr>
              <a:t>Comparing a treatment to a clinically meaningful alternative treatment within the same or a similar indication is the most common scenario in comparative</a:t>
            </a:r>
            <a:r>
              <a:rPr lang="en-US" sz="500" baseline="0" dirty="0" smtClean="0">
                <a:ea typeface="ＭＳ Ｐゴシック" pitchFamily="34" charset="-128"/>
              </a:rPr>
              <a:t> effectiveness research</a:t>
            </a:r>
            <a:r>
              <a:rPr lang="en-US" sz="500" dirty="0" smtClean="0">
                <a:ea typeface="ＭＳ Ｐゴシック" pitchFamily="34" charset="-128"/>
              </a:rPr>
              <a:t> and also typically the least biased comparison. Using an alternative treatment comparison is more clinically meaningful and methodologically valid than comparisons to no treatment or no testing, which may not meet usual standards of care. However, when different treatments or testing modalities are recommended for patients with varying levels of severity of the underlying condition, comparisons within the same indication may still result in confounding by severity when not adequately controlled through design or analysis.</a:t>
            </a:r>
          </a:p>
          <a:p>
            <a:pPr>
              <a:defRPr/>
            </a:pPr>
            <a:endParaRPr lang="en-US" sz="500" b="1" dirty="0" smtClean="0">
              <a:ea typeface="ＭＳ Ｐゴシック" pitchFamily="34" charset="-128"/>
            </a:endParaRPr>
          </a:p>
          <a:p>
            <a:pPr>
              <a:defRPr/>
            </a:pPr>
            <a:r>
              <a:rPr lang="en-US" sz="500" b="1" dirty="0" smtClean="0">
                <a:ea typeface="ＭＳ Ｐゴシック" pitchFamily="34" charset="-128"/>
              </a:rPr>
              <a:t>No Treatment</a:t>
            </a:r>
          </a:p>
          <a:p>
            <a:pPr>
              <a:defRPr/>
            </a:pPr>
            <a:r>
              <a:rPr lang="en-US" sz="500" dirty="0" smtClean="0">
                <a:ea typeface="ＭＳ Ｐゴシック" pitchFamily="34" charset="-128"/>
              </a:rPr>
              <a:t>When a comparison to no treatment is a clinically appropriate question, researchers may define the no-treatment group as the absence of exposure or, alternatively, as the absence of exposure </a:t>
            </a:r>
            <a:r>
              <a:rPr lang="en-US" sz="500" i="1" dirty="0" smtClean="0">
                <a:ea typeface="ＭＳ Ｐゴシック" pitchFamily="34" charset="-128"/>
              </a:rPr>
              <a:t>and</a:t>
            </a:r>
            <a:r>
              <a:rPr lang="en-US" sz="500" dirty="0" smtClean="0">
                <a:ea typeface="ＭＳ Ｐゴシック" pitchFamily="34" charset="-128"/>
              </a:rPr>
              <a:t> use of an unrelated treatment (an active comparator) within the same source population. Active comparators are users of treatments that are not associated with indications for the exposure treatment and, importantly, have no effect on the outcome of interest (supported by available evidence). </a:t>
            </a:r>
            <a:r>
              <a:rPr lang="en-US" sz="500" dirty="0" smtClean="0"/>
              <a:t>The goal of employing active comparators who are likely to have similar characteristics with the exposure treatment users is to remove or minimize bias due to unobserved or incompletely observed differences between treated and untreated patients.</a:t>
            </a:r>
          </a:p>
          <a:p>
            <a:pPr>
              <a:defRPr/>
            </a:pPr>
            <a:endParaRPr lang="en-US" sz="500" dirty="0" smtClean="0"/>
          </a:p>
          <a:p>
            <a:pPr marL="171450" indent="-171450">
              <a:buFont typeface="Arial" pitchFamily="34" charset="0"/>
              <a:buChar char="•"/>
              <a:defRPr/>
            </a:pPr>
            <a:r>
              <a:rPr lang="en-US" sz="500" dirty="0" smtClean="0"/>
              <a:t>Example: In a study assessing the risk of cancer in statin users, an active comparator group of patients on glaucoma drugs was used to control for potential bias </a:t>
            </a:r>
            <a:r>
              <a:rPr lang="en-US" sz="500" b="0" dirty="0" smtClean="0"/>
              <a:t>because statin users engage in more </a:t>
            </a:r>
            <a:r>
              <a:rPr lang="en-US" sz="500" b="0" baseline="0" dirty="0" smtClean="0"/>
              <a:t>health-seeking behaviors </a:t>
            </a:r>
            <a:r>
              <a:rPr lang="en-US" sz="500" b="0" dirty="0" smtClean="0"/>
              <a:t>and adhere to screening procedures and other recommendations more often than do nonusers.</a:t>
            </a:r>
          </a:p>
          <a:p>
            <a:pPr>
              <a:defRPr/>
            </a:pPr>
            <a:endParaRPr lang="en-US" sz="500" dirty="0" smtClean="0"/>
          </a:p>
          <a:p>
            <a:pPr>
              <a:defRPr/>
            </a:pPr>
            <a:r>
              <a:rPr lang="en-US" sz="500" dirty="0" smtClean="0"/>
              <a:t>One issue with no-treatment comparison groups is how to identify time 0. One way is to use the day that a health care professional made a no treatment decision, if possible. Another way to handle this issue is to allow a different time 0 for the treatment and no-treatment groups (time-varying exposure status) and carefully consider allocation of person-time to avoid immortal person-time bias. It is also possible to align the person-time and events appropriately by a choice of time scale in a Cox proportional hazard regression. Researchers should realize that the choice of time 0 in a no-treatment comparison group can induce bias, and careful considerations are needed to select a clinically appropriate time 0 and/or to avoid immortal person-time bias (as choice for no-treatment is often related to disease stage and progression and, therefore, to outcomes).</a:t>
            </a:r>
          </a:p>
          <a:p>
            <a:pPr>
              <a:defRPr/>
            </a:pPr>
            <a:endParaRPr lang="en-US" sz="500" dirty="0" smtClean="0">
              <a:solidFill>
                <a:srgbClr val="000000"/>
              </a:solidFill>
              <a:ea typeface="ＭＳ Ｐゴシック" pitchFamily="34" charset="-128"/>
            </a:endParaRPr>
          </a:p>
          <a:p>
            <a:pPr>
              <a:defRPr/>
            </a:pPr>
            <a:r>
              <a:rPr lang="en-US" sz="500" dirty="0" smtClean="0">
                <a:solidFill>
                  <a:srgbClr val="000000"/>
                </a:solidFill>
                <a:ea typeface="ＭＳ Ｐゴシック" pitchFamily="34" charset="-128"/>
              </a:rPr>
              <a:t>References:</a:t>
            </a:r>
          </a:p>
          <a:p>
            <a:r>
              <a:rPr lang="en-US" sz="500" dirty="0" err="1" smtClean="0"/>
              <a:t>Setoguchi</a:t>
            </a:r>
            <a:r>
              <a:rPr lang="en-US" sz="500" dirty="0" smtClean="0"/>
              <a:t> S, Gerhard T. Comparator selection. In: </a:t>
            </a:r>
            <a:r>
              <a:rPr lang="en-US" sz="500" dirty="0" err="1" smtClean="0"/>
              <a:t>Velentgas</a:t>
            </a:r>
            <a:r>
              <a:rPr lang="en-US" sz="500" dirty="0" smtClean="0"/>
              <a:t> P and Dreyer NA, eds. Developing a Protocol for Observational Comparative Effectiveness Research: A User's Guide. Rockville, MD: Agency for Healthcare Research and Quality; January 2013. p. 59-70. AHRQ Publication No. 12-EHC099. Available at www.effectivehealthcare.ahrq.gov/Methods-OCER.cfm.</a:t>
            </a:r>
          </a:p>
          <a:p>
            <a:pPr marL="0" marR="0" lvl="0" indent="0" algn="l" defTabSz="914400" rtl="0" eaLnBrk="1" fontAlgn="base" latinLnBrk="0" hangingPunct="1">
              <a:spcBef>
                <a:spcPct val="0"/>
              </a:spcBef>
              <a:spcAft>
                <a:spcPct val="0"/>
              </a:spcAft>
              <a:buClrTx/>
              <a:buSzTx/>
              <a:buFontTx/>
              <a:buNone/>
              <a:tabLst/>
              <a:defRPr/>
            </a:pPr>
            <a:endParaRPr lang="en-US" sz="500" dirty="0" smtClean="0"/>
          </a:p>
          <a:p>
            <a:pPr marL="0" marR="0" lvl="0" indent="0" algn="l" defTabSz="914400" rtl="0" eaLnBrk="0" fontAlgn="base" latinLnBrk="0" hangingPunct="0">
              <a:spcBef>
                <a:spcPct val="30000"/>
              </a:spcBef>
              <a:spcAft>
                <a:spcPct val="0"/>
              </a:spcAft>
              <a:buClrTx/>
              <a:buSzTx/>
              <a:buFontTx/>
              <a:buNone/>
              <a:tabLst/>
              <a:defRPr/>
            </a:pPr>
            <a:r>
              <a:rPr kumimoji="0" lang="en-US" sz="500" b="0" i="0" u="none" strike="noStrike" kern="1200" cap="none" spc="0" normalizeH="0" baseline="0" noProof="0" dirty="0" smtClean="0">
                <a:ln>
                  <a:noFill/>
                </a:ln>
                <a:solidFill>
                  <a:prstClr val="black"/>
                </a:solidFill>
                <a:effectLst/>
                <a:uLnTx/>
                <a:uFillTx/>
                <a:latin typeface="+mn-lt"/>
                <a:ea typeface="ＭＳ Ｐゴシック" charset="0"/>
                <a:cs typeface="+mn-cs"/>
              </a:rPr>
              <a:t>Glynn RJ, Knight EL, Levin R, et al. Paradoxical relations of drug treatment with mortality in older persons. Epidemiology 2001 Nov;12(6):682-9. PMID: 11679797.</a:t>
            </a:r>
          </a:p>
          <a:p>
            <a:pPr marL="0" marR="0" lvl="0" indent="0" algn="l" defTabSz="914400" rtl="0" eaLnBrk="0" fontAlgn="base" latinLnBrk="0" hangingPunct="0">
              <a:spcBef>
                <a:spcPct val="30000"/>
              </a:spcBef>
              <a:spcAft>
                <a:spcPct val="0"/>
              </a:spcAft>
              <a:buClrTx/>
              <a:buSzTx/>
              <a:buFontTx/>
              <a:buNone/>
              <a:tabLst/>
              <a:defRPr/>
            </a:pPr>
            <a:r>
              <a:rPr kumimoji="0" lang="en-US" sz="500" b="0" i="0" u="none" strike="noStrike" kern="1200" cap="none" spc="0" normalizeH="0" baseline="0" noProof="0" dirty="0" smtClean="0">
                <a:ln>
                  <a:noFill/>
                </a:ln>
                <a:solidFill>
                  <a:prstClr val="black"/>
                </a:solidFill>
                <a:effectLst/>
                <a:uLnTx/>
                <a:uFillTx/>
                <a:latin typeface="+mn-lt"/>
                <a:ea typeface="ＭＳ Ｐゴシック" charset="0"/>
                <a:cs typeface="+mn-cs"/>
              </a:rPr>
              <a:t>http://www.ncbi.nlm.nih.gov/pubmed/11679797</a:t>
            </a:r>
          </a:p>
          <a:p>
            <a:pPr marL="0" marR="0" lvl="0" indent="0" algn="l" defTabSz="914400" rtl="0" eaLnBrk="0" fontAlgn="base" latinLnBrk="0" hangingPunct="0">
              <a:spcBef>
                <a:spcPct val="30000"/>
              </a:spcBef>
              <a:spcAft>
                <a:spcPct val="0"/>
              </a:spcAft>
              <a:buClrTx/>
              <a:buSzTx/>
              <a:buFontTx/>
              <a:buNone/>
              <a:tabLst/>
              <a:defRPr/>
            </a:pPr>
            <a:endParaRPr kumimoji="0" lang="en-US" sz="500" b="0" i="0" u="none" strike="noStrike" kern="1200" cap="none" spc="0" normalizeH="0" baseline="0" noProof="0" dirty="0" smtClean="0">
              <a:ln>
                <a:noFill/>
              </a:ln>
              <a:solidFill>
                <a:prstClr val="black"/>
              </a:solidFill>
              <a:effectLst/>
              <a:uLnTx/>
              <a:uFillTx/>
              <a:latin typeface="+mn-lt"/>
              <a:ea typeface="ＭＳ Ｐゴシック" charset="0"/>
              <a:cs typeface="+mn-cs"/>
            </a:endParaRPr>
          </a:p>
          <a:p>
            <a:pPr marL="0" marR="0" lvl="0" indent="0" algn="l" defTabSz="914400" rtl="0" eaLnBrk="0" fontAlgn="base" latinLnBrk="0" hangingPunct="0">
              <a:spcBef>
                <a:spcPct val="30000"/>
              </a:spcBef>
              <a:spcAft>
                <a:spcPct val="0"/>
              </a:spcAft>
              <a:buClrTx/>
              <a:buSzTx/>
              <a:buFontTx/>
              <a:buNone/>
              <a:tabLst/>
              <a:defRPr/>
            </a:pPr>
            <a:r>
              <a:rPr kumimoji="0" lang="en-US" sz="500" b="0" i="0" u="none" strike="noStrike" kern="1200" cap="none" spc="0" normalizeH="0" baseline="0" noProof="0" dirty="0" err="1" smtClean="0">
                <a:ln>
                  <a:noFill/>
                </a:ln>
                <a:solidFill>
                  <a:prstClr val="black"/>
                </a:solidFill>
                <a:effectLst/>
                <a:uLnTx/>
                <a:uFillTx/>
                <a:latin typeface="+mn-lt"/>
                <a:ea typeface="ＭＳ Ｐゴシック" charset="0"/>
                <a:cs typeface="+mn-cs"/>
              </a:rPr>
              <a:t>Pencina</a:t>
            </a:r>
            <a:r>
              <a:rPr kumimoji="0" lang="en-US" sz="500" b="0" i="0" u="none" strike="noStrike" kern="1200" cap="none" spc="0" normalizeH="0" baseline="0" noProof="0" dirty="0" smtClean="0">
                <a:ln>
                  <a:noFill/>
                </a:ln>
                <a:solidFill>
                  <a:prstClr val="black"/>
                </a:solidFill>
                <a:effectLst/>
                <a:uLnTx/>
                <a:uFillTx/>
                <a:latin typeface="+mn-lt"/>
                <a:ea typeface="ＭＳ Ｐゴシック" charset="0"/>
                <a:cs typeface="+mn-cs"/>
              </a:rPr>
              <a:t> MJ, Larson MG, </a:t>
            </a:r>
            <a:r>
              <a:rPr kumimoji="0" lang="en-US" sz="500" b="0" i="0" u="none" strike="noStrike" kern="1200" cap="none" spc="0" normalizeH="0" baseline="0" noProof="0" dirty="0" err="1" smtClean="0">
                <a:ln>
                  <a:noFill/>
                </a:ln>
                <a:solidFill>
                  <a:prstClr val="black"/>
                </a:solidFill>
                <a:effectLst/>
                <a:uLnTx/>
                <a:uFillTx/>
                <a:latin typeface="+mn-lt"/>
                <a:ea typeface="ＭＳ Ｐゴシック" charset="0"/>
                <a:cs typeface="+mn-cs"/>
              </a:rPr>
              <a:t>D'Agostino</a:t>
            </a:r>
            <a:r>
              <a:rPr kumimoji="0" lang="en-US" sz="500" b="0" i="0" u="none" strike="noStrike" kern="1200" cap="none" spc="0" normalizeH="0" baseline="0" noProof="0" dirty="0" smtClean="0">
                <a:ln>
                  <a:noFill/>
                </a:ln>
                <a:solidFill>
                  <a:prstClr val="black"/>
                </a:solidFill>
                <a:effectLst/>
                <a:uLnTx/>
                <a:uFillTx/>
                <a:latin typeface="+mn-lt"/>
                <a:ea typeface="ＭＳ Ｐゴシック" charset="0"/>
                <a:cs typeface="+mn-cs"/>
              </a:rPr>
              <a:t> RB. Choice of time scale and its effect on significance of predictors in longitudinal studies. Stat Med 2007 Mar 15;26(6):1343-59. PMID: 16955538.</a:t>
            </a:r>
          </a:p>
          <a:p>
            <a:pPr marL="0" marR="0" lvl="0" indent="0" algn="l" defTabSz="914400" rtl="0" eaLnBrk="0" fontAlgn="base" latinLnBrk="0" hangingPunct="0">
              <a:spcBef>
                <a:spcPct val="30000"/>
              </a:spcBef>
              <a:spcAft>
                <a:spcPct val="0"/>
              </a:spcAft>
              <a:buClrTx/>
              <a:buSzTx/>
              <a:buFontTx/>
              <a:buNone/>
              <a:tabLst/>
              <a:defRPr/>
            </a:pPr>
            <a:r>
              <a:rPr kumimoji="0" lang="en-US" sz="500" b="0" i="0" u="none" strike="noStrike" kern="1200" cap="none" spc="0" normalizeH="0" baseline="0" noProof="0" dirty="0" smtClean="0">
                <a:ln>
                  <a:noFill/>
                </a:ln>
                <a:solidFill>
                  <a:prstClr val="black"/>
                </a:solidFill>
                <a:effectLst/>
                <a:uLnTx/>
                <a:uFillTx/>
                <a:latin typeface="+mn-lt"/>
                <a:ea typeface="ＭＳ Ｐゴシック" charset="0"/>
                <a:cs typeface="+mn-cs"/>
              </a:rPr>
              <a:t>http://www.ncbi.nlm.nih.gov/pubmed/16955538</a:t>
            </a:r>
          </a:p>
          <a:p>
            <a:pPr marL="0" marR="0" lvl="0" indent="0" algn="l" defTabSz="914400" rtl="0" eaLnBrk="0" fontAlgn="base" latinLnBrk="0" hangingPunct="0">
              <a:spcBef>
                <a:spcPct val="30000"/>
              </a:spcBef>
              <a:spcAft>
                <a:spcPct val="0"/>
              </a:spcAft>
              <a:buClrTx/>
              <a:buSzTx/>
              <a:buFontTx/>
              <a:buNone/>
              <a:tabLst/>
              <a:defRPr/>
            </a:pPr>
            <a:endParaRPr kumimoji="0" lang="en-US" sz="500" b="0" i="0" u="none" strike="noStrike" kern="1200" cap="none" spc="0" normalizeH="0" baseline="0" noProof="0" dirty="0" smtClean="0">
              <a:ln>
                <a:noFill/>
              </a:ln>
              <a:solidFill>
                <a:srgbClr val="000000"/>
              </a:solidFill>
              <a:effectLst/>
              <a:uLnTx/>
              <a:uFillTx/>
              <a:latin typeface="+mn-lt"/>
              <a:ea typeface="ＭＳ Ｐゴシック" pitchFamily="34" charset="-128"/>
              <a:cs typeface="+mn-cs"/>
            </a:endParaRPr>
          </a:p>
          <a:p>
            <a:pPr>
              <a:defRPr/>
            </a:pPr>
            <a:r>
              <a:rPr lang="en-US" sz="500" dirty="0" err="1" smtClean="0"/>
              <a:t>Redelmeier</a:t>
            </a:r>
            <a:r>
              <a:rPr lang="en-US" sz="500" dirty="0" smtClean="0"/>
              <a:t> DA, Tan SH, Booth GL. The treatment of unrelated disorders in patients with chronic medical diseases. N </a:t>
            </a:r>
            <a:r>
              <a:rPr lang="en-US" sz="500" dirty="0" err="1" smtClean="0"/>
              <a:t>Engl</a:t>
            </a:r>
            <a:r>
              <a:rPr lang="en-US" sz="500" dirty="0" smtClean="0"/>
              <a:t> J Med 1998 May 21;338(21):1516-20. PMID: 9593791.</a:t>
            </a:r>
          </a:p>
          <a:p>
            <a:pPr marL="0" marR="0" indent="0" algn="l" defTabSz="914400" rtl="0" eaLnBrk="0" fontAlgn="base" latinLnBrk="0" hangingPunct="0">
              <a:spcBef>
                <a:spcPct val="30000"/>
              </a:spcBef>
              <a:spcAft>
                <a:spcPct val="0"/>
              </a:spcAft>
              <a:buClrTx/>
              <a:buSzTx/>
              <a:buFontTx/>
              <a:buNone/>
              <a:tabLst/>
              <a:defRPr/>
            </a:pPr>
            <a:r>
              <a:rPr lang="en-US" sz="500" dirty="0" smtClean="0"/>
              <a:t>http://www.ncbi.nlm.nih.gov/pubmed/9593791</a:t>
            </a:r>
          </a:p>
          <a:p>
            <a:pPr>
              <a:defRPr/>
            </a:pPr>
            <a:endParaRPr lang="en-US" sz="500" dirty="0" smtClean="0"/>
          </a:p>
          <a:p>
            <a:pPr>
              <a:defRPr/>
            </a:pPr>
            <a:r>
              <a:rPr lang="en-US" sz="500" dirty="0" err="1" smtClean="0"/>
              <a:t>Setoguchi</a:t>
            </a:r>
            <a:r>
              <a:rPr lang="en-US" sz="500" dirty="0" smtClean="0"/>
              <a:t> S, Glynn RJ, </a:t>
            </a:r>
            <a:r>
              <a:rPr lang="en-US" sz="500" dirty="0" err="1" smtClean="0"/>
              <a:t>Avorn</a:t>
            </a:r>
            <a:r>
              <a:rPr lang="en-US" sz="500" dirty="0" smtClean="0"/>
              <a:t> J, et al. </a:t>
            </a:r>
            <a:r>
              <a:rPr lang="en-US" sz="500" dirty="0" err="1" smtClean="0"/>
              <a:t>Statins</a:t>
            </a:r>
            <a:r>
              <a:rPr lang="en-US" sz="500" dirty="0" smtClean="0"/>
              <a:t> and the risk of lung, breast, and colorectal cancer in the elderly. Circulation 2007 Jan 2;115(1):27-33. PMID: 17179016.</a:t>
            </a:r>
          </a:p>
          <a:p>
            <a:pPr marL="0" marR="0" indent="0" algn="l" defTabSz="914400" rtl="0" eaLnBrk="0" fontAlgn="base" latinLnBrk="0" hangingPunct="0">
              <a:spcBef>
                <a:spcPct val="30000"/>
              </a:spcBef>
              <a:spcAft>
                <a:spcPct val="0"/>
              </a:spcAft>
              <a:buClrTx/>
              <a:buSzTx/>
              <a:buFontTx/>
              <a:buNone/>
              <a:tabLst/>
              <a:defRPr/>
            </a:pPr>
            <a:r>
              <a:rPr lang="en-US" sz="500" dirty="0" smtClean="0"/>
              <a:t>http://www.ncbi.nlm.nih.gov/pubmed/17179016</a:t>
            </a:r>
          </a:p>
          <a:p>
            <a:pPr>
              <a:defRPr/>
            </a:pPr>
            <a:endParaRPr lang="en-US" sz="500" dirty="0" smtClean="0"/>
          </a:p>
          <a:p>
            <a:pPr>
              <a:defRPr/>
            </a:pPr>
            <a:r>
              <a:rPr lang="en-US" sz="500" dirty="0" err="1" smtClean="0"/>
              <a:t>Suissa</a:t>
            </a:r>
            <a:r>
              <a:rPr lang="en-US" sz="500" dirty="0" smtClean="0"/>
              <a:t> S. Immortal time bias in </a:t>
            </a:r>
            <a:r>
              <a:rPr lang="en-US" sz="500" dirty="0" err="1" smtClean="0"/>
              <a:t>pharmaco</a:t>
            </a:r>
            <a:r>
              <a:rPr lang="en-US" sz="500" dirty="0" smtClean="0"/>
              <a:t>-epidemiology. Am J </a:t>
            </a:r>
            <a:r>
              <a:rPr lang="en-US" sz="500" dirty="0" err="1" smtClean="0"/>
              <a:t>Epidemiol</a:t>
            </a:r>
            <a:r>
              <a:rPr lang="en-US" sz="500" dirty="0" smtClean="0"/>
              <a:t> 2008 Feb 15;167(4):492-9. PMID: 18056625.</a:t>
            </a:r>
          </a:p>
          <a:p>
            <a:pPr marL="0" marR="0" indent="0" algn="l" defTabSz="914400" rtl="0" eaLnBrk="0" fontAlgn="base" latinLnBrk="0" hangingPunct="0">
              <a:spcBef>
                <a:spcPct val="30000"/>
              </a:spcBef>
              <a:spcAft>
                <a:spcPct val="0"/>
              </a:spcAft>
              <a:buClrTx/>
              <a:buSzTx/>
              <a:buFontTx/>
              <a:buNone/>
              <a:tabLst/>
              <a:defRPr/>
            </a:pPr>
            <a:r>
              <a:rPr lang="en-US" sz="500" dirty="0" smtClean="0"/>
              <a:t>http://www.ncbi.nlm.nih.gov/pubmed/18056625</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r>
              <a:rPr lang="en-US" sz="500" b="1" dirty="0" smtClean="0"/>
              <a:t>Spectrum of Possible Comparisons (2 of 3)</a:t>
            </a:r>
          </a:p>
          <a:p>
            <a:pPr>
              <a:defRPr/>
            </a:pPr>
            <a:endParaRPr lang="en-US" sz="500" b="1" dirty="0" smtClean="0"/>
          </a:p>
          <a:p>
            <a:pPr>
              <a:defRPr/>
            </a:pPr>
            <a:r>
              <a:rPr lang="en-US" sz="500" b="1" dirty="0" smtClean="0"/>
              <a:t>Usual or Standard Care</a:t>
            </a:r>
          </a:p>
          <a:p>
            <a:pPr>
              <a:defRPr/>
            </a:pPr>
            <a:r>
              <a:rPr lang="en-US" sz="500" dirty="0" smtClean="0"/>
              <a:t>When a new treatment or testing modality becomes available, patients and health care providers may ask a question about the effectiveness of the new treatment when added to usual or standard care. While this question is legitimate and important, operationalizing the question into an answerable research question requires a clear definition of “usual or standard care,” including a valid operational definition of when usual care was initiated. Standard care could be no treatment or no testing, a single treatment or testing, or a set of existing treatment or testing modalities. In the real world, patients are self-selected or selected by their physicians into various treatments for reasons (disease severity, contraindications, socioeconomic status, overall prognosis, comorbidities, etc.) that are often associated with the outcomes. As the first step, researchers may have to describe and recognize the diversity in the existing treatment regimens or testing modalities in usual care. Then, a thorough understanding of how treatment selection is made in the real world is necessary for accurate definition and operationalization of “usual or standard care.” Standards of care may vary across geographic regions and treatment settings or change over time. It is important to recognize that a “wastebasket definition” of “usual or standard care” (any users of any existing treatments) should be avoided. It is important to recognize that comparisons may be impossible when suspected or observed differences between the exposure and comparison groups are associated with the outcome of interest and cannot be adequately adjusted and controlled through study design or analytic approaches (i.e., in situations with intractable confounding).</a:t>
            </a:r>
          </a:p>
          <a:p>
            <a:pPr>
              <a:defRPr/>
            </a:pPr>
            <a:endParaRPr lang="en-US" sz="500" b="1" dirty="0" smtClean="0"/>
          </a:p>
          <a:p>
            <a:pPr>
              <a:defRPr/>
            </a:pPr>
            <a:r>
              <a:rPr lang="en-US" sz="500" b="1" dirty="0" smtClean="0"/>
              <a:t>Historical Comparison</a:t>
            </a:r>
          </a:p>
          <a:p>
            <a:pPr>
              <a:defRPr/>
            </a:pPr>
            <a:r>
              <a:rPr lang="en-US" sz="500" dirty="0" smtClean="0"/>
              <a:t>A historical comparison group may seem to be a natural choice when there is a dramatic s</a:t>
            </a:r>
          </a:p>
          <a:p>
            <a:pPr>
              <a:defRPr/>
            </a:pPr>
            <a:r>
              <a:rPr lang="en-US" sz="500" dirty="0" err="1" smtClean="0"/>
              <a:t>hift</a:t>
            </a:r>
            <a:r>
              <a:rPr lang="en-US" sz="500" dirty="0" smtClean="0"/>
              <a:t> from one treatment to another (e.g., rapid diffusion of a new treatment in practice, sudden change in treatment utilization due to evidence or practice changes). It may also be the only choice when there is such strong selection for the new treatment that it is uncontrollable even with rigorous methods and when randomization is unethical or not realistic for other reasons. However, in any situation, the use of a historical control needs to be justified after considering associated methodological issues.</a:t>
            </a:r>
          </a:p>
          <a:p>
            <a:pPr>
              <a:defRPr/>
            </a:pPr>
            <a:r>
              <a:rPr lang="en-US" sz="500" dirty="0" smtClean="0"/>
              <a:t> </a:t>
            </a:r>
          </a:p>
          <a:p>
            <a:pPr>
              <a:defRPr/>
            </a:pPr>
            <a:r>
              <a:rPr lang="en-US" sz="500" dirty="0" smtClean="0"/>
              <a:t>Historical comparison groups will still be vulnerable to confounding by indication or severity when information on indication or severity is unmeasured. To overcome this limitation, an instrumental variable analysis using calendar time as an instrument has been applied. Even in analyses </a:t>
            </a:r>
            <a:r>
              <a:rPr lang="en-US" sz="500" b="0" dirty="0" smtClean="0"/>
              <a:t>using calendar time as an instrumental</a:t>
            </a:r>
            <a:r>
              <a:rPr lang="en-US" sz="500" b="0" baseline="0" dirty="0" smtClean="0"/>
              <a:t> variable</a:t>
            </a:r>
            <a:r>
              <a:rPr lang="en-US" sz="500" b="0" dirty="0" smtClean="0"/>
              <a:t>, </a:t>
            </a:r>
            <a:r>
              <a:rPr lang="en-US" sz="500" dirty="0" smtClean="0"/>
              <a:t>confounding by indication may still arise if time is associated with severity and outcomes of interest. Using historical comparison groups, any changes in the severity or operational definitions of the target condition, as well as changes in outcome rates or outcome definitions, over time could introduce bias in the analyses and must be adequately controlled. If these time-varying factors are not controllable, the use of a historical comparison group cannot be justified.</a:t>
            </a:r>
          </a:p>
          <a:p>
            <a:pPr>
              <a:defRPr/>
            </a:pPr>
            <a:endParaRPr lang="en-US" sz="500" dirty="0" smtClean="0">
              <a:solidFill>
                <a:prstClr val="black"/>
              </a:solidFill>
              <a:ea typeface="ＭＳ Ｐゴシック" pitchFamily="34" charset="-128"/>
            </a:endParaRPr>
          </a:p>
          <a:p>
            <a:pPr>
              <a:defRPr/>
            </a:pPr>
            <a:r>
              <a:rPr lang="en-US" sz="500" dirty="0" smtClean="0">
                <a:solidFill>
                  <a:prstClr val="black"/>
                </a:solidFill>
                <a:ea typeface="ＭＳ Ｐゴシック" pitchFamily="34" charset="-128"/>
              </a:rPr>
              <a:t>References:</a:t>
            </a:r>
          </a:p>
          <a:p>
            <a:pPr rtl="0"/>
            <a:r>
              <a:rPr lang="en-US" sz="500" dirty="0" err="1" smtClean="0"/>
              <a:t>Setoguchi</a:t>
            </a:r>
            <a:r>
              <a:rPr lang="en-US" sz="500" dirty="0" smtClean="0"/>
              <a:t> S, Gerhard T. Comparator selection. In: </a:t>
            </a:r>
            <a:r>
              <a:rPr lang="en-US" sz="500" dirty="0" err="1" smtClean="0"/>
              <a:t>Velentgas</a:t>
            </a:r>
            <a:r>
              <a:rPr lang="en-US" sz="500" dirty="0" smtClean="0"/>
              <a:t> P and Dreyer NA, eds. Developing a Protocol for Observational Comparative Effectiveness Research: A User's Guide. Rockville, MD: Agency for Healthcare Research and Quality; January 2013. p. 59-70. AHRQ Publication No. 12-EHC099. Available at www.effectivehealthcare.ahrq.gov/Methods-OCER.cfm.</a:t>
            </a:r>
          </a:p>
          <a:p>
            <a:pPr>
              <a:defRPr/>
            </a:pPr>
            <a:endParaRPr lang="en-US" sz="500" dirty="0" smtClean="0"/>
          </a:p>
          <a:p>
            <a:pPr>
              <a:defRPr/>
            </a:pPr>
            <a:r>
              <a:rPr lang="en-US" sz="500" dirty="0" smtClean="0"/>
              <a:t>Cain LE, Cole SR, Greenland S, et al. Effect of highly active antiretroviral therapy on incident AIDS using calendar period as an instrumental variable. Am J </a:t>
            </a:r>
            <a:r>
              <a:rPr lang="en-US" sz="500" dirty="0" err="1" smtClean="0"/>
              <a:t>Epidemiol</a:t>
            </a:r>
            <a:r>
              <a:rPr lang="en-US" sz="500" dirty="0" smtClean="0"/>
              <a:t> 2009 May 1;169(9):1124-32. PMID: 19318615.</a:t>
            </a:r>
          </a:p>
          <a:p>
            <a:pPr marL="0" marR="0" indent="0" algn="l" defTabSz="914400" rtl="0" eaLnBrk="0" fontAlgn="base" latinLnBrk="0" hangingPunct="0">
              <a:spcBef>
                <a:spcPct val="30000"/>
              </a:spcBef>
              <a:spcAft>
                <a:spcPct val="0"/>
              </a:spcAft>
              <a:buClrTx/>
              <a:buSzTx/>
              <a:buFontTx/>
              <a:buNone/>
              <a:tabLst/>
              <a:defRPr/>
            </a:pPr>
            <a:r>
              <a:rPr lang="en-US" sz="500" dirty="0" smtClean="0"/>
              <a:t>http://www.ncbi.nlm.nih.gov/pubmed/19318615</a:t>
            </a:r>
          </a:p>
          <a:p>
            <a:pPr>
              <a:defRPr/>
            </a:pPr>
            <a:endParaRPr lang="en-US" sz="500" dirty="0" smtClean="0"/>
          </a:p>
          <a:p>
            <a:pPr>
              <a:defRPr/>
            </a:pPr>
            <a:r>
              <a:rPr lang="en-US" sz="500" dirty="0" smtClean="0"/>
              <a:t>Johnston KM, Gustafson P, Levy AR, et al. Use of instrumental variables in the analysis of generalized linear models in the presence of unmeasured confounding with applications to epidemiological research. Stat Med 2008 Apr;27(9):1539-56. PMID: 17847052.</a:t>
            </a:r>
          </a:p>
          <a:p>
            <a:pPr>
              <a:defRPr/>
            </a:pPr>
            <a:r>
              <a:rPr lang="en-US" sz="500" dirty="0" smtClean="0"/>
              <a:t>http://www.ncbi.nlm.nih.gov/pubmed/17847052</a:t>
            </a:r>
          </a:p>
          <a:p>
            <a:pPr>
              <a:defRPr/>
            </a:pPr>
            <a:endParaRPr lang="en-US" sz="500" dirty="0" smtClean="0"/>
          </a:p>
          <a:p>
            <a:pPr>
              <a:defRPr/>
            </a:pPr>
            <a:r>
              <a:rPr lang="en-US" sz="500" dirty="0" err="1" smtClean="0"/>
              <a:t>Rascati</a:t>
            </a:r>
            <a:r>
              <a:rPr lang="en-US" sz="500" dirty="0" smtClean="0"/>
              <a:t> KL, </a:t>
            </a:r>
            <a:r>
              <a:rPr lang="en-US" sz="500" dirty="0" err="1" smtClean="0"/>
              <a:t>Johnsrud</a:t>
            </a:r>
            <a:r>
              <a:rPr lang="en-US" sz="500" dirty="0" smtClean="0"/>
              <a:t> MT, </a:t>
            </a:r>
            <a:r>
              <a:rPr lang="en-US" sz="500" dirty="0" err="1" smtClean="0"/>
              <a:t>Crismon</a:t>
            </a:r>
            <a:r>
              <a:rPr lang="en-US" sz="500" dirty="0" smtClean="0"/>
              <a:t> ML, et al. </a:t>
            </a:r>
            <a:r>
              <a:rPr lang="en-US" sz="500" dirty="0" err="1" smtClean="0"/>
              <a:t>Olanzapine</a:t>
            </a:r>
            <a:r>
              <a:rPr lang="en-US" sz="500" dirty="0" smtClean="0"/>
              <a:t> versus </a:t>
            </a:r>
            <a:r>
              <a:rPr lang="en-US" sz="500" dirty="0" err="1" smtClean="0"/>
              <a:t>risperidone</a:t>
            </a:r>
            <a:r>
              <a:rPr lang="en-US" sz="500" dirty="0" smtClean="0"/>
              <a:t> in the treatment of schizophrenia: a comparison of costs among Texas Medicaid recipients. </a:t>
            </a:r>
            <a:r>
              <a:rPr lang="en-US" sz="500" dirty="0" err="1" smtClean="0"/>
              <a:t>Pharmacoeconomics</a:t>
            </a:r>
            <a:r>
              <a:rPr lang="en-US" sz="500" dirty="0" smtClean="0"/>
              <a:t> 2003;21(10):683-97. PMID: 12828491.</a:t>
            </a:r>
          </a:p>
          <a:p>
            <a:pPr>
              <a:defRPr/>
            </a:pPr>
            <a:r>
              <a:rPr lang="en-US" sz="500" dirty="0" smtClean="0"/>
              <a:t>http://www.ncbi.nlm.nih.gov/pubmed/12828491</a:t>
            </a:r>
          </a:p>
          <a:p>
            <a:pPr>
              <a:defRPr/>
            </a:pPr>
            <a:endParaRPr lang="en-US" sz="500" dirty="0" smtClean="0"/>
          </a:p>
          <a:p>
            <a:pPr>
              <a:defRPr/>
            </a:pPr>
            <a:r>
              <a:rPr lang="en-US" sz="500" dirty="0" err="1" smtClean="0"/>
              <a:t>Shetty</a:t>
            </a:r>
            <a:r>
              <a:rPr lang="en-US" sz="500" dirty="0" smtClean="0"/>
              <a:t> KD, Vogt WB, Bhattacharya J. Hormone replacement therapy and cardiovascular health in the United States. Med Care 2009 May;47(5):600-6. PMID: 19319001.</a:t>
            </a:r>
          </a:p>
          <a:p>
            <a:pPr>
              <a:defRPr/>
            </a:pPr>
            <a:r>
              <a:rPr lang="en-US" sz="500" dirty="0" smtClean="0"/>
              <a:t>http://www.ncbi.nlm.nih.gov/pubmed/19319001</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85000" lnSpcReduction="10000"/>
          </a:bodyPr>
          <a:lstStyle/>
          <a:p>
            <a:pPr>
              <a:lnSpc>
                <a:spcPct val="110000"/>
              </a:lnSpc>
              <a:defRPr/>
            </a:pPr>
            <a:r>
              <a:rPr lang="en-US" b="1" dirty="0" smtClean="0"/>
              <a:t>Spectrum of Possible Comparisons (3 of 3)</a:t>
            </a:r>
          </a:p>
          <a:p>
            <a:pPr>
              <a:lnSpc>
                <a:spcPct val="110000"/>
              </a:lnSpc>
              <a:defRPr/>
            </a:pPr>
            <a:endParaRPr lang="en-US" b="1" dirty="0" smtClean="0"/>
          </a:p>
          <a:p>
            <a:pPr>
              <a:lnSpc>
                <a:spcPct val="110000"/>
              </a:lnSpc>
              <a:defRPr/>
            </a:pPr>
            <a:r>
              <a:rPr lang="en-US" b="1" dirty="0" smtClean="0"/>
              <a:t>Comparison Groups for Different Data Sources</a:t>
            </a:r>
          </a:p>
          <a:p>
            <a:pPr>
              <a:lnSpc>
                <a:spcPct val="110000"/>
              </a:lnSpc>
              <a:defRPr/>
            </a:pPr>
            <a:r>
              <a:rPr lang="en-US" dirty="0" smtClean="0"/>
              <a:t>Multiple data sources can be linked to enhance the validity of observational comparative effectiveness and safety studies. Registries have been linked to other data sources (e.g., Medicare data, health maintenance organization administrative data) to identify long-term clinical outcomes. Although device or drug registries may provide</a:t>
            </a:r>
            <a:r>
              <a:rPr lang="en-US" b="1" dirty="0" smtClean="0"/>
              <a:t> </a:t>
            </a:r>
            <a:r>
              <a:rPr lang="en-US" dirty="0" smtClean="0"/>
              <a:t>detailed data on the use of drugs, biologics, and devices and severity of underlying disease and related comorbidities, registries are often limited to one product or a class of product and, therefore, may not contain information on the comparison group of interest. In these cases, one registry for a drug or device could be linked to a separate registry or the target condition to Medicare data to identify the exposure and comparison group within Medicare-linked patients. In this example, both groups are obtained from the same source population (Medicare), but sampling of each group</a:t>
            </a:r>
            <a:r>
              <a:rPr lang="en-US" baseline="0" dirty="0" smtClean="0"/>
              <a:t> </a:t>
            </a:r>
            <a:r>
              <a:rPr lang="en-US" dirty="0" smtClean="0"/>
              <a:t>may be different as each registry may have collected data through a different mechanism. A separate issue of generalizability, which could arise as an estimation of a causal effect in observational studies or trials, necessitates a target population, and many methods of adjusting for confounding are based on the idea of estimating the average treatment effect in a target population. Describing a finite population that the effect estimates would be computed for and apply to may be challenging when exposure groups and comparison groups come from different databases.</a:t>
            </a:r>
          </a:p>
          <a:p>
            <a:pPr>
              <a:lnSpc>
                <a:spcPct val="110000"/>
              </a:lnSpc>
              <a:defRPr/>
            </a:pPr>
            <a:endParaRPr lang="en-US" dirty="0" smtClean="0">
              <a:solidFill>
                <a:prstClr val="black"/>
              </a:solidFill>
              <a:ea typeface="ＭＳ Ｐゴシック" pitchFamily="34" charset="-128"/>
            </a:endParaRPr>
          </a:p>
          <a:p>
            <a:pPr>
              <a:lnSpc>
                <a:spcPct val="110000"/>
              </a:lnSpc>
              <a:defRPr/>
            </a:pPr>
            <a:r>
              <a:rPr lang="en-US" dirty="0" smtClean="0">
                <a:solidFill>
                  <a:prstClr val="black"/>
                </a:solidFill>
                <a:ea typeface="ＭＳ Ｐゴシック" pitchFamily="34" charset="-128"/>
              </a:rPr>
              <a:t>Reference:</a:t>
            </a:r>
          </a:p>
          <a:p>
            <a:pPr rtl="0">
              <a:lnSpc>
                <a:spcPct val="110000"/>
              </a:lnSpc>
            </a:pPr>
            <a:r>
              <a:rPr lang="en-US" dirty="0" err="1" smtClean="0"/>
              <a:t>Setoguchi</a:t>
            </a:r>
            <a:r>
              <a:rPr lang="en-US" dirty="0" smtClean="0"/>
              <a:t> S, Gerhard T. Comparator selection.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59-70. AHRQ Publication No. 12-EHC099. Available at www.effectivehealthcare.ahrq.gov/Methods-OCER.cfm.</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0000" lnSpcReduction="20000"/>
          </a:bodyPr>
          <a:lstStyle/>
          <a:p>
            <a:pPr>
              <a:lnSpc>
                <a:spcPct val="120000"/>
              </a:lnSpc>
              <a:defRPr/>
            </a:pPr>
            <a:r>
              <a:rPr lang="en-US" b="1" dirty="0" smtClean="0"/>
              <a:t>Operationalizing the Comparison Group in Comparative Effectiveness Research (1 of 2)</a:t>
            </a:r>
            <a:endParaRPr lang="en-US" dirty="0" smtClean="0"/>
          </a:p>
          <a:p>
            <a:pPr>
              <a:lnSpc>
                <a:spcPct val="120000"/>
              </a:lnSpc>
              <a:defRPr/>
            </a:pPr>
            <a:endParaRPr lang="en-US" dirty="0" smtClean="0"/>
          </a:p>
          <a:p>
            <a:pPr>
              <a:lnSpc>
                <a:spcPct val="120000"/>
              </a:lnSpc>
              <a:defRPr/>
            </a:pPr>
            <a:r>
              <a:rPr lang="en-US" b="1" dirty="0" smtClean="0"/>
              <a:t>Indication</a:t>
            </a:r>
            <a:endParaRPr lang="en-US" dirty="0" smtClean="0"/>
          </a:p>
          <a:p>
            <a:pPr>
              <a:lnSpc>
                <a:spcPct val="120000"/>
              </a:lnSpc>
              <a:defRPr/>
            </a:pPr>
            <a:r>
              <a:rPr lang="en-US" dirty="0" smtClean="0"/>
              <a:t>Another treatment used for the same indication as the exposure treatment will typically be used as the comparison group for assessing comparative effectiveness. However, because many treatments are approved for and/or clinically used to treat multiple indications, the appropriate indication will often have to be ensured by defining the indication and restricting the study population. Defining the indication typically involves a requirement for the presence of certain diagnoses, the absence of diagnoses for alternative indications, or a combination of both.</a:t>
            </a:r>
          </a:p>
          <a:p>
            <a:pPr>
              <a:lnSpc>
                <a:spcPct val="120000"/>
              </a:lnSpc>
              <a:defRPr/>
            </a:pPr>
            <a:endParaRPr lang="en-US" dirty="0" smtClean="0"/>
          </a:p>
          <a:p>
            <a:pPr>
              <a:lnSpc>
                <a:spcPct val="120000"/>
              </a:lnSpc>
              <a:defRPr/>
            </a:pPr>
            <a:r>
              <a:rPr lang="en-US" b="1" dirty="0" smtClean="0"/>
              <a:t>Initiation</a:t>
            </a:r>
            <a:endParaRPr lang="en-US" dirty="0" smtClean="0"/>
          </a:p>
          <a:p>
            <a:pPr>
              <a:lnSpc>
                <a:spcPct val="120000"/>
              </a:lnSpc>
              <a:defRPr/>
            </a:pPr>
            <a:r>
              <a:rPr lang="en-US" dirty="0" smtClean="0"/>
              <a:t>There are well-recognized advantages in studying new initiators of treatments, which is why the new-user design is considered the gold standard in pharmacoepidemiology. Specifically, a new-user design prevents underascertainment of early events and avoids problems arising from confounders that may be affected by treatment in prevalent users. It also prevents bias from arising from prevalent users being long-term adherers who may also follow other healthy behaviors.</a:t>
            </a:r>
          </a:p>
          <a:p>
            <a:pPr>
              <a:lnSpc>
                <a:spcPct val="120000"/>
              </a:lnSpc>
              <a:defRPr/>
            </a:pPr>
            <a:endParaRPr lang="en-US" dirty="0" smtClean="0"/>
          </a:p>
          <a:p>
            <a:pPr>
              <a:lnSpc>
                <a:spcPct val="120000"/>
              </a:lnSpc>
              <a:defRPr/>
            </a:pPr>
            <a:r>
              <a:rPr lang="en-US" dirty="0" smtClean="0"/>
              <a:t>References:</a:t>
            </a:r>
          </a:p>
          <a:p>
            <a:pPr rtl="0">
              <a:lnSpc>
                <a:spcPct val="120000"/>
              </a:lnSpc>
            </a:pPr>
            <a:r>
              <a:rPr lang="en-US" dirty="0" err="1" smtClean="0"/>
              <a:t>Setoguchi</a:t>
            </a:r>
            <a:r>
              <a:rPr lang="en-US" dirty="0" smtClean="0"/>
              <a:t> S, Gerhard T. Comparator selection.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59-70. AHRQ Publication No. 12-EHC099. Available at www.effectivehealthcare.ahrq.gov/Methods-OCER.cfm.</a:t>
            </a:r>
          </a:p>
          <a:p>
            <a:pPr>
              <a:lnSpc>
                <a:spcPct val="120000"/>
              </a:lnSpc>
              <a:defRPr/>
            </a:pPr>
            <a:endParaRPr lang="en-US" dirty="0" smtClean="0"/>
          </a:p>
          <a:p>
            <a:pPr>
              <a:lnSpc>
                <a:spcPct val="120000"/>
              </a:lnSpc>
              <a:defRPr/>
            </a:pPr>
            <a:r>
              <a:rPr lang="en-US" dirty="0" err="1" smtClean="0"/>
              <a:t>Schneeweiss</a:t>
            </a:r>
            <a:r>
              <a:rPr lang="en-US" dirty="0" smtClean="0"/>
              <a:t> S, Patrick AR, </a:t>
            </a:r>
            <a:r>
              <a:rPr lang="en-US" dirty="0" err="1" smtClean="0"/>
              <a:t>Stürmer</a:t>
            </a:r>
            <a:r>
              <a:rPr lang="en-US" dirty="0" smtClean="0"/>
              <a:t> T, et al. Increasing levels of restriction in </a:t>
            </a:r>
            <a:r>
              <a:rPr lang="en-US" dirty="0" err="1" smtClean="0"/>
              <a:t>pharmacoepidemiologic</a:t>
            </a:r>
            <a:r>
              <a:rPr lang="en-US" dirty="0" smtClean="0"/>
              <a:t> database studies of elderly and comparison with randomized trial results. Med Care 2007 Oct;45(10 </a:t>
            </a:r>
            <a:r>
              <a:rPr lang="en-US" dirty="0" err="1" smtClean="0"/>
              <a:t>Suppl</a:t>
            </a:r>
            <a:r>
              <a:rPr lang="en-US" dirty="0" smtClean="0"/>
              <a:t> 2):S131-42. PMID: 17909372</a:t>
            </a:r>
          </a:p>
          <a:p>
            <a:pPr>
              <a:lnSpc>
                <a:spcPct val="120000"/>
              </a:lnSpc>
              <a:defRPr/>
            </a:pPr>
            <a:r>
              <a:rPr lang="en-US" sz="1200" dirty="0" smtClean="0"/>
              <a:t>http://www.ncbi.nlm.nih.gov/pubmed/</a:t>
            </a:r>
            <a:r>
              <a:rPr lang="en-US" dirty="0" smtClean="0"/>
              <a:t>17909372</a:t>
            </a:r>
          </a:p>
          <a:p>
            <a:pPr>
              <a:lnSpc>
                <a:spcPct val="120000"/>
              </a:lnSpc>
              <a:defRPr/>
            </a:pPr>
            <a:endParaRPr lang="en-US" b="1" dirty="0" smtClean="0"/>
          </a:p>
          <a:p>
            <a:pPr>
              <a:lnSpc>
                <a:spcPct val="120000"/>
              </a:lnSpc>
              <a:defRPr/>
            </a:pPr>
            <a:r>
              <a:rPr lang="en-US" dirty="0" smtClean="0"/>
              <a:t>Ray WA. Evaluating medication effects outside of clinical trials: new-user designs. Am J </a:t>
            </a:r>
            <a:r>
              <a:rPr lang="en-US" dirty="0" err="1" smtClean="0"/>
              <a:t>Epidemiol</a:t>
            </a:r>
            <a:r>
              <a:rPr lang="en-US" dirty="0" smtClean="0"/>
              <a:t> 2003 Nov 1;158(9):915-20. PMID:14585769.</a:t>
            </a:r>
          </a:p>
          <a:p>
            <a:pPr marL="0" marR="0" indent="0" algn="l" defTabSz="914400" rtl="0" eaLnBrk="0" fontAlgn="base" latinLnBrk="0" hangingPunct="0">
              <a:lnSpc>
                <a:spcPct val="120000"/>
              </a:lnSpc>
              <a:spcBef>
                <a:spcPct val="30000"/>
              </a:spcBef>
              <a:spcAft>
                <a:spcPct val="0"/>
              </a:spcAft>
              <a:buClrTx/>
              <a:buSzTx/>
              <a:buFontTx/>
              <a:buNone/>
              <a:tabLst/>
              <a:defRPr/>
            </a:pPr>
            <a:r>
              <a:rPr lang="en-US" sz="1200" dirty="0" smtClean="0"/>
              <a:t>http://www.ncbi.nlm.nih.gov/pubmed/</a:t>
            </a:r>
            <a:r>
              <a:rPr lang="en-US" dirty="0" smtClean="0"/>
              <a:t>14585769</a:t>
            </a:r>
            <a:endParaRPr lang="en-US" sz="1200" dirty="0" smtClean="0"/>
          </a:p>
          <a:p>
            <a:pPr>
              <a:lnSpc>
                <a:spcPct val="120000"/>
              </a:lnSpc>
              <a:defRPr/>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cxnSp>
        <p:nvCxnSpPr>
          <p:cNvPr id="4" name="Straight Connector 3"/>
          <p:cNvCxnSpPr>
            <a:cxnSpLocks noChangeShapeType="1"/>
          </p:cNvCxnSpPr>
          <p:nvPr/>
        </p:nvCxnSpPr>
        <p:spPr bwMode="auto">
          <a:xfrm>
            <a:off x="703263" y="3059113"/>
            <a:ext cx="7715250" cy="0"/>
          </a:xfrm>
          <a:prstGeom prst="line">
            <a:avLst/>
          </a:prstGeom>
          <a:noFill/>
          <a:ln w="25400">
            <a:solidFill>
              <a:srgbClr val="820000"/>
            </a:solidFill>
            <a:round/>
            <a:headEnd/>
            <a:tailEnd/>
          </a:ln>
          <a:extLst>
            <a:ext uri="{909E8E84-426E-40dd-AFC4-6F175D3DCCD1}">
              <a14:hiddenFill xmlns:a14="http://schemas.microsoft.com/office/drawing/2010/main">
                <a:noFill/>
              </a14:hiddenFill>
            </a:ext>
          </a:extLst>
        </p:spPr>
      </p:cxnSp>
      <p:pic>
        <p:nvPicPr>
          <p:cNvPr id="5" name="Picture 4" descr="EHC-logo-reversed-color.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7000" y="5181600"/>
            <a:ext cx="35814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444625"/>
            <a:ext cx="7733805" cy="1565050"/>
          </a:xfrm>
          <a:effectLst/>
        </p:spPr>
        <p:txBody>
          <a:bodyPr/>
          <a:lstStyle>
            <a:lvl1pPr algn="ctr">
              <a:defRPr sz="32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799" y="3112477"/>
            <a:ext cx="7733805" cy="1840523"/>
          </a:xfrm>
          <a:prstGeom prst="rect">
            <a:avLst/>
          </a:prstGeom>
        </p:spPr>
        <p:txBody>
          <a:bodyPr lIns="0" tIns="0" rIns="0" bIns="0"/>
          <a:lstStyle>
            <a:lvl1pPr marL="0" indent="0" algn="ctr">
              <a:buNone/>
              <a:defRPr sz="20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267288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803196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SmartArt Placeholder 2"/>
          <p:cNvSpPr>
            <a:spLocks noGrp="1"/>
          </p:cNvSpPr>
          <p:nvPr>
            <p:ph type="dgm" idx="1"/>
          </p:nvPr>
        </p:nvSpPr>
        <p:spPr>
          <a:xfrm>
            <a:off x="457200" y="1295400"/>
            <a:ext cx="8229600" cy="4830763"/>
          </a:xfrm>
          <a:prstGeom prst="rect">
            <a:avLst/>
          </a:prstGeom>
        </p:spPr>
        <p:txBody>
          <a:bodyPr lIns="0" tIns="0" rIns="0" bIns="0"/>
          <a:lstStyle/>
          <a:p>
            <a:pPr lvl="0"/>
            <a:r>
              <a:rPr lang="en-US" noProof="0" dirty="0" smtClean="0"/>
              <a:t>Click icon to add SmartArt graphic</a:t>
            </a:r>
            <a:endParaRPr lang="en-US" noProof="0" dirty="0"/>
          </a:p>
        </p:txBody>
      </p:sp>
    </p:spTree>
    <p:extLst>
      <p:ext uri="{BB962C8B-B14F-4D97-AF65-F5344CB8AC3E}">
        <p14:creationId xmlns:p14="http://schemas.microsoft.com/office/powerpoint/2010/main" val="15979989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105400"/>
            <a:ext cx="5486400" cy="457200"/>
          </a:xfrm>
        </p:spPr>
        <p:txBody>
          <a:bodyPr/>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371600"/>
            <a:ext cx="5486400" cy="3657599"/>
          </a:xfrm>
          <a:prstGeom prst="rect">
            <a:avLst/>
          </a:prstGeom>
        </p:spPr>
        <p:txBody>
          <a:bodyPr lIns="0" tIns="0" rIns="0"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lang="en-US" noProof="0" dirty="0"/>
          </a:p>
        </p:txBody>
      </p:sp>
      <p:sp>
        <p:nvSpPr>
          <p:cNvPr id="4" name="Text Placeholder 3"/>
          <p:cNvSpPr>
            <a:spLocks noGrp="1"/>
          </p:cNvSpPr>
          <p:nvPr>
            <p:ph type="body" sz="half" idx="2"/>
          </p:nvPr>
        </p:nvSpPr>
        <p:spPr>
          <a:xfrm>
            <a:off x="1792288" y="5611090"/>
            <a:ext cx="5486400" cy="561109"/>
          </a:xfrm>
          <a:prstGeom prst="rect">
            <a:avLst/>
          </a:prstGeom>
        </p:spPr>
        <p:txBody>
          <a:bodyPr lIns="0" tIns="0" rIns="0" bIns="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70560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3" name="Table Placeholder 2"/>
          <p:cNvSpPr>
            <a:spLocks noGrp="1"/>
          </p:cNvSpPr>
          <p:nvPr>
            <p:ph type="tbl" idx="1"/>
          </p:nvPr>
        </p:nvSpPr>
        <p:spPr>
          <a:xfrm>
            <a:off x="457200" y="1295400"/>
            <a:ext cx="8229600" cy="4830763"/>
          </a:xfrm>
          <a:prstGeom prst="rect">
            <a:avLst/>
          </a:prstGeom>
        </p:spPr>
        <p:txBody>
          <a:bodyPr lIns="0" tIns="0" rIns="0" bIns="0"/>
          <a:lstStyle/>
          <a:p>
            <a:pPr lvl="0"/>
            <a:r>
              <a:rPr lang="en-US" noProof="0" dirty="0" smtClean="0"/>
              <a:t>Click icon to add table</a:t>
            </a:r>
            <a:endParaRPr lang="en-US" noProof="0" dirty="0"/>
          </a:p>
        </p:txBody>
      </p:sp>
    </p:spTree>
    <p:extLst>
      <p:ext uri="{BB962C8B-B14F-4D97-AF65-F5344CB8AC3E}">
        <p14:creationId xmlns:p14="http://schemas.microsoft.com/office/powerpoint/2010/main" val="14228974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hart Placeholder 3"/>
          <p:cNvSpPr>
            <a:spLocks noGrp="1"/>
          </p:cNvSpPr>
          <p:nvPr>
            <p:ph type="ch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chart</a:t>
            </a:r>
            <a:endParaRPr lang="en-US" noProof="0" dirty="0"/>
          </a:p>
        </p:txBody>
      </p:sp>
      <p:sp>
        <p:nvSpPr>
          <p:cNvPr id="10"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5473180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lipArt Placeholder 3"/>
          <p:cNvSpPr>
            <a:spLocks noGrp="1"/>
          </p:cNvSpPr>
          <p:nvPr>
            <p:ph type="clip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clip art</a:t>
            </a:r>
            <a:endParaRPr lang="en-US" noProof="0" dirty="0"/>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31775">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5526569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spcBef>
                <a:spcPts val="792"/>
              </a:spcBef>
              <a:buSzPct val="100000"/>
              <a:buFont typeface="Wingdings 2" pitchFamily="18" charset="2"/>
              <a:buChar char=""/>
              <a:defRPr/>
            </a:lvl2pPr>
            <a:lvl3pPr marL="859536" indent="-283464">
              <a:lnSpc>
                <a:spcPct val="100000"/>
              </a:lnSpc>
              <a:spcBef>
                <a:spcPts val="792"/>
              </a:spcBef>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8897904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6"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7210998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6"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01688" indent="-231775">
              <a:lnSpc>
                <a:spcPct val="100000"/>
              </a:lnSpc>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635231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8448"/>
            <a:ext cx="8229600" cy="4828032"/>
          </a:xfrm>
          <a:prstGeom prst="rect">
            <a:avLst/>
          </a:prstGeom>
        </p:spPr>
        <p:txBody>
          <a:bodyPr lIns="0" tIns="0" rIns="0" bIns="0"/>
          <a:lstStyle>
            <a:lvl1pPr marL="292608" indent="-292608">
              <a:lnSpc>
                <a:spcPct val="100000"/>
              </a:lnSpc>
              <a:buSzPct val="100000"/>
              <a:buFont typeface="Wingdings 2" pitchFamily="18" charset="2"/>
              <a:buChar char=""/>
              <a:defRPr sz="2400"/>
            </a:lvl1pPr>
            <a:lvl2pPr marL="694944" indent="-292608">
              <a:lnSpc>
                <a:spcPct val="100000"/>
              </a:lnSpc>
              <a:buSzPct val="100000"/>
              <a:buFont typeface="Wingdings 2" pitchFamily="18" charset="2"/>
              <a:buChar char=""/>
              <a:defRPr sz="2200"/>
            </a:lvl2pPr>
            <a:lvl3pPr marL="1097280" indent="-292608">
              <a:lnSpc>
                <a:spcPct val="100000"/>
              </a:lnSpc>
              <a:buSzPct val="100000"/>
              <a:buFont typeface="Wingdings 2" pitchFamily="18" charset="2"/>
              <a:buChar char=""/>
              <a:defRPr sz="2000" baseline="0"/>
            </a:lvl3pPr>
            <a:lvl4pPr marL="1499616" indent="-283464">
              <a:lnSpc>
                <a:spcPct val="100000"/>
              </a:lnSpc>
              <a:buSzPct val="100000"/>
              <a:buFont typeface="Wingdings 2" pitchFamily="18" charset="2"/>
              <a:buChar char=""/>
              <a:defRPr sz="2000"/>
            </a:lvl4pPr>
            <a:lvl5pPr marL="1499616" indent="-283464">
              <a:lnSpc>
                <a:spcPct val="100000"/>
              </a:lnSpc>
              <a:buSzPct val="100000"/>
              <a:buFont typeface="Wingdings 2" pitchFamily="18" charset="2"/>
              <a:buChar char=""/>
              <a:defRPr sz="2000"/>
            </a:lvl5pPr>
            <a:lvl6pPr>
              <a:buNone/>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Title 1"/>
          <p:cNvSpPr>
            <a:spLocks noGrp="1"/>
          </p:cNvSpPr>
          <p:nvPr>
            <p:ph type="title"/>
          </p:nvPr>
        </p:nvSpPr>
        <p:spPr>
          <a:xfrm>
            <a:off x="457200" y="130175"/>
            <a:ext cx="8229600" cy="860425"/>
          </a:xfrm>
        </p:spPr>
        <p:txBody>
          <a:bodyPr/>
          <a:lstStyle>
            <a:lvl1pPr>
              <a:defRPr sz="2800"/>
            </a:lvl1pPr>
          </a:lstStyle>
          <a:p>
            <a:r>
              <a:rPr lang="en-US" smtClean="0"/>
              <a:t>Click to edit Master title style</a:t>
            </a:r>
            <a:endParaRPr lang="en-US" dirty="0"/>
          </a:p>
        </p:txBody>
      </p:sp>
    </p:spTree>
    <p:extLst>
      <p:ext uri="{BB962C8B-B14F-4D97-AF65-F5344CB8AC3E}">
        <p14:creationId xmlns:p14="http://schemas.microsoft.com/office/powerpoint/2010/main" val="18856783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4358934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1150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Tree>
    <p:extLst>
      <p:ext uri="{BB962C8B-B14F-4D97-AF65-F5344CB8AC3E}">
        <p14:creationId xmlns:p14="http://schemas.microsoft.com/office/powerpoint/2010/main" val="3722674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idx="1"/>
          </p:nvPr>
        </p:nvSpPr>
        <p:spPr>
          <a:xfrm>
            <a:off x="457200" y="1295400"/>
            <a:ext cx="8229600" cy="4830763"/>
          </a:xfrm>
          <a:prstGeom prst="rect">
            <a:avLst/>
          </a:prstGeom>
        </p:spPr>
        <p:txBody>
          <a:bodyPr lIns="0" tIns="0" rIns="0" bIns="0"/>
          <a:lstStyle/>
          <a:p>
            <a:pPr lvl="0"/>
            <a:r>
              <a:rPr lang="en-US" noProof="0" dirty="0" smtClean="0"/>
              <a:t>Click icon to add chart</a:t>
            </a:r>
            <a:endParaRPr lang="en-US" noProof="0" dirty="0"/>
          </a:p>
        </p:txBody>
      </p:sp>
    </p:spTree>
    <p:extLst>
      <p:ext uri="{BB962C8B-B14F-4D97-AF65-F5344CB8AC3E}">
        <p14:creationId xmlns:p14="http://schemas.microsoft.com/office/powerpoint/2010/main" val="2182476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sz="half" idx="1"/>
          </p:nvPr>
        </p:nvSpPr>
        <p:spPr>
          <a:xfrm>
            <a:off x="457200" y="1295400"/>
            <a:ext cx="4038600" cy="4830763"/>
          </a:xfrm>
          <a:prstGeom prst="rect">
            <a:avLst/>
          </a:prstGeom>
        </p:spPr>
        <p:txBody>
          <a:bodyPr/>
          <a:lstStyle/>
          <a:p>
            <a:pPr lvl="0"/>
            <a:r>
              <a:rPr lang="en-US" noProof="0" dirty="0" smtClean="0"/>
              <a:t>Click icon to add chart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9437481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lipArt Placeholder 2"/>
          <p:cNvSpPr>
            <a:spLocks noGrp="1"/>
          </p:cNvSpPr>
          <p:nvPr>
            <p:ph type="clipArt" sz="half" idx="1"/>
          </p:nvPr>
        </p:nvSpPr>
        <p:spPr>
          <a:xfrm>
            <a:off x="457200" y="1295400"/>
            <a:ext cx="4038600" cy="4830763"/>
          </a:xfrm>
          <a:prstGeom prst="rect">
            <a:avLst/>
          </a:prstGeom>
        </p:spPr>
        <p:txBody>
          <a:bodyPr/>
          <a:lstStyle/>
          <a:p>
            <a:pPr lvl="0"/>
            <a:r>
              <a:rPr lang="en-US" noProof="0" dirty="0" smtClean="0"/>
              <a:t>Click icon to add clip 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4104252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666295748"/>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0"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30175"/>
            <a:ext cx="822960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smtClean="0"/>
              <a:t>Click here to change title</a:t>
            </a:r>
          </a:p>
        </p:txBody>
      </p:sp>
      <p:sp>
        <p:nvSpPr>
          <p:cNvPr id="1027" name="Rectangle 5"/>
          <p:cNvSpPr>
            <a:spLocks noChangeArrowheads="1"/>
          </p:cNvSpPr>
          <p:nvPr/>
        </p:nvSpPr>
        <p:spPr bwMode="auto">
          <a:xfrm>
            <a:off x="5638800" y="6497638"/>
            <a:ext cx="1066800"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Palatino Linotype" pitchFamily="18" charset="0"/>
            </a:endParaRPr>
          </a:p>
        </p:txBody>
      </p:sp>
    </p:spTree>
  </p:cSld>
  <p:clrMap bg1="lt1" tx1="dk1" bg2="lt2" tx2="dk2" accent1="accent1" accent2="accent2" accent3="accent3" accent4="accent4" accent5="accent5" accent6="accent6" hlink="hlink" folHlink="folHlink"/>
  <p:sldLayoutIdLst>
    <p:sldLayoutId id="2147484115" r:id="rId1"/>
    <p:sldLayoutId id="2147484098" r:id="rId2"/>
    <p:sldLayoutId id="2147484099" r:id="rId3"/>
    <p:sldLayoutId id="2147484100" r:id="rId4"/>
    <p:sldLayoutId id="2147484101" r:id="rId5"/>
    <p:sldLayoutId id="2147484102" r:id="rId6"/>
    <p:sldLayoutId id="2147484103" r:id="rId7"/>
    <p:sldLayoutId id="2147484104" r:id="rId8"/>
    <p:sldLayoutId id="2147484105" r:id="rId9"/>
    <p:sldLayoutId id="2147484106" r:id="rId10"/>
    <p:sldLayoutId id="2147484107" r:id="rId11"/>
    <p:sldLayoutId id="2147484108" r:id="rId12"/>
    <p:sldLayoutId id="2147484109" r:id="rId13"/>
    <p:sldLayoutId id="2147484110" r:id="rId14"/>
    <p:sldLayoutId id="2147484111" r:id="rId15"/>
    <p:sldLayoutId id="2147484112" r:id="rId16"/>
    <p:sldLayoutId id="2147484113" r:id="rId17"/>
    <p:sldLayoutId id="2147484114" r:id="rId18"/>
  </p:sldLayoutIdLst>
  <p:timing>
    <p:tnLst>
      <p:par>
        <p:cTn xmlns:p14="http://schemas.microsoft.com/office/powerpoint/2010/main" id="1" dur="indefinite" restart="never" nodeType="tmRoot"/>
      </p:par>
    </p:tnLst>
  </p:timing>
  <p:hf sldNum="0" hdr="0" ftr="0" dt="0"/>
  <p:txStyles>
    <p:titleStyle>
      <a:lvl1pPr algn="l" rtl="0" eaLnBrk="0" fontAlgn="base" hangingPunct="0">
        <a:lnSpc>
          <a:spcPct val="90000"/>
        </a:lnSpc>
        <a:spcBef>
          <a:spcPct val="0"/>
        </a:spcBef>
        <a:spcAft>
          <a:spcPct val="0"/>
        </a:spcAft>
        <a:defRPr sz="3200" b="1">
          <a:solidFill>
            <a:srgbClr val="FFFFFF"/>
          </a:solidFill>
          <a:latin typeface="+mj-lt"/>
          <a:ea typeface="ＭＳ Ｐゴシック" charset="0"/>
          <a:cs typeface="+mj-cs"/>
        </a:defRPr>
      </a:lvl1pPr>
      <a:lvl2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2pPr>
      <a:lvl3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3pPr>
      <a:lvl4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4pPr>
      <a:lvl5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5pPr>
      <a:lvl6pPr marL="457200" algn="l" rtl="0" eaLnBrk="1" fontAlgn="base" hangingPunct="1">
        <a:lnSpc>
          <a:spcPct val="90000"/>
        </a:lnSpc>
        <a:spcBef>
          <a:spcPct val="0"/>
        </a:spcBef>
        <a:spcAft>
          <a:spcPct val="0"/>
        </a:spcAft>
        <a:defRPr sz="2800" b="1">
          <a:solidFill>
            <a:srgbClr val="FFFFFF"/>
          </a:solidFill>
          <a:latin typeface="Trebuchet MS" pitchFamily="34" charset="0"/>
        </a:defRPr>
      </a:lvl6pPr>
      <a:lvl7pPr marL="914400" algn="l" rtl="0" eaLnBrk="1" fontAlgn="base" hangingPunct="1">
        <a:lnSpc>
          <a:spcPct val="90000"/>
        </a:lnSpc>
        <a:spcBef>
          <a:spcPct val="0"/>
        </a:spcBef>
        <a:spcAft>
          <a:spcPct val="0"/>
        </a:spcAft>
        <a:defRPr sz="2800" b="1">
          <a:solidFill>
            <a:srgbClr val="FFFFFF"/>
          </a:solidFill>
          <a:latin typeface="Trebuchet MS" pitchFamily="34" charset="0"/>
        </a:defRPr>
      </a:lvl7pPr>
      <a:lvl8pPr marL="1371600" algn="l" rtl="0" eaLnBrk="1" fontAlgn="base" hangingPunct="1">
        <a:lnSpc>
          <a:spcPct val="90000"/>
        </a:lnSpc>
        <a:spcBef>
          <a:spcPct val="0"/>
        </a:spcBef>
        <a:spcAft>
          <a:spcPct val="0"/>
        </a:spcAft>
        <a:defRPr sz="2800" b="1">
          <a:solidFill>
            <a:srgbClr val="FFFFFF"/>
          </a:solidFill>
          <a:latin typeface="Trebuchet MS" pitchFamily="34" charset="0"/>
        </a:defRPr>
      </a:lvl8pPr>
      <a:lvl9pPr marL="1828800" algn="l" rtl="0" eaLnBrk="1" fontAlgn="base" hangingPunct="1">
        <a:lnSpc>
          <a:spcPct val="90000"/>
        </a:lnSpc>
        <a:spcBef>
          <a:spcPct val="0"/>
        </a:spcBef>
        <a:spcAft>
          <a:spcPct val="0"/>
        </a:spcAft>
        <a:defRPr sz="2800" b="1">
          <a:solidFill>
            <a:srgbClr val="FFFFFF"/>
          </a:solidFill>
          <a:latin typeface="Trebuchet MS" pitchFamily="34" charset="0"/>
        </a:defRPr>
      </a:lvl9pPr>
    </p:titleStyle>
    <p:bodyStyle>
      <a:lvl1pPr marL="290513" indent="-290513" algn="l" rtl="0" eaLnBrk="0" fontAlgn="base" hangingPunct="0">
        <a:lnSpc>
          <a:spcPct val="110000"/>
        </a:lnSpc>
        <a:spcBef>
          <a:spcPct val="30000"/>
        </a:spcBef>
        <a:spcAft>
          <a:spcPct val="0"/>
        </a:spcAft>
        <a:buClr>
          <a:srgbClr val="DFB20F"/>
        </a:buClr>
        <a:buSzPct val="85000"/>
        <a:buFont typeface="Webdings" pitchFamily="18" charset="2"/>
        <a:buChar char="&lt;"/>
        <a:defRPr sz="2400">
          <a:solidFill>
            <a:srgbClr val="FFFFFF"/>
          </a:solidFill>
          <a:latin typeface="Trebuchet MS" pitchFamily="34" charset="0"/>
          <a:ea typeface="ＭＳ Ｐゴシック" charset="0"/>
          <a:cs typeface="+mn-cs"/>
        </a:defRPr>
      </a:lvl1pPr>
      <a:lvl2pPr marL="69215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2pPr>
      <a:lvl3pPr marL="1081088" indent="-2746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3pPr>
      <a:lvl4pPr marL="1427163" indent="-231775"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4pPr>
      <a:lvl5pPr marL="182880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5pPr>
      <a:lvl6pPr marL="22860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6pPr>
      <a:lvl7pPr marL="27432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7pPr>
      <a:lvl8pPr marL="32004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8pPr>
      <a:lvl9pPr marL="36576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685800" y="1444625"/>
            <a:ext cx="7734300" cy="1565275"/>
          </a:xfrm>
        </p:spPr>
        <p:txBody>
          <a:bodyPr/>
          <a:lstStyle/>
          <a:p>
            <a:pPr eaLnBrk="1" hangingPunct="1"/>
            <a:r>
              <a:rPr lang="en-US" dirty="0" smtClean="0">
                <a:ea typeface="ＭＳ Ｐゴシック" pitchFamily="34" charset="-128"/>
              </a:rPr>
              <a:t>Comparator Selection in Observational Comparative Effectiveness Research</a:t>
            </a:r>
          </a:p>
        </p:txBody>
      </p:sp>
      <p:sp>
        <p:nvSpPr>
          <p:cNvPr id="3075" name="Subtitle 7"/>
          <p:cNvSpPr>
            <a:spLocks noGrp="1"/>
          </p:cNvSpPr>
          <p:nvPr>
            <p:ph type="subTitle" idx="1"/>
          </p:nvPr>
        </p:nvSpPr>
        <p:spPr bwMode="auto">
          <a:xfrm>
            <a:off x="685800" y="3352800"/>
            <a:ext cx="7734300" cy="1600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en-US" dirty="0" smtClean="0">
                <a:ea typeface="ＭＳ Ｐゴシック" pitchFamily="34" charset="-128"/>
              </a:rPr>
              <a:t>Prepared for:</a:t>
            </a:r>
          </a:p>
          <a:p>
            <a:pPr eaLnBrk="1" hangingPunct="1"/>
            <a:r>
              <a:rPr lang="en-US" dirty="0" smtClean="0">
                <a:ea typeface="ＭＳ Ｐゴシック" pitchFamily="34" charset="-128"/>
              </a:rPr>
              <a:t>Agency for Healthcare Research and Quality (AHRQ)</a:t>
            </a:r>
          </a:p>
          <a:p>
            <a:pPr eaLnBrk="1" hangingPunct="1"/>
            <a:r>
              <a:rPr lang="en-US" dirty="0" smtClean="0">
                <a:ea typeface="ＭＳ Ｐゴシック" pitchFamily="34" charset="-128"/>
              </a:rPr>
              <a:t>www.ahrq.gov</a:t>
            </a:r>
          </a:p>
          <a:p>
            <a:pPr eaLnBrk="1" hangingPunct="1"/>
            <a:endParaRPr lang="en-US" dirty="0" smtClean="0">
              <a:ea typeface="ＭＳ Ｐゴシック" pitchFamily="34" charset="-128"/>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bwMode="auto">
          <a:xfrm>
            <a:off x="420064" y="1240440"/>
            <a:ext cx="8419135"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000" dirty="0" smtClean="0">
                <a:ea typeface="ＭＳ Ｐゴシック" pitchFamily="34" charset="-128"/>
              </a:rPr>
              <a:t>Exposure time window</a:t>
            </a:r>
          </a:p>
          <a:p>
            <a:pPr marL="693738" lvl="1" indent="-292100"/>
            <a:r>
              <a:rPr lang="en-US" sz="2000" dirty="0" smtClean="0">
                <a:ea typeface="ＭＳ Ｐゴシック" pitchFamily="34" charset="-128"/>
              </a:rPr>
              <a:t>Period where therapeutic benefit and/or risk would plausibly occur</a:t>
            </a:r>
          </a:p>
          <a:p>
            <a:pPr marL="693738" lvl="1" indent="-292100"/>
            <a:r>
              <a:rPr lang="en-US" sz="2000" dirty="0" smtClean="0">
                <a:ea typeface="ＭＳ Ｐゴシック" pitchFamily="34" charset="-128"/>
              </a:rPr>
              <a:t>Sensitivity analysis to assess whether results are sensitive to different specifications of the exposure window(s)</a:t>
            </a:r>
          </a:p>
          <a:p>
            <a:pPr marL="292100" indent="-292100"/>
            <a:r>
              <a:rPr lang="en-US" sz="2000" dirty="0" smtClean="0">
                <a:ea typeface="ＭＳ Ｐゴシック" pitchFamily="34" charset="-128"/>
              </a:rPr>
              <a:t>Nonadherence</a:t>
            </a:r>
          </a:p>
          <a:p>
            <a:pPr marL="693738" lvl="1" indent="-292100"/>
            <a:r>
              <a:rPr lang="en-US" sz="2000" dirty="0" smtClean="0">
                <a:ea typeface="ＭＳ Ｐゴシック" pitchFamily="34" charset="-128"/>
              </a:rPr>
              <a:t>May differ between treatment and comparators </a:t>
            </a:r>
          </a:p>
          <a:p>
            <a:pPr marL="693738" lvl="1" indent="-292100"/>
            <a:r>
              <a:rPr lang="en-US" sz="2000" dirty="0" smtClean="0">
                <a:ea typeface="ＭＳ Ｐゴシック" pitchFamily="34" charset="-128"/>
              </a:rPr>
              <a:t>Treatment effects should be compared at adherence levels observed in clinical practice, rather than adjusting for the difference in adherence</a:t>
            </a:r>
          </a:p>
          <a:p>
            <a:pPr marL="292100" indent="-292100"/>
            <a:r>
              <a:rPr lang="en-US" sz="2000" dirty="0" smtClean="0">
                <a:ea typeface="ＭＳ Ｐゴシック" pitchFamily="34" charset="-128"/>
              </a:rPr>
              <a:t>Dose/intensity of drug comparison</a:t>
            </a:r>
          </a:p>
          <a:p>
            <a:pPr marL="693738" lvl="1" indent="-292100"/>
            <a:r>
              <a:rPr lang="en-US" sz="2000" dirty="0" smtClean="0">
                <a:ea typeface="ＭＳ Ｐゴシック" pitchFamily="34" charset="-128"/>
              </a:rPr>
              <a:t>Assess and report dose in each group</a:t>
            </a:r>
          </a:p>
          <a:p>
            <a:pPr marL="693738" lvl="1" indent="-292100"/>
            <a:r>
              <a:rPr lang="en-US" sz="2000" dirty="0" smtClean="0">
                <a:ea typeface="ＭＳ Ｐゴシック" pitchFamily="34" charset="-128"/>
              </a:rPr>
              <a:t>Make comparisons at clinically equivalent dose levels </a:t>
            </a:r>
          </a:p>
          <a:p>
            <a:pPr marL="693738" lvl="1" indent="-292100"/>
            <a:endParaRPr lang="en-US" dirty="0" smtClean="0">
              <a:ea typeface="ＭＳ Ｐゴシック" pitchFamily="34" charset="-128"/>
            </a:endParaRPr>
          </a:p>
        </p:txBody>
      </p:sp>
      <p:sp>
        <p:nvSpPr>
          <p:cNvPr id="12291" name="Title 2"/>
          <p:cNvSpPr>
            <a:spLocks noGrp="1"/>
          </p:cNvSpPr>
          <p:nvPr>
            <p:ph type="title"/>
          </p:nvPr>
        </p:nvSpPr>
        <p:spPr/>
        <p:txBody>
          <a:bodyPr/>
          <a:lstStyle/>
          <a:p>
            <a:r>
              <a:rPr lang="en-US" dirty="0" smtClean="0">
                <a:ea typeface="ＭＳ Ｐゴシック" pitchFamily="34" charset="-128"/>
              </a:rPr>
              <a:t>Operationalizing the Comparison Group in Comparative Effectiveness Research (2 of 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1"/>
          <p:cNvSpPr>
            <a:spLocks noGrp="1"/>
          </p:cNvSpPr>
          <p:nvPr>
            <p:ph idx="1"/>
          </p:nvPr>
        </p:nvSpPr>
        <p:spPr bwMode="auto">
          <a:xfrm>
            <a:off x="457200" y="1298575"/>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ea typeface="ＭＳ Ｐゴシック" pitchFamily="34" charset="-128"/>
              </a:rPr>
              <a:t>Confounding by indication or severity: </a:t>
            </a:r>
          </a:p>
          <a:p>
            <a:pPr marL="693738" lvl="1" indent="-292100"/>
            <a:r>
              <a:rPr lang="en-US" sz="2400" dirty="0" smtClean="0">
                <a:ea typeface="ＭＳ Ｐゴシック" pitchFamily="34" charset="-128"/>
              </a:rPr>
              <a:t>Medications may be used for patients with a milder disease, and surgery might be reserved for those with more severe disease.</a:t>
            </a:r>
          </a:p>
          <a:p>
            <a:pPr marL="292100" indent="-292100"/>
            <a:r>
              <a:rPr lang="en-US" dirty="0" smtClean="0">
                <a:ea typeface="ＭＳ Ｐゴシック" pitchFamily="34" charset="-128"/>
              </a:rPr>
              <a:t>Selection of healthier patients to receive more invasive treatments:</a:t>
            </a:r>
          </a:p>
          <a:p>
            <a:pPr marL="693738" lvl="1" indent="-292100"/>
            <a:r>
              <a:rPr lang="en-US" sz="2400" dirty="0" smtClean="0">
                <a:ea typeface="ＭＳ Ｐゴシック" pitchFamily="34" charset="-128"/>
              </a:rPr>
              <a:t>Sicker patients are less likely to be considered for invasive procedures. </a:t>
            </a:r>
          </a:p>
          <a:p>
            <a:pPr marL="693738" lvl="1" indent="-292100"/>
            <a:r>
              <a:rPr lang="en-US" sz="2400" dirty="0" smtClean="0">
                <a:ea typeface="ＭＳ Ｐゴシック" pitchFamily="34" charset="-128"/>
              </a:rPr>
              <a:t>Selection becomes more problematic in comparisons across different treatment modalities.</a:t>
            </a:r>
          </a:p>
        </p:txBody>
      </p:sp>
      <p:sp>
        <p:nvSpPr>
          <p:cNvPr id="13315" name="Title 2"/>
          <p:cNvSpPr>
            <a:spLocks noGrp="1"/>
          </p:cNvSpPr>
          <p:nvPr>
            <p:ph type="title"/>
          </p:nvPr>
        </p:nvSpPr>
        <p:spPr/>
        <p:txBody>
          <a:bodyPr/>
          <a:lstStyle/>
          <a:p>
            <a:r>
              <a:rPr lang="en-US" dirty="0" smtClean="0">
                <a:ea typeface="ＭＳ Ｐゴシック" pitchFamily="34" charset="-128"/>
              </a:rPr>
              <a:t>Considerations for Comparisons Across</a:t>
            </a:r>
            <a:br>
              <a:rPr lang="en-US" dirty="0" smtClean="0">
                <a:ea typeface="ＭＳ Ｐゴシック" pitchFamily="34" charset="-128"/>
              </a:rPr>
            </a:br>
            <a:r>
              <a:rPr lang="en-US" dirty="0" smtClean="0">
                <a:ea typeface="ＭＳ Ｐゴシック" pitchFamily="34" charset="-128"/>
              </a:rPr>
              <a:t>Different Treatment Modalities (1 of 3)</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1"/>
          <p:cNvSpPr>
            <a:spLocks noGrp="1"/>
          </p:cNvSpPr>
          <p:nvPr>
            <p:ph idx="1"/>
          </p:nvPr>
        </p:nvSpPr>
        <p:spPr bwMode="auto">
          <a:xfrm>
            <a:off x="457200" y="1298575"/>
            <a:ext cx="8229600" cy="482758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defRPr/>
            </a:pPr>
            <a:r>
              <a:rPr lang="en-US" dirty="0" smtClean="0">
                <a:ea typeface="ＭＳ Ｐゴシック" pitchFamily="34" charset="-128"/>
              </a:rPr>
              <a:t>Time from disease onset to a treatment:</a:t>
            </a:r>
          </a:p>
          <a:p>
            <a:pPr marL="744538" lvl="1" indent="-342900">
              <a:defRPr/>
            </a:pPr>
            <a:r>
              <a:rPr lang="en-US" sz="2400" dirty="0" smtClean="0">
                <a:ea typeface="ＭＳ Ｐゴシック" pitchFamily="34" charset="-128"/>
              </a:rPr>
              <a:t>Pay careful attention to the time from initial diagnosis and the general sequence of different treatment modalities needed to prevent immortal person-time bias.</a:t>
            </a:r>
            <a:endParaRPr lang="en-US" sz="2400" dirty="0">
              <a:ea typeface="ＭＳ Ｐゴシック" pitchFamily="34" charset="-128"/>
            </a:endParaRPr>
          </a:p>
          <a:p>
            <a:pPr marL="292100" indent="-292100">
              <a:defRPr/>
            </a:pPr>
            <a:r>
              <a:rPr lang="en-US" dirty="0" smtClean="0">
                <a:ea typeface="ＭＳ Ｐゴシック" pitchFamily="34" charset="-128"/>
              </a:rPr>
              <a:t>Different magnitude of misclassification in drug exposure versus procedure comparison:</a:t>
            </a:r>
          </a:p>
          <a:p>
            <a:pPr marL="693738" lvl="1" indent="-292100">
              <a:defRPr/>
            </a:pPr>
            <a:r>
              <a:rPr lang="en-US" sz="2400" dirty="0" smtClean="0">
                <a:ea typeface="ＭＳ Ｐゴシック" pitchFamily="34" charset="-128"/>
              </a:rPr>
              <a:t>Misclassification of exposure might be greater with drugs than with devices/procedures.</a:t>
            </a:r>
          </a:p>
          <a:p>
            <a:pPr marL="693738" lvl="1" indent="-292100">
              <a:defRPr/>
            </a:pPr>
            <a:r>
              <a:rPr lang="en-US" sz="2400" dirty="0" smtClean="0">
                <a:ea typeface="ＭＳ Ｐゴシック" pitchFamily="34" charset="-128"/>
              </a:rPr>
              <a:t>Pharmacy records do not provide information on actual intake.</a:t>
            </a:r>
          </a:p>
        </p:txBody>
      </p:sp>
      <p:sp>
        <p:nvSpPr>
          <p:cNvPr id="14339" name="Title 2"/>
          <p:cNvSpPr>
            <a:spLocks noGrp="1"/>
          </p:cNvSpPr>
          <p:nvPr>
            <p:ph type="title"/>
          </p:nvPr>
        </p:nvSpPr>
        <p:spPr/>
        <p:txBody>
          <a:bodyPr/>
          <a:lstStyle/>
          <a:p>
            <a:r>
              <a:rPr lang="en-US" dirty="0" smtClean="0">
                <a:ea typeface="ＭＳ Ｐゴシック" pitchFamily="34" charset="-128"/>
              </a:rPr>
              <a:t>Considerations for Comparisons Across</a:t>
            </a:r>
            <a:br>
              <a:rPr lang="en-US" dirty="0" smtClean="0">
                <a:ea typeface="ＭＳ Ｐゴシック" pitchFamily="34" charset="-128"/>
              </a:rPr>
            </a:br>
            <a:r>
              <a:rPr lang="en-US" dirty="0" smtClean="0">
                <a:ea typeface="ＭＳ Ｐゴシック" pitchFamily="34" charset="-128"/>
              </a:rPr>
              <a:t>Different Treatment Modalities (2 of 3)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p:cNvSpPr>
            <a:spLocks noGrp="1"/>
          </p:cNvSpPr>
          <p:nvPr>
            <p:ph idx="1"/>
          </p:nvPr>
        </p:nvSpPr>
        <p:spPr bwMode="auto">
          <a:xfrm>
            <a:off x="457200" y="1298575"/>
            <a:ext cx="79248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ea typeface="ＭＳ Ｐゴシック" pitchFamily="34" charset="-128"/>
              </a:rPr>
              <a:t>Provider effects in using devices or surgeries:</a:t>
            </a:r>
          </a:p>
          <a:p>
            <a:pPr marL="693738" lvl="1" indent="-292100"/>
            <a:r>
              <a:rPr lang="en-US" dirty="0">
                <a:ea typeface="ＭＳ Ｐゴシック" pitchFamily="34" charset="-128"/>
              </a:rPr>
              <a:t>C</a:t>
            </a:r>
            <a:r>
              <a:rPr lang="en-US" dirty="0" smtClean="0">
                <a:ea typeface="ＭＳ Ｐゴシック" pitchFamily="34" charset="-128"/>
              </a:rPr>
              <a:t>onsider the characteristics of the operating physician and institution where the device implantation or surgery was carried out </a:t>
            </a:r>
          </a:p>
          <a:p>
            <a:pPr marL="693738" lvl="1" indent="-292100"/>
            <a:r>
              <a:rPr lang="en-US" dirty="0" smtClean="0">
                <a:solidFill>
                  <a:schemeClr val="bg1"/>
                </a:solidFill>
                <a:ea typeface="ＭＳ Ｐゴシック" pitchFamily="34" charset="-128"/>
              </a:rPr>
              <a:t>Be aware of the documented direct relationship between the level of physician experience and better patient outcomes for complex procedures</a:t>
            </a:r>
          </a:p>
          <a:p>
            <a:pPr marL="292100" indent="-292100"/>
            <a:r>
              <a:rPr lang="en-US" dirty="0" smtClean="0">
                <a:ea typeface="ＭＳ Ｐゴシック" pitchFamily="34" charset="-128"/>
              </a:rPr>
              <a:t>Adherence to drugs and device failure or removal:</a:t>
            </a:r>
          </a:p>
          <a:p>
            <a:pPr marL="693738" lvl="1" indent="-292100"/>
            <a:r>
              <a:rPr lang="en-US" dirty="0" smtClean="0">
                <a:ea typeface="ＭＳ Ｐゴシック" pitchFamily="34" charset="-128"/>
              </a:rPr>
              <a:t>Requires assumptions in most data sources</a:t>
            </a:r>
          </a:p>
          <a:p>
            <a:pPr marL="693738" lvl="1" indent="-292100"/>
            <a:r>
              <a:rPr lang="en-US" dirty="0"/>
              <a:t>May be appropriate to compare without </a:t>
            </a:r>
            <a:r>
              <a:rPr lang="en-US" dirty="0" smtClean="0"/>
              <a:t>adjusting, </a:t>
            </a:r>
            <a:r>
              <a:rPr lang="en-US" dirty="0"/>
              <a:t>as it </a:t>
            </a:r>
            <a:r>
              <a:rPr lang="en-US" dirty="0" smtClean="0"/>
              <a:t>reflects real-world use </a:t>
            </a:r>
            <a:endParaRPr lang="en-US" dirty="0"/>
          </a:p>
          <a:p>
            <a:pPr marL="401638" lvl="1" indent="0">
              <a:buNone/>
            </a:pPr>
            <a:endParaRPr lang="en-US" dirty="0" smtClean="0">
              <a:ea typeface="ＭＳ Ｐゴシック" pitchFamily="34" charset="-128"/>
            </a:endParaRPr>
          </a:p>
          <a:p>
            <a:pPr marL="693738" lvl="1" indent="-292100"/>
            <a:endParaRPr lang="en-US" dirty="0" smtClean="0">
              <a:ea typeface="ＭＳ Ｐゴシック" pitchFamily="34" charset="-128"/>
            </a:endParaRPr>
          </a:p>
        </p:txBody>
      </p:sp>
      <p:sp>
        <p:nvSpPr>
          <p:cNvPr id="15363" name="Title 2"/>
          <p:cNvSpPr>
            <a:spLocks noGrp="1"/>
          </p:cNvSpPr>
          <p:nvPr>
            <p:ph type="title"/>
          </p:nvPr>
        </p:nvSpPr>
        <p:spPr/>
        <p:txBody>
          <a:bodyPr/>
          <a:lstStyle/>
          <a:p>
            <a:r>
              <a:rPr lang="en-US" dirty="0" smtClean="0">
                <a:ea typeface="ＭＳ Ｐゴシック" pitchFamily="34" charset="-128"/>
              </a:rPr>
              <a:t>Considerations for Comparisons Across</a:t>
            </a:r>
            <a:br>
              <a:rPr lang="en-US" dirty="0" smtClean="0">
                <a:ea typeface="ＭＳ Ｐゴシック" pitchFamily="34" charset="-128"/>
              </a:rPr>
            </a:br>
            <a:r>
              <a:rPr lang="en-US" dirty="0" smtClean="0">
                <a:ea typeface="ＭＳ Ｐゴシック" pitchFamily="34" charset="-128"/>
              </a:rPr>
              <a:t>Different Treatment Modalities (3 of 3)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1"/>
          <p:cNvSpPr>
            <a:spLocks noGrp="1"/>
          </p:cNvSpPr>
          <p:nvPr>
            <p:ph idx="1"/>
          </p:nvPr>
        </p:nvSpPr>
        <p:spPr bwMode="auto">
          <a:xfrm>
            <a:off x="457200" y="1298575"/>
            <a:ext cx="80772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solidFill>
                  <a:schemeClr val="bg1"/>
                </a:solidFill>
                <a:ea typeface="ＭＳ Ｐゴシック" pitchFamily="34" charset="-128"/>
              </a:rPr>
              <a:t>Understanding the impact of comparator choice on study design is important.</a:t>
            </a:r>
          </a:p>
          <a:p>
            <a:pPr marL="292100" indent="-292100"/>
            <a:r>
              <a:rPr lang="en-US" dirty="0" smtClean="0">
                <a:ea typeface="ＭＳ Ｐゴシック" pitchFamily="34" charset="-128"/>
              </a:rPr>
              <a:t>Selection of the comparator group should be primarily driven by a comparative effectiveness question prioritized by the stakeholder community.</a:t>
            </a:r>
          </a:p>
          <a:p>
            <a:pPr marL="292100" indent="-292100"/>
            <a:r>
              <a:rPr lang="en-US" dirty="0" smtClean="0">
                <a:ea typeface="ＭＳ Ｐゴシック" pitchFamily="34" charset="-128"/>
              </a:rPr>
              <a:t>An over-riding consideration is the generation of evidence that should directly inform decisions on treatments, testing, or health care</a:t>
            </a:r>
            <a:r>
              <a:rPr lang="en-US" dirty="0" smtClean="0">
                <a:latin typeface="Arial"/>
                <a:ea typeface="ＭＳ Ｐゴシック" pitchFamily="34" charset="-128"/>
                <a:cs typeface="Arial"/>
              </a:rPr>
              <a:t>–</a:t>
            </a:r>
            <a:r>
              <a:rPr lang="en-US" dirty="0" smtClean="0">
                <a:ea typeface="ＭＳ Ｐゴシック" pitchFamily="34" charset="-128"/>
              </a:rPr>
              <a:t>delivery systems.</a:t>
            </a:r>
          </a:p>
          <a:p>
            <a:pPr marL="292100" indent="-292100"/>
            <a:r>
              <a:rPr lang="en-US" dirty="0" smtClean="0">
                <a:solidFill>
                  <a:schemeClr val="bg1"/>
                </a:solidFill>
                <a:ea typeface="ＭＳ Ｐゴシック" pitchFamily="34" charset="-128"/>
              </a:rPr>
              <a:t>Some study questions may not be answered validly due to intractable bias in observational comparative effectiveness research</a:t>
            </a:r>
            <a:r>
              <a:rPr lang="en-US" dirty="0">
                <a:solidFill>
                  <a:schemeClr val="bg1"/>
                </a:solidFill>
                <a:ea typeface="ＭＳ Ｐゴシック" pitchFamily="34" charset="-128"/>
              </a:rPr>
              <a:t>.</a:t>
            </a:r>
            <a:r>
              <a:rPr lang="en-US" dirty="0" smtClean="0">
                <a:solidFill>
                  <a:schemeClr val="bg1"/>
                </a:solidFill>
                <a:ea typeface="ＭＳ Ｐゴシック" pitchFamily="34" charset="-128"/>
              </a:rPr>
              <a:t> </a:t>
            </a:r>
          </a:p>
        </p:txBody>
      </p:sp>
      <p:sp>
        <p:nvSpPr>
          <p:cNvPr id="16387" name="Title 2"/>
          <p:cNvSpPr>
            <a:spLocks noGrp="1"/>
          </p:cNvSpPr>
          <p:nvPr>
            <p:ph type="title"/>
          </p:nvPr>
        </p:nvSpPr>
        <p:spPr/>
        <p:txBody>
          <a:bodyPr/>
          <a:lstStyle/>
          <a:p>
            <a:r>
              <a:rPr lang="en-US" dirty="0" smtClean="0">
                <a:ea typeface="ＭＳ Ｐゴシック" pitchFamily="34" charset="-128"/>
              </a:rPr>
              <a:t>Conclusions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2" descr="This slide includes a table of guidance and key considerations for comparator selection in comparative effectiveness research protocols and proposals. Guidance and key considerations include:&#10;&#10;Choose concurrent, active comparators from the same source population (or justify use of no-treatment comparisons/historical comparators/different data sources):&#10;- Comparator choice should be primarily driven by a comparative effectiveness question prioritized by the informational needs of the stakeholder community and secondarily as a strategy to minimize bias &#10;&#10;Discuss potential bias associated with comparator choice and methods to minimize such bias, when possible:&#10;- Be sure to also describe how study design/analytic methods will be used to minimize bias&#10;&#10;Define time 0 for all comparator groups in describing planned analyses:&#10;- Choice of time 0, particularly in no-treatment or usual care, should be carefully considered in light of potential immortal time bias and prevalent user bias&#10;- Employ a new user design as a default, if possible"/>
          <p:cNvSpPr>
            <a:spLocks noGrp="1"/>
          </p:cNvSpPr>
          <p:nvPr>
            <p:ph type="title"/>
          </p:nvPr>
        </p:nvSpPr>
        <p:spPr/>
        <p:txBody>
          <a:bodyPr/>
          <a:lstStyle/>
          <a:p>
            <a:r>
              <a:rPr lang="en-US" dirty="0" smtClean="0">
                <a:ea typeface="ＭＳ Ｐゴシック" pitchFamily="34" charset="-128"/>
              </a:rPr>
              <a:t>Summary Checklist</a:t>
            </a:r>
          </a:p>
        </p:txBody>
      </p:sp>
      <p:graphicFrame>
        <p:nvGraphicFramePr>
          <p:cNvPr id="4" name="Content Placeholder 3" descr="This slide includes a table of guidance and key considerations for comparator selection in comparative effectiveness research protocols and proposals. Guidance and key considerations include:&#10;&#10;Choose concurrent, active comparators from the same source population (or justify use of no-treatment comparisons/historical comparators/different data sources):&#10;- Comparator choice should be primarily driven by a comparative effectiveness question prioritized by the informational needs of the stakeholder community and secondarily as a strategy to minimize bias &#10;&#10;Discuss potential bias associated with comparator choice and methods to minimize such bias, when possible:&#10;- Be sure to also describe how study design/analytic methods will be used to minimize bias&#10;&#10;Define time 0 for all comparator groups in describing planned analyses:&#10;- Choice of time 0, particularly in no-treatment or usual care, should be carefully considered in light of potential immortal time bias and prevalent user bias&#10;- Employ a new user design as a default, if possible"/>
          <p:cNvGraphicFramePr>
            <a:graphicFrameLocks noGrp="1"/>
          </p:cNvGraphicFramePr>
          <p:nvPr>
            <p:ph type="tbl" idx="1"/>
            <p:extLst>
              <p:ext uri="{D42A27DB-BD31-4B8C-83A1-F6EECF244321}">
                <p14:modId xmlns:p14="http://schemas.microsoft.com/office/powerpoint/2010/main" val="3782852215"/>
              </p:ext>
            </p:extLst>
          </p:nvPr>
        </p:nvGraphicFramePr>
        <p:xfrm>
          <a:off x="457200" y="1295400"/>
          <a:ext cx="8229600" cy="4167187"/>
        </p:xfrm>
        <a:graphic>
          <a:graphicData uri="http://schemas.openxmlformats.org/drawingml/2006/table">
            <a:tbl>
              <a:tblPr firstRow="1" firstCol="1" bandRow="1">
                <a:tableStyleId>{C4B1156A-380E-4F78-BDF5-A606A8083BF9}</a:tableStyleId>
              </a:tblPr>
              <a:tblGrid>
                <a:gridCol w="3649649"/>
                <a:gridCol w="4579951"/>
              </a:tblGrid>
              <a:tr h="616091">
                <a:tc>
                  <a:txBody>
                    <a:bodyPr/>
                    <a:lstStyle/>
                    <a:p>
                      <a:pPr marL="0" marR="0" algn="ctr">
                        <a:spcBef>
                          <a:spcPts val="0"/>
                        </a:spcBef>
                        <a:spcAft>
                          <a:spcPts val="0"/>
                        </a:spcAft>
                      </a:pPr>
                      <a:r>
                        <a:rPr lang="en-US" sz="1700" u="none" dirty="0" smtClean="0">
                          <a:solidFill>
                            <a:schemeClr val="tx1"/>
                          </a:solidFill>
                          <a:effectLst/>
                        </a:rPr>
                        <a:t>Guidance</a:t>
                      </a:r>
                    </a:p>
                  </a:txBody>
                  <a:tcPr marL="66898" marR="66898" marT="0" marB="0" anchor="ctr"/>
                </a:tc>
                <a:tc>
                  <a:txBody>
                    <a:bodyPr/>
                    <a:lstStyle/>
                    <a:p>
                      <a:pPr marL="0" marR="0" algn="ctr">
                        <a:spcBef>
                          <a:spcPts val="0"/>
                        </a:spcBef>
                        <a:spcAft>
                          <a:spcPts val="0"/>
                        </a:spcAft>
                      </a:pPr>
                      <a:r>
                        <a:rPr lang="en-US" sz="1700" u="none" dirty="0">
                          <a:solidFill>
                            <a:schemeClr val="tx1"/>
                          </a:solidFill>
                          <a:effectLst/>
                        </a:rPr>
                        <a:t>Key Considerations</a:t>
                      </a:r>
                      <a:endParaRPr lang="en-US" sz="1700" u="none" dirty="0">
                        <a:solidFill>
                          <a:schemeClr val="tx1"/>
                        </a:solidFill>
                        <a:effectLst/>
                        <a:latin typeface="Times New Roman"/>
                        <a:ea typeface="Calibri"/>
                        <a:cs typeface="Times New Roman"/>
                      </a:endParaRPr>
                    </a:p>
                  </a:txBody>
                  <a:tcPr marL="66898" marR="66898" marT="0" marB="0" anchor="ctr"/>
                </a:tc>
              </a:tr>
              <a:tr h="1341296">
                <a:tc>
                  <a:txBody>
                    <a:bodyPr/>
                    <a:lstStyle/>
                    <a:p>
                      <a:pPr marL="0" marR="0">
                        <a:spcBef>
                          <a:spcPts val="0"/>
                        </a:spcBef>
                        <a:spcAft>
                          <a:spcPts val="0"/>
                        </a:spcAft>
                      </a:pPr>
                      <a:r>
                        <a:rPr lang="en-US" sz="1600" b="0" dirty="0" smtClean="0">
                          <a:solidFill>
                            <a:schemeClr val="tx1"/>
                          </a:solidFill>
                          <a:effectLst/>
                          <a:latin typeface="Times New Roman"/>
                          <a:ea typeface="Calibri"/>
                          <a:cs typeface="Times New Roman"/>
                        </a:rPr>
                        <a:t>Choose concurrent, active</a:t>
                      </a:r>
                      <a:r>
                        <a:rPr lang="en-US" sz="1600" b="0" baseline="0" dirty="0" smtClean="0">
                          <a:solidFill>
                            <a:schemeClr val="tx1"/>
                          </a:solidFill>
                          <a:effectLst/>
                          <a:latin typeface="Times New Roman"/>
                          <a:ea typeface="Calibri"/>
                          <a:cs typeface="Times New Roman"/>
                        </a:rPr>
                        <a:t> comparators from the same source population (or justify use of no-treatment comparisons/historical comparators/different data sources)</a:t>
                      </a:r>
                      <a:endParaRPr lang="en-US" sz="1600" b="0" dirty="0">
                        <a:solidFill>
                          <a:schemeClr val="tx1"/>
                        </a:solidFill>
                        <a:effectLst/>
                        <a:latin typeface="Times New Roman"/>
                        <a:ea typeface="Calibri"/>
                        <a:cs typeface="Times New Roman"/>
                      </a:endParaRPr>
                    </a:p>
                  </a:txBody>
                  <a:tcPr marL="66898" marR="66898" marT="0" marB="0"/>
                </a:tc>
                <a:tc>
                  <a:txBody>
                    <a:bodyPr/>
                    <a:lstStyle/>
                    <a:p>
                      <a:pPr marL="285750" marR="0" indent="-285750">
                        <a:spcBef>
                          <a:spcPts val="0"/>
                        </a:spcBef>
                        <a:spcAft>
                          <a:spcPts val="0"/>
                        </a:spcAft>
                        <a:buFont typeface="Arial" pitchFamily="34" charset="0"/>
                        <a:buChar char="•"/>
                      </a:pPr>
                      <a:r>
                        <a:rPr lang="en-US" sz="1600" b="0" dirty="0" smtClean="0">
                          <a:solidFill>
                            <a:schemeClr val="tx1"/>
                          </a:solidFill>
                          <a:effectLst/>
                          <a:latin typeface="Times New Roman"/>
                          <a:ea typeface="Calibri"/>
                          <a:cs typeface="Times New Roman"/>
                        </a:rPr>
                        <a:t>Comparator choice should be primarily</a:t>
                      </a:r>
                      <a:r>
                        <a:rPr lang="en-US" sz="1600" b="0" baseline="0" dirty="0" smtClean="0">
                          <a:solidFill>
                            <a:schemeClr val="tx1"/>
                          </a:solidFill>
                          <a:effectLst/>
                          <a:latin typeface="Times New Roman"/>
                          <a:ea typeface="Calibri"/>
                          <a:cs typeface="Times New Roman"/>
                        </a:rPr>
                        <a:t> driven by a comparative effectiveness question prioritized by the informational needs of the stakeholder community and secondarily as a strategy to minimize bias </a:t>
                      </a:r>
                      <a:endParaRPr lang="en-US" sz="1600" b="0" dirty="0">
                        <a:solidFill>
                          <a:schemeClr val="tx1"/>
                        </a:solidFill>
                        <a:effectLst/>
                        <a:latin typeface="Times New Roman"/>
                        <a:ea typeface="Calibri"/>
                        <a:cs typeface="Times New Roman"/>
                      </a:endParaRPr>
                    </a:p>
                  </a:txBody>
                  <a:tcPr marL="66898" marR="66898" marT="0" marB="0"/>
                </a:tc>
              </a:tr>
              <a:tr h="838200">
                <a:tc>
                  <a:txBody>
                    <a:bodyPr/>
                    <a:lstStyle/>
                    <a:p>
                      <a:pPr marL="0" marR="0">
                        <a:spcBef>
                          <a:spcPts val="0"/>
                        </a:spcBef>
                        <a:spcAft>
                          <a:spcPts val="0"/>
                        </a:spcAft>
                      </a:pPr>
                      <a:r>
                        <a:rPr lang="en-US" sz="1600" b="0" dirty="0" smtClean="0">
                          <a:solidFill>
                            <a:schemeClr val="tx1"/>
                          </a:solidFill>
                          <a:effectLst/>
                          <a:latin typeface="Times New Roman"/>
                          <a:ea typeface="Calibri"/>
                          <a:cs typeface="Times New Roman"/>
                        </a:rPr>
                        <a:t>Discuss potential bias associated with comparator choice and methods to minimize</a:t>
                      </a:r>
                      <a:r>
                        <a:rPr lang="en-US" sz="1600" b="0" baseline="0" dirty="0" smtClean="0">
                          <a:solidFill>
                            <a:schemeClr val="tx1"/>
                          </a:solidFill>
                          <a:effectLst/>
                          <a:latin typeface="Times New Roman"/>
                          <a:ea typeface="Calibri"/>
                          <a:cs typeface="Times New Roman"/>
                        </a:rPr>
                        <a:t> such bias, when possible</a:t>
                      </a:r>
                      <a:endParaRPr lang="en-US" sz="1600" b="0" dirty="0">
                        <a:solidFill>
                          <a:schemeClr val="tx1"/>
                        </a:solidFill>
                        <a:effectLst/>
                        <a:latin typeface="Times New Roman"/>
                        <a:ea typeface="Calibri"/>
                        <a:cs typeface="Times New Roman"/>
                      </a:endParaRPr>
                    </a:p>
                  </a:txBody>
                  <a:tcPr marL="66898" marR="66898" marT="0" marB="0"/>
                </a:tc>
                <a:tc>
                  <a:txBody>
                    <a:bodyPr/>
                    <a:lstStyle/>
                    <a:p>
                      <a:pPr marL="285750" marR="0" indent="-285750">
                        <a:spcBef>
                          <a:spcPts val="0"/>
                        </a:spcBef>
                        <a:spcAft>
                          <a:spcPts val="0"/>
                        </a:spcAft>
                        <a:buFont typeface="Arial" pitchFamily="34" charset="0"/>
                        <a:buChar char="•"/>
                      </a:pPr>
                      <a:r>
                        <a:rPr lang="en-US" sz="1600" b="0" kern="1200" dirty="0" smtClean="0">
                          <a:solidFill>
                            <a:schemeClr val="tx1"/>
                          </a:solidFill>
                          <a:effectLst/>
                          <a:latin typeface="Times New Roman"/>
                          <a:ea typeface="Calibri"/>
                          <a:cs typeface="Times New Roman"/>
                        </a:rPr>
                        <a:t>Be sure </a:t>
                      </a:r>
                      <a:r>
                        <a:rPr lang="en-US" sz="1600" b="0" dirty="0" smtClean="0">
                          <a:solidFill>
                            <a:schemeClr val="tx1"/>
                          </a:solidFill>
                          <a:effectLst/>
                          <a:latin typeface="Times New Roman"/>
                          <a:ea typeface="Calibri"/>
                          <a:cs typeface="Times New Roman"/>
                        </a:rPr>
                        <a:t>to also describe how study design/analytic methods will be used to minimize bias</a:t>
                      </a:r>
                      <a:endParaRPr lang="en-US" sz="1600" b="0" dirty="0">
                        <a:solidFill>
                          <a:schemeClr val="tx1"/>
                        </a:solidFill>
                        <a:effectLst/>
                        <a:latin typeface="Times New Roman"/>
                        <a:ea typeface="Calibri"/>
                        <a:cs typeface="Times New Roman"/>
                      </a:endParaRPr>
                    </a:p>
                  </a:txBody>
                  <a:tcPr marL="66898" marR="66898" marT="0" marB="0"/>
                </a:tc>
              </a:tr>
              <a:tr h="1371600">
                <a:tc>
                  <a:txBody>
                    <a:bodyPr/>
                    <a:lstStyle/>
                    <a:p>
                      <a:pPr marL="0" marR="0">
                        <a:spcBef>
                          <a:spcPts val="0"/>
                        </a:spcBef>
                        <a:spcAft>
                          <a:spcPts val="0"/>
                        </a:spcAft>
                      </a:pPr>
                      <a:r>
                        <a:rPr lang="en-US" sz="1600" b="0" dirty="0" smtClean="0">
                          <a:solidFill>
                            <a:schemeClr val="tx1"/>
                          </a:solidFill>
                          <a:effectLst/>
                          <a:latin typeface="Times New Roman"/>
                          <a:ea typeface="Calibri"/>
                          <a:cs typeface="Times New Roman"/>
                        </a:rPr>
                        <a:t>Define time 0 for all comparator groups in describing planned analyses</a:t>
                      </a:r>
                      <a:endParaRPr lang="en-US" sz="1600" b="0" dirty="0">
                        <a:solidFill>
                          <a:schemeClr val="tx1"/>
                        </a:solidFill>
                        <a:effectLst/>
                        <a:latin typeface="Times New Roman"/>
                        <a:ea typeface="Calibri"/>
                        <a:cs typeface="Times New Roman"/>
                      </a:endParaRPr>
                    </a:p>
                  </a:txBody>
                  <a:tcPr marL="66898" marR="66898" marT="0" marB="0"/>
                </a:tc>
                <a:tc>
                  <a:txBody>
                    <a:bodyPr/>
                    <a:lstStyle/>
                    <a:p>
                      <a:pPr marL="285750" marR="0" indent="-285750">
                        <a:spcBef>
                          <a:spcPts val="0"/>
                        </a:spcBef>
                        <a:spcAft>
                          <a:spcPts val="0"/>
                        </a:spcAft>
                        <a:buFont typeface="Arial" pitchFamily="34" charset="0"/>
                        <a:buChar char="•"/>
                      </a:pPr>
                      <a:r>
                        <a:rPr lang="en-US" sz="1600" b="0" kern="1200" dirty="0" smtClean="0">
                          <a:solidFill>
                            <a:schemeClr val="tx1"/>
                          </a:solidFill>
                          <a:effectLst/>
                          <a:latin typeface="Times New Roman"/>
                          <a:ea typeface="Calibri"/>
                          <a:cs typeface="Times New Roman"/>
                        </a:rPr>
                        <a:t>Choice of </a:t>
                      </a:r>
                      <a:r>
                        <a:rPr lang="en-US" sz="1600" b="0" dirty="0" smtClean="0">
                          <a:solidFill>
                            <a:schemeClr val="tx1"/>
                          </a:solidFill>
                          <a:effectLst/>
                          <a:latin typeface="Times New Roman"/>
                          <a:ea typeface="Calibri"/>
                          <a:cs typeface="Times New Roman"/>
                        </a:rPr>
                        <a:t>time 0</a:t>
                      </a:r>
                      <a:r>
                        <a:rPr lang="en-US" sz="1600" b="0" baseline="0" dirty="0" smtClean="0">
                          <a:solidFill>
                            <a:schemeClr val="tx1"/>
                          </a:solidFill>
                          <a:effectLst/>
                          <a:latin typeface="Times New Roman"/>
                          <a:ea typeface="Calibri"/>
                          <a:cs typeface="Times New Roman"/>
                        </a:rPr>
                        <a:t>, particularly in no-treatment or usual care, should be carefully considered in light of potential immortal time bias and prevalent user bias</a:t>
                      </a:r>
                    </a:p>
                    <a:p>
                      <a:pPr marL="285750" marR="0" indent="-285750">
                        <a:spcBef>
                          <a:spcPts val="0"/>
                        </a:spcBef>
                        <a:spcAft>
                          <a:spcPts val="0"/>
                        </a:spcAft>
                        <a:buFont typeface="Arial" pitchFamily="34" charset="0"/>
                        <a:buChar char="•"/>
                      </a:pPr>
                      <a:r>
                        <a:rPr lang="en-US" sz="1600" b="0" baseline="0" dirty="0" smtClean="0">
                          <a:solidFill>
                            <a:schemeClr val="tx1"/>
                          </a:solidFill>
                          <a:effectLst/>
                          <a:latin typeface="Times New Roman"/>
                          <a:ea typeface="Calibri"/>
                          <a:cs typeface="Times New Roman"/>
                        </a:rPr>
                        <a:t>Employ a new-user design as a default, if possible</a:t>
                      </a:r>
                      <a:endParaRPr lang="en-US" sz="1600" b="0" dirty="0">
                        <a:solidFill>
                          <a:schemeClr val="tx1"/>
                        </a:solidFill>
                        <a:effectLst/>
                        <a:latin typeface="Times New Roman"/>
                        <a:ea typeface="Calibri"/>
                        <a:cs typeface="Times New Roman"/>
                      </a:endParaRPr>
                    </a:p>
                  </a:txBody>
                  <a:tcPr marL="66898" marR="66898" marT="0" marB="0"/>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1"/>
          <p:cNvSpPr>
            <a:spLocks noGrp="1"/>
          </p:cNvSpPr>
          <p:nvPr>
            <p:ph idx="1"/>
          </p:nvPr>
        </p:nvSpPr>
        <p:spPr bwMode="auto">
          <a:xfrm>
            <a:off x="457200" y="1371600"/>
            <a:ext cx="8229600" cy="4876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0" indent="0">
              <a:buNone/>
            </a:pPr>
            <a:r>
              <a:rPr lang="en-US" sz="2800" dirty="0" smtClean="0">
                <a:ea typeface="ＭＳ Ｐゴシック" pitchFamily="34" charset="-128"/>
              </a:rPr>
              <a:t>This presentation will:</a:t>
            </a:r>
          </a:p>
          <a:p>
            <a:pPr marL="292100" indent="-292100"/>
            <a:r>
              <a:rPr lang="en-US" sz="2800" dirty="0" smtClean="0">
                <a:ea typeface="ＭＳ Ｐゴシック" pitchFamily="34" charset="-128"/>
              </a:rPr>
              <a:t>Show how to choose concurrent, active comparators from the same source population (or justify the use of no-treatment comparisons/ historical comparators/different data sources)</a:t>
            </a:r>
          </a:p>
          <a:p>
            <a:pPr marL="292100" indent="-292100"/>
            <a:r>
              <a:rPr lang="en-US" sz="2800" dirty="0" smtClean="0">
                <a:ea typeface="ＭＳ Ｐゴシック" pitchFamily="34" charset="-128"/>
              </a:rPr>
              <a:t>Discuss potential bias (and methods to minimize it) associated with comparator choice </a:t>
            </a:r>
          </a:p>
          <a:p>
            <a:pPr marL="292100" indent="-292100"/>
            <a:r>
              <a:rPr lang="en-US" sz="2800" dirty="0" smtClean="0">
                <a:ea typeface="ＭＳ Ｐゴシック" pitchFamily="34" charset="-128"/>
              </a:rPr>
              <a:t>Define time 0 for all comparator groups in describing planned analyses </a:t>
            </a:r>
          </a:p>
        </p:txBody>
      </p:sp>
      <p:sp>
        <p:nvSpPr>
          <p:cNvPr id="4099" name="Title 2"/>
          <p:cNvSpPr>
            <a:spLocks noGrp="1"/>
          </p:cNvSpPr>
          <p:nvPr>
            <p:ph type="title"/>
          </p:nvPr>
        </p:nvSpPr>
        <p:spPr/>
        <p:txBody>
          <a:bodyPr/>
          <a:lstStyle/>
          <a:p>
            <a:r>
              <a:rPr lang="en-US" dirty="0" smtClean="0">
                <a:ea typeface="ＭＳ Ｐゴシック" pitchFamily="34" charset="-128"/>
              </a:rPr>
              <a:t>Outline of Material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1"/>
          <p:cNvSpPr>
            <a:spLocks noGrp="1"/>
          </p:cNvSpPr>
          <p:nvPr>
            <p:ph idx="1"/>
          </p:nvPr>
        </p:nvSpPr>
        <p:spPr bwMode="auto">
          <a:xfrm>
            <a:off x="457200" y="1143000"/>
            <a:ext cx="8229600" cy="482758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defRPr/>
            </a:pPr>
            <a:r>
              <a:rPr lang="en-US" sz="2300" dirty="0" smtClean="0">
                <a:ea typeface="ＭＳ Ｐゴシック" pitchFamily="34" charset="-128"/>
              </a:rPr>
              <a:t>In comparative effectiveness research, the choice of comparator directly affects the clinical implication, </a:t>
            </a:r>
            <a:r>
              <a:rPr lang="en-US" sz="2300" dirty="0">
                <a:ea typeface="ＭＳ Ｐゴシック" pitchFamily="34" charset="-128"/>
              </a:rPr>
              <a:t>interpretation, and validity of study </a:t>
            </a:r>
            <a:r>
              <a:rPr lang="en-US" sz="2300" dirty="0" smtClean="0">
                <a:ea typeface="ＭＳ Ｐゴシック" pitchFamily="34" charset="-128"/>
              </a:rPr>
              <a:t>results.</a:t>
            </a:r>
            <a:endParaRPr lang="en-US" sz="2300" dirty="0">
              <a:ea typeface="ＭＳ Ｐゴシック" pitchFamily="34" charset="-128"/>
            </a:endParaRPr>
          </a:p>
          <a:p>
            <a:pPr marL="292100" indent="-292100">
              <a:defRPr/>
            </a:pPr>
            <a:r>
              <a:rPr lang="en-US" sz="2300" dirty="0" smtClean="0">
                <a:ea typeface="ＭＳ Ｐゴシック" pitchFamily="34" charset="-128"/>
              </a:rPr>
              <a:t>Treatment </a:t>
            </a:r>
            <a:r>
              <a:rPr lang="en-US" sz="2300" dirty="0">
                <a:ea typeface="ＭＳ Ｐゴシック" pitchFamily="34" charset="-128"/>
              </a:rPr>
              <a:t>decisions </a:t>
            </a:r>
            <a:r>
              <a:rPr lang="en-US" sz="2300" dirty="0" smtClean="0">
                <a:ea typeface="ＭＳ Ｐゴシック" pitchFamily="34" charset="-128"/>
              </a:rPr>
              <a:t>are based </a:t>
            </a:r>
            <a:r>
              <a:rPr lang="en-US" sz="2300" dirty="0">
                <a:ea typeface="ＭＳ Ｐゴシック" pitchFamily="34" charset="-128"/>
              </a:rPr>
              <a:t>on factors associated with underlying disease and its severity, general health status or frailty, quality of life, and patient </a:t>
            </a:r>
            <a:r>
              <a:rPr lang="en-US" sz="2300" dirty="0" smtClean="0">
                <a:ea typeface="ＭＳ Ｐゴシック" pitchFamily="34" charset="-128"/>
              </a:rPr>
              <a:t>preferences.</a:t>
            </a:r>
            <a:endParaRPr lang="en-US" sz="2300" dirty="0">
              <a:ea typeface="ＭＳ Ｐゴシック" pitchFamily="34" charset="-128"/>
            </a:endParaRPr>
          </a:p>
          <a:p>
            <a:pPr marL="694436" lvl="2" indent="-292100">
              <a:defRPr/>
            </a:pPr>
            <a:r>
              <a:rPr lang="en-US" sz="2300" dirty="0" smtClean="0">
                <a:ea typeface="ＭＳ Ｐゴシック" pitchFamily="34" charset="-128"/>
                <a:cs typeface="+mn-cs"/>
              </a:rPr>
              <a:t>There is potential for </a:t>
            </a:r>
            <a:r>
              <a:rPr lang="en-US" sz="2300" dirty="0">
                <a:ea typeface="ＭＳ Ｐゴシック" pitchFamily="34" charset="-128"/>
                <a:cs typeface="+mn-cs"/>
              </a:rPr>
              <a:t>confounding by indication or severity and selection bias associated with different comparison </a:t>
            </a:r>
            <a:r>
              <a:rPr lang="en-US" sz="2300" dirty="0" smtClean="0">
                <a:ea typeface="ＭＳ Ｐゴシック" pitchFamily="34" charset="-128"/>
                <a:cs typeface="+mn-cs"/>
              </a:rPr>
              <a:t>groups. </a:t>
            </a:r>
            <a:endParaRPr lang="en-US" sz="2300" dirty="0">
              <a:ea typeface="ＭＳ Ｐゴシック" pitchFamily="34" charset="-128"/>
              <a:cs typeface="+mn-cs"/>
            </a:endParaRPr>
          </a:p>
          <a:p>
            <a:pPr marL="292100" indent="-292100">
              <a:defRPr/>
            </a:pPr>
            <a:r>
              <a:rPr lang="en-US" sz="2300" dirty="0" smtClean="0">
                <a:ea typeface="ＭＳ Ｐゴシック" pitchFamily="34" charset="-128"/>
              </a:rPr>
              <a:t>Internal validity relies on defining appropriate dose, intensity of treatment, and exposure window for comparator groups.</a:t>
            </a:r>
            <a:endParaRPr lang="en-US" sz="2300" dirty="0">
              <a:ea typeface="ＭＳ Ｐゴシック" pitchFamily="34" charset="-128"/>
            </a:endParaRPr>
          </a:p>
          <a:p>
            <a:pPr marL="292100" indent="-292100">
              <a:defRPr/>
            </a:pPr>
            <a:endParaRPr lang="en-US" sz="2000" dirty="0">
              <a:ea typeface="ＭＳ Ｐゴシック" pitchFamily="34" charset="-128"/>
            </a:endParaRPr>
          </a:p>
        </p:txBody>
      </p:sp>
      <p:sp>
        <p:nvSpPr>
          <p:cNvPr id="5123" name="Title 2"/>
          <p:cNvSpPr>
            <a:spLocks noGrp="1"/>
          </p:cNvSpPr>
          <p:nvPr>
            <p:ph type="title"/>
          </p:nvPr>
        </p:nvSpPr>
        <p:spPr/>
        <p:txBody>
          <a:bodyPr/>
          <a:lstStyle/>
          <a:p>
            <a:pPr eaLnBrk="1" hangingPunct="1"/>
            <a:r>
              <a:rPr lang="en-US" dirty="0" smtClean="0">
                <a:ea typeface="ＭＳ Ｐゴシック" pitchFamily="34" charset="-128"/>
              </a:rPr>
              <a:t>Introduction</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bwMode="auto">
          <a:xfrm>
            <a:off x="457200" y="1298575"/>
            <a:ext cx="8229600" cy="482758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indent="-292100">
              <a:defRPr/>
            </a:pPr>
            <a:r>
              <a:rPr lang="en-US" sz="2300" i="1" dirty="0" smtClean="0">
                <a:ea typeface="ＭＳ Ｐゴシック" pitchFamily="34" charset="-128"/>
              </a:rPr>
              <a:t>Confounding</a:t>
            </a:r>
            <a:r>
              <a:rPr lang="en-US" sz="2300" dirty="0" smtClean="0">
                <a:ea typeface="ＭＳ Ｐゴシック" pitchFamily="34" charset="-128"/>
              </a:rPr>
              <a:t> arises when </a:t>
            </a:r>
            <a:r>
              <a:rPr lang="en-US" sz="2300" dirty="0">
                <a:ea typeface="ＭＳ Ｐゴシック" pitchFamily="34" charset="-128"/>
              </a:rPr>
              <a:t>a risk factor for the study outcome of </a:t>
            </a:r>
            <a:r>
              <a:rPr lang="en-US" sz="2300" dirty="0" smtClean="0">
                <a:ea typeface="ＭＳ Ｐゴシック" pitchFamily="34" charset="-128"/>
              </a:rPr>
              <a:t>interest directly </a:t>
            </a:r>
            <a:r>
              <a:rPr lang="en-US" sz="2300" dirty="0">
                <a:ea typeface="ＭＳ Ｐゴシック" pitchFamily="34" charset="-128"/>
              </a:rPr>
              <a:t>or indirectly affects exposure (e.g., treatment assignment</a:t>
            </a:r>
            <a:r>
              <a:rPr lang="en-US" sz="2300" dirty="0" smtClean="0">
                <a:ea typeface="ＭＳ Ｐゴシック" pitchFamily="34" charset="-128"/>
              </a:rPr>
              <a:t>).</a:t>
            </a:r>
            <a:endParaRPr lang="en-US" sz="2300" dirty="0">
              <a:ea typeface="ＭＳ Ｐゴシック" pitchFamily="34" charset="-128"/>
            </a:endParaRPr>
          </a:p>
          <a:p>
            <a:pPr marL="292100" indent="-292100">
              <a:defRPr/>
            </a:pPr>
            <a:r>
              <a:rPr lang="en-US" sz="2300" dirty="0" smtClean="0">
                <a:ea typeface="ＭＳ Ｐゴシック" pitchFamily="34" charset="-128"/>
              </a:rPr>
              <a:t>The magnitude of potential confounding is generally expected to be smaller when the comparator: </a:t>
            </a:r>
          </a:p>
          <a:p>
            <a:pPr marL="694436" lvl="1" indent="-292100">
              <a:defRPr/>
            </a:pPr>
            <a:r>
              <a:rPr lang="en-US" sz="2300" dirty="0" smtClean="0">
                <a:ea typeface="ＭＳ Ｐゴシック" pitchFamily="34" charset="-128"/>
              </a:rPr>
              <a:t>Has the same indication</a:t>
            </a:r>
          </a:p>
          <a:p>
            <a:pPr marL="694436" lvl="1" indent="-292100">
              <a:defRPr/>
            </a:pPr>
            <a:r>
              <a:rPr lang="en-US" sz="2300" dirty="0" smtClean="0">
                <a:ea typeface="ＭＳ Ｐゴシック" pitchFamily="34" charset="-128"/>
              </a:rPr>
              <a:t>Has similar contraindications </a:t>
            </a:r>
          </a:p>
          <a:p>
            <a:pPr marL="694436" lvl="1" indent="-292100">
              <a:defRPr/>
            </a:pPr>
            <a:r>
              <a:rPr lang="en-US" sz="2300" dirty="0" smtClean="0">
                <a:ea typeface="ＭＳ Ｐゴシック" pitchFamily="34" charset="-128"/>
              </a:rPr>
              <a:t>Shares the same treatment modality (e.g., tablet or capsule)</a:t>
            </a:r>
          </a:p>
          <a:p>
            <a:pPr marL="292100" indent="-292100">
              <a:defRPr/>
            </a:pPr>
            <a:r>
              <a:rPr lang="en-US" sz="2300" dirty="0" smtClean="0">
                <a:ea typeface="ＭＳ Ｐゴシック" pitchFamily="34" charset="-128"/>
              </a:rPr>
              <a:t>Conduct sensitivity analyses to quantify effects of potential unmeasured confounding. </a:t>
            </a:r>
          </a:p>
          <a:p>
            <a:pPr marL="292100" indent="-292100">
              <a:defRPr/>
            </a:pPr>
            <a:endParaRPr lang="en-US" dirty="0" smtClean="0">
              <a:ea typeface="ＭＳ Ｐゴシック" pitchFamily="34" charset="-128"/>
            </a:endParaRPr>
          </a:p>
          <a:p>
            <a:pPr marL="292100" indent="-292100">
              <a:defRPr/>
            </a:pPr>
            <a:endParaRPr lang="en-US" dirty="0" smtClean="0">
              <a:ea typeface="ＭＳ Ｐゴシック" pitchFamily="34" charset="-128"/>
            </a:endParaRPr>
          </a:p>
          <a:p>
            <a:pPr marL="292100" indent="-292100">
              <a:defRPr/>
            </a:pPr>
            <a:endParaRPr lang="en-US" dirty="0" smtClean="0">
              <a:ea typeface="ＭＳ Ｐゴシック" pitchFamily="34" charset="-128"/>
            </a:endParaRPr>
          </a:p>
          <a:p>
            <a:pPr marL="292100" indent="-292100">
              <a:defRPr/>
            </a:pPr>
            <a:endParaRPr lang="en-US" dirty="0" smtClean="0">
              <a:ea typeface="ＭＳ Ｐゴシック" pitchFamily="34" charset="-128"/>
            </a:endParaRPr>
          </a:p>
          <a:p>
            <a:pPr marL="292100" indent="-292100">
              <a:defRPr/>
            </a:pPr>
            <a:endParaRPr lang="en-US" dirty="0" smtClean="0">
              <a:ea typeface="ＭＳ Ｐゴシック" pitchFamily="34" charset="-128"/>
            </a:endParaRPr>
          </a:p>
          <a:p>
            <a:pPr marL="292100" indent="-292100">
              <a:defRPr/>
            </a:pPr>
            <a:endParaRPr lang="en-US" dirty="0" smtClean="0">
              <a:ea typeface="ＭＳ Ｐゴシック" pitchFamily="34" charset="-128"/>
            </a:endParaRPr>
          </a:p>
          <a:p>
            <a:pPr marL="292100" indent="-292100">
              <a:defRPr/>
            </a:pPr>
            <a:endParaRPr lang="en-US" dirty="0" smtClean="0">
              <a:ea typeface="ＭＳ Ｐゴシック" pitchFamily="34" charset="-128"/>
            </a:endParaRPr>
          </a:p>
          <a:p>
            <a:pPr marL="292100" indent="-292100">
              <a:defRPr/>
            </a:pPr>
            <a:endParaRPr lang="en-US" dirty="0" smtClean="0">
              <a:ea typeface="ＭＳ Ｐゴシック" pitchFamily="34" charset="-128"/>
            </a:endParaRPr>
          </a:p>
        </p:txBody>
      </p:sp>
      <p:sp>
        <p:nvSpPr>
          <p:cNvPr id="6147" name="Title 2"/>
          <p:cNvSpPr>
            <a:spLocks noGrp="1"/>
          </p:cNvSpPr>
          <p:nvPr>
            <p:ph type="title"/>
          </p:nvPr>
        </p:nvSpPr>
        <p:spPr>
          <a:xfrm>
            <a:off x="381000" y="152400"/>
            <a:ext cx="8229600" cy="860425"/>
          </a:xfrm>
        </p:spPr>
        <p:txBody>
          <a:bodyPr/>
          <a:lstStyle/>
          <a:p>
            <a:r>
              <a:rPr lang="en-US" dirty="0" smtClean="0">
                <a:ea typeface="ＭＳ Ｐゴシック" pitchFamily="34" charset="-128"/>
              </a:rPr>
              <a:t/>
            </a:r>
            <a:br>
              <a:rPr lang="en-US" dirty="0" smtClean="0">
                <a:ea typeface="ＭＳ Ｐゴシック" pitchFamily="34" charset="-128"/>
              </a:rPr>
            </a:br>
            <a:r>
              <a:rPr lang="en-US" dirty="0" smtClean="0">
                <a:ea typeface="ＭＳ Ｐゴシック" pitchFamily="34" charset="-128"/>
              </a:rPr>
              <a:t>Consequences of Comparator Choice (1 of 2)</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bwMode="auto">
          <a:xfrm>
            <a:off x="381000" y="1219200"/>
            <a:ext cx="8229600" cy="482758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indent="-292100">
              <a:defRPr/>
            </a:pPr>
            <a:r>
              <a:rPr lang="en-US" sz="2300" dirty="0" smtClean="0">
                <a:ea typeface="ＭＳ Ｐゴシック" pitchFamily="34" charset="-128"/>
              </a:rPr>
              <a:t>Exposure misclassification:</a:t>
            </a:r>
          </a:p>
          <a:p>
            <a:pPr marL="744538" lvl="1" indent="-292100">
              <a:defRPr/>
            </a:pPr>
            <a:r>
              <a:rPr lang="en-US" sz="2300" dirty="0" smtClean="0">
                <a:ea typeface="ＭＳ Ｐゴシック" pitchFamily="34" charset="-128"/>
                <a:cs typeface="+mn-cs"/>
              </a:rPr>
              <a:t>Arises when exposure measurement differs between </a:t>
            </a:r>
            <a:r>
              <a:rPr lang="en-US" sz="2300" dirty="0" smtClean="0">
                <a:solidFill>
                  <a:schemeClr val="bg1"/>
                </a:solidFill>
                <a:ea typeface="ＭＳ Ｐゴシック" pitchFamily="34" charset="-128"/>
                <a:cs typeface="+mn-cs"/>
              </a:rPr>
              <a:t>the exposure and comparator groups</a:t>
            </a:r>
            <a:endParaRPr lang="en-US" sz="2300" dirty="0">
              <a:solidFill>
                <a:schemeClr val="bg1"/>
              </a:solidFill>
              <a:ea typeface="ＭＳ Ｐゴシック" pitchFamily="34" charset="-128"/>
              <a:cs typeface="+mn-cs"/>
            </a:endParaRPr>
          </a:p>
          <a:p>
            <a:pPr marL="744538" lvl="1" indent="-292100">
              <a:defRPr/>
            </a:pPr>
            <a:r>
              <a:rPr lang="en-US" sz="2300" dirty="0" smtClean="0">
                <a:ea typeface="ＭＳ Ｐゴシック" pitchFamily="34" charset="-128"/>
                <a:cs typeface="+mn-cs"/>
              </a:rPr>
              <a:t>Is often </a:t>
            </a:r>
            <a:r>
              <a:rPr lang="en-US" sz="2300" dirty="0">
                <a:ea typeface="ＭＳ Ｐゴシック" pitchFamily="34" charset="-128"/>
                <a:cs typeface="+mn-cs"/>
              </a:rPr>
              <a:t>more complex </a:t>
            </a:r>
            <a:r>
              <a:rPr lang="en-US" sz="2300" dirty="0" smtClean="0">
                <a:ea typeface="ＭＳ Ｐゴシック" pitchFamily="34" charset="-128"/>
                <a:cs typeface="+mn-cs"/>
              </a:rPr>
              <a:t>in comparative effectiveness research, since </a:t>
            </a:r>
            <a:r>
              <a:rPr lang="en-US" sz="2300" dirty="0">
                <a:ea typeface="ＭＳ Ｐゴシック" pitchFamily="34" charset="-128"/>
                <a:cs typeface="+mn-cs"/>
              </a:rPr>
              <a:t>each group represents active treatment (</a:t>
            </a:r>
            <a:r>
              <a:rPr lang="en-US" sz="2300" dirty="0" smtClean="0">
                <a:ea typeface="ＭＳ Ｐゴシック" pitchFamily="34" charset="-128"/>
                <a:cs typeface="+mn-cs"/>
              </a:rPr>
              <a:t>nonuse </a:t>
            </a:r>
            <a:r>
              <a:rPr lang="en-US" sz="2300" dirty="0">
                <a:ea typeface="ＭＳ Ｐゴシック" pitchFamily="34" charset="-128"/>
                <a:cs typeface="+mn-cs"/>
              </a:rPr>
              <a:t>of exposure treatment does not imply use of </a:t>
            </a:r>
            <a:r>
              <a:rPr lang="en-US" sz="2300" dirty="0" smtClean="0">
                <a:ea typeface="ＭＳ Ｐゴシック" pitchFamily="34" charset="-128"/>
                <a:cs typeface="+mn-cs"/>
              </a:rPr>
              <a:t>the comparator treatment)</a:t>
            </a:r>
          </a:p>
          <a:p>
            <a:pPr marL="744538" lvl="1" indent="-292100">
              <a:defRPr/>
            </a:pPr>
            <a:r>
              <a:rPr lang="en-US" sz="2300" dirty="0" smtClean="0">
                <a:solidFill>
                  <a:schemeClr val="bg1"/>
                </a:solidFill>
                <a:ea typeface="ＭＳ Ｐゴシック" pitchFamily="34" charset="-128"/>
              </a:rPr>
              <a:t>Can differ in each group, especially if different treatment modalities are used</a:t>
            </a:r>
          </a:p>
          <a:p>
            <a:pPr marL="744538" lvl="1" indent="-292100">
              <a:defRPr/>
            </a:pPr>
            <a:r>
              <a:rPr lang="en-US" sz="2300" dirty="0" smtClean="0">
                <a:solidFill>
                  <a:schemeClr val="bg1"/>
                </a:solidFill>
                <a:ea typeface="ＭＳ Ｐゴシック" pitchFamily="34" charset="-128"/>
              </a:rPr>
              <a:t>Assess separately for exposure versus comparison groups</a:t>
            </a:r>
          </a:p>
          <a:p>
            <a:pPr marL="292100" indent="-292100">
              <a:defRPr/>
            </a:pPr>
            <a:endParaRPr lang="en-US" dirty="0" smtClean="0">
              <a:ea typeface="ＭＳ Ｐゴシック" pitchFamily="34" charset="-128"/>
            </a:endParaRPr>
          </a:p>
          <a:p>
            <a:pPr marL="292100" indent="-292100">
              <a:defRPr/>
            </a:pPr>
            <a:endParaRPr lang="en-US" dirty="0" smtClean="0">
              <a:ea typeface="ＭＳ Ｐゴシック" pitchFamily="34" charset="-128"/>
            </a:endParaRPr>
          </a:p>
          <a:p>
            <a:pPr marL="292100" indent="-292100">
              <a:defRPr/>
            </a:pPr>
            <a:endParaRPr lang="en-US" dirty="0" smtClean="0">
              <a:ea typeface="ＭＳ Ｐゴシック" pitchFamily="34" charset="-128"/>
            </a:endParaRPr>
          </a:p>
          <a:p>
            <a:pPr marL="292100" indent="-292100">
              <a:defRPr/>
            </a:pPr>
            <a:endParaRPr lang="en-US" dirty="0" smtClean="0">
              <a:ea typeface="ＭＳ Ｐゴシック" pitchFamily="34" charset="-128"/>
            </a:endParaRPr>
          </a:p>
          <a:p>
            <a:pPr marL="292100" indent="-292100">
              <a:defRPr/>
            </a:pPr>
            <a:endParaRPr lang="en-US" dirty="0" smtClean="0">
              <a:ea typeface="ＭＳ Ｐゴシック" pitchFamily="34" charset="-128"/>
            </a:endParaRPr>
          </a:p>
          <a:p>
            <a:pPr marL="292100" indent="-292100">
              <a:defRPr/>
            </a:pPr>
            <a:endParaRPr lang="en-US" dirty="0" smtClean="0">
              <a:ea typeface="ＭＳ Ｐゴシック" pitchFamily="34" charset="-128"/>
            </a:endParaRPr>
          </a:p>
          <a:p>
            <a:pPr marL="292100" indent="-292100">
              <a:defRPr/>
            </a:pPr>
            <a:endParaRPr lang="en-US" dirty="0" smtClean="0">
              <a:ea typeface="ＭＳ Ｐゴシック" pitchFamily="34" charset="-128"/>
            </a:endParaRPr>
          </a:p>
          <a:p>
            <a:pPr marL="292100" indent="-292100">
              <a:defRPr/>
            </a:pPr>
            <a:endParaRPr lang="en-US" dirty="0" smtClean="0">
              <a:ea typeface="ＭＳ Ｐゴシック" pitchFamily="34" charset="-128"/>
            </a:endParaRPr>
          </a:p>
          <a:p>
            <a:pPr marL="292100" indent="-292100">
              <a:defRPr/>
            </a:pPr>
            <a:endParaRPr lang="en-US" dirty="0" smtClean="0">
              <a:ea typeface="ＭＳ Ｐゴシック" pitchFamily="34" charset="-128"/>
            </a:endParaRPr>
          </a:p>
        </p:txBody>
      </p:sp>
      <p:sp>
        <p:nvSpPr>
          <p:cNvPr id="7171" name="Title 2"/>
          <p:cNvSpPr>
            <a:spLocks noGrp="1"/>
          </p:cNvSpPr>
          <p:nvPr>
            <p:ph type="title"/>
          </p:nvPr>
        </p:nvSpPr>
        <p:spPr>
          <a:xfrm>
            <a:off x="381000" y="152400"/>
            <a:ext cx="8229600" cy="860425"/>
          </a:xfrm>
        </p:spPr>
        <p:txBody>
          <a:bodyPr/>
          <a:lstStyle/>
          <a:p>
            <a:r>
              <a:rPr lang="en-US" dirty="0" smtClean="0">
                <a:ea typeface="ＭＳ Ｐゴシック" pitchFamily="34" charset="-128"/>
              </a:rPr>
              <a:t/>
            </a:r>
            <a:br>
              <a:rPr lang="en-US" dirty="0" smtClean="0">
                <a:ea typeface="ＭＳ Ｐゴシック" pitchFamily="34" charset="-128"/>
              </a:rPr>
            </a:br>
            <a:r>
              <a:rPr lang="en-US" dirty="0" smtClean="0">
                <a:ea typeface="ＭＳ Ｐゴシック" pitchFamily="34" charset="-128"/>
              </a:rPr>
              <a:t>Consequences of Comparator Choice (2 of 2)</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2"/>
          <p:cNvSpPr>
            <a:spLocks noGrp="1"/>
          </p:cNvSpPr>
          <p:nvPr>
            <p:ph type="title"/>
          </p:nvPr>
        </p:nvSpPr>
        <p:spPr/>
        <p:txBody>
          <a:bodyPr/>
          <a:lstStyle/>
          <a:p>
            <a:r>
              <a:rPr lang="en-US" dirty="0" smtClean="0">
                <a:ea typeface="ＭＳ Ｐゴシック" pitchFamily="34" charset="-128"/>
              </a:rPr>
              <a:t>Spectrum of Possible Comparisons (1 of 3)</a:t>
            </a:r>
          </a:p>
        </p:txBody>
      </p:sp>
      <p:sp>
        <p:nvSpPr>
          <p:cNvPr id="7171" name="Content Placeholder 1"/>
          <p:cNvSpPr>
            <a:spLocks noGrp="1"/>
          </p:cNvSpPr>
          <p:nvPr>
            <p:ph idx="1"/>
          </p:nvPr>
        </p:nvSpPr>
        <p:spPr bwMode="auto">
          <a:xfrm>
            <a:off x="457200" y="1298575"/>
            <a:ext cx="8229600" cy="482758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indent="-292100">
              <a:defRPr/>
            </a:pPr>
            <a:r>
              <a:rPr lang="en-US" dirty="0">
                <a:ea typeface="ＭＳ Ｐゴシック" pitchFamily="34" charset="-128"/>
              </a:rPr>
              <a:t>Alternative </a:t>
            </a:r>
            <a:r>
              <a:rPr lang="en-US" dirty="0" smtClean="0">
                <a:ea typeface="ＭＳ Ｐゴシック" pitchFamily="34" charset="-128"/>
              </a:rPr>
              <a:t>treatments</a:t>
            </a:r>
            <a:endParaRPr lang="en-US" dirty="0">
              <a:ea typeface="ＭＳ Ｐゴシック" pitchFamily="34" charset="-128"/>
            </a:endParaRPr>
          </a:p>
          <a:p>
            <a:pPr marL="744538" lvl="1" indent="-292100">
              <a:defRPr/>
            </a:pPr>
            <a:r>
              <a:rPr lang="en-US" sz="2400" dirty="0">
                <a:ea typeface="ＭＳ Ｐゴシック" pitchFamily="34" charset="-128"/>
                <a:cs typeface="+mn-cs"/>
              </a:rPr>
              <a:t>Most common scenario and </a:t>
            </a:r>
            <a:r>
              <a:rPr lang="en-US" sz="2400" dirty="0" smtClean="0">
                <a:ea typeface="ＭＳ Ｐゴシック" pitchFamily="34" charset="-128"/>
                <a:cs typeface="+mn-cs"/>
              </a:rPr>
              <a:t>typically least </a:t>
            </a:r>
            <a:r>
              <a:rPr lang="en-US" sz="2400" dirty="0">
                <a:ea typeface="ＭＳ Ｐゴシック" pitchFamily="34" charset="-128"/>
                <a:cs typeface="+mn-cs"/>
              </a:rPr>
              <a:t>biased </a:t>
            </a:r>
            <a:endParaRPr lang="en-US" sz="2400" dirty="0" smtClean="0">
              <a:ea typeface="ＭＳ Ｐゴシック" pitchFamily="34" charset="-128"/>
              <a:cs typeface="+mn-cs"/>
            </a:endParaRPr>
          </a:p>
          <a:p>
            <a:pPr marL="744538" lvl="1" indent="-292100">
              <a:defRPr/>
            </a:pPr>
            <a:r>
              <a:rPr lang="en-US" sz="2400" dirty="0" smtClean="0">
                <a:ea typeface="ＭＳ Ｐゴシック" pitchFamily="34" charset="-128"/>
                <a:cs typeface="+mn-cs"/>
              </a:rPr>
              <a:t>More </a:t>
            </a:r>
            <a:r>
              <a:rPr lang="en-US" sz="2400" dirty="0">
                <a:ea typeface="ＭＳ Ｐゴシック" pitchFamily="34" charset="-128"/>
                <a:cs typeface="+mn-cs"/>
              </a:rPr>
              <a:t>clinically meaningful and methodologically valid</a:t>
            </a:r>
          </a:p>
          <a:p>
            <a:pPr marL="744538" lvl="1" indent="-292100">
              <a:defRPr/>
            </a:pPr>
            <a:r>
              <a:rPr lang="en-US" sz="2400" dirty="0">
                <a:ea typeface="ＭＳ Ｐゴシック" pitchFamily="34" charset="-128"/>
                <a:cs typeface="+mn-cs"/>
              </a:rPr>
              <a:t>Could still result in confounding by severity if not adequately controlled through design/analysis</a:t>
            </a:r>
          </a:p>
          <a:p>
            <a:pPr indent="-292100">
              <a:defRPr/>
            </a:pPr>
            <a:r>
              <a:rPr lang="en-US" dirty="0">
                <a:ea typeface="ＭＳ Ｐゴシック" pitchFamily="34" charset="-128"/>
              </a:rPr>
              <a:t>No </a:t>
            </a:r>
            <a:r>
              <a:rPr lang="en-US" dirty="0" smtClean="0">
                <a:ea typeface="ＭＳ Ｐゴシック" pitchFamily="34" charset="-128"/>
              </a:rPr>
              <a:t>treatment/testing</a:t>
            </a:r>
            <a:endParaRPr lang="en-US" dirty="0">
              <a:ea typeface="ＭＳ Ｐゴシック" pitchFamily="34" charset="-128"/>
            </a:endParaRPr>
          </a:p>
          <a:p>
            <a:pPr marL="744538" lvl="1" indent="-292100">
              <a:defRPr/>
            </a:pPr>
            <a:r>
              <a:rPr lang="en-US" sz="2400" dirty="0" smtClean="0">
                <a:ea typeface="ＭＳ Ｐゴシック" pitchFamily="34" charset="-128"/>
                <a:cs typeface="+mn-cs"/>
              </a:rPr>
              <a:t>Absence of </a:t>
            </a:r>
            <a:r>
              <a:rPr lang="en-US" sz="2400" dirty="0">
                <a:ea typeface="ＭＳ Ｐゴシック" pitchFamily="34" charset="-128"/>
                <a:cs typeface="+mn-cs"/>
              </a:rPr>
              <a:t>exposure or absence of exposure and use of an unrelated treatment (active comparator</a:t>
            </a:r>
            <a:r>
              <a:rPr lang="en-US" sz="2400" dirty="0" smtClean="0">
                <a:ea typeface="ＭＳ Ｐゴシック" pitchFamily="34" charset="-128"/>
                <a:cs typeface="+mn-cs"/>
              </a:rPr>
              <a:t>)</a:t>
            </a:r>
            <a:endParaRPr lang="en-US" sz="2400" dirty="0">
              <a:ea typeface="ＭＳ Ｐゴシック" pitchFamily="34" charset="-128"/>
              <a:cs typeface="+mn-cs"/>
            </a:endParaRPr>
          </a:p>
          <a:p>
            <a:pPr marL="744538" lvl="1" indent="-292100">
              <a:defRPr/>
            </a:pPr>
            <a:r>
              <a:rPr lang="en-US" sz="2400" dirty="0">
                <a:ea typeface="ＭＳ Ｐゴシック" pitchFamily="34" charset="-128"/>
                <a:cs typeface="+mn-cs"/>
              </a:rPr>
              <a:t>Choice of time 0 must be clinically appropriate </a:t>
            </a:r>
            <a:r>
              <a:rPr lang="en-US" sz="2400" dirty="0" smtClean="0">
                <a:ea typeface="ＭＳ Ｐゴシック" pitchFamily="34" charset="-128"/>
                <a:cs typeface="+mn-cs"/>
              </a:rPr>
              <a:t>in order to reduce bias</a:t>
            </a:r>
            <a:endParaRPr lang="en-US" sz="2400" dirty="0" smtClean="0">
              <a:ea typeface="ＭＳ Ｐゴシック" pitchFamily="34" charset="-128"/>
            </a:endParaRPr>
          </a:p>
          <a:p>
            <a:pPr marL="292100" indent="-292100">
              <a:defRPr/>
            </a:pPr>
            <a:endParaRPr lang="en-US" dirty="0" smtClean="0">
              <a:ea typeface="ＭＳ Ｐゴシック" pitchFamily="34"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2"/>
          <p:cNvSpPr>
            <a:spLocks noGrp="1"/>
          </p:cNvSpPr>
          <p:nvPr>
            <p:ph type="title"/>
          </p:nvPr>
        </p:nvSpPr>
        <p:spPr/>
        <p:txBody>
          <a:bodyPr/>
          <a:lstStyle/>
          <a:p>
            <a:r>
              <a:rPr lang="en-US" dirty="0" smtClean="0">
                <a:ea typeface="ＭＳ Ｐゴシック" pitchFamily="34" charset="-128"/>
              </a:rPr>
              <a:t>Spectrum of Possible Comparisons (2 of 3)</a:t>
            </a:r>
          </a:p>
        </p:txBody>
      </p:sp>
      <p:sp>
        <p:nvSpPr>
          <p:cNvPr id="8195" name="Content Placeholder 1"/>
          <p:cNvSpPr>
            <a:spLocks noGrp="1"/>
          </p:cNvSpPr>
          <p:nvPr>
            <p:ph idx="1"/>
          </p:nvPr>
        </p:nvSpPr>
        <p:spPr bwMode="auto">
          <a:xfrm>
            <a:off x="457200" y="1219200"/>
            <a:ext cx="8229600" cy="490378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indent="-292100">
              <a:defRPr/>
            </a:pPr>
            <a:r>
              <a:rPr lang="en-US" sz="1900" dirty="0">
                <a:ea typeface="ＭＳ Ｐゴシック" pitchFamily="34" charset="-128"/>
              </a:rPr>
              <a:t>Usual or standard care</a:t>
            </a:r>
          </a:p>
          <a:p>
            <a:pPr marL="744538" lvl="1" indent="-292100">
              <a:defRPr/>
            </a:pPr>
            <a:r>
              <a:rPr lang="en-US" sz="1900" dirty="0">
                <a:ea typeface="ＭＳ Ｐゴシック" pitchFamily="34" charset="-128"/>
                <a:cs typeface="+mn-cs"/>
              </a:rPr>
              <a:t>Develop a valid operational definition </a:t>
            </a:r>
            <a:r>
              <a:rPr lang="en-US" sz="1900" dirty="0" smtClean="0">
                <a:ea typeface="ＭＳ Ｐゴシック" pitchFamily="34" charset="-128"/>
                <a:cs typeface="+mn-cs"/>
              </a:rPr>
              <a:t>for care and </a:t>
            </a:r>
            <a:r>
              <a:rPr lang="en-US" sz="1900" dirty="0">
                <a:ea typeface="ＭＳ Ｐゴシック" pitchFamily="34" charset="-128"/>
                <a:cs typeface="+mn-cs"/>
              </a:rPr>
              <a:t>for </a:t>
            </a:r>
            <a:r>
              <a:rPr lang="en-US" sz="1900" dirty="0" smtClean="0">
                <a:ea typeface="ＭＳ Ｐゴシック" pitchFamily="34" charset="-128"/>
                <a:cs typeface="+mn-cs"/>
              </a:rPr>
              <a:t>time at initiation </a:t>
            </a:r>
            <a:r>
              <a:rPr lang="en-US" sz="1900" dirty="0">
                <a:ea typeface="ＭＳ Ｐゴシック" pitchFamily="34" charset="-128"/>
                <a:cs typeface="+mn-cs"/>
              </a:rPr>
              <a:t>(none, single, or a set of treatment/testing modalities)</a:t>
            </a:r>
          </a:p>
          <a:p>
            <a:pPr marL="744538" lvl="1" indent="-292100">
              <a:defRPr/>
            </a:pPr>
            <a:r>
              <a:rPr lang="en-US" sz="1900" dirty="0" smtClean="0">
                <a:ea typeface="ＭＳ Ｐゴシック" pitchFamily="34" charset="-128"/>
                <a:cs typeface="+mn-cs"/>
              </a:rPr>
              <a:t>Real-world use must </a:t>
            </a:r>
            <a:r>
              <a:rPr lang="en-US" sz="1900" dirty="0">
                <a:ea typeface="ＭＳ Ｐゴシック" pitchFamily="34" charset="-128"/>
                <a:cs typeface="+mn-cs"/>
              </a:rPr>
              <a:t>be understood for proper definition</a:t>
            </a:r>
          </a:p>
          <a:p>
            <a:pPr marL="744538" lvl="1" indent="-292100">
              <a:defRPr/>
            </a:pPr>
            <a:r>
              <a:rPr lang="en-US" sz="1900" dirty="0">
                <a:ea typeface="ＭＳ Ｐゴシック" pitchFamily="34" charset="-128"/>
                <a:cs typeface="+mn-cs"/>
              </a:rPr>
              <a:t>Can vary across geographic regions/treatment settings or change over </a:t>
            </a:r>
            <a:r>
              <a:rPr lang="en-US" sz="1900" dirty="0" smtClean="0">
                <a:ea typeface="ＭＳ Ｐゴシック" pitchFamily="34" charset="-128"/>
                <a:cs typeface="+mn-cs"/>
              </a:rPr>
              <a:t>time; </a:t>
            </a:r>
            <a:r>
              <a:rPr lang="en-US" sz="1900" dirty="0">
                <a:ea typeface="ＭＳ Ｐゴシック" pitchFamily="34" charset="-128"/>
                <a:cs typeface="+mn-cs"/>
              </a:rPr>
              <a:t>avoid </a:t>
            </a:r>
            <a:r>
              <a:rPr lang="en-US" sz="1900" dirty="0" smtClean="0">
                <a:ea typeface="ＭＳ Ｐゴシック" pitchFamily="34" charset="-128"/>
                <a:cs typeface="+mn-cs"/>
              </a:rPr>
              <a:t>a “wastebasket definition”</a:t>
            </a:r>
            <a:endParaRPr lang="en-US" sz="1900" dirty="0">
              <a:ea typeface="ＭＳ Ｐゴシック" pitchFamily="34" charset="-128"/>
              <a:cs typeface="+mn-cs"/>
            </a:endParaRPr>
          </a:p>
          <a:p>
            <a:pPr indent="-292100">
              <a:defRPr/>
            </a:pPr>
            <a:r>
              <a:rPr lang="en-US" sz="1900" dirty="0">
                <a:ea typeface="ＭＳ Ｐゴシック" pitchFamily="34" charset="-128"/>
              </a:rPr>
              <a:t>Historical comparison</a:t>
            </a:r>
          </a:p>
          <a:p>
            <a:pPr marL="744538" lvl="1" indent="-292100">
              <a:defRPr/>
            </a:pPr>
            <a:r>
              <a:rPr lang="en-US" sz="1900" dirty="0">
                <a:ea typeface="ＭＳ Ｐゴシック" pitchFamily="34" charset="-128"/>
                <a:cs typeface="+mn-cs"/>
              </a:rPr>
              <a:t>Used with </a:t>
            </a:r>
            <a:r>
              <a:rPr lang="en-US" sz="1900" dirty="0" smtClean="0">
                <a:ea typeface="ＭＳ Ｐゴシック" pitchFamily="34" charset="-128"/>
                <a:cs typeface="+mn-cs"/>
              </a:rPr>
              <a:t>a dramatic </a:t>
            </a:r>
            <a:r>
              <a:rPr lang="en-US" sz="1900" dirty="0">
                <a:ea typeface="ＭＳ Ｐゴシック" pitchFamily="34" charset="-128"/>
                <a:cs typeface="+mn-cs"/>
              </a:rPr>
              <a:t>shift from one treatment to another</a:t>
            </a:r>
          </a:p>
          <a:p>
            <a:pPr marL="744538" lvl="1" indent="-292100">
              <a:defRPr/>
            </a:pPr>
            <a:r>
              <a:rPr lang="en-US" sz="1900" dirty="0">
                <a:ea typeface="ＭＳ Ｐゴシック" pitchFamily="34" charset="-128"/>
                <a:cs typeface="+mn-cs"/>
              </a:rPr>
              <a:t>May be </a:t>
            </a:r>
            <a:r>
              <a:rPr lang="en-US" sz="1900" dirty="0" smtClean="0">
                <a:ea typeface="ＭＳ Ｐゴシック" pitchFamily="34" charset="-128"/>
                <a:cs typeface="+mn-cs"/>
              </a:rPr>
              <a:t>the only </a:t>
            </a:r>
            <a:r>
              <a:rPr lang="en-US" sz="1900" dirty="0">
                <a:ea typeface="ＭＳ Ｐゴシック" pitchFamily="34" charset="-128"/>
                <a:cs typeface="+mn-cs"/>
              </a:rPr>
              <a:t>choice with strong selection for </a:t>
            </a:r>
            <a:r>
              <a:rPr lang="en-US" sz="1900" dirty="0" smtClean="0">
                <a:ea typeface="ＭＳ Ｐゴシック" pitchFamily="34" charset="-128"/>
                <a:cs typeface="+mn-cs"/>
              </a:rPr>
              <a:t>a new </a:t>
            </a:r>
            <a:r>
              <a:rPr lang="en-US" sz="1900" dirty="0">
                <a:ea typeface="ＭＳ Ｐゴシック" pitchFamily="34" charset="-128"/>
                <a:cs typeface="+mn-cs"/>
              </a:rPr>
              <a:t>treatment that is uncontrollable and randomization is unethical/not realistic</a:t>
            </a:r>
          </a:p>
          <a:p>
            <a:pPr marL="744538" lvl="1" indent="-292100">
              <a:defRPr/>
            </a:pPr>
            <a:r>
              <a:rPr lang="en-US" sz="1900" dirty="0">
                <a:ea typeface="ＭＳ Ｐゴシック" pitchFamily="34" charset="-128"/>
                <a:cs typeface="+mn-cs"/>
              </a:rPr>
              <a:t>Vulnerable to confounding by indication/severity when this </a:t>
            </a:r>
            <a:r>
              <a:rPr lang="en-US" sz="1900" dirty="0" smtClean="0">
                <a:ea typeface="ＭＳ Ｐゴシック" pitchFamily="34" charset="-128"/>
                <a:cs typeface="+mn-cs"/>
              </a:rPr>
              <a:t>information </a:t>
            </a:r>
            <a:r>
              <a:rPr lang="en-US" sz="1900" dirty="0">
                <a:ea typeface="ＭＳ Ｐゴシック" pitchFamily="34" charset="-128"/>
                <a:cs typeface="+mn-cs"/>
              </a:rPr>
              <a:t>is unmeasured </a:t>
            </a:r>
            <a:r>
              <a:rPr lang="en-US" sz="1900" dirty="0">
                <a:solidFill>
                  <a:schemeClr val="bg1"/>
                </a:solidFill>
                <a:ea typeface="ＭＳ Ｐゴシック" pitchFamily="34" charset="-128"/>
                <a:cs typeface="+mn-cs"/>
              </a:rPr>
              <a:t>(overcome by </a:t>
            </a:r>
            <a:r>
              <a:rPr lang="en-US" sz="1900" dirty="0" smtClean="0">
                <a:solidFill>
                  <a:schemeClr val="bg1"/>
                </a:solidFill>
                <a:ea typeface="ＭＳ Ｐゴシック" pitchFamily="34" charset="-128"/>
                <a:cs typeface="+mn-cs"/>
              </a:rPr>
              <a:t>instrumental variable </a:t>
            </a:r>
            <a:r>
              <a:rPr lang="en-US" sz="1900" dirty="0">
                <a:solidFill>
                  <a:schemeClr val="bg1"/>
                </a:solidFill>
                <a:ea typeface="ＭＳ Ｐゴシック" pitchFamily="34" charset="-128"/>
                <a:cs typeface="+mn-cs"/>
              </a:rPr>
              <a:t>analysis using calendar time</a:t>
            </a:r>
            <a:r>
              <a:rPr lang="en-US" sz="1900" dirty="0" smtClean="0">
                <a:solidFill>
                  <a:schemeClr val="bg1"/>
                </a:solidFill>
                <a:ea typeface="ＭＳ Ｐゴシック" pitchFamily="34" charset="-128"/>
                <a:cs typeface="+mn-cs"/>
              </a:rPr>
              <a:t>)</a:t>
            </a:r>
            <a:endParaRPr lang="en-US" sz="1900" dirty="0">
              <a:solidFill>
                <a:schemeClr val="bg1"/>
              </a:solidFill>
              <a:ea typeface="ＭＳ Ｐゴシック" pitchFamily="34" charset="-128"/>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bwMode="auto">
          <a:xfrm>
            <a:off x="381000" y="1219200"/>
            <a:ext cx="83058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250" dirty="0" smtClean="0">
                <a:ea typeface="ＭＳ Ｐゴシック" pitchFamily="34" charset="-128"/>
              </a:rPr>
              <a:t>Comparison groups from different data sources</a:t>
            </a:r>
          </a:p>
          <a:p>
            <a:pPr marL="693738" lvl="1" indent="-292100"/>
            <a:r>
              <a:rPr lang="en-US" sz="2250" dirty="0" smtClean="0">
                <a:ea typeface="ＭＳ Ｐゴシック" pitchFamily="34" charset="-128"/>
              </a:rPr>
              <a:t>Multiple data sources can be linked to enhance the validity of observational comparative effectiveness studies</a:t>
            </a:r>
          </a:p>
          <a:p>
            <a:pPr marL="693738" lvl="1" indent="-292100"/>
            <a:r>
              <a:rPr lang="en-US" sz="2250" dirty="0" smtClean="0">
                <a:ea typeface="ＭＳ Ｐゴシック" pitchFamily="34" charset="-128"/>
              </a:rPr>
              <a:t>Residual confounding might occur due to:</a:t>
            </a:r>
          </a:p>
          <a:p>
            <a:pPr marL="1095375" lvl="2" indent="-292100"/>
            <a:r>
              <a:rPr lang="en-US" sz="2250" dirty="0" smtClean="0">
                <a:ea typeface="ＭＳ Ｐゴシック" pitchFamily="34" charset="-128"/>
              </a:rPr>
              <a:t>Incomparability of information in exposure and comparison groups</a:t>
            </a:r>
          </a:p>
          <a:p>
            <a:pPr marL="1095375" lvl="2" indent="-292100"/>
            <a:r>
              <a:rPr lang="en-US" sz="2250" dirty="0" smtClean="0">
                <a:ea typeface="ＭＳ Ｐゴシック" pitchFamily="34" charset="-128"/>
              </a:rPr>
              <a:t>Differences in observed and unobserved domains as they are sampled differently or different source populations</a:t>
            </a:r>
          </a:p>
          <a:p>
            <a:pPr marL="693738" lvl="1" indent="-292100"/>
            <a:r>
              <a:rPr lang="en-US" sz="2250" dirty="0" smtClean="0">
                <a:ea typeface="ＭＳ Ｐゴシック" pitchFamily="34" charset="-128"/>
              </a:rPr>
              <a:t>Issues with generalizability when exposure and comparison groups come from different databases</a:t>
            </a:r>
          </a:p>
          <a:p>
            <a:pPr marL="1095375" lvl="2" indent="-292100"/>
            <a:endParaRPr lang="en-US" dirty="0" smtClean="0">
              <a:ea typeface="ＭＳ Ｐゴシック" pitchFamily="34" charset="-128"/>
            </a:endParaRPr>
          </a:p>
        </p:txBody>
      </p:sp>
      <p:sp>
        <p:nvSpPr>
          <p:cNvPr id="10243" name="Title 2"/>
          <p:cNvSpPr>
            <a:spLocks noGrp="1"/>
          </p:cNvSpPr>
          <p:nvPr>
            <p:ph type="title"/>
          </p:nvPr>
        </p:nvSpPr>
        <p:spPr>
          <a:xfrm>
            <a:off x="457200" y="130175"/>
            <a:ext cx="8229600" cy="860425"/>
          </a:xfrm>
        </p:spPr>
        <p:txBody>
          <a:bodyPr/>
          <a:lstStyle/>
          <a:p>
            <a:r>
              <a:rPr lang="en-US" dirty="0" smtClean="0">
                <a:ea typeface="ＭＳ Ｐゴシック" pitchFamily="34" charset="-128"/>
              </a:rPr>
              <a:t>Spectrum of Possible Comparisons (3 of 3)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p:cNvSpPr>
            <a:spLocks noGrp="1"/>
          </p:cNvSpPr>
          <p:nvPr>
            <p:ph idx="1"/>
          </p:nvPr>
        </p:nvSpPr>
        <p:spPr bwMode="auto">
          <a:xfrm>
            <a:off x="457200" y="1298575"/>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100" dirty="0" smtClean="0">
                <a:ea typeface="ＭＳ Ｐゴシック" pitchFamily="34" charset="-128"/>
              </a:rPr>
              <a:t>Indication</a:t>
            </a:r>
          </a:p>
          <a:p>
            <a:pPr marL="693738" lvl="1" indent="-292100"/>
            <a:r>
              <a:rPr lang="en-US" sz="2100" dirty="0" smtClean="0">
                <a:ea typeface="ＭＳ Ｐゴシック" pitchFamily="34" charset="-128"/>
              </a:rPr>
              <a:t>Another treatment used for the same indication as the exposure treatment typically is used as the comparison group </a:t>
            </a:r>
          </a:p>
          <a:p>
            <a:pPr marL="693738" lvl="1" indent="-292100"/>
            <a:r>
              <a:rPr lang="en-US" sz="2100" dirty="0" smtClean="0">
                <a:ea typeface="ＭＳ Ｐゴシック" pitchFamily="34" charset="-128"/>
              </a:rPr>
              <a:t>Treatments approved for multiple indications—appropriate indication will have to be ensured by defining the indication and restricting the study population</a:t>
            </a:r>
          </a:p>
          <a:p>
            <a:pPr marL="292100" indent="-292100"/>
            <a:r>
              <a:rPr lang="en-US" sz="2100" dirty="0" smtClean="0">
                <a:ea typeface="ＭＳ Ｐゴシック" pitchFamily="34" charset="-128"/>
              </a:rPr>
              <a:t>Initiation </a:t>
            </a:r>
          </a:p>
          <a:p>
            <a:pPr marL="693738" lvl="1" indent="-292100"/>
            <a:r>
              <a:rPr lang="en-US" sz="2100" dirty="0" smtClean="0">
                <a:ea typeface="ＭＳ Ｐゴシック" pitchFamily="34" charset="-128"/>
              </a:rPr>
              <a:t>New-user design prevents underascertainment of early events and avoids selection bias arising from prevalent users</a:t>
            </a:r>
          </a:p>
          <a:p>
            <a:pPr marL="693738" lvl="1" indent="-292100"/>
            <a:r>
              <a:rPr lang="en-US" sz="2100" dirty="0" smtClean="0">
                <a:ea typeface="ＭＳ Ｐゴシック" pitchFamily="34" charset="-128"/>
              </a:rPr>
              <a:t>Inclusion of prevalent users may be justified when outcomes are rare or occur after long periods of use </a:t>
            </a:r>
          </a:p>
          <a:p>
            <a:pPr marL="693738" lvl="1" indent="-292100"/>
            <a:endParaRPr lang="en-US" dirty="0" smtClean="0">
              <a:ea typeface="ＭＳ Ｐゴシック" pitchFamily="34" charset="-128"/>
            </a:endParaRPr>
          </a:p>
        </p:txBody>
      </p:sp>
      <p:sp>
        <p:nvSpPr>
          <p:cNvPr id="11267" name="Title 2"/>
          <p:cNvSpPr>
            <a:spLocks noGrp="1"/>
          </p:cNvSpPr>
          <p:nvPr>
            <p:ph type="title"/>
          </p:nvPr>
        </p:nvSpPr>
        <p:spPr/>
        <p:txBody>
          <a:bodyPr/>
          <a:lstStyle/>
          <a:p>
            <a:r>
              <a:rPr lang="en-US" dirty="0" smtClean="0">
                <a:ea typeface="ＭＳ Ｐゴシック" pitchFamily="34" charset="-128"/>
              </a:rPr>
              <a:t>Operationalizing the Comparison Group in Comparative Effectiveness Research (1 of 2) </a:t>
            </a:r>
          </a:p>
        </p:txBody>
      </p:sp>
    </p:spTree>
  </p:cSld>
  <p:clrMapOvr>
    <a:masterClrMapping/>
  </p:clrMapOvr>
</p:sld>
</file>

<file path=ppt/theme/theme1.xml><?xml version="1.0" encoding="utf-8"?>
<a:theme xmlns:a="http://schemas.openxmlformats.org/drawingml/2006/main" name="EHC-slide-template-final-2011">
  <a:themeElements>
    <a:clrScheme name="Custom 1">
      <a:dk1>
        <a:srgbClr val="000000"/>
      </a:dk1>
      <a:lt1>
        <a:srgbClr val="FFFFFF"/>
      </a:lt1>
      <a:dk2>
        <a:srgbClr val="595959"/>
      </a:dk2>
      <a:lt2>
        <a:srgbClr val="BFBFBF"/>
      </a:lt2>
      <a:accent1>
        <a:srgbClr val="DDE3EE"/>
      </a:accent1>
      <a:accent2>
        <a:srgbClr val="7030A0"/>
      </a:accent2>
      <a:accent3>
        <a:srgbClr val="C00000"/>
      </a:accent3>
      <a:accent4>
        <a:srgbClr val="6984B5"/>
      </a:accent4>
      <a:accent5>
        <a:srgbClr val="92D050"/>
      </a:accent5>
      <a:accent6>
        <a:srgbClr val="FFC000"/>
      </a:accent6>
      <a:hlink>
        <a:srgbClr val="515798"/>
      </a:hlink>
      <a:folHlink>
        <a:srgbClr val="6984B5"/>
      </a:folHlink>
    </a:clrScheme>
    <a:fontScheme name="ccit_template">
      <a:majorFont>
        <a:latin typeface="Trebuchet MS"/>
        <a:ea typeface=""/>
        <a:cs typeface=""/>
      </a:majorFont>
      <a:minorFont>
        <a:latin typeface="Palatino Linotype"/>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cit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cit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cit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cit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cit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cit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cit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cit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cit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cit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cit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cit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cit_template 13">
        <a:dk1>
          <a:srgbClr val="000000"/>
        </a:dk1>
        <a:lt1>
          <a:srgbClr val="AAB9D5"/>
        </a:lt1>
        <a:dk2>
          <a:srgbClr val="000000"/>
        </a:dk2>
        <a:lt2>
          <a:srgbClr val="808080"/>
        </a:lt2>
        <a:accent1>
          <a:srgbClr val="BF946D"/>
        </a:accent1>
        <a:accent2>
          <a:srgbClr val="76572A"/>
        </a:accent2>
        <a:accent3>
          <a:srgbClr val="D2D9E7"/>
        </a:accent3>
        <a:accent4>
          <a:srgbClr val="000000"/>
        </a:accent4>
        <a:accent5>
          <a:srgbClr val="DCC8BA"/>
        </a:accent5>
        <a:accent6>
          <a:srgbClr val="6A4E25"/>
        </a:accent6>
        <a:hlink>
          <a:srgbClr val="6D6DBF"/>
        </a:hlink>
        <a:folHlink>
          <a:srgbClr val="4E4E7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4979</TotalTime>
  <Words>6701</Words>
  <Application>Microsoft Macintosh PowerPoint</Application>
  <PresentationFormat>On-screen Show (4:3)</PresentationFormat>
  <Paragraphs>309</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EHC-slide-template-final-2011</vt:lpstr>
      <vt:lpstr>Comparator Selection in Observational Comparative Effectiveness Research</vt:lpstr>
      <vt:lpstr>Outline of Material</vt:lpstr>
      <vt:lpstr>Introduction</vt:lpstr>
      <vt:lpstr> Consequences of Comparator Choice (1 of 2)</vt:lpstr>
      <vt:lpstr> Consequences of Comparator Choice (2 of 2)</vt:lpstr>
      <vt:lpstr>Spectrum of Possible Comparisons (1 of 3)</vt:lpstr>
      <vt:lpstr>Spectrum of Possible Comparisons (2 of 3)</vt:lpstr>
      <vt:lpstr>Spectrum of Possible Comparisons (3 of 3) </vt:lpstr>
      <vt:lpstr>Operationalizing the Comparison Group in Comparative Effectiveness Research (1 of 2) </vt:lpstr>
      <vt:lpstr>Operationalizing the Comparison Group in Comparative Effectiveness Research (2 of 2)</vt:lpstr>
      <vt:lpstr>Considerations for Comparisons Across Different Treatment Modalities (1 of 3)</vt:lpstr>
      <vt:lpstr>Considerations for Comparisons Across Different Treatment Modalities (2 of 3) </vt:lpstr>
      <vt:lpstr>Considerations for Comparisons Across Different Treatment Modalities (3 of 3) </vt:lpstr>
      <vt:lpstr>Conclusions </vt:lpstr>
      <vt:lpstr>Summary Checklist</vt:lpstr>
    </vt:vector>
  </TitlesOfParts>
  <Company>Baylor College of Medicine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khs</dc:creator>
  <cp:lastModifiedBy>Katharine Schneider</cp:lastModifiedBy>
  <cp:revision>321</cp:revision>
  <cp:lastPrinted>2012-09-19T22:42:10Z</cp:lastPrinted>
  <dcterms:created xsi:type="dcterms:W3CDTF">2011-03-23T16:45:48Z</dcterms:created>
  <dcterms:modified xsi:type="dcterms:W3CDTF">2013-09-01T20:20:48Z</dcterms:modified>
</cp:coreProperties>
</file>