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58" r:id="rId3"/>
    <p:sldId id="259" r:id="rId4"/>
    <p:sldId id="261" r:id="rId5"/>
    <p:sldId id="260" r:id="rId6"/>
    <p:sldId id="262" r:id="rId7"/>
    <p:sldId id="263" r:id="rId8"/>
    <p:sldId id="264" r:id="rId9"/>
    <p:sldId id="265" r:id="rId10"/>
    <p:sldId id="266" r:id="rId11"/>
    <p:sldId id="268" r:id="rId12"/>
    <p:sldId id="269" r:id="rId13"/>
    <p:sldId id="270" r:id="rId14"/>
    <p:sldId id="271" r:id="rId15"/>
    <p:sldId id="27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oyer, Pamela Paradis" initials="MPP" lastIdx="6" clrIdx="0"/>
  <p:cmAuthor id="1" name="Allison Bryant" initials="A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5774" autoAdjust="0"/>
  </p:normalViewPr>
  <p:slideViewPr>
    <p:cSldViewPr>
      <p:cViewPr varScale="1">
        <p:scale>
          <a:sx n="67" d="100"/>
          <a:sy n="67" d="100"/>
        </p:scale>
        <p:origin x="-96" y="-1040"/>
      </p:cViewPr>
      <p:guideLst>
        <p:guide orient="horz" pos="2160"/>
        <p:guide pos="2880"/>
      </p:guideLst>
    </p:cSldViewPr>
  </p:slideViewPr>
  <p:notesTextViewPr>
    <p:cViewPr>
      <p:scale>
        <a:sx n="75" d="100"/>
        <a:sy n="75" d="100"/>
      </p:scale>
      <p:origin x="0" y="0"/>
    </p:cViewPr>
  </p:notesTextViewPr>
  <p:notesViewPr>
    <p:cSldViewPr snapToGrid="0" snapToObjects="1">
      <p:cViewPr varScale="1">
        <p:scale>
          <a:sx n="52" d="100"/>
          <a:sy n="52" d="100"/>
        </p:scale>
        <p:origin x="-67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B17D4-8A66-F145-AA67-DD278D99E5F8}" type="datetime1">
              <a:rPr lang="en-US" smtClean="0"/>
              <a:pPr/>
              <a:t>9/1/13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F09C48-C80D-0143-B38D-C7BDB7138EAE}" type="slidenum">
              <a:rPr lang="en-US" smtClean="0"/>
              <a:pPr/>
              <a:t>‹#›</a:t>
            </a:fld>
            <a:endParaRPr lang="en-US" dirty="0"/>
          </a:p>
        </p:txBody>
      </p:sp>
    </p:spTree>
    <p:extLst>
      <p:ext uri="{BB962C8B-B14F-4D97-AF65-F5344CB8AC3E}">
        <p14:creationId xmlns:p14="http://schemas.microsoft.com/office/powerpoint/2010/main" val="13672951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1E28DA-F8CB-5247-ADCB-E0B386CB5132}" type="datetime1">
              <a:rPr lang="en-US" smtClean="0"/>
              <a:pPr>
                <a:defRPr/>
              </a:pPr>
              <a:t>9/1/13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7652B76-74E4-4ACA-ADE9-AAF7A59935E7}" type="slidenum">
              <a:rPr lang="en-US"/>
              <a:pPr>
                <a:defRPr/>
              </a:pPr>
              <a:t>‹#›</a:t>
            </a:fld>
            <a:endParaRPr lang="en-US" dirty="0"/>
          </a:p>
        </p:txBody>
      </p:sp>
    </p:spTree>
    <p:extLst>
      <p:ext uri="{BB962C8B-B14F-4D97-AF65-F5344CB8AC3E}">
        <p14:creationId xmlns:p14="http://schemas.microsoft.com/office/powerpoint/2010/main" val="348723654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Considerations for Statistical Analysis in Observational Comparative Effectiveness Research</a:t>
            </a:r>
          </a:p>
          <a:p>
            <a:r>
              <a:rPr lang="en-US" dirty="0" smtClean="0">
                <a:solidFill>
                  <a:srgbClr val="000000"/>
                </a:solidFill>
                <a:ea typeface="ＭＳ Ｐゴシック" pitchFamily="34" charset="-128"/>
              </a:rPr>
              <a:t>This slide set is based on a user guide titled </a:t>
            </a:r>
            <a:r>
              <a:rPr lang="en-US" i="1" dirty="0" smtClean="0">
                <a:ea typeface="ＭＳ Ｐゴシック" pitchFamily="34" charset="-128"/>
              </a:rPr>
              <a:t>Developing a Protocol for Observational Comparative Effectiveness Research: A User</a:t>
            </a:r>
            <a:r>
              <a:rPr lang="ja-JP" altLang="en-US" i="1" dirty="0" smtClean="0">
                <a:ea typeface="ＭＳ Ｐゴシック" pitchFamily="34" charset="-128"/>
              </a:rPr>
              <a:t>’</a:t>
            </a:r>
            <a:r>
              <a:rPr lang="en-US" altLang="ja-JP" i="1" dirty="0" smtClean="0">
                <a:ea typeface="ＭＳ Ｐゴシック" pitchFamily="34" charset="-128"/>
              </a:rPr>
              <a:t>s Guide</a:t>
            </a:r>
            <a:r>
              <a:rPr lang="en-US" altLang="ja-JP" dirty="0" smtClean="0">
                <a:ea typeface="ＭＳ Ｐゴシック" pitchFamily="34" charset="-128"/>
              </a:rPr>
              <a:t>, which was developed by the Outcome DEcIDE Center (Quintiles Outcome, Cambridge, MA) for the </a:t>
            </a:r>
            <a:r>
              <a:rPr lang="en-US" altLang="ja-JP" dirty="0" smtClean="0">
                <a:solidFill>
                  <a:srgbClr val="000000"/>
                </a:solidFill>
                <a:ea typeface="ＭＳ Ｐゴシック" pitchFamily="34" charset="-128"/>
              </a:rPr>
              <a:t>Agency for Healthcare Research and Quality </a:t>
            </a:r>
            <a:r>
              <a:rPr lang="en-US" altLang="ja-JP" dirty="0" smtClean="0">
                <a:ea typeface="ＭＳ Ｐゴシック" pitchFamily="34" charset="-128"/>
              </a:rPr>
              <a:t>under Contract No. HHSA 290-2005-0016-I TO10 (AHRQ Publication No. </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12-EHC099</a:t>
            </a:r>
            <a:r>
              <a:rPr lang="en-US" altLang="ja-JP" dirty="0" smtClean="0">
                <a:ea typeface="ＭＳ Ｐゴシック" pitchFamily="34" charset="-128"/>
              </a:rPr>
              <a:t>. Rockville, MD: Agency for Healthcare Research and Quality; </a:t>
            </a:r>
            <a:r>
              <a:rPr lang="en-US" altLang="ja-JP" b="0" dirty="0" smtClean="0">
                <a:ea typeface="ＭＳ Ｐゴシック" pitchFamily="34" charset="-128"/>
              </a:rPr>
              <a:t>January 2013</a:t>
            </a:r>
            <a:r>
              <a:rPr lang="en-US" altLang="ja-JP" dirty="0" smtClean="0">
                <a:ea typeface="ＭＳ Ｐゴシック" pitchFamily="34" charset="-128"/>
              </a:rPr>
              <a:t>).</a:t>
            </a:r>
          </a:p>
          <a:p>
            <a:pPr eaLnBrk="1" hangingPunct="1">
              <a:spcBef>
                <a:spcPct val="0"/>
              </a:spcBef>
            </a:pPr>
            <a:endParaRPr lang="en-US" dirty="0" smtClean="0">
              <a:solidFill>
                <a:srgbClr val="000000"/>
              </a:solidFill>
              <a:ea typeface="ＭＳ Ｐゴシック" pitchFamily="34" charset="-128"/>
            </a:endParaRPr>
          </a:p>
          <a:p>
            <a:pPr eaLnBrk="1" hangingPunct="1">
              <a:spcBef>
                <a:spcPct val="0"/>
              </a:spcBef>
            </a:pPr>
            <a:r>
              <a:rPr lang="en-US" dirty="0" smtClean="0">
                <a:solidFill>
                  <a:srgbClr val="000000"/>
                </a:solidFill>
                <a:ea typeface="ＭＳ Ｐゴシック" pitchFamily="34" charset="-128"/>
              </a:rPr>
              <a:t>This presentation covers chapter 10 of the </a:t>
            </a:r>
            <a:r>
              <a:rPr lang="en-US" i="1" dirty="0" smtClean="0">
                <a:solidFill>
                  <a:srgbClr val="000000"/>
                </a:solidFill>
                <a:ea typeface="ＭＳ Ｐゴシック" pitchFamily="34" charset="-128"/>
              </a:rPr>
              <a:t>User’s Guide </a:t>
            </a:r>
            <a:r>
              <a:rPr lang="en-US" i="0" dirty="0" smtClean="0">
                <a:solidFill>
                  <a:srgbClr val="000000"/>
                </a:solidFill>
                <a:ea typeface="ＭＳ Ｐゴシック" pitchFamily="34" charset="-128"/>
              </a:rPr>
              <a:t>and</a:t>
            </a:r>
            <a:r>
              <a:rPr lang="en-US" i="1" dirty="0" smtClean="0">
                <a:solidFill>
                  <a:srgbClr val="000000"/>
                </a:solidFill>
                <a:ea typeface="ＭＳ Ｐゴシック" pitchFamily="34" charset="-128"/>
              </a:rPr>
              <a:t> </a:t>
            </a:r>
            <a:r>
              <a:rPr lang="en-US" dirty="0" smtClean="0">
                <a:solidFill>
                  <a:srgbClr val="000000"/>
                </a:solidFill>
                <a:ea typeface="ＭＳ Ｐゴシック" pitchFamily="34" charset="-128"/>
              </a:rPr>
              <a:t>focuses on study size planning for observational comparative effectiveness research studies.</a:t>
            </a:r>
          </a:p>
          <a:p>
            <a:pPr eaLnBrk="1" hangingPunct="1">
              <a:spcBef>
                <a:spcPct val="0"/>
              </a:spcBef>
            </a:pPr>
            <a:endParaRPr lang="en-US" dirty="0" smtClean="0">
              <a:solidFill>
                <a:srgbClr val="000000"/>
              </a:solidFill>
              <a:ea typeface="ＭＳ Ｐゴシック" pitchFamily="34" charset="-128"/>
            </a:endParaRPr>
          </a:p>
          <a:p>
            <a:pPr eaLnBrk="1" hangingPunct="1">
              <a:spcBef>
                <a:spcPct val="0"/>
              </a:spcBef>
            </a:pPr>
            <a:r>
              <a:rPr lang="en-US" dirty="0" smtClean="0">
                <a:solidFill>
                  <a:srgbClr val="000000"/>
                </a:solidFill>
                <a:ea typeface="ＭＳ Ｐゴシック" pitchFamily="34" charset="-128"/>
              </a:rPr>
              <a:t>Reference:</a:t>
            </a: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Arbogast PG, VanderWeele TJ. Considerations for statistical analysis. In: Velentgas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0000"/>
              </a:lnSpc>
            </a:pPr>
            <a:r>
              <a:rPr lang="en-US" b="1" dirty="0" smtClean="0"/>
              <a:t>Missing Data Considerations</a:t>
            </a:r>
            <a:endParaRPr lang="en-US" b="0" dirty="0" smtClean="0"/>
          </a:p>
          <a:p>
            <a:pPr>
              <a:lnSpc>
                <a:spcPct val="110000"/>
              </a:lnSpc>
            </a:pPr>
            <a:r>
              <a:rPr lang="en-US" sz="1200" kern="1200" dirty="0" smtClean="0">
                <a:solidFill>
                  <a:schemeClr val="tx1"/>
                </a:solidFill>
                <a:effectLst/>
                <a:latin typeface="+mn-lt"/>
                <a:ea typeface="+mn-ea"/>
                <a:cs typeface="+mn-cs"/>
              </a:rPr>
              <a:t>It is not uncommon to have missing data in comparative effectiveness research. The extent of missing data and its potential impact on the analysis needs to be considered. Before proceeding with the primary analyses, it is important to characterize the patterns of missingness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exploratory data analyses. This approach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provide insights into how to handle the missing data in the primary analysis.</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For the primary analysis, a common analytical approach is to simply analyze those subjects who have no missing data, called a complete-case analysis. However, an initial limitation with this approach is that sample size is reduced, which affects efficiency even if data are missing completely at random. If subjects with missing data differ from subjects with complete data, then exposure estimates may be biased. </a:t>
            </a:r>
            <a:r>
              <a:rPr lang="en-US" sz="1200" b="0" i="0" kern="1200" baseline="0" dirty="0" smtClean="0">
                <a:solidFill>
                  <a:schemeClr val="tx1"/>
                </a:solidFill>
                <a:effectLst/>
                <a:latin typeface="+mn-lt"/>
                <a:ea typeface="+mn-ea"/>
                <a:cs typeface="+mn-cs"/>
              </a:rPr>
              <a:t>For example, suppose that blood pressure is a potential confounder and that blood pressure values are missing for very ill subjects; then, e</a:t>
            </a:r>
            <a:r>
              <a:rPr lang="en-US" sz="1200" kern="1200" dirty="0" smtClean="0">
                <a:solidFill>
                  <a:schemeClr val="tx1"/>
                </a:solidFill>
                <a:effectLst/>
                <a:latin typeface="+mn-lt"/>
                <a:ea typeface="+mn-ea"/>
                <a:cs typeface="+mn-cs"/>
              </a:rPr>
              <a:t>xcluding these subjects can bias the exposure estimate. One common approach to filling in missing data when they are “missing completely at random” or “missing at random” is imputation.</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Reference:</a:t>
            </a: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p:txBody>
      </p:sp>
    </p:spTree>
    <p:extLst>
      <p:ext uri="{BB962C8B-B14F-4D97-AF65-F5344CB8AC3E}">
        <p14:creationId xmlns:p14="http://schemas.microsoft.com/office/powerpoint/2010/main" val="125589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20000"/>
              </a:lnSpc>
            </a:pPr>
            <a:r>
              <a:rPr lang="en-US" b="1" dirty="0" smtClean="0"/>
              <a:t>Time-Varying Exposures/Covariates</a:t>
            </a:r>
            <a:endParaRPr lang="en-US" b="0" dirty="0" smtClean="0"/>
          </a:p>
          <a:p>
            <a:pPr marL="0" marR="0" indent="0" algn="l" defTabSz="914400" rtl="0" eaLnBrk="0" fontAlgn="base" latinLnBrk="0" hangingPunct="0">
              <a:lnSpc>
                <a:spcPct val="12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most comparative effectiveness research studies, it is unrealistic to assume that exposures and covariates remain fixed throughout followup. For time-to-event study outcomes, time-dependent Cox regression models can be used to account for time-varying exposures and covariates. However, difficult issues arise when both the treatment and confounding variables vary over time. These difficulties can be addressed by using inverse-probability-of-treatment weighting (IPTW), rather than regression adjustment, for confounding control. These IPTW techniques are used to estimate the parameters of what is often called a marginal structural model, which is a model for expected counterfactual outcomes. The marginal structural model/IPTW approach is essentially a generalization of propensity score weighting to the time-varying treatment context. The IPTW technique assumes that, at each treatment decision, the effect of treatment on the outcome is unconfounded, given the past covariate and treatment history.</a:t>
            </a:r>
            <a:endParaRPr lang="en-US" dirty="0" smtClean="0">
              <a:effectLst/>
            </a:endParaRPr>
          </a:p>
          <a:p>
            <a:pPr marL="0" marR="0" indent="0" algn="l" defTabSz="914400" rtl="0" eaLnBrk="0" fontAlgn="base" latinLnBrk="0" hangingPunct="0">
              <a:lnSpc>
                <a:spcPct val="120000"/>
              </a:lnSpc>
              <a:spcBef>
                <a:spcPct val="30000"/>
              </a:spcBef>
              <a:spcAft>
                <a:spcPct val="0"/>
              </a:spcAft>
              <a:buClrTx/>
              <a:buSzTx/>
              <a:buFontTx/>
              <a:buNone/>
              <a:tabLst/>
              <a:defRPr/>
            </a:pPr>
            <a:endParaRPr lang="en-US" dirty="0" smtClean="0">
              <a:effectLst/>
            </a:endParaRPr>
          </a:p>
          <a:p>
            <a:pPr marL="0" marR="0" indent="0" algn="l" defTabSz="914400" rtl="0" eaLnBrk="0" fontAlgn="base" latinLnBrk="0" hangingPunct="0">
              <a:lnSpc>
                <a:spcPct val="12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Another consideration for time-varying exposures is accounting for exposure effect (e.g., medication use) after the subject stopped receiving that exposure. One approach is to create another exposure level that is a carryover of a biologically plausible number of days after exposure use has ended and incorporate it as a time-varying exposure level in the analysis. Another approach is an intent-to-treat analysis in which exposure status (e.g., treatment initiation) is assumed throughout followup.</a:t>
            </a:r>
            <a:endParaRPr lang="en-US" dirty="0" smtClean="0">
              <a:effectLst/>
            </a:endParaRPr>
          </a:p>
          <a:p>
            <a:pPr marL="0" marR="0" indent="0" algn="l" defTabSz="914400" rtl="0" eaLnBrk="0" fontAlgn="base" latinLnBrk="0" hangingPunct="0">
              <a:lnSpc>
                <a:spcPct val="12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2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References:</a:t>
            </a: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indent="0" algn="l" defTabSz="914400" rtl="0" eaLnBrk="0" fontAlgn="base" latinLnBrk="0" hangingPunct="0">
              <a:lnSpc>
                <a:spcPct val="12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2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Robins JM, Hernán MÁ, Brumback B. Marginal structural models and causal inference in epidemiology. Epidemiology 2000 Sep;11(5):550-60. PMID: 10955408.</a:t>
            </a:r>
          </a:p>
          <a:p>
            <a:pPr marL="0" marR="0" indent="0" algn="l" defTabSz="914400" rtl="0" eaLnBrk="0" fontAlgn="base" latinLnBrk="0" hangingPunct="0">
              <a:lnSpc>
                <a:spcPct val="12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http://www.ncbi.nlm.nih.gov/pubmed/10955408</a:t>
            </a:r>
          </a:p>
        </p:txBody>
      </p:sp>
    </p:spTree>
    <p:extLst>
      <p:ext uri="{BB962C8B-B14F-4D97-AF65-F5344CB8AC3E}">
        <p14:creationId xmlns:p14="http://schemas.microsoft.com/office/powerpoint/2010/main" val="168648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716429"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Conclusion</a:t>
            </a:r>
          </a:p>
          <a:p>
            <a:pPr eaLnBrk="1" hangingPunct="1">
              <a:spcBef>
                <a:spcPct val="0"/>
              </a:spcBef>
            </a:pPr>
            <a:r>
              <a:rPr lang="en-US" dirty="0" smtClean="0"/>
              <a:t>This chapter provides a brief overview of statistical methods and offers suggestions and recommendations to address the complex challenges of analyzing data from observational comparative effectiveness</a:t>
            </a:r>
            <a:r>
              <a:rPr lang="en-US" baseline="0" dirty="0" smtClean="0"/>
              <a:t> research</a:t>
            </a:r>
            <a:r>
              <a:rPr lang="en-US" dirty="0" smtClean="0"/>
              <a:t> studies. Both traditional approaches (e.g., multivariable regression) and novel but established methods (e.g., propensity scores, instrumental variable approaches) may be suitable to address specific data structures and under certain assumptions. Thoughtful application of these approaches can help the investigator improve causal inference.</a:t>
            </a:r>
          </a:p>
          <a:p>
            <a:pPr eaLnBrk="1" hangingPunct="1">
              <a:spcBef>
                <a:spcPct val="0"/>
              </a:spcBef>
            </a:pPr>
            <a:endParaRPr lang="en-US" dirty="0" smtClean="0"/>
          </a:p>
          <a:p>
            <a:pPr eaLnBrk="1" hangingPunct="1">
              <a:spcBef>
                <a:spcPct val="0"/>
              </a:spcBef>
            </a:pPr>
            <a:r>
              <a:rPr lang="en-US" dirty="0" smtClean="0"/>
              <a:t>Reference:</a:t>
            </a: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Summary Checklist (1 of 3)</a:t>
            </a:r>
          </a:p>
          <a:p>
            <a:pPr marL="0" marR="0" indent="0" algn="l" defTabSz="914400" rtl="0" eaLnBrk="0" fontAlgn="base" latinLnBrk="0" hangingPunct="0">
              <a:spcBef>
                <a:spcPct val="30000"/>
              </a:spcBef>
              <a:spcAft>
                <a:spcPct val="0"/>
              </a:spcAft>
              <a:buClrTx/>
              <a:buSzTx/>
              <a:buFontTx/>
              <a:buNone/>
              <a:tabLst/>
              <a:defRPr/>
            </a:pPr>
            <a:r>
              <a:rPr lang="en-US" dirty="0" smtClean="0">
                <a:ea typeface="ＭＳ Ｐゴシック" pitchFamily="34" charset="-128"/>
              </a:rPr>
              <a:t>The material in this presentation included guidance and key considerations for statistical analysis in observational comparative effectiveness research. Guidance and considerations include information on how to describe the key variables of interest with regard to factors that determine appropriate statistical analysis, propose descriptive analysis or graphs according to treatment group, and propose the model that will be used for primary and secondary analytical objectives.</a:t>
            </a:r>
          </a:p>
          <a:p>
            <a:endParaRPr lang="en-US" b="0" dirty="0" smtClean="0"/>
          </a:p>
          <a:p>
            <a:pPr eaLnBrk="1" hangingPunct="1">
              <a:spcBef>
                <a:spcPct val="0"/>
              </a:spcBef>
            </a:pPr>
            <a:r>
              <a:rPr lang="en-US" dirty="0" smtClean="0">
                <a:ea typeface="ＭＳ Ｐゴシック" pitchFamily="34" charset="-128"/>
              </a:rPr>
              <a:t>Reference:</a:t>
            </a: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p:txBody>
      </p:sp>
    </p:spTree>
    <p:extLst>
      <p:ext uri="{BB962C8B-B14F-4D97-AF65-F5344CB8AC3E}">
        <p14:creationId xmlns:p14="http://schemas.microsoft.com/office/powerpoint/2010/main" val="285290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Summary Checklist (2 of 3)</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The material in this presentation included guidance and key considerations for statistical analysis in observational comparative effectiveness research. Guidance and considerations include information on how to describe the key variables of interest with regard to factors that determine appropriate statistical analysis, propose descriptive analysis or graphs according to treatment group, and propose the model that will be used for primary and secondary analytical objectives.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Reference:</a:t>
            </a: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a:p>
            <a:pPr marL="0" marR="0" indent="0" algn="l" defTabSz="914400" rtl="0" eaLnBrk="1" fontAlgn="base" latinLnBrk="0" hangingPunct="1">
              <a:spcBef>
                <a:spcPct val="0"/>
              </a:spcBef>
              <a:spcAft>
                <a:spcPct val="0"/>
              </a:spcAft>
              <a:buClrTx/>
              <a:buSzTx/>
              <a:buFontTx/>
              <a:buNone/>
              <a:tabLst/>
              <a:defRPr/>
            </a:pPr>
            <a:endParaRPr lang="en-US" b="0" baseline="0" dirty="0" smtClean="0"/>
          </a:p>
        </p:txBody>
      </p:sp>
    </p:spTree>
    <p:extLst>
      <p:ext uri="{BB962C8B-B14F-4D97-AF65-F5344CB8AC3E}">
        <p14:creationId xmlns:p14="http://schemas.microsoft.com/office/powerpoint/2010/main" val="367694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Summary Checklist</a:t>
            </a:r>
            <a:r>
              <a:rPr lang="en-US" b="1" baseline="0" dirty="0" smtClean="0"/>
              <a:t> (3 of 3)</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The material in this presentation included guidance and key considerations for statistical analysis in observational comparative effectiveness research. Guidance and considerations include information on how to describe the key variables of interest with regard to factors that determine appropriate statistical analysis, propose descriptive analysis or graphs according to treatment group, and propose the model that will be used for primary and secondary analytical objectives.</a:t>
            </a:r>
          </a:p>
          <a:p>
            <a:endParaRPr lang="en-US" b="1" dirty="0" smtClean="0"/>
          </a:p>
          <a:p>
            <a:pPr eaLnBrk="1" hangingPunct="1">
              <a:spcBef>
                <a:spcPct val="0"/>
              </a:spcBef>
            </a:pPr>
            <a:r>
              <a:rPr lang="en-US" dirty="0" smtClean="0">
                <a:ea typeface="ＭＳ Ｐゴシック" pitchFamily="34" charset="-128"/>
              </a:rPr>
              <a:t>Reference:</a:t>
            </a: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p:txBody>
      </p:sp>
    </p:spTree>
    <p:extLst>
      <p:ext uri="{BB962C8B-B14F-4D97-AF65-F5344CB8AC3E}">
        <p14:creationId xmlns:p14="http://schemas.microsoft.com/office/powerpoint/2010/main" val="51036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Outline of Material</a:t>
            </a:r>
          </a:p>
          <a:p>
            <a:pPr eaLnBrk="1" hangingPunct="1">
              <a:spcBef>
                <a:spcPct val="0"/>
              </a:spcBef>
            </a:pPr>
            <a:r>
              <a:rPr lang="en-US" dirty="0" smtClean="0">
                <a:ea typeface="ＭＳ Ｐゴシック" pitchFamily="34" charset="-128"/>
              </a:rPr>
              <a:t>The material in this presentation includes guidance and key considerations for statistical analysis in observational comparative effectiveness research. Guidance and considerations include information on how to describe the key variables of interest with regard to factors that determine appropriate statistical analysis, propose descriptive analysis or graphs according to treatment group, and propose the model that will be used to achieve the primary and secondary analytical objectives.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Reference:</a:t>
            </a: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a:t>
            </a:r>
            <a:endParaRPr kumimoji="0" lang="en-US" sz="1200" b="1"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Introduction</a:t>
            </a:r>
            <a:endParaRPr lang="en-US" dirty="0" smtClean="0"/>
          </a:p>
          <a:p>
            <a:pPr eaLnBrk="1" hangingPunct="1">
              <a:spcBef>
                <a:spcPct val="0"/>
              </a:spcBef>
            </a:pPr>
            <a:r>
              <a:rPr lang="en-US" b="0" dirty="0" smtClean="0"/>
              <a:t>When observational data are used</a:t>
            </a:r>
            <a:r>
              <a:rPr lang="en-US" b="0" baseline="0" dirty="0" smtClean="0"/>
              <a:t> in</a:t>
            </a:r>
            <a:r>
              <a:rPr lang="en-US" b="0" dirty="0" smtClean="0"/>
              <a:t> comparative effectiveness research, careful and often complex analytic strategies are required to adjust for confounding. These strategies </a:t>
            </a:r>
            <a:r>
              <a:rPr lang="en-US" dirty="0" smtClean="0"/>
              <a:t>can include standard analytic strategies (e.g., traditional multivariable regression techniques) and newer, more sophisticated methodologies (e.g., propensity score matching, instrumental variable analysis). This presentation covers strategies for data analysis from simple descriptive statistics to more complex methodologies. Also covered are important considerations such as handling missing data and analyzing time-varying exposures and covariates.</a:t>
            </a:r>
          </a:p>
          <a:p>
            <a:pPr eaLnBrk="1" hangingPunct="1">
              <a:spcBef>
                <a:spcPct val="0"/>
              </a:spcBef>
            </a:pPr>
            <a:endParaRPr lang="en-US" dirty="0" smtClean="0"/>
          </a:p>
          <a:p>
            <a:pPr eaLnBrk="1" hangingPunct="1">
              <a:spcBef>
                <a:spcPct val="0"/>
              </a:spcBef>
            </a:pPr>
            <a:r>
              <a:rPr lang="en-US" dirty="0" smtClean="0"/>
              <a:t>While this presentation provides a high-level summary of considerations and issues for statistical analysis in observational comparative effectiveness research, it is not intended to be a comprehensive treatment of considerations and approaches.</a:t>
            </a:r>
          </a:p>
          <a:p>
            <a:pPr eaLnBrk="1" hangingPunct="1">
              <a:spcBef>
                <a:spcPct val="0"/>
              </a:spcBef>
            </a:pPr>
            <a:endParaRPr lang="en-US" dirty="0" smtClean="0"/>
          </a:p>
          <a:p>
            <a:pPr eaLnBrk="1" hangingPunct="1">
              <a:spcBef>
                <a:spcPct val="0"/>
              </a:spcBef>
            </a:pPr>
            <a:r>
              <a:rPr lang="en-US" dirty="0" smtClean="0"/>
              <a:t>Reference:</a:t>
            </a:r>
          </a:p>
          <a:p>
            <a:pPr marL="0" marR="0" lvl="0" indent="0" algn="l" defTabSz="914400" rtl="0" eaLnBrk="1" fontAlgn="base" latinLnBrk="0" hangingPunct="1">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lnSpc>
                <a:spcPct val="110000"/>
              </a:lnSpc>
              <a:spcBef>
                <a:spcPct val="0"/>
              </a:spcBef>
            </a:pPr>
            <a:r>
              <a:rPr lang="en-US" b="1" dirty="0" smtClean="0"/>
              <a:t>Descriptive Statistics and Unadjusted Analysis</a:t>
            </a:r>
            <a:endParaRPr lang="en-US" dirty="0" smtClean="0"/>
          </a:p>
          <a:p>
            <a:pPr eaLnBrk="1" hangingPunct="1">
              <a:lnSpc>
                <a:spcPct val="110000"/>
              </a:lnSpc>
              <a:spcBef>
                <a:spcPct val="0"/>
              </a:spcBef>
            </a:pPr>
            <a:endParaRPr lang="en-US" dirty="0" smtClean="0"/>
          </a:p>
          <a:p>
            <a:pPr eaLnBrk="1" hangingPunct="1">
              <a:lnSpc>
                <a:spcPct val="110000"/>
              </a:lnSpc>
              <a:spcBef>
                <a:spcPct val="0"/>
              </a:spcBef>
            </a:pPr>
            <a:r>
              <a:rPr lang="en-US" b="1" i="0" dirty="0" smtClean="0"/>
              <a:t>Descriptive Statistics</a:t>
            </a:r>
          </a:p>
          <a:p>
            <a:pPr eaLnBrk="1" hangingPunct="1">
              <a:lnSpc>
                <a:spcPct val="110000"/>
              </a:lnSpc>
              <a:spcBef>
                <a:spcPct val="0"/>
              </a:spcBef>
            </a:pPr>
            <a:r>
              <a:rPr lang="en-US" dirty="0" smtClean="0"/>
              <a:t>Descriptive statistics include measures of range, dispersion, and central tendency for continuous variables, n and percentage for categorical variables, and plots for evaluating data distributions. For comparative effectiveness research, it is important to consider useful and informative applications of these descriptive statistics. Univariate or unadjusted hypothesis testing, such as two-sample t-tests, can be conducted to identify covariates associated with the exposure and/or the study outcome. Since comparative effectiveness research studies will need to consider potential confounding from a large number of study covariates, the descriptive statistics should provide a broad picture of the characteristics of the study subjects.</a:t>
            </a:r>
          </a:p>
          <a:p>
            <a:pPr eaLnBrk="1" hangingPunct="1">
              <a:lnSpc>
                <a:spcPct val="110000"/>
              </a:lnSpc>
              <a:spcBef>
                <a:spcPct val="0"/>
              </a:spcBef>
            </a:pPr>
            <a:endParaRPr lang="en-US" b="1" i="1" dirty="0" smtClean="0"/>
          </a:p>
          <a:p>
            <a:pPr eaLnBrk="1" hangingPunct="1">
              <a:lnSpc>
                <a:spcPct val="110000"/>
              </a:lnSpc>
              <a:spcBef>
                <a:spcPct val="0"/>
              </a:spcBef>
            </a:pPr>
            <a:r>
              <a:rPr lang="en-US" b="1" i="0" dirty="0" smtClean="0"/>
              <a:t>Unadjusted</a:t>
            </a:r>
            <a:r>
              <a:rPr lang="en-US" b="1" i="0" baseline="0" dirty="0" smtClean="0"/>
              <a:t> Analysis</a:t>
            </a:r>
          </a:p>
          <a:p>
            <a:pPr eaLnBrk="1" hangingPunct="1">
              <a:lnSpc>
                <a:spcPct val="110000"/>
              </a:lnSpc>
              <a:spcBef>
                <a:spcPct val="0"/>
              </a:spcBef>
            </a:pPr>
            <a:r>
              <a:rPr lang="en-US" sz="1200" kern="1200" dirty="0" smtClean="0">
                <a:solidFill>
                  <a:schemeClr val="tx1"/>
                </a:solidFill>
                <a:effectLst/>
                <a:latin typeface="+mn-lt"/>
                <a:ea typeface="+mn-ea"/>
                <a:cs typeface="+mn-cs"/>
              </a:rPr>
              <a:t>Univariate or unadjusted hypothesis testing, such as two-sample t-tests, can be conducted to identify covariates associated with the exposure and/or the study outcome. Since comparative effectiveness research studies will need to consider potential confounding from a large number of study covariates, the descriptive statistics should provide a broad picture of the characteristics of the study subjects.</a:t>
            </a:r>
          </a:p>
          <a:p>
            <a:pPr eaLnBrk="1" hangingPunct="1">
              <a:lnSpc>
                <a:spcPct val="110000"/>
              </a:lnSpc>
              <a:spcBef>
                <a:spcPct val="0"/>
              </a:spcBef>
            </a:pPr>
            <a:endParaRPr lang="en-US" sz="1200" b="0" i="1" kern="1200" dirty="0" smtClean="0">
              <a:solidFill>
                <a:schemeClr val="tx1"/>
              </a:solidFill>
              <a:effectLst/>
              <a:latin typeface="+mn-lt"/>
              <a:ea typeface="+mn-ea"/>
              <a:cs typeface="+mn-cs"/>
            </a:endParaRPr>
          </a:p>
          <a:p>
            <a:pPr eaLnBrk="1" hangingPunct="1">
              <a:lnSpc>
                <a:spcPct val="110000"/>
              </a:lnSpc>
              <a:spcBef>
                <a:spcPct val="0"/>
              </a:spcBef>
            </a:pPr>
            <a:r>
              <a:rPr lang="en-US" sz="1200" b="0" i="0" kern="1200" dirty="0" smtClean="0">
                <a:solidFill>
                  <a:schemeClr val="tx1"/>
                </a:solidFill>
                <a:effectLst/>
                <a:latin typeface="+mn-lt"/>
                <a:ea typeface="+mn-ea"/>
                <a:cs typeface="+mn-cs"/>
              </a:rPr>
              <a:t>Reference:</a:t>
            </a: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lnSpc>
                <a:spcPct val="120000"/>
              </a:lnSpc>
              <a:spcBef>
                <a:spcPct val="0"/>
              </a:spcBef>
            </a:pPr>
            <a:r>
              <a:rPr lang="en-US" b="1" dirty="0" smtClean="0"/>
              <a:t>Adjusted Analysis</a:t>
            </a:r>
            <a:endParaRPr lang="en-US" b="0" dirty="0" smtClean="0"/>
          </a:p>
          <a:p>
            <a:pPr eaLnBrk="1" hangingPunct="1">
              <a:lnSpc>
                <a:spcPct val="120000"/>
              </a:lnSpc>
              <a:spcBef>
                <a:spcPct val="0"/>
              </a:spcBef>
            </a:pPr>
            <a:endParaRPr lang="en-US" b="0" dirty="0" smtClean="0"/>
          </a:p>
          <a:p>
            <a:pPr eaLnBrk="1" hangingPunct="1">
              <a:lnSpc>
                <a:spcPct val="120000"/>
              </a:lnSpc>
              <a:spcBef>
                <a:spcPct val="0"/>
              </a:spcBef>
            </a:pPr>
            <a:r>
              <a:rPr lang="en-US" b="1" i="0" dirty="0" smtClean="0"/>
              <a:t>Traditional</a:t>
            </a:r>
            <a:r>
              <a:rPr lang="en-US" b="1" i="0" baseline="0" dirty="0" smtClean="0"/>
              <a:t> Multivariable Regression</a:t>
            </a:r>
          </a:p>
          <a:p>
            <a:pPr>
              <a:lnSpc>
                <a:spcPct val="120000"/>
              </a:lnSpc>
            </a:pPr>
            <a:r>
              <a:rPr lang="en-US" sz="1200" kern="1200" dirty="0" smtClean="0">
                <a:solidFill>
                  <a:schemeClr val="tx1"/>
                </a:solidFill>
                <a:effectLst/>
                <a:latin typeface="+mn-lt"/>
                <a:ea typeface="+mn-ea"/>
                <a:cs typeface="+mn-cs"/>
              </a:rPr>
              <a:t>Regression analysis is often used to control for potential confounding variables in the estimation of treatment effects. In general, control is made for pretreatment variables that are related to both the treatment of interest and the outcome of interest. Variables that are potentially on the pathway from treatment to outcome are not controlled for, because control for such intermediate variables could block some of the effect of the treatment on the outcome. When applying regression modeling, careful attention must be paid to ensure corresponding model assumptions are met. For instance, for logistic regression, as long as the number of outcome events per covariate included in the regression model is sufficient (e.g., rule of thumb is 10 or more) and the exposure of interest is not infrequent, traditional multiple regression is a reasonable strategy and could be considered the primary analysis.</a:t>
            </a:r>
          </a:p>
          <a:p>
            <a:pPr>
              <a:lnSpc>
                <a:spcPct val="120000"/>
              </a:lnSpc>
            </a:pPr>
            <a:endParaRPr lang="en-US" sz="1200" kern="1200" dirty="0" smtClean="0">
              <a:solidFill>
                <a:schemeClr val="tx1"/>
              </a:solidFill>
              <a:effectLst/>
              <a:latin typeface="+mn-lt"/>
              <a:ea typeface="+mn-ea"/>
              <a:cs typeface="+mn-cs"/>
            </a:endParaRPr>
          </a:p>
          <a:p>
            <a:pPr>
              <a:lnSpc>
                <a:spcPct val="120000"/>
              </a:lnSpc>
            </a:pPr>
            <a:r>
              <a:rPr lang="en-US" sz="1200" kern="1200" dirty="0" smtClean="0">
                <a:solidFill>
                  <a:schemeClr val="tx1"/>
                </a:solidFill>
                <a:effectLst/>
                <a:latin typeface="+mn-lt"/>
                <a:ea typeface="+mn-ea"/>
                <a:cs typeface="+mn-cs"/>
              </a:rPr>
              <a:t>References:</a:t>
            </a:r>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p>
          <a:p>
            <a:pPr marL="0" marR="0" lvl="0" indent="0" algn="l" defTabSz="914400" rtl="0" eaLnBrk="1" fontAlgn="base" latinLnBrk="0" hangingPunct="1">
              <a:lnSpc>
                <a:spcPct val="12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lang="en-US" sz="1200" kern="1200" dirty="0" err="1" smtClean="0">
                <a:solidFill>
                  <a:schemeClr val="tx1"/>
                </a:solidFill>
                <a:effectLst/>
                <a:latin typeface="+mn-lt"/>
                <a:ea typeface="+mn-ea"/>
                <a:cs typeface="+mn-cs"/>
              </a:rPr>
              <a:t>Peduzzi</a:t>
            </a:r>
            <a:r>
              <a:rPr lang="en-US" sz="1200" kern="1200" dirty="0" smtClean="0">
                <a:solidFill>
                  <a:schemeClr val="tx1"/>
                </a:solidFill>
                <a:effectLst/>
                <a:latin typeface="+mn-lt"/>
                <a:ea typeface="+mn-ea"/>
                <a:cs typeface="+mn-cs"/>
              </a:rPr>
              <a:t> P, Concato J, Kemper E, et al. A simulation study of the number of events per variable in logistic regression analysis. J Clin Epidemiol 1996 Dec;49(12):1373–9. </a:t>
            </a:r>
            <a:r>
              <a:rPr lang="en-US" dirty="0" smtClean="0"/>
              <a:t>PMID: 8970487.</a:t>
            </a:r>
          </a:p>
          <a:p>
            <a:pPr>
              <a:lnSpc>
                <a:spcPct val="120000"/>
              </a:lnSpc>
            </a:pPr>
            <a:r>
              <a:rPr lang="en-US" dirty="0" smtClean="0"/>
              <a:t>http://www.ncbi.nlm.nih.gov/pubmed/8970487</a:t>
            </a:r>
          </a:p>
          <a:p>
            <a:pPr>
              <a:lnSpc>
                <a:spcPct val="120000"/>
              </a:lnSpc>
            </a:pPr>
            <a:endParaRPr lang="en-US" sz="1200" kern="1200" dirty="0" smtClean="0">
              <a:solidFill>
                <a:schemeClr val="tx1"/>
              </a:solidFill>
              <a:effectLst/>
              <a:latin typeface="+mn-lt"/>
              <a:ea typeface="+mn-ea"/>
              <a:cs typeface="+mn-cs"/>
            </a:endParaRPr>
          </a:p>
          <a:p>
            <a:pPr>
              <a:lnSpc>
                <a:spcPct val="120000"/>
              </a:lnSpc>
            </a:pPr>
            <a:r>
              <a:rPr lang="en-US" sz="1200" kern="1200" dirty="0" smtClean="0">
                <a:solidFill>
                  <a:schemeClr val="tx1"/>
                </a:solidFill>
                <a:effectLst/>
                <a:latin typeface="+mn-lt"/>
                <a:ea typeface="+mn-ea"/>
                <a:cs typeface="+mn-cs"/>
              </a:rPr>
              <a:t>Harrell FE, Lee KL, Matchar DB, et al. Regression models for prognostic prediction: advantages, problems and suggested solutions. Cancer Treat Rep 1985 Oct;69(10):1071–7. </a:t>
            </a:r>
            <a:r>
              <a:rPr lang="en-US" dirty="0" smtClean="0"/>
              <a:t>PMID: 4042087.</a:t>
            </a:r>
            <a:endParaRPr lang="en-US" baseline="0" dirty="0" smtClean="0"/>
          </a:p>
          <a:p>
            <a:pPr>
              <a:lnSpc>
                <a:spcPct val="120000"/>
              </a:lnSpc>
            </a:pPr>
            <a:r>
              <a:rPr lang="en-US" sz="1200" kern="1200" dirty="0" smtClean="0">
                <a:solidFill>
                  <a:schemeClr val="tx1"/>
                </a:solidFill>
                <a:effectLst/>
                <a:latin typeface="+mn-lt"/>
                <a:ea typeface="+mn-ea"/>
                <a:cs typeface="+mn-cs"/>
              </a:rPr>
              <a:t>http://www.ncbi.nlm.nih.gov/pubmed/4042087</a:t>
            </a:r>
          </a:p>
          <a:p>
            <a:pPr marL="0" marR="0" indent="0" algn="l" defTabSz="914400" rtl="0" eaLnBrk="1" fontAlgn="base" latinLnBrk="0" hangingPunct="1">
              <a:lnSpc>
                <a:spcPct val="12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2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McCullagh P, Nelder JA. Generalized linear models. 2</a:t>
            </a:r>
            <a:r>
              <a:rPr lang="en-US" sz="1200" kern="1200" baseline="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ed. London: Chapman &amp; Hall; 1989.</a:t>
            </a:r>
          </a:p>
          <a:p>
            <a:pPr marL="0" marR="0" indent="0" algn="l" defTabSz="914400" rtl="0" eaLnBrk="1" fontAlgn="base" latinLnBrk="0" hangingPunct="1">
              <a:lnSpc>
                <a:spcPct val="12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2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Rothman KJ, Greenland S, Lash TL. Modern epidemiology. 3</a:t>
            </a:r>
            <a:r>
              <a:rPr lang="en-US" sz="1200" kern="1200" baseline="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edition. Philadelphia: Lippincot, Williams &amp; Wilkins; 2008.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600" b="1" dirty="0" smtClean="0"/>
              <a:t>Model Selection</a:t>
            </a:r>
          </a:p>
          <a:p>
            <a:r>
              <a:rPr lang="en-US" sz="600" kern="1200" dirty="0" smtClean="0">
                <a:solidFill>
                  <a:schemeClr val="tx1"/>
                </a:solidFill>
                <a:effectLst/>
                <a:ea typeface="+mn-ea"/>
                <a:cs typeface="+mn-cs"/>
              </a:rPr>
              <a:t>The forms of the study outcome, the exposure of interest, and the</a:t>
            </a:r>
            <a:r>
              <a:rPr lang="en-US" sz="600" kern="1200" baseline="0" dirty="0" smtClean="0">
                <a:solidFill>
                  <a:schemeClr val="tx1"/>
                </a:solidFill>
                <a:effectLst/>
                <a:ea typeface="+mn-ea"/>
                <a:cs typeface="+mn-cs"/>
              </a:rPr>
              <a:t> </a:t>
            </a:r>
            <a:r>
              <a:rPr lang="en-US" sz="600" kern="1200" dirty="0" smtClean="0">
                <a:solidFill>
                  <a:schemeClr val="tx1"/>
                </a:solidFill>
                <a:effectLst/>
                <a:ea typeface="+mn-ea"/>
                <a:cs typeface="+mn-cs"/>
              </a:rPr>
              <a:t>study covariates will determine the regression model to be used. For independent, non</a:t>
            </a:r>
            <a:r>
              <a:rPr lang="en-US" sz="600" kern="1200" dirty="0" smtClean="0">
                <a:solidFill>
                  <a:schemeClr val="tx1"/>
                </a:solidFill>
                <a:effectLst/>
                <a:ea typeface="+mn-ea"/>
                <a:cs typeface="Arial"/>
              </a:rPr>
              <a:t>–</a:t>
            </a:r>
            <a:r>
              <a:rPr lang="en-US" sz="600" kern="1200" dirty="0" smtClean="0">
                <a:solidFill>
                  <a:schemeClr val="tx1"/>
                </a:solidFill>
                <a:effectLst/>
                <a:ea typeface="+mn-ea"/>
                <a:cs typeface="+mn-cs"/>
              </a:rPr>
              <a:t>time-varying exposures and study covariates, generalized linear models such as linear or logistic regression can be used. If the study outcome is binary with fixed followup and is rare, Poisson regression with robust standard errors can be used to estimate relative risks and get correct confidence intervals.</a:t>
            </a:r>
          </a:p>
          <a:p>
            <a:endParaRPr lang="en-US" sz="600" kern="1200" dirty="0" smtClean="0">
              <a:solidFill>
                <a:schemeClr val="tx1"/>
              </a:solidFill>
              <a:effectLst/>
              <a:ea typeface="+mn-ea"/>
              <a:cs typeface="+mn-cs"/>
            </a:endParaRPr>
          </a:p>
          <a:p>
            <a:r>
              <a:rPr lang="en-US" sz="600" kern="1200" dirty="0" smtClean="0">
                <a:solidFill>
                  <a:schemeClr val="tx1"/>
                </a:solidFill>
                <a:effectLst/>
                <a:ea typeface="+mn-ea"/>
                <a:cs typeface="+mn-cs"/>
              </a:rPr>
              <a:t>In comparative effectiveness research studies in which data are correlated, regression models should be specified that take this correlation into account. Examples of correlated data include repeated measures on study subjects over time, patients selected within hospitals across many hospitals, and matched study designs. There are a number of analytical options that can be considered, which depend on the study question and the particulars of the study design. Repeated measures per study subject can be collapsed to a single summary measure per subject. Generalized estimating equations are a frequently used approach to account for correlated data. Random-effects models are another suitable analytical approach to handle repeated measures data. For matched study designs (e.g., case-controlled designs), models such as conditional logistic regression may be considered.</a:t>
            </a:r>
          </a:p>
          <a:p>
            <a:endParaRPr lang="en-US" sz="600" kern="1200" dirty="0" smtClean="0">
              <a:solidFill>
                <a:schemeClr val="tx1"/>
              </a:solidFill>
              <a:effectLst/>
              <a:ea typeface="+mn-ea"/>
              <a:cs typeface="+mn-cs"/>
            </a:endParaRPr>
          </a:p>
          <a:p>
            <a:r>
              <a:rPr lang="en-US" sz="600" kern="1200" dirty="0" smtClean="0">
                <a:solidFill>
                  <a:schemeClr val="tx1"/>
                </a:solidFill>
                <a:effectLst/>
                <a:ea typeface="+mn-ea"/>
                <a:cs typeface="+mn-cs"/>
              </a:rPr>
              <a:t>Time-to-event data with variable followup and censoring of study outcomes are commonly investigated in comparative effectiveness studies. Cox proportional hazards regression is a common methodology for such studies. In particular, this approach can easily handle exposures and study covariates whose values vary over time as described in detail below. When time-varying covariates are affected by time-varying treatment, marginal structural models may be required.</a:t>
            </a:r>
          </a:p>
          <a:p>
            <a:endParaRPr lang="en-US" sz="600" kern="1200" dirty="0" smtClean="0">
              <a:solidFill>
                <a:schemeClr val="tx1"/>
              </a:solidFill>
              <a:effectLst/>
              <a:ea typeface="+mn-ea"/>
              <a:cs typeface="+mn-cs"/>
            </a:endParaRPr>
          </a:p>
          <a:p>
            <a:r>
              <a:rPr lang="en-US" sz="600" kern="1200" dirty="0" smtClean="0">
                <a:solidFill>
                  <a:schemeClr val="tx1"/>
                </a:solidFill>
                <a:effectLst/>
                <a:ea typeface="+mn-ea"/>
                <a:cs typeface="+mn-cs"/>
              </a:rPr>
              <a:t>Abbreviations:</a:t>
            </a:r>
          </a:p>
          <a:p>
            <a:r>
              <a:rPr lang="en-US" sz="600" kern="1200" dirty="0" smtClean="0">
                <a:solidFill>
                  <a:schemeClr val="tx1"/>
                </a:solidFill>
                <a:effectLst/>
                <a:ea typeface="+mn-ea"/>
                <a:cs typeface="+mn-cs"/>
              </a:rPr>
              <a:t>ANOVA =</a:t>
            </a:r>
            <a:r>
              <a:rPr lang="en-US" sz="600" kern="1200" baseline="0" dirty="0" smtClean="0">
                <a:solidFill>
                  <a:schemeClr val="tx1"/>
                </a:solidFill>
                <a:effectLst/>
                <a:ea typeface="+mn-ea"/>
                <a:cs typeface="+mn-cs"/>
              </a:rPr>
              <a:t> analysis of variance</a:t>
            </a:r>
            <a:endParaRPr lang="en-US" sz="600" kern="1200" dirty="0" smtClean="0">
              <a:solidFill>
                <a:schemeClr val="tx1"/>
              </a:solidFill>
              <a:effectLst/>
              <a:ea typeface="+mn-ea"/>
              <a:cs typeface="+mn-cs"/>
            </a:endParaRPr>
          </a:p>
          <a:p>
            <a:r>
              <a:rPr lang="en-US" sz="600" kern="1200" dirty="0" smtClean="0">
                <a:solidFill>
                  <a:schemeClr val="tx1"/>
                </a:solidFill>
                <a:effectLst/>
                <a:ea typeface="+mn-ea"/>
                <a:cs typeface="+mn-cs"/>
              </a:rPr>
              <a:t>GEE = generalized</a:t>
            </a:r>
            <a:r>
              <a:rPr lang="en-US" sz="600" kern="1200" baseline="0" dirty="0" smtClean="0">
                <a:solidFill>
                  <a:schemeClr val="tx1"/>
                </a:solidFill>
                <a:effectLst/>
                <a:ea typeface="+mn-ea"/>
                <a:cs typeface="+mn-cs"/>
              </a:rPr>
              <a:t> estimating equations</a:t>
            </a:r>
          </a:p>
          <a:p>
            <a:r>
              <a:rPr lang="en-US" sz="600" kern="1200" baseline="0" dirty="0" smtClean="0">
                <a:solidFill>
                  <a:schemeClr val="tx1"/>
                </a:solidFill>
                <a:effectLst/>
                <a:ea typeface="+mn-ea"/>
                <a:cs typeface="+mn-cs"/>
              </a:rPr>
              <a:t>GLMM = generalized linear mixed models</a:t>
            </a:r>
          </a:p>
          <a:p>
            <a:r>
              <a:rPr lang="en-US" sz="600" kern="1200" baseline="0" dirty="0" smtClean="0">
                <a:solidFill>
                  <a:schemeClr val="tx1"/>
                </a:solidFill>
                <a:effectLst/>
                <a:ea typeface="+mn-ea"/>
                <a:cs typeface="+mn-cs"/>
              </a:rPr>
              <a:t>MANOVA = multivariate analysis of variance</a:t>
            </a:r>
            <a:endParaRPr lang="en-US" sz="600" kern="1200" dirty="0" smtClean="0">
              <a:solidFill>
                <a:schemeClr val="tx1"/>
              </a:solidFill>
              <a:effectLst/>
              <a:ea typeface="+mn-ea"/>
              <a:cs typeface="+mn-cs"/>
            </a:endParaRPr>
          </a:p>
          <a:p>
            <a:endParaRPr lang="en-US" sz="600" kern="1200" dirty="0" smtClean="0">
              <a:solidFill>
                <a:schemeClr val="tx1"/>
              </a:solidFill>
              <a:effectLst/>
              <a:ea typeface="+mn-ea"/>
              <a:cs typeface="+mn-cs"/>
            </a:endParaRPr>
          </a:p>
          <a:p>
            <a:r>
              <a:rPr lang="en-US" sz="600" kern="1200" dirty="0" smtClean="0">
                <a:solidFill>
                  <a:schemeClr val="tx1"/>
                </a:solidFill>
                <a:effectLst/>
                <a:ea typeface="+mn-ea"/>
                <a:cs typeface="+mn-cs"/>
              </a:rPr>
              <a:t>References:</a:t>
            </a:r>
          </a:p>
          <a:p>
            <a:pPr marL="0" marR="0" lvl="0" indent="0" algn="l" defTabSz="914400" rtl="0" eaLnBrk="1" fontAlgn="base" latinLnBrk="0" hangingPunct="1">
              <a:spcBef>
                <a:spcPct val="0"/>
              </a:spcBef>
              <a:spcAft>
                <a:spcPct val="0"/>
              </a:spcAft>
              <a:buClrTx/>
              <a:buSzTx/>
              <a:buFontTx/>
              <a:buNone/>
              <a:tabLst/>
              <a:defRPr/>
            </a:pPr>
            <a:r>
              <a:rPr kumimoji="0" lang="en-US" sz="6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6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6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6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6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6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600" b="1" i="0" u="none" strike="noStrike" kern="1200" cap="none" spc="0" normalizeH="0" baseline="0" noProof="0" dirty="0" smtClean="0">
              <a:ln>
                <a:noFill/>
              </a:ln>
              <a:solidFill>
                <a:prstClr val="black"/>
              </a:solidFill>
              <a:effectLst/>
              <a:uLnTx/>
              <a:uFillTx/>
              <a:ea typeface="ＭＳ Ｐゴシック" pitchFamily="34" charset="-128"/>
              <a:cs typeface="+mn-cs"/>
            </a:endParaRPr>
          </a:p>
          <a:p>
            <a:endParaRPr lang="en-US" sz="600" kern="1200" dirty="0" smtClean="0">
              <a:solidFill>
                <a:schemeClr val="tx1"/>
              </a:solidFill>
              <a:effectLst/>
              <a:ea typeface="+mn-ea"/>
              <a:cs typeface="+mn-cs"/>
            </a:endParaRPr>
          </a:p>
          <a:p>
            <a:pPr marL="0" marR="0" lvl="0" indent="0" algn="l" defTabSz="914400" rtl="0" eaLnBrk="0" fontAlgn="base" latinLnBrk="0" hangingPunct="0">
              <a:spcBef>
                <a:spcPct val="30000"/>
              </a:spcBef>
              <a:spcAft>
                <a:spcPct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ea typeface="+mn-ea"/>
                <a:cs typeface="+mn-cs"/>
              </a:rPr>
              <a:t>Lumley T, Kronmal R, Ma S. UW Biostatistics Working Paper Series: Relative risk regression in medical research: models, contrasts, estimators, and algorithms. Seattle, WA: University of Washington; 2006. Paper 293. Available at www.chssp.columbia.edu/events/documents/Lumley_technical.pdf.</a:t>
            </a:r>
          </a:p>
          <a:p>
            <a:endParaRPr lang="en-US" sz="600" kern="1200" dirty="0" smtClean="0">
              <a:solidFill>
                <a:schemeClr val="tx1"/>
              </a:solidFill>
              <a:effectLst/>
              <a:ea typeface="+mn-ea"/>
              <a:cs typeface="+mn-cs"/>
            </a:endParaRPr>
          </a:p>
          <a:p>
            <a:r>
              <a:rPr lang="en-US" sz="600" kern="1200" dirty="0" smtClean="0">
                <a:solidFill>
                  <a:schemeClr val="tx1"/>
                </a:solidFill>
                <a:effectLst/>
                <a:ea typeface="+mn-ea"/>
                <a:cs typeface="+mn-cs"/>
              </a:rPr>
              <a:t>Zou G. A modified Poisson regression approach to prospective studies with binary data. Am J Epidemiol 2004 Apr 1;159:702-6.</a:t>
            </a:r>
            <a:r>
              <a:rPr lang="en-US" sz="600" dirty="0" smtClean="0"/>
              <a:t> PMID: 15033648.</a:t>
            </a:r>
          </a:p>
          <a:p>
            <a:r>
              <a:rPr lang="en-US" sz="600" dirty="0" smtClean="0"/>
              <a:t>http://www.ncbi.nlm.nih.gov/pubmed/15033648</a:t>
            </a:r>
            <a:endParaRPr lang="en-US" sz="600" kern="1200" dirty="0" smtClean="0">
              <a:solidFill>
                <a:schemeClr val="tx1"/>
              </a:solidFill>
              <a:effectLst/>
              <a:ea typeface="+mn-ea"/>
              <a:cs typeface="+mn-cs"/>
            </a:endParaRPr>
          </a:p>
        </p:txBody>
      </p:sp>
    </p:spTree>
    <p:extLst>
      <p:ext uri="{BB962C8B-B14F-4D97-AF65-F5344CB8AC3E}">
        <p14:creationId xmlns:p14="http://schemas.microsoft.com/office/powerpoint/2010/main" val="370486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eaLnBrk="1" hangingPunct="1">
              <a:lnSpc>
                <a:spcPct val="120000"/>
              </a:lnSpc>
            </a:pPr>
            <a:r>
              <a:rPr lang="en-US" b="1" dirty="0" smtClean="0"/>
              <a:t>Propensity</a:t>
            </a:r>
            <a:r>
              <a:rPr lang="en-US" b="1" baseline="0" dirty="0" smtClean="0"/>
              <a:t> Scores</a:t>
            </a:r>
            <a:endParaRPr lang="en-US" b="0" baseline="0" dirty="0" smtClean="0"/>
          </a:p>
          <a:p>
            <a:pPr>
              <a:lnSpc>
                <a:spcPct val="120000"/>
              </a:lnSpc>
            </a:pPr>
            <a:r>
              <a:rPr lang="en-US" sz="1200" kern="1200" dirty="0" smtClean="0">
                <a:solidFill>
                  <a:schemeClr val="tx1"/>
                </a:solidFill>
                <a:effectLst/>
                <a:latin typeface="+mn-lt"/>
                <a:ea typeface="+mn-ea"/>
                <a:cs typeface="+mn-cs"/>
              </a:rPr>
              <a:t>Propensity scores are an increasingly common analytical strategy for adjusting for large numbers of covariates in comparative effectiveness research. The propensity score is defined as the probability of receiving treatment (or exposure) conditional on observed covariates and is typically estimated from regression models, such as a logistic regression of the treatment conditional on the covariates. This strategy is particularly favorable in studies having a common exposure and rare outcome or possibly multiple outcomes.</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Propensity scores can be used in subclassification or stratification, matching, and weighting, and further adjustment can be done using regression adjustment.</a:t>
            </a:r>
          </a:p>
          <a:p>
            <a:pPr>
              <a:lnSpc>
                <a:spcPct val="120000"/>
              </a:lnSpc>
            </a:pPr>
            <a:endParaRPr lang="en-US" sz="1200" kern="1200" dirty="0" smtClean="0">
              <a:solidFill>
                <a:schemeClr val="tx1"/>
              </a:solidFill>
              <a:effectLst/>
              <a:latin typeface="+mn-lt"/>
              <a:ea typeface="+mn-ea"/>
              <a:cs typeface="+mn-cs"/>
            </a:endParaRPr>
          </a:p>
          <a:p>
            <a:pPr>
              <a:lnSpc>
                <a:spcPct val="120000"/>
              </a:lnSpc>
            </a:pPr>
            <a:r>
              <a:rPr lang="en-US" sz="1200" kern="1200" dirty="0" smtClean="0">
                <a:solidFill>
                  <a:schemeClr val="tx1"/>
                </a:solidFill>
                <a:effectLst/>
                <a:latin typeface="+mn-lt"/>
                <a:ea typeface="+mn-ea"/>
                <a:cs typeface="+mn-cs"/>
              </a:rPr>
              <a:t>If the propensity score is used for adjustment, balance in study covariates between exposure groups should be carefully assessed. This assessment can include, but is not limited to, testing for differences in study covariates by exposure group after adjusting for propensity score. Another common assessment of the propensity score is to visually examine the propensity score distributions across exposure groups.</a:t>
            </a:r>
          </a:p>
          <a:p>
            <a:pPr>
              <a:lnSpc>
                <a:spcPct val="120000"/>
              </a:lnSpc>
            </a:pPr>
            <a:endParaRPr lang="en-US" sz="1200" i="0" kern="1200" dirty="0" smtClean="0">
              <a:solidFill>
                <a:schemeClr val="tx1"/>
              </a:solidFill>
              <a:effectLst/>
              <a:latin typeface="+mn-lt"/>
              <a:ea typeface="+mn-ea"/>
              <a:cs typeface="+mn-cs"/>
            </a:endParaRPr>
          </a:p>
          <a:p>
            <a:pPr>
              <a:lnSpc>
                <a:spcPct val="120000"/>
              </a:lnSpc>
            </a:pPr>
            <a:r>
              <a:rPr lang="en-US" sz="1200" kern="1200" dirty="0" smtClean="0">
                <a:solidFill>
                  <a:schemeClr val="tx1"/>
                </a:solidFill>
                <a:effectLst/>
                <a:latin typeface="+mn-lt"/>
                <a:ea typeface="+mn-ea"/>
                <a:cs typeface="+mn-cs"/>
              </a:rPr>
              <a:t>References:</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a:lnSpc>
                <a:spcPct val="120000"/>
              </a:lnSpc>
            </a:pPr>
            <a:r>
              <a:rPr lang="en-US" sz="1200" kern="1200" dirty="0" smtClean="0">
                <a:solidFill>
                  <a:schemeClr val="tx1"/>
                </a:solidFill>
                <a:effectLst/>
                <a:latin typeface="+mn-lt"/>
                <a:ea typeface="+mn-ea"/>
                <a:cs typeface="+mn-cs"/>
              </a:rPr>
              <a:t>Cepeda MS, Boston R, Farrar JT, et al. Comparison of logistic regression versus propensity score when the number of events is low and there are multiple confounders. Am J Epidemiol 2003 Aug 1;158:280-7. </a:t>
            </a:r>
            <a:r>
              <a:rPr lang="en-US" dirty="0" smtClean="0"/>
              <a:t>PMID: 12882951.</a:t>
            </a:r>
          </a:p>
          <a:p>
            <a:pPr>
              <a:lnSpc>
                <a:spcPct val="120000"/>
              </a:lnSpc>
            </a:pPr>
            <a:r>
              <a:rPr lang="en-US" dirty="0" smtClean="0"/>
              <a:t>http://www.ncbi.nlm.nih.gov/pubmed/12882951</a:t>
            </a:r>
          </a:p>
          <a:p>
            <a:pPr>
              <a:lnSpc>
                <a:spcPct val="120000"/>
              </a:lnSpc>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Hernán MA, Robins JM. Estimating causal effects from epidemiological data. J Epidemiol Community Health 2006 Jul;60(7):578-86. PMID: 16790829.</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http://www.ncbi.nlm.nih.gov/pubmed/16790829</a:t>
            </a:r>
          </a:p>
          <a:p>
            <a:pPr marL="0" marR="0" lvl="0" indent="0" algn="l" defTabSz="914400" rtl="0" eaLnBrk="0" fontAlgn="base" latinLnBrk="0" hangingPunct="0">
              <a:lnSpc>
                <a:spcPct val="12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Reinisch J, Sanders S, Mortensen E, et al. In utero exposure to phenobarbital and intelligence deficits in adult men. JAMA 1995 Nov 15;274(10):1518-25. PMID: 7474220.</a:t>
            </a:r>
          </a:p>
          <a:p>
            <a:pPr marL="0" marR="0" lvl="0" indent="0" algn="l" defTabSz="914400" rtl="0" eaLnBrk="0" fontAlgn="base" latinLnBrk="0" hangingPunct="0">
              <a:lnSpc>
                <a:spcPct val="12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http://www.ncbi.nlm.nih.gov/pubmed/7474220</a:t>
            </a:r>
          </a:p>
          <a:p>
            <a:pPr>
              <a:lnSpc>
                <a:spcPct val="120000"/>
              </a:lnSpc>
            </a:pPr>
            <a:endParaRPr lang="en-US" sz="1200" kern="1200" dirty="0" smtClean="0">
              <a:solidFill>
                <a:schemeClr val="tx1"/>
              </a:solidFill>
              <a:effectLst/>
              <a:latin typeface="+mn-lt"/>
              <a:ea typeface="+mn-ea"/>
              <a:cs typeface="+mn-cs"/>
            </a:endParaRPr>
          </a:p>
          <a:p>
            <a:pPr>
              <a:lnSpc>
                <a:spcPct val="120000"/>
              </a:lnSpc>
            </a:pPr>
            <a:r>
              <a:rPr lang="en-US" sz="1200" kern="1200" dirty="0" smtClean="0">
                <a:solidFill>
                  <a:schemeClr val="tx1"/>
                </a:solidFill>
                <a:effectLst/>
                <a:latin typeface="+mn-lt"/>
                <a:ea typeface="+mn-ea"/>
                <a:cs typeface="+mn-cs"/>
              </a:rPr>
              <a:t>Rosenbaum PR, Rubin DB. Reducing bias in observational studies using subclassification on the propensity score. J Am Stat Assoc 1984 Sept;79:516-24.</a:t>
            </a:r>
          </a:p>
          <a:p>
            <a:pPr>
              <a:lnSpc>
                <a:spcPct val="120000"/>
              </a:lnSpc>
            </a:pPr>
            <a:r>
              <a:rPr lang="en-US" sz="1200" kern="1200" dirty="0" smtClean="0">
                <a:solidFill>
                  <a:schemeClr val="tx1"/>
                </a:solidFill>
                <a:effectLst/>
                <a:latin typeface="+mn-lt"/>
                <a:ea typeface="+mn-ea"/>
                <a:cs typeface="+mn-cs"/>
              </a:rPr>
              <a:t>http://www.jstor.org/stable/2288398?origin=crossref</a:t>
            </a:r>
            <a:endParaRPr lang="en-US" sz="1200" b="1" kern="1200" dirty="0" smtClean="0">
              <a:solidFill>
                <a:schemeClr val="tx1"/>
              </a:solidFill>
              <a:effectLst/>
              <a:latin typeface="+mn-lt"/>
              <a:ea typeface="+mn-ea"/>
              <a:cs typeface="+mn-cs"/>
            </a:endParaRPr>
          </a:p>
          <a:p>
            <a:pPr>
              <a:lnSpc>
                <a:spcPct val="120000"/>
              </a:lnSpc>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2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Rosenbaum PR, Rubin DB. Constructing a control group using multivariate matched sampling methods that incorporate the propensity score. Am Stat 1985 Feb;39(1):33-8.</a:t>
            </a:r>
          </a:p>
          <a:p>
            <a:pPr marL="0" marR="0" indent="0" algn="l" defTabSz="914400" rtl="0" eaLnBrk="0" fontAlgn="base" latinLnBrk="0" hangingPunct="0">
              <a:lnSpc>
                <a:spcPct val="12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http://www.jstor.org/stable/2683903?origin=crossref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r>
              <a:rPr lang="en-US" sz="800" b="1" dirty="0" smtClean="0"/>
              <a:t>Disease Risk Scores</a:t>
            </a:r>
          </a:p>
          <a:p>
            <a:pPr eaLnBrk="1" hangingPunct="1">
              <a:spcBef>
                <a:spcPct val="0"/>
              </a:spcBef>
            </a:pPr>
            <a:r>
              <a:rPr lang="en-US" sz="800" dirty="0" smtClean="0"/>
              <a:t>The disease risk score (DRS) is an alternative approach to the propensity score. Like the propensity score, it is a summary measure derived from the observed values of the covariates. However, the DRS estimates the probability or rate of disease occurrence as a function of the covariates. The DRS may be estimated in two ways. First, it can be calculated as a "full-cohort" DRS, which is the multivariate confounder score originally proposed by Miettinen (1976). This score was constructed from a regression model relating the study outcome to the exposure of interest and the covariates for the entire study population. The score was then computed as the fitted value from that regression model for each study subject, setting the exposure status to nonexposure. The subjects were then grouped into strata according to the score, and a stratified estimate of the exposure effect was calculated. The DRS also may be estimated as an "unexposed-only" DRS, from a regression model fit only for the unexposed population, with the fitted values then computed for the entire cohort.</a:t>
            </a:r>
          </a:p>
          <a:p>
            <a:pPr eaLnBrk="1" hangingPunct="1">
              <a:spcBef>
                <a:spcPct val="0"/>
              </a:spcBef>
            </a:pPr>
            <a:endParaRPr lang="en-US" sz="800" dirty="0" smtClean="0"/>
          </a:p>
          <a:p>
            <a:pPr eaLnBrk="1" hangingPunct="1">
              <a:spcBef>
                <a:spcPct val="0"/>
              </a:spcBef>
            </a:pPr>
            <a:r>
              <a:rPr lang="en-US" sz="800" dirty="0" smtClean="0"/>
              <a:t>The DRS is particularly favorable in studies having a common outcome and rare exposure or possibly multiple exposures. The DRS is useful for summarizing disease risk and assessing effect modification by disease risk. Ray and colleagues (2001) reported effect modification by cardiovascular disease risk, derived and summarized using the DRS, in a study of antipsychotics and sudden cardiac death. Also, in the presence of a multilevel exposure in which some of the levels are infrequent, the DRS may be a good alternative to propensity scores.</a:t>
            </a:r>
          </a:p>
          <a:p>
            <a:pPr eaLnBrk="1" hangingPunct="1">
              <a:spcBef>
                <a:spcPct val="0"/>
              </a:spcBef>
            </a:pPr>
            <a:endParaRPr lang="en-US" sz="800" dirty="0" smtClean="0"/>
          </a:p>
          <a:p>
            <a:pPr marL="0" marR="0" lvl="0" indent="0" algn="l" defTabSz="914400" rtl="0" eaLnBrk="1" fontAlgn="base" latinLnBrk="0" hangingPunct="1">
              <a:spcBef>
                <a:spcPct val="0"/>
              </a:spcBef>
              <a:spcAft>
                <a:spcPct val="0"/>
              </a:spcAft>
              <a:buClrTx/>
              <a:buSzTx/>
              <a:buFontTx/>
              <a:buNone/>
              <a:tabLst/>
              <a:defRPr/>
            </a:pPr>
            <a:r>
              <a:rPr lang="en-US" sz="800" dirty="0" smtClean="0"/>
              <a:t>References:</a:t>
            </a:r>
            <a:br>
              <a:rPr lang="en-US" sz="800" dirty="0" smtClean="0"/>
            </a:br>
            <a:r>
              <a:rPr kumimoji="0" lang="en-US" sz="8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8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8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8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8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8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800" b="1" i="0" u="none" strike="noStrike" kern="1200" cap="none" spc="0" normalizeH="0" baseline="0" noProof="0" dirty="0" smtClean="0">
              <a:ln>
                <a:noFill/>
              </a:ln>
              <a:solidFill>
                <a:prstClr val="black"/>
              </a:solidFill>
              <a:effectLst/>
              <a:uLnTx/>
              <a:uFillTx/>
              <a:latin typeface="+mn-lt"/>
              <a:ea typeface="ＭＳ Ｐゴシック" pitchFamily="34" charset="-128"/>
              <a:cs typeface="+mn-cs"/>
            </a:endParaRPr>
          </a:p>
          <a:p>
            <a:pPr marL="0" marR="0" indent="0" algn="l" defTabSz="914400" rtl="0" eaLnBrk="1" fontAlgn="base" latinLnBrk="0" hangingPunct="1">
              <a:spcBef>
                <a:spcPct val="0"/>
              </a:spcBef>
              <a:spcAft>
                <a:spcPct val="0"/>
              </a:spcAft>
              <a:buClrTx/>
              <a:buSzTx/>
              <a:buFontTx/>
              <a:buNone/>
              <a:tabLst/>
              <a:defRPr/>
            </a:pPr>
            <a:endParaRPr lang="en-US" sz="800" dirty="0" smtClean="0"/>
          </a:p>
          <a:p>
            <a:pPr eaLnBrk="1" hangingPunct="1">
              <a:spcBef>
                <a:spcPct val="0"/>
              </a:spcBef>
            </a:pPr>
            <a:r>
              <a:rPr lang="en-US" sz="800" dirty="0" smtClean="0"/>
              <a:t>Miettinen OS. Stratification by a multivariate confounder</a:t>
            </a:r>
            <a:r>
              <a:rPr lang="en-US" sz="800" baseline="0" dirty="0" smtClean="0"/>
              <a:t> score. Am J Epidemiol 1976 Dec;104(6):609-20. PMID: 998608.</a:t>
            </a:r>
          </a:p>
          <a:p>
            <a:pPr eaLnBrk="1" hangingPunct="1">
              <a:spcBef>
                <a:spcPct val="0"/>
              </a:spcBef>
            </a:pPr>
            <a:r>
              <a:rPr lang="en-US" sz="800" baseline="0" dirty="0" smtClean="0"/>
              <a:t>http://www.ncbi.nlm.nih.gov/pubmed/998608</a:t>
            </a:r>
          </a:p>
          <a:p>
            <a:pPr eaLnBrk="1" hangingPunct="1">
              <a:spcBef>
                <a:spcPct val="0"/>
              </a:spcBef>
            </a:pPr>
            <a:endParaRPr lang="en-US" sz="800" baseline="0" dirty="0" smtClean="0"/>
          </a:p>
          <a:p>
            <a:pPr eaLnBrk="1" hangingPunct="1">
              <a:spcBef>
                <a:spcPct val="0"/>
              </a:spcBef>
            </a:pPr>
            <a:r>
              <a:rPr lang="en-US" sz="800" baseline="0" dirty="0" smtClean="0"/>
              <a:t>Ray WA, Meredith S, Thapa PB, et al. Antipsychotics and the risk of sudden cardiac death. Arch Gen Psychiatry 2001 Dec;58(12):1161-7. PMID: 11735845.</a:t>
            </a:r>
          </a:p>
          <a:p>
            <a:pPr eaLnBrk="1" hangingPunct="1">
              <a:spcBef>
                <a:spcPct val="0"/>
              </a:spcBef>
            </a:pPr>
            <a:r>
              <a:rPr lang="en-US" sz="800" baseline="0" dirty="0" smtClean="0"/>
              <a:t>http://www.ncbi.nlm.nih.gov/pubmed/11735845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0000"/>
              </a:lnSpc>
            </a:pPr>
            <a:r>
              <a:rPr lang="en-US" b="1" dirty="0" smtClean="0"/>
              <a:t>Instrumental Variables</a:t>
            </a:r>
            <a:endParaRPr lang="en-US" b="0" dirty="0" smtClean="0"/>
          </a:p>
          <a:p>
            <a:pPr>
              <a:lnSpc>
                <a:spcPct val="110000"/>
              </a:lnSpc>
            </a:pPr>
            <a:r>
              <a:rPr lang="en-US" sz="1200" kern="1200" dirty="0" smtClean="0">
                <a:solidFill>
                  <a:schemeClr val="tx1"/>
                </a:solidFill>
                <a:effectLst/>
                <a:latin typeface="+mn-lt"/>
                <a:ea typeface="+mn-ea"/>
                <a:cs typeface="+mn-cs"/>
              </a:rPr>
              <a:t>A limitation of study designs and analytic strategies, including traditional multiple regression, propensity scores, and disease risk scores in comparative effectiveness research studies, is incomplete information on potential unmeasured confounders. An alternative approach to estimate causal effects, other than confounding/covariate control, is the use of instrumental variables. An “instrument” is a measure that is causally related to exposure but only affects the outcome through the treatment and is also unrelated to the confounders of the treatment-outcome relationship. With an instrument, even if there is unmeasured confounding of the treatment-outcome relationship, the effect of the instrument on the treatment, and the effect of the instrument on the outcome, can together be used to essentially back out the effect of the treatment on the outcome. A difficulty of using this approach is identifying a high-quality instrument.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References:</a:t>
            </a: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Arbogast</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PG,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VanderWeele</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TJ. Considerations for statistical analysis. In: </a:t>
            </a:r>
            <a:r>
              <a:rPr kumimoji="0" lang="en-US" sz="1200" b="0" i="0" u="none" strike="noStrike" kern="1200" cap="none" spc="0" normalizeH="0" baseline="0" noProof="0" dirty="0" err="1" smtClean="0">
                <a:ln>
                  <a:noFill/>
                </a:ln>
                <a:solidFill>
                  <a:prstClr val="black"/>
                </a:solidFill>
                <a:effectLst/>
                <a:uLnTx/>
                <a:uFillTx/>
                <a:ea typeface="ＭＳ Ｐゴシック" pitchFamily="34" charset="-128"/>
                <a:cs typeface="+mn-cs"/>
              </a:rPr>
              <a:t>Velentgas</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 P and Dreyer NA, eds. Developing a Protocol for Observational Comparative Effectiveness Research: A User's Guide. Rockville, MD: Agency for Healthcare Research and Quality; January 2013. p. 135-144. AHRQ Publication No. 12-EHC099. Available at www.effectivehealthcare.ahrq.gov/Methods-OCER.cfm.</a:t>
            </a:r>
            <a:endPar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Angrist JD, Imbens, GW, Rubin DB. Identification of causal effects using instrumental variables (with discussion). J Am Stat Assoc 1996 Jun;91(434):444-55.</a:t>
            </a:r>
            <a:endParaRPr lang="en-US" dirty="0" smtClean="0"/>
          </a:p>
          <a:p>
            <a:pPr>
              <a:lnSpc>
                <a:spcPct val="110000"/>
              </a:lnSpc>
            </a:pPr>
            <a:r>
              <a:rPr lang="en-US" dirty="0" smtClean="0"/>
              <a:t>http://www.jstor.org/stable/2291629</a:t>
            </a:r>
          </a:p>
        </p:txBody>
      </p:sp>
    </p:spTree>
    <p:extLst>
      <p:ext uri="{BB962C8B-B14F-4D97-AF65-F5344CB8AC3E}">
        <p14:creationId xmlns:p14="http://schemas.microsoft.com/office/powerpoint/2010/main" val="419363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703263" y="3059113"/>
            <a:ext cx="7715250" cy="0"/>
          </a:xfrm>
          <a:prstGeom prst="line">
            <a:avLst/>
          </a:prstGeom>
          <a:noFill/>
          <a:ln w="25400">
            <a:solidFill>
              <a:srgbClr val="820000"/>
            </a:solidFill>
            <a:round/>
            <a:headEnd/>
            <a:tailEnd/>
          </a:ln>
          <a:extLst>
            <a:ext uri="{909E8E84-426E-40dd-AFC4-6F175D3DCCD1}">
              <a14:hiddenFill xmlns:a14="http://schemas.microsoft.com/office/drawing/2010/main">
                <a:noFill/>
              </a14:hiddenFill>
            </a:ext>
          </a:extLst>
        </p:spPr>
      </p:cxnSp>
      <p:pic>
        <p:nvPicPr>
          <p:cNvPr id="5" name="Picture 4" descr="EHC-logo-reversed-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81600"/>
            <a:ext cx="358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44625"/>
            <a:ext cx="7733805" cy="1565050"/>
          </a:xfrm>
          <a:effectLst/>
        </p:spPr>
        <p:txBody>
          <a:bodyPr/>
          <a:lstStyle>
            <a:lvl1pPr algn="ctr">
              <a:defRPr sz="32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799" y="3112477"/>
            <a:ext cx="7733805" cy="1840523"/>
          </a:xfrm>
          <a:prstGeom prst="rect">
            <a:avLst/>
          </a:prstGeom>
        </p:spPr>
        <p:txBody>
          <a:bodyPr lIns="0" tIns="0" rIns="0" bIns="0"/>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40214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8482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SmartArt Placeholder 2"/>
          <p:cNvSpPr>
            <a:spLocks noGrp="1"/>
          </p:cNvSpPr>
          <p:nvPr>
            <p:ph type="dgm" idx="1"/>
          </p:nvPr>
        </p:nvSpPr>
        <p:spPr>
          <a:xfrm>
            <a:off x="457200" y="1295400"/>
            <a:ext cx="8229600" cy="4830763"/>
          </a:xfrm>
          <a:prstGeom prst="rect">
            <a:avLst/>
          </a:prstGeom>
        </p:spPr>
        <p:txBody>
          <a:bodyPr lIns="0" tIns="0" rIns="0" bIns="0"/>
          <a:lstStyle/>
          <a:p>
            <a:pPr lvl="0"/>
            <a:r>
              <a:rPr lang="en-US" noProof="0" dirty="0" smtClean="0"/>
              <a:t>Click icon to add SmartArt graphic</a:t>
            </a:r>
            <a:endParaRPr lang="en-US" noProof="0" dirty="0"/>
          </a:p>
        </p:txBody>
      </p:sp>
    </p:spTree>
    <p:extLst>
      <p:ext uri="{BB962C8B-B14F-4D97-AF65-F5344CB8AC3E}">
        <p14:creationId xmlns:p14="http://schemas.microsoft.com/office/powerpoint/2010/main" val="418745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457200"/>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1600"/>
            <a:ext cx="5486400" cy="3657599"/>
          </a:xfrm>
          <a:prstGeom prst="rect">
            <a:avLst/>
          </a:prstGeo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611090"/>
            <a:ext cx="5486400" cy="561109"/>
          </a:xfrm>
          <a:prstGeom prst="rect">
            <a:avLst/>
          </a:prstGeo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38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Table Placeholder 2"/>
          <p:cNvSpPr>
            <a:spLocks noGrp="1"/>
          </p:cNvSpPr>
          <p:nvPr>
            <p:ph type="tbl" idx="1"/>
          </p:nvPr>
        </p:nvSpPr>
        <p:spPr>
          <a:xfrm>
            <a:off x="457200" y="1295400"/>
            <a:ext cx="8229600" cy="4830763"/>
          </a:xfrm>
          <a:prstGeom prst="rect">
            <a:avLst/>
          </a:prstGeom>
        </p:spPr>
        <p:txBody>
          <a:bodyPr lIns="0" tIns="0" rIns="0" bIns="0"/>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42750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hart Placeholder 3"/>
          <p:cNvSpPr>
            <a:spLocks noGrp="1"/>
          </p:cNvSpPr>
          <p:nvPr>
            <p:ph type="ch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chart</a:t>
            </a:r>
            <a:endParaRPr lang="en-US" noProof="0" dirty="0"/>
          </a:p>
        </p:txBody>
      </p:sp>
      <p:sp>
        <p:nvSpPr>
          <p:cNvPr id="10"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8230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lipArt Placeholder 3"/>
          <p:cNvSpPr>
            <a:spLocks noGrp="1"/>
          </p:cNvSpPr>
          <p:nvPr>
            <p:ph type="clip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clip art</a:t>
            </a:r>
            <a:endParaRPr lang="en-US" noProof="0" dirty="0"/>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31775">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80466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spcBef>
                <a:spcPts val="792"/>
              </a:spcBef>
              <a:buSzPct val="100000"/>
              <a:buFont typeface="Wingdings 2" pitchFamily="18" charset="2"/>
              <a:buChar char=""/>
              <a:defRPr/>
            </a:lvl2pPr>
            <a:lvl3pPr marL="859536" indent="-283464">
              <a:lnSpc>
                <a:spcPct val="100000"/>
              </a:lnSpc>
              <a:spcBef>
                <a:spcPts val="792"/>
              </a:spcBef>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0589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6"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0529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6"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01688" indent="-231775">
              <a:lnSpc>
                <a:spcPct val="100000"/>
              </a:lnSpc>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4764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448"/>
            <a:ext cx="8229600" cy="4828032"/>
          </a:xfrm>
          <a:prstGeom prst="rect">
            <a:avLst/>
          </a:prstGeom>
        </p:spPr>
        <p:txBody>
          <a:bodyPr lIns="0" tIns="0" rIns="0" bIns="0"/>
          <a:lstStyle>
            <a:lvl1pPr marL="292608" indent="-292608">
              <a:lnSpc>
                <a:spcPct val="100000"/>
              </a:lnSpc>
              <a:buSzPct val="100000"/>
              <a:buFont typeface="Wingdings 2" pitchFamily="18" charset="2"/>
              <a:buChar char=""/>
              <a:defRPr sz="2400"/>
            </a:lvl1pPr>
            <a:lvl2pPr marL="694944" indent="-292608">
              <a:lnSpc>
                <a:spcPct val="100000"/>
              </a:lnSpc>
              <a:buSzPct val="100000"/>
              <a:buFont typeface="Wingdings 2" pitchFamily="18" charset="2"/>
              <a:buChar char=""/>
              <a:defRPr sz="2200"/>
            </a:lvl2pPr>
            <a:lvl3pPr marL="1097280" indent="-292608">
              <a:lnSpc>
                <a:spcPct val="100000"/>
              </a:lnSpc>
              <a:buSzPct val="100000"/>
              <a:buFont typeface="Wingdings 2" pitchFamily="18" charset="2"/>
              <a:buChar char=""/>
              <a:defRPr sz="2000" baseline="0"/>
            </a:lvl3pPr>
            <a:lvl4pPr marL="1499616" indent="-283464">
              <a:lnSpc>
                <a:spcPct val="100000"/>
              </a:lnSpc>
              <a:buSzPct val="100000"/>
              <a:buFont typeface="Wingdings 2" pitchFamily="18" charset="2"/>
              <a:buChar char=""/>
              <a:defRPr sz="2000"/>
            </a:lvl4pPr>
            <a:lvl5pPr marL="1499616" indent="-283464">
              <a:lnSpc>
                <a:spcPct val="100000"/>
              </a:lnSpc>
              <a:buSzPct val="100000"/>
              <a:buFont typeface="Wingdings 2" pitchFamily="18" charset="2"/>
              <a:buChar char=""/>
              <a:defRPr sz="2000"/>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457200" y="130175"/>
            <a:ext cx="8229600" cy="860425"/>
          </a:xfr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409627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3132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4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3197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229600" cy="4830763"/>
          </a:xfrm>
          <a:prstGeom prst="rect">
            <a:avLst/>
          </a:prstGeom>
        </p:spPr>
        <p:txBody>
          <a:bodyPr lIns="0" tIns="0" rIns="0" bIns="0"/>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389636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sz="half" idx="1"/>
          </p:nvPr>
        </p:nvSpPr>
        <p:spPr>
          <a:xfrm>
            <a:off x="457200" y="1295400"/>
            <a:ext cx="4038600" cy="4830763"/>
          </a:xfrm>
          <a:prstGeom prst="rect">
            <a:avLst/>
          </a:prstGeom>
        </p:spPr>
        <p:txBody>
          <a:bodyPr/>
          <a:lstStyle/>
          <a:p>
            <a:pPr lvl="0"/>
            <a:r>
              <a:rPr lang="en-US" noProof="0" dirty="0" smtClean="0"/>
              <a:t>Click icon to add chart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9907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295400"/>
            <a:ext cx="4038600" cy="4830763"/>
          </a:xfrm>
          <a:prstGeom prst="rect">
            <a:avLst/>
          </a:prstGeom>
        </p:spPr>
        <p:txBody>
          <a:bodyPr/>
          <a:lstStyle/>
          <a:p>
            <a:pPr lvl="0"/>
            <a:r>
              <a:rPr lang="en-US" noProof="0" dirty="0" smtClean="0"/>
              <a:t>Click icon to add clip 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6402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4014516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0175"/>
            <a:ext cx="8229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here to change title</a:t>
            </a:r>
          </a:p>
        </p:txBody>
      </p:sp>
      <p:sp>
        <p:nvSpPr>
          <p:cNvPr id="1027" name="Rectangle 5"/>
          <p:cNvSpPr>
            <a:spLocks noChangeArrowheads="1"/>
          </p:cNvSpPr>
          <p:nvPr/>
        </p:nvSpPr>
        <p:spPr bwMode="auto">
          <a:xfrm>
            <a:off x="5638800" y="6497638"/>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16"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iming>
    <p:tnLst>
      <p:par>
        <p:cTn xmlns:p14="http://schemas.microsoft.com/office/powerpoint/2010/main" id="1" dur="indefinite" restart="never" nodeType="tmRoot"/>
      </p:par>
    </p:tnLst>
  </p:timing>
  <p:hf sldNum="0" hdr="0" ftr="0" dt="0"/>
  <p:txStyles>
    <p:titleStyle>
      <a:lvl1pPr algn="l" rtl="0" eaLnBrk="0" fontAlgn="base" hangingPunct="0">
        <a:lnSpc>
          <a:spcPct val="90000"/>
        </a:lnSpc>
        <a:spcBef>
          <a:spcPct val="0"/>
        </a:spcBef>
        <a:spcAft>
          <a:spcPct val="0"/>
        </a:spcAft>
        <a:defRPr sz="3200" b="1">
          <a:solidFill>
            <a:srgbClr val="FFFFFF"/>
          </a:solidFill>
          <a:latin typeface="+mj-lt"/>
          <a:ea typeface="ＭＳ Ｐゴシック" charset="0"/>
          <a:cs typeface="+mj-cs"/>
        </a:defRPr>
      </a:lvl1pPr>
      <a:lvl2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2pPr>
      <a:lvl3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3pPr>
      <a:lvl4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4pPr>
      <a:lvl5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5pPr>
      <a:lvl6pPr marL="457200" algn="l" rtl="0" eaLnBrk="1" fontAlgn="base" hangingPunct="1">
        <a:lnSpc>
          <a:spcPct val="90000"/>
        </a:lnSpc>
        <a:spcBef>
          <a:spcPct val="0"/>
        </a:spcBef>
        <a:spcAft>
          <a:spcPct val="0"/>
        </a:spcAft>
        <a:defRPr sz="2800" b="1">
          <a:solidFill>
            <a:srgbClr val="FFFFFF"/>
          </a:solidFill>
          <a:latin typeface="Trebuchet MS" pitchFamily="34" charset="0"/>
        </a:defRPr>
      </a:lvl6pPr>
      <a:lvl7pPr marL="914400" algn="l" rtl="0" eaLnBrk="1" fontAlgn="base" hangingPunct="1">
        <a:lnSpc>
          <a:spcPct val="90000"/>
        </a:lnSpc>
        <a:spcBef>
          <a:spcPct val="0"/>
        </a:spcBef>
        <a:spcAft>
          <a:spcPct val="0"/>
        </a:spcAft>
        <a:defRPr sz="2800" b="1">
          <a:solidFill>
            <a:srgbClr val="FFFFFF"/>
          </a:solidFill>
          <a:latin typeface="Trebuchet MS" pitchFamily="34" charset="0"/>
        </a:defRPr>
      </a:lvl7pPr>
      <a:lvl8pPr marL="1371600" algn="l" rtl="0" eaLnBrk="1" fontAlgn="base" hangingPunct="1">
        <a:lnSpc>
          <a:spcPct val="90000"/>
        </a:lnSpc>
        <a:spcBef>
          <a:spcPct val="0"/>
        </a:spcBef>
        <a:spcAft>
          <a:spcPct val="0"/>
        </a:spcAft>
        <a:defRPr sz="2800" b="1">
          <a:solidFill>
            <a:srgbClr val="FFFFFF"/>
          </a:solidFill>
          <a:latin typeface="Trebuchet MS" pitchFamily="34" charset="0"/>
        </a:defRPr>
      </a:lvl8pPr>
      <a:lvl9pPr marL="1828800" algn="l" rtl="0" eaLnBrk="1" fontAlgn="base" hangingPunct="1">
        <a:lnSpc>
          <a:spcPct val="90000"/>
        </a:lnSpc>
        <a:spcBef>
          <a:spcPct val="0"/>
        </a:spcBef>
        <a:spcAft>
          <a:spcPct val="0"/>
        </a:spcAft>
        <a:defRPr sz="2800" b="1">
          <a:solidFill>
            <a:srgbClr val="FFFFFF"/>
          </a:solidFill>
          <a:latin typeface="Trebuchet MS" pitchFamily="34" charset="0"/>
        </a:defRPr>
      </a:lvl9pPr>
    </p:titleStyle>
    <p:bodyStyle>
      <a:lvl1pPr marL="290513" indent="-290513" algn="l" rtl="0" eaLnBrk="0" fontAlgn="base" hangingPunct="0">
        <a:lnSpc>
          <a:spcPct val="110000"/>
        </a:lnSpc>
        <a:spcBef>
          <a:spcPct val="30000"/>
        </a:spcBef>
        <a:spcAft>
          <a:spcPct val="0"/>
        </a:spcAft>
        <a:buClr>
          <a:srgbClr val="DFB20F"/>
        </a:buClr>
        <a:buSzPct val="85000"/>
        <a:buFont typeface="Webdings" pitchFamily="18" charset="2"/>
        <a:buChar char="&lt;"/>
        <a:defRPr sz="2400">
          <a:solidFill>
            <a:srgbClr val="FFFFFF"/>
          </a:solidFill>
          <a:latin typeface="Trebuchet MS" pitchFamily="34" charset="0"/>
          <a:ea typeface="ＭＳ Ｐゴシック" charset="0"/>
          <a:cs typeface="+mn-cs"/>
        </a:defRPr>
      </a:lvl1pPr>
      <a:lvl2pPr marL="69215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2pPr>
      <a:lvl3pPr marL="1081088" indent="-2746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3pPr>
      <a:lvl4pPr marL="1427163" indent="-231775"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4pPr>
      <a:lvl5pPr marL="182880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5pPr>
      <a:lvl6pPr marL="22860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6pPr>
      <a:lvl7pPr marL="27432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7pPr>
      <a:lvl8pPr marL="32004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8pPr>
      <a:lvl9pPr marL="36576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444625"/>
            <a:ext cx="7734300" cy="1565275"/>
          </a:xfrm>
        </p:spPr>
        <p:txBody>
          <a:bodyPr/>
          <a:lstStyle/>
          <a:p>
            <a:pPr eaLnBrk="1" hangingPunct="1"/>
            <a:r>
              <a:rPr lang="en-US" dirty="0" smtClean="0">
                <a:ea typeface="ＭＳ Ｐゴシック" pitchFamily="34" charset="-128"/>
              </a:rPr>
              <a:t>Considerations for Statistical Analysis in Observational Comparative Effectiveness Research</a:t>
            </a:r>
          </a:p>
        </p:txBody>
      </p:sp>
      <p:sp>
        <p:nvSpPr>
          <p:cNvPr id="3075" name="Subtitle 7"/>
          <p:cNvSpPr>
            <a:spLocks noGrp="1"/>
          </p:cNvSpPr>
          <p:nvPr>
            <p:ph type="subTitle" idx="1"/>
          </p:nvPr>
        </p:nvSpPr>
        <p:spPr bwMode="auto">
          <a:xfrm>
            <a:off x="685800" y="3352800"/>
            <a:ext cx="77343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dirty="0" smtClean="0">
                <a:ea typeface="ＭＳ Ｐゴシック" pitchFamily="34" charset="-128"/>
              </a:rPr>
              <a:t>Prepared for:</a:t>
            </a:r>
          </a:p>
          <a:p>
            <a:pPr eaLnBrk="1" hangingPunct="1"/>
            <a:r>
              <a:rPr lang="en-US" dirty="0" smtClean="0">
                <a:ea typeface="ＭＳ Ｐゴシック" pitchFamily="34" charset="-128"/>
              </a:rPr>
              <a:t>Agency for Healthcare Research and Quality (AHRQ)</a:t>
            </a:r>
          </a:p>
          <a:p>
            <a:pPr eaLnBrk="1" hangingPunct="1"/>
            <a:r>
              <a:rPr lang="en-US" dirty="0" smtClean="0">
                <a:ea typeface="ＭＳ Ｐゴシック" pitchFamily="34" charset="-128"/>
              </a:rPr>
              <a:t>www.ahrq.gov</a:t>
            </a:r>
          </a:p>
          <a:p>
            <a:pPr eaLnBrk="1" hangingPunct="1"/>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bwMode="auto">
          <a:xfrm>
            <a:off x="457200" y="1298448"/>
            <a:ext cx="8153400" cy="4828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500" dirty="0" smtClean="0">
                <a:ea typeface="ＭＳ Ｐゴシック" pitchFamily="34" charset="-128"/>
              </a:rPr>
              <a:t>Observational studies commonly have missing data.</a:t>
            </a:r>
          </a:p>
          <a:p>
            <a:pPr marL="292100" indent="-292100"/>
            <a:r>
              <a:rPr lang="en-US" sz="2500" dirty="0" smtClean="0">
                <a:ea typeface="ＭＳ Ｐゴシック" pitchFamily="34" charset="-128"/>
              </a:rPr>
              <a:t>Missingness can be characterized by using exploratory data analyses.</a:t>
            </a:r>
          </a:p>
          <a:p>
            <a:pPr marL="694436" lvl="1" indent="-292100"/>
            <a:r>
              <a:rPr lang="en-US" sz="2500" dirty="0" smtClean="0">
                <a:ea typeface="ＭＳ Ｐゴシック" pitchFamily="34" charset="-128"/>
              </a:rPr>
              <a:t>Complete-case analysis for subjects with no missing data:</a:t>
            </a:r>
          </a:p>
          <a:p>
            <a:pPr marL="1096074" lvl="2" indent="-292100"/>
            <a:r>
              <a:rPr lang="en-US" sz="2500" dirty="0" smtClean="0">
                <a:ea typeface="ＭＳ Ｐゴシック" pitchFamily="34" charset="-128"/>
              </a:rPr>
              <a:t>Can reduce sample size, limiting efficiency </a:t>
            </a:r>
          </a:p>
          <a:p>
            <a:pPr marL="1096074" lvl="2" indent="-292100"/>
            <a:r>
              <a:rPr lang="en-US" sz="2500" dirty="0" smtClean="0">
                <a:ea typeface="ＭＳ Ｐゴシック" pitchFamily="34" charset="-128"/>
              </a:rPr>
              <a:t>Can result in potential bias if missingness is differential between groups</a:t>
            </a:r>
          </a:p>
          <a:p>
            <a:pPr marL="694436" lvl="1" indent="-292100"/>
            <a:r>
              <a:rPr lang="en-US" sz="2500" dirty="0" smtClean="0">
                <a:ea typeface="ＭＳ Ｐゴシック" pitchFamily="34" charset="-128"/>
              </a:rPr>
              <a:t>Imputation for missing completely at random or missing at random </a:t>
            </a:r>
          </a:p>
        </p:txBody>
      </p:sp>
      <p:sp>
        <p:nvSpPr>
          <p:cNvPr id="12291" name="Title 2"/>
          <p:cNvSpPr>
            <a:spLocks noGrp="1"/>
          </p:cNvSpPr>
          <p:nvPr>
            <p:ph type="title"/>
          </p:nvPr>
        </p:nvSpPr>
        <p:spPr/>
        <p:txBody>
          <a:bodyPr/>
          <a:lstStyle/>
          <a:p>
            <a:r>
              <a:rPr lang="en-US" dirty="0" smtClean="0">
                <a:ea typeface="ＭＳ Ｐゴシック" pitchFamily="34" charset="-128"/>
              </a:rPr>
              <a:t>Missing Data Considerations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dirty="0" smtClean="0">
                <a:ea typeface="ＭＳ Ｐゴシック" pitchFamily="34" charset="-128"/>
              </a:rPr>
              <a:t>Time-dependent Cox regression models can account for time-varying exposures and covariates.</a:t>
            </a:r>
          </a:p>
          <a:p>
            <a:pPr marL="693738" lvl="1" indent="-292100"/>
            <a:r>
              <a:rPr lang="en-US" dirty="0" smtClean="0">
                <a:ea typeface="ＭＳ Ｐゴシック" pitchFamily="34" charset="-128"/>
              </a:rPr>
              <a:t>However, difficult issues arise when both treatment and confounding variables vary over time. </a:t>
            </a:r>
          </a:p>
          <a:p>
            <a:pPr marL="292100" indent="-292100"/>
            <a:r>
              <a:rPr lang="en-US" dirty="0" smtClean="0">
                <a:ea typeface="ＭＳ Ｐゴシック" pitchFamily="34" charset="-128"/>
              </a:rPr>
              <a:t>Inverse-probability-of-treatment weighting can be used to estimate a marginal structure model.</a:t>
            </a:r>
          </a:p>
          <a:p>
            <a:pPr marL="693738" lvl="1" indent="-292100"/>
            <a:r>
              <a:rPr lang="en-US" dirty="0" smtClean="0">
                <a:ea typeface="ＭＳ Ｐゴシック" pitchFamily="34" charset="-128"/>
              </a:rPr>
              <a:t>This approach is a generalization of propensity score weighting to the time-varying treatment context. </a:t>
            </a:r>
          </a:p>
          <a:p>
            <a:pPr marL="292100" indent="-292100"/>
            <a:r>
              <a:rPr lang="en-US" dirty="0" smtClean="0">
                <a:ea typeface="ＭＳ Ｐゴシック" pitchFamily="34" charset="-128"/>
              </a:rPr>
              <a:t>Intent-to-treat analysis can be conducted in which exposure status is assumed throughout followup when treatment adherence is low.</a:t>
            </a:r>
          </a:p>
        </p:txBody>
      </p:sp>
      <p:sp>
        <p:nvSpPr>
          <p:cNvPr id="13315" name="Title 2"/>
          <p:cNvSpPr>
            <a:spLocks noGrp="1"/>
          </p:cNvSpPr>
          <p:nvPr>
            <p:ph type="title"/>
          </p:nvPr>
        </p:nvSpPr>
        <p:spPr/>
        <p:txBody>
          <a:bodyPr/>
          <a:lstStyle/>
          <a:p>
            <a:r>
              <a:rPr lang="en-US" dirty="0" smtClean="0">
                <a:ea typeface="ＭＳ Ｐゴシック" pitchFamily="34" charset="-128"/>
              </a:rPr>
              <a:t>Time-Varying Exposures/Covariates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600" dirty="0" smtClean="0">
                <a:ea typeface="ＭＳ Ｐゴシック" pitchFamily="34" charset="-128"/>
              </a:rPr>
              <a:t>Observational comparative effectiveness studies are often strongly affected by confounding.</a:t>
            </a:r>
          </a:p>
          <a:p>
            <a:pPr marL="292100" indent="-292100"/>
            <a:r>
              <a:rPr lang="en-US" sz="2600" dirty="0" smtClean="0">
                <a:ea typeface="ＭＳ Ｐゴシック" pitchFamily="34" charset="-128"/>
              </a:rPr>
              <a:t>Thoughtful application of statistical approaches can adjust for confounding and improve causal inference. </a:t>
            </a:r>
          </a:p>
          <a:p>
            <a:pPr marL="292100" indent="-292100"/>
            <a:r>
              <a:rPr lang="en-US" sz="2600" dirty="0" smtClean="0">
                <a:ea typeface="ＭＳ Ｐゴシック" pitchFamily="34" charset="-128"/>
              </a:rPr>
              <a:t>An appropriate analytical technique is based on assumptions.</a:t>
            </a:r>
          </a:p>
          <a:p>
            <a:pPr marL="292100" indent="-292100"/>
            <a:r>
              <a:rPr lang="en-US" sz="2600" dirty="0" smtClean="0">
                <a:ea typeface="ＭＳ Ｐゴシック" pitchFamily="34" charset="-128"/>
              </a:rPr>
              <a:t>Consider the effect of missing data on analyses.</a:t>
            </a:r>
          </a:p>
          <a:p>
            <a:pPr marL="292100" indent="-292100"/>
            <a:r>
              <a:rPr lang="en-US" sz="2600" dirty="0" smtClean="0">
                <a:ea typeface="ＭＳ Ｐゴシック" pitchFamily="34" charset="-128"/>
              </a:rPr>
              <a:t>Sensitivity analyses can address residual confounding</a:t>
            </a:r>
            <a:r>
              <a:rPr lang="en-US" sz="2700" dirty="0" smtClean="0">
                <a:ea typeface="ＭＳ Ｐゴシック" pitchFamily="34" charset="-128"/>
              </a:rPr>
              <a:t>. </a:t>
            </a:r>
          </a:p>
          <a:p>
            <a:pPr marL="292100" indent="-292100"/>
            <a:endParaRPr lang="en-US" dirty="0" smtClean="0">
              <a:ea typeface="ＭＳ Ｐゴシック" pitchFamily="34" charset="-128"/>
            </a:endParaRPr>
          </a:p>
        </p:txBody>
      </p:sp>
      <p:sp>
        <p:nvSpPr>
          <p:cNvPr id="14339" name="Title 2"/>
          <p:cNvSpPr>
            <a:spLocks noGrp="1"/>
          </p:cNvSpPr>
          <p:nvPr>
            <p:ph type="title"/>
          </p:nvPr>
        </p:nvSpPr>
        <p:spPr/>
        <p:txBody>
          <a:bodyPr/>
          <a:lstStyle/>
          <a:p>
            <a:r>
              <a:rPr lang="en-US" dirty="0" smtClean="0">
                <a:ea typeface="ＭＳ Ｐゴシック" pitchFamily="34" charset="-128"/>
              </a:rPr>
              <a:t>Conclusion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descr="This is the first of three slides. It includes a table of guidance and key considerations for statistical analysis for CER protocols and proposals. Guidance and key considerations include:&#10;&#10;Describe the key variables of interest with regard to factors that determine appropriate statistical analysis:&#10;- Independent variables (when are they measured, fixed, or time-varying; e.g., exposures, confounders, effect modifiers)&#10;- Dependent variables or outcomes (continuous or categorical, single or repeated measure, time to event)&#10;- State if there will be a “multi-level” analysis (e.g., looking at the effects of both practice-level and patient-level characteristics on outcome)"/>
          <p:cNvSpPr>
            <a:spLocks noGrp="1"/>
          </p:cNvSpPr>
          <p:nvPr>
            <p:ph type="title"/>
          </p:nvPr>
        </p:nvSpPr>
        <p:spPr/>
        <p:txBody>
          <a:bodyPr/>
          <a:lstStyle/>
          <a:p>
            <a:r>
              <a:rPr lang="en-US" dirty="0" smtClean="0">
                <a:ea typeface="ＭＳ Ｐゴシック" pitchFamily="34" charset="-128"/>
              </a:rPr>
              <a:t>Summary Checklist (1 of 3) </a:t>
            </a:r>
          </a:p>
        </p:txBody>
      </p:sp>
      <p:graphicFrame>
        <p:nvGraphicFramePr>
          <p:cNvPr id="4" name="Content Placeholder 3" descr="This is the first of three slides. It includes a table of guidance and key considerations for statistical analysis for CER protocols and proposals. Guidance and key considerations include:&#10;&#10;Describe the key variables of interest with regard to factors that determine appropriate statistical analysis:&#10;- Independent variables (when are they measured, fixed, or time-varying; e.g., exposures, confounders, effect modifiers)&#10;- Dependent variables or outcomes (continuous or categorical, single or repeated measure, time to event)&#10;- State if there will be a “multi-level” analysis (e.g., looking at the effects of both practice-level and patient-level characteristics on outcome)"/>
          <p:cNvGraphicFramePr>
            <a:graphicFrameLocks noGrp="1"/>
          </p:cNvGraphicFramePr>
          <p:nvPr>
            <p:ph type="tbl" idx="1"/>
            <p:extLst>
              <p:ext uri="{D42A27DB-BD31-4B8C-83A1-F6EECF244321}">
                <p14:modId xmlns:p14="http://schemas.microsoft.com/office/powerpoint/2010/main" val="1609370298"/>
              </p:ext>
            </p:extLst>
          </p:nvPr>
        </p:nvGraphicFramePr>
        <p:xfrm>
          <a:off x="457200" y="1295400"/>
          <a:ext cx="8229600" cy="4053839"/>
        </p:xfrm>
        <a:graphic>
          <a:graphicData uri="http://schemas.openxmlformats.org/drawingml/2006/table">
            <a:tbl>
              <a:tblPr firstRow="1" firstCol="1" bandRow="1">
                <a:tableStyleId>{C4B1156A-380E-4F78-BDF5-A606A8083BF9}</a:tableStyleId>
              </a:tblPr>
              <a:tblGrid>
                <a:gridCol w="3033579"/>
                <a:gridCol w="5196021"/>
              </a:tblGrid>
              <a:tr h="609600">
                <a:tc>
                  <a:txBody>
                    <a:bodyPr/>
                    <a:lstStyle/>
                    <a:p>
                      <a:pPr marL="0" marR="0" algn="ctr">
                        <a:spcBef>
                          <a:spcPts val="0"/>
                        </a:spcBef>
                        <a:spcAft>
                          <a:spcPts val="0"/>
                        </a:spcAft>
                      </a:pPr>
                      <a:r>
                        <a:rPr lang="en-US" sz="2200" u="none" dirty="0" smtClean="0">
                          <a:solidFill>
                            <a:schemeClr val="tx1"/>
                          </a:solidFill>
                          <a:effectLst/>
                        </a:rPr>
                        <a:t>Guidance</a:t>
                      </a:r>
                    </a:p>
                  </a:txBody>
                  <a:tcPr marL="67530" marR="67530" marT="0" marB="0" anchor="ctr"/>
                </a:tc>
                <a:tc>
                  <a:txBody>
                    <a:bodyPr/>
                    <a:lstStyle/>
                    <a:p>
                      <a:pPr marL="0" marR="0" algn="ctr">
                        <a:spcBef>
                          <a:spcPts val="0"/>
                        </a:spcBef>
                        <a:spcAft>
                          <a:spcPts val="0"/>
                        </a:spcAft>
                      </a:pPr>
                      <a:r>
                        <a:rPr lang="en-US" sz="2200" u="none" dirty="0">
                          <a:solidFill>
                            <a:schemeClr val="tx1"/>
                          </a:solidFill>
                          <a:effectLst/>
                        </a:rPr>
                        <a:t>Key Considerations</a:t>
                      </a:r>
                      <a:endParaRPr lang="en-US" sz="2200" u="none" dirty="0">
                        <a:solidFill>
                          <a:schemeClr val="tx1"/>
                        </a:solidFill>
                        <a:effectLst/>
                        <a:latin typeface="Times New Roman"/>
                        <a:ea typeface="Calibri"/>
                        <a:cs typeface="Times New Roman"/>
                      </a:endParaRPr>
                    </a:p>
                  </a:txBody>
                  <a:tcPr marL="67530" marR="67530" marT="0" marB="0" anchor="ctr"/>
                </a:tc>
              </a:tr>
              <a:tr h="2884747">
                <a:tc>
                  <a:txBody>
                    <a:bodyPr/>
                    <a:lstStyle/>
                    <a:p>
                      <a:pPr marL="0" marR="0" lvl="0" indent="0" algn="l" defTabSz="914400" rtl="0" eaLnBrk="1" latinLnBrk="0" hangingPunct="1">
                        <a:lnSpc>
                          <a:spcPct val="100000"/>
                        </a:lnSpc>
                        <a:spcBef>
                          <a:spcPts val="0"/>
                        </a:spcBef>
                        <a:spcAft>
                          <a:spcPts val="0"/>
                        </a:spcAft>
                        <a:buFontTx/>
                        <a:buNone/>
                      </a:pPr>
                      <a:r>
                        <a:rPr lang="en-US" sz="2200" b="0" kern="1200" dirty="0">
                          <a:solidFill>
                            <a:schemeClr val="tx1"/>
                          </a:solidFill>
                          <a:effectLst/>
                          <a:latin typeface="Times New Roman"/>
                          <a:ea typeface="Calibri"/>
                          <a:cs typeface="Times New Roman"/>
                        </a:rPr>
                        <a:t>Describe the key variables of interest with regard to factors that determine appropriate statistical </a:t>
                      </a:r>
                      <a:r>
                        <a:rPr lang="en-US" sz="2200" b="0" kern="1200" dirty="0" smtClean="0">
                          <a:solidFill>
                            <a:schemeClr val="tx1"/>
                          </a:solidFill>
                          <a:effectLst/>
                          <a:latin typeface="Times New Roman"/>
                          <a:ea typeface="Calibri"/>
                          <a:cs typeface="Times New Roman"/>
                        </a:rPr>
                        <a:t>analysis</a:t>
                      </a:r>
                      <a:endParaRPr lang="en-US" sz="2200" b="0" kern="1200" dirty="0">
                        <a:solidFill>
                          <a:schemeClr val="tx1"/>
                        </a:solidFill>
                        <a:effectLst/>
                        <a:latin typeface="Times New Roman"/>
                        <a:ea typeface="Calibri"/>
                        <a:cs typeface="Times New Roman"/>
                      </a:endParaRPr>
                    </a:p>
                  </a:txBody>
                  <a:tcPr marL="46583" marR="46583"/>
                </a:tc>
                <a:tc>
                  <a:txBody>
                    <a:bodyPr/>
                    <a:lstStyle/>
                    <a:p>
                      <a:pPr marL="285750" marR="0" lvl="0" indent="-285750" algn="l" defTabSz="914400" rtl="0" eaLnBrk="1" latinLnBrk="0" hangingPunct="1">
                        <a:lnSpc>
                          <a:spcPct val="100000"/>
                        </a:lnSpc>
                        <a:spcBef>
                          <a:spcPts val="0"/>
                        </a:spcBef>
                        <a:spcAft>
                          <a:spcPts val="0"/>
                        </a:spcAft>
                        <a:buFont typeface="Arial" pitchFamily="34" charset="0"/>
                        <a:buChar char="•"/>
                      </a:pPr>
                      <a:r>
                        <a:rPr lang="en-US" sz="2200" b="0" kern="1200" dirty="0">
                          <a:solidFill>
                            <a:schemeClr val="tx1"/>
                          </a:solidFill>
                          <a:effectLst/>
                          <a:latin typeface="Times New Roman"/>
                          <a:ea typeface="Calibri"/>
                          <a:cs typeface="Times New Roman"/>
                        </a:rPr>
                        <a:t>Independent variables (when are they measured, </a:t>
                      </a:r>
                      <a:r>
                        <a:rPr lang="en-US" sz="2200" b="0" kern="1200" dirty="0" smtClean="0">
                          <a:solidFill>
                            <a:schemeClr val="tx1"/>
                          </a:solidFill>
                          <a:effectLst/>
                          <a:latin typeface="Times New Roman"/>
                          <a:ea typeface="Calibri"/>
                          <a:cs typeface="Times New Roman"/>
                        </a:rPr>
                        <a:t>fixed, </a:t>
                      </a:r>
                      <a:r>
                        <a:rPr lang="en-US" sz="2200" b="0" kern="1200" dirty="0">
                          <a:solidFill>
                            <a:schemeClr val="tx1"/>
                          </a:solidFill>
                          <a:effectLst/>
                          <a:latin typeface="Times New Roman"/>
                          <a:ea typeface="Calibri"/>
                          <a:cs typeface="Times New Roman"/>
                        </a:rPr>
                        <a:t>or time-varying; e.g., exposures, confounders, effect modifiers)</a:t>
                      </a:r>
                    </a:p>
                    <a:p>
                      <a:pPr marL="285750" marR="0" lvl="0" indent="-285750" algn="l" defTabSz="914400" rtl="0" eaLnBrk="1" latinLnBrk="0" hangingPunct="1">
                        <a:lnSpc>
                          <a:spcPct val="100000"/>
                        </a:lnSpc>
                        <a:spcBef>
                          <a:spcPts val="0"/>
                        </a:spcBef>
                        <a:spcAft>
                          <a:spcPts val="0"/>
                        </a:spcAft>
                        <a:buFont typeface="Arial" pitchFamily="34" charset="0"/>
                        <a:buChar char="•"/>
                      </a:pPr>
                      <a:r>
                        <a:rPr lang="en-US" sz="2200" b="0" kern="1200" dirty="0">
                          <a:solidFill>
                            <a:schemeClr val="tx1"/>
                          </a:solidFill>
                          <a:effectLst/>
                          <a:latin typeface="Times New Roman"/>
                          <a:ea typeface="Calibri"/>
                          <a:cs typeface="Times New Roman"/>
                        </a:rPr>
                        <a:t>Dependent variables or outcomes (continuous or categorical, single or repeated measure, </a:t>
                      </a:r>
                      <a:r>
                        <a:rPr lang="en-US" sz="2200" b="0" kern="1200" dirty="0" smtClean="0">
                          <a:solidFill>
                            <a:schemeClr val="tx1"/>
                          </a:solidFill>
                          <a:effectLst/>
                          <a:latin typeface="Times New Roman"/>
                          <a:ea typeface="Calibri"/>
                          <a:cs typeface="Times New Roman"/>
                        </a:rPr>
                        <a:t>and time</a:t>
                      </a:r>
                      <a:r>
                        <a:rPr lang="en-US" sz="2200" b="0" kern="1200" baseline="0" dirty="0" smtClean="0">
                          <a:solidFill>
                            <a:schemeClr val="tx1"/>
                          </a:solidFill>
                          <a:effectLst/>
                          <a:latin typeface="Times New Roman"/>
                          <a:ea typeface="Calibri"/>
                          <a:cs typeface="Times New Roman"/>
                        </a:rPr>
                        <a:t> </a:t>
                      </a:r>
                      <a:r>
                        <a:rPr lang="en-US" sz="2200" b="0" kern="1200" dirty="0" smtClean="0">
                          <a:solidFill>
                            <a:schemeClr val="tx1"/>
                          </a:solidFill>
                          <a:effectLst/>
                          <a:latin typeface="Times New Roman"/>
                          <a:ea typeface="Calibri"/>
                          <a:cs typeface="Times New Roman"/>
                        </a:rPr>
                        <a:t>to </a:t>
                      </a:r>
                      <a:r>
                        <a:rPr lang="en-US" sz="2200" b="0" kern="1200" dirty="0">
                          <a:solidFill>
                            <a:schemeClr val="tx1"/>
                          </a:solidFill>
                          <a:effectLst/>
                          <a:latin typeface="Times New Roman"/>
                          <a:ea typeface="Calibri"/>
                          <a:cs typeface="Times New Roman"/>
                        </a:rPr>
                        <a:t>event)</a:t>
                      </a:r>
                    </a:p>
                    <a:p>
                      <a:pPr marL="285750" marR="0" lvl="0" indent="-285750" algn="l" defTabSz="914400" rtl="0" eaLnBrk="1" latinLnBrk="0" hangingPunct="1">
                        <a:lnSpc>
                          <a:spcPct val="100000"/>
                        </a:lnSpc>
                        <a:spcBef>
                          <a:spcPts val="0"/>
                        </a:spcBef>
                        <a:spcAft>
                          <a:spcPts val="0"/>
                        </a:spcAft>
                        <a:buFont typeface="Arial" pitchFamily="34" charset="0"/>
                        <a:buChar char="•"/>
                      </a:pPr>
                      <a:r>
                        <a:rPr lang="en-US" sz="2200" b="0" kern="1200" dirty="0">
                          <a:solidFill>
                            <a:schemeClr val="tx1"/>
                          </a:solidFill>
                          <a:effectLst/>
                          <a:latin typeface="Times New Roman"/>
                          <a:ea typeface="Calibri"/>
                          <a:cs typeface="Times New Roman"/>
                        </a:rPr>
                        <a:t>State if there will be a “</a:t>
                      </a:r>
                      <a:r>
                        <a:rPr lang="en-US" sz="2200" b="0" kern="1200" dirty="0" smtClean="0">
                          <a:solidFill>
                            <a:schemeClr val="tx1"/>
                          </a:solidFill>
                          <a:effectLst/>
                          <a:latin typeface="Times New Roman"/>
                          <a:ea typeface="Calibri"/>
                          <a:cs typeface="Times New Roman"/>
                        </a:rPr>
                        <a:t>multilevel</a:t>
                      </a:r>
                      <a:r>
                        <a:rPr lang="en-US" sz="2200" b="0" kern="1200" dirty="0">
                          <a:solidFill>
                            <a:schemeClr val="tx1"/>
                          </a:solidFill>
                          <a:effectLst/>
                          <a:latin typeface="Times New Roman"/>
                          <a:ea typeface="Calibri"/>
                          <a:cs typeface="Times New Roman"/>
                        </a:rPr>
                        <a:t>” analysis (e.g., looking at effects of both </a:t>
                      </a:r>
                      <a:r>
                        <a:rPr lang="en-US" sz="2200" b="0" kern="1200" dirty="0" smtClean="0">
                          <a:solidFill>
                            <a:schemeClr val="tx1"/>
                          </a:solidFill>
                          <a:effectLst/>
                          <a:latin typeface="Times New Roman"/>
                          <a:ea typeface="Calibri"/>
                          <a:cs typeface="Times New Roman"/>
                        </a:rPr>
                        <a:t>practice-level </a:t>
                      </a:r>
                      <a:r>
                        <a:rPr lang="en-US" sz="2200" b="0" kern="1200" dirty="0">
                          <a:solidFill>
                            <a:schemeClr val="tx1"/>
                          </a:solidFill>
                          <a:effectLst/>
                          <a:latin typeface="Times New Roman"/>
                          <a:ea typeface="Calibri"/>
                          <a:cs typeface="Times New Roman"/>
                        </a:rPr>
                        <a:t>and </a:t>
                      </a:r>
                      <a:r>
                        <a:rPr lang="en-US" sz="2200" b="0" kern="1200" dirty="0" smtClean="0">
                          <a:solidFill>
                            <a:schemeClr val="tx1"/>
                          </a:solidFill>
                          <a:effectLst/>
                          <a:latin typeface="Times New Roman"/>
                          <a:ea typeface="Calibri"/>
                          <a:cs typeface="Times New Roman"/>
                        </a:rPr>
                        <a:t>patient-level </a:t>
                      </a:r>
                      <a:r>
                        <a:rPr lang="en-US" sz="2200" b="0" kern="1200" dirty="0">
                          <a:solidFill>
                            <a:schemeClr val="tx1"/>
                          </a:solidFill>
                          <a:effectLst/>
                          <a:latin typeface="Times New Roman"/>
                          <a:ea typeface="Calibri"/>
                          <a:cs typeface="Times New Roman"/>
                        </a:rPr>
                        <a:t>characteristics on outcome)</a:t>
                      </a:r>
                    </a:p>
                  </a:txBody>
                  <a:tcPr marL="46583" marR="46583"/>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descr="This is the second of three slides. It includes a table of guidance and key considerations for statistical analysis for comparative effectiveness research protocols and proposals. Guidance and key considerations include:&#10;&#10;Propose descriptive analysis or graph according to treatment group:&#10;- Should include the available numbers per group, n missing for all key covariates, and distributions or graphs that are needed to decide if transformation of data is needed or determine an accurate functional form of the final model&#10;- Should include all potential confounders and effect modifiers to assess initial covariate balance by study group"/>
          <p:cNvSpPr>
            <a:spLocks noGrp="1"/>
          </p:cNvSpPr>
          <p:nvPr>
            <p:ph type="title"/>
          </p:nvPr>
        </p:nvSpPr>
        <p:spPr/>
        <p:txBody>
          <a:bodyPr/>
          <a:lstStyle/>
          <a:p>
            <a:r>
              <a:rPr lang="en-US" dirty="0" smtClean="0">
                <a:ea typeface="ＭＳ Ｐゴシック" pitchFamily="34" charset="-128"/>
              </a:rPr>
              <a:t>Summary Checklist (2 of 3)</a:t>
            </a:r>
          </a:p>
        </p:txBody>
      </p:sp>
      <p:graphicFrame>
        <p:nvGraphicFramePr>
          <p:cNvPr id="4" name="Content Placeholder 3" descr="This is the second of three slides. It includes a table of guidance and key considerations for statistical analysis for comparative effectiveness research protocols and proposals. Guidance and key considerations include:&#10;&#10;Propose descriptive analysis or graph according to treatment group:&#10;- Should include the available numbers per group, n missing for all key covariates, and distributions or graphs that are needed to decide if transformation of data is needed or determine an accurate functional form of the final model&#10;- Should include all potential confounders and effect modifiers to assess initial covariate balance by study group"/>
          <p:cNvGraphicFramePr>
            <a:graphicFrameLocks noGrp="1"/>
          </p:cNvGraphicFramePr>
          <p:nvPr>
            <p:ph type="tbl" idx="1"/>
            <p:extLst>
              <p:ext uri="{D42A27DB-BD31-4B8C-83A1-F6EECF244321}">
                <p14:modId xmlns:p14="http://schemas.microsoft.com/office/powerpoint/2010/main" val="534109231"/>
              </p:ext>
            </p:extLst>
          </p:nvPr>
        </p:nvGraphicFramePr>
        <p:xfrm>
          <a:off x="457200" y="1295400"/>
          <a:ext cx="8229600" cy="3704381"/>
        </p:xfrm>
        <a:graphic>
          <a:graphicData uri="http://schemas.openxmlformats.org/drawingml/2006/table">
            <a:tbl>
              <a:tblPr firstRow="1" firstCol="1" bandRow="1">
                <a:tableStyleId>{C4B1156A-380E-4F78-BDF5-A606A8083BF9}</a:tableStyleId>
              </a:tblPr>
              <a:tblGrid>
                <a:gridCol w="2950234"/>
                <a:gridCol w="5279366"/>
              </a:tblGrid>
              <a:tr h="533400">
                <a:tc>
                  <a:txBody>
                    <a:bodyPr/>
                    <a:lstStyle/>
                    <a:p>
                      <a:pPr marL="0" marR="0" algn="ctr">
                        <a:spcBef>
                          <a:spcPts val="0"/>
                        </a:spcBef>
                        <a:spcAft>
                          <a:spcPts val="0"/>
                        </a:spcAft>
                      </a:pPr>
                      <a:r>
                        <a:rPr lang="en-US" sz="2200" u="none" dirty="0" smtClean="0">
                          <a:solidFill>
                            <a:schemeClr val="tx1"/>
                          </a:solidFill>
                          <a:effectLst/>
                        </a:rPr>
                        <a:t>Guidance</a:t>
                      </a:r>
                    </a:p>
                  </a:txBody>
                  <a:tcPr marL="67530" marR="67530" marT="0" marB="0" anchor="ctr"/>
                </a:tc>
                <a:tc>
                  <a:txBody>
                    <a:bodyPr/>
                    <a:lstStyle/>
                    <a:p>
                      <a:pPr marL="0" marR="0" algn="ctr">
                        <a:spcBef>
                          <a:spcPts val="0"/>
                        </a:spcBef>
                        <a:spcAft>
                          <a:spcPts val="0"/>
                        </a:spcAft>
                      </a:pPr>
                      <a:r>
                        <a:rPr lang="en-US" sz="2200" u="none" dirty="0">
                          <a:solidFill>
                            <a:schemeClr val="tx1"/>
                          </a:solidFill>
                          <a:effectLst/>
                        </a:rPr>
                        <a:t>Key Considerations</a:t>
                      </a:r>
                      <a:endParaRPr lang="en-US" sz="2200" u="none" dirty="0">
                        <a:solidFill>
                          <a:schemeClr val="tx1"/>
                        </a:solidFill>
                        <a:effectLst/>
                        <a:latin typeface="Times New Roman"/>
                        <a:ea typeface="Calibri"/>
                        <a:cs typeface="Times New Roman"/>
                      </a:endParaRPr>
                    </a:p>
                  </a:txBody>
                  <a:tcPr marL="67530" marR="67530" marT="0" marB="0" anchor="ctr"/>
                </a:tc>
              </a:tr>
              <a:tr h="3170981">
                <a:tc>
                  <a:txBody>
                    <a:bodyPr/>
                    <a:lstStyle/>
                    <a:p>
                      <a:pPr marL="0" marR="0" lvl="0" indent="0" algn="l" defTabSz="914400" rtl="0" eaLnBrk="1" latinLnBrk="0" hangingPunct="1">
                        <a:lnSpc>
                          <a:spcPct val="100000"/>
                        </a:lnSpc>
                        <a:spcBef>
                          <a:spcPts val="0"/>
                        </a:spcBef>
                        <a:spcAft>
                          <a:spcPts val="0"/>
                        </a:spcAft>
                        <a:buFontTx/>
                        <a:buNone/>
                      </a:pPr>
                      <a:r>
                        <a:rPr lang="en-US" sz="2200" b="0" kern="1200" dirty="0">
                          <a:solidFill>
                            <a:schemeClr val="tx1"/>
                          </a:solidFill>
                          <a:effectLst/>
                          <a:latin typeface="Times New Roman"/>
                          <a:ea typeface="Calibri"/>
                          <a:cs typeface="Times New Roman"/>
                        </a:rPr>
                        <a:t>Propose descriptive </a:t>
                      </a:r>
                      <a:r>
                        <a:rPr lang="en-US" sz="2200" b="0" kern="1200" dirty="0" smtClean="0">
                          <a:solidFill>
                            <a:schemeClr val="tx1"/>
                          </a:solidFill>
                          <a:effectLst/>
                          <a:latin typeface="Times New Roman"/>
                          <a:ea typeface="Calibri"/>
                          <a:cs typeface="Times New Roman"/>
                        </a:rPr>
                        <a:t>analysis </a:t>
                      </a:r>
                      <a:r>
                        <a:rPr lang="en-US" sz="2200" b="0" kern="1200" dirty="0">
                          <a:solidFill>
                            <a:schemeClr val="tx1"/>
                          </a:solidFill>
                          <a:effectLst/>
                          <a:latin typeface="Times New Roman"/>
                          <a:ea typeface="Calibri"/>
                          <a:cs typeface="Times New Roman"/>
                        </a:rPr>
                        <a:t>or graph according to treatment </a:t>
                      </a:r>
                      <a:r>
                        <a:rPr lang="en-US" sz="2200" b="0" kern="1200" dirty="0" smtClean="0">
                          <a:solidFill>
                            <a:schemeClr val="tx1"/>
                          </a:solidFill>
                          <a:effectLst/>
                          <a:latin typeface="Times New Roman"/>
                          <a:ea typeface="Calibri"/>
                          <a:cs typeface="Times New Roman"/>
                        </a:rPr>
                        <a:t>group</a:t>
                      </a:r>
                      <a:endParaRPr lang="en-US" sz="2200" b="0" kern="1200" dirty="0">
                        <a:solidFill>
                          <a:schemeClr val="tx1"/>
                        </a:solidFill>
                        <a:effectLst/>
                        <a:latin typeface="Times New Roman"/>
                        <a:ea typeface="Calibri"/>
                        <a:cs typeface="Times New Roman"/>
                      </a:endParaRPr>
                    </a:p>
                  </a:txBody>
                  <a:tcPr marL="69874" marR="69874" marT="0" marB="0"/>
                </a:tc>
                <a:tc>
                  <a:txBody>
                    <a:bodyPr/>
                    <a:lstStyle/>
                    <a:p>
                      <a:pPr marL="285750" marR="0" lvl="0" indent="-285750" algn="l" defTabSz="914400" rtl="0" eaLnBrk="1" latinLnBrk="0" hangingPunct="1">
                        <a:lnSpc>
                          <a:spcPct val="100000"/>
                        </a:lnSpc>
                        <a:spcBef>
                          <a:spcPts val="0"/>
                        </a:spcBef>
                        <a:spcAft>
                          <a:spcPts val="0"/>
                        </a:spcAft>
                        <a:buFont typeface="Arial" pitchFamily="34" charset="0"/>
                        <a:buChar char="•"/>
                      </a:pPr>
                      <a:r>
                        <a:rPr lang="en-US" sz="2200" b="0" kern="1200" dirty="0">
                          <a:solidFill>
                            <a:schemeClr val="tx1"/>
                          </a:solidFill>
                          <a:effectLst/>
                          <a:latin typeface="Times New Roman"/>
                          <a:ea typeface="Calibri"/>
                          <a:cs typeface="Times New Roman"/>
                        </a:rPr>
                        <a:t>Should include the available numbers per group, n missing for all key covariates, </a:t>
                      </a:r>
                      <a:r>
                        <a:rPr lang="en-US" sz="2200" b="0" kern="1200" dirty="0" smtClean="0">
                          <a:solidFill>
                            <a:schemeClr val="tx1"/>
                          </a:solidFill>
                          <a:effectLst/>
                          <a:latin typeface="Times New Roman"/>
                          <a:ea typeface="Calibri"/>
                          <a:cs typeface="Times New Roman"/>
                        </a:rPr>
                        <a:t>and distributions </a:t>
                      </a:r>
                      <a:r>
                        <a:rPr lang="en-US" sz="2200" b="0" kern="1200" dirty="0">
                          <a:solidFill>
                            <a:schemeClr val="tx1"/>
                          </a:solidFill>
                          <a:effectLst/>
                          <a:latin typeface="Times New Roman"/>
                          <a:ea typeface="Calibri"/>
                          <a:cs typeface="Times New Roman"/>
                        </a:rPr>
                        <a:t>or graphs that are needed to decide if transformation of data is needed or determine an accurate functional form of the final model</a:t>
                      </a:r>
                    </a:p>
                    <a:p>
                      <a:pPr marL="285750" marR="0" lvl="0" indent="-285750" algn="l" defTabSz="914400" rtl="0" eaLnBrk="1" latinLnBrk="0" hangingPunct="1">
                        <a:lnSpc>
                          <a:spcPct val="100000"/>
                        </a:lnSpc>
                        <a:spcBef>
                          <a:spcPts val="0"/>
                        </a:spcBef>
                        <a:spcAft>
                          <a:spcPts val="0"/>
                        </a:spcAft>
                        <a:buFont typeface="Arial" pitchFamily="34" charset="0"/>
                        <a:buChar char="•"/>
                      </a:pPr>
                      <a:r>
                        <a:rPr lang="en-US" sz="2200" b="0" kern="1200" dirty="0">
                          <a:solidFill>
                            <a:schemeClr val="tx1"/>
                          </a:solidFill>
                          <a:effectLst/>
                          <a:latin typeface="Times New Roman"/>
                          <a:ea typeface="Calibri"/>
                          <a:cs typeface="Times New Roman"/>
                        </a:rPr>
                        <a:t>Should include all potential confounders and effect modifiers to assess initial covariate balance by study group</a:t>
                      </a:r>
                    </a:p>
                  </a:txBody>
                  <a:tcPr marL="69874" marR="69874"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descr="This is the third of three slides. It includes a table of guidance and key considerations for statistical analysis for comparative effectiveness research protocols and proposals. Guidance and key considerations include:&#10;&#10;Propose the model that will be used for primary and secondary analytical objectives:&#10;- Should take into account the design (independent vs. dependent observations, matched, repeated measurement, clustered), objectives, functional form of model, fixed/time-varying followup period, fixed and time-varying exposure and other covariates, assessment of effect modification/heterogeneity, type of outcome variables (categorical, ordinal, or continuous), censored data, and the degree of rarity of outcome and exposure&#10;- Should propose a suitable approach for adjusting for confounding (e.g., multiple regression model, propensity scores, instrumental variables [could be secondary or main analysis])"/>
          <p:cNvSpPr>
            <a:spLocks noGrp="1"/>
          </p:cNvSpPr>
          <p:nvPr>
            <p:ph type="title"/>
          </p:nvPr>
        </p:nvSpPr>
        <p:spPr/>
        <p:txBody>
          <a:bodyPr/>
          <a:lstStyle/>
          <a:p>
            <a:r>
              <a:rPr lang="en-US" dirty="0" smtClean="0">
                <a:ea typeface="ＭＳ Ｐゴシック" pitchFamily="34" charset="-128"/>
              </a:rPr>
              <a:t>Summary Checklist (3 of 3)</a:t>
            </a:r>
          </a:p>
        </p:txBody>
      </p:sp>
      <p:graphicFrame>
        <p:nvGraphicFramePr>
          <p:cNvPr id="4" name="Content Placeholder 3" descr="This is the third of three slides. It includes a table of guidance and key considerations for statistical analysis for comparative effectiveness research protocols and proposals. Guidance and key considerations include:&#10;&#10;Propose the model that will be used for primary and secondary analytical objectives:&#10;- Should take into account the design (independent vs. dependent observations, matched, repeated measurement, clustered), objectives, functional form of model, fixed/time-varying followup period, fixed and time-varying exposure and other covariates, assessment of effect modification/heterogeneity, type of outcome variables (categorical, ordinal, or continuous), censored data, and the degree of rarity of outcome and exposure&#10;- Should propose a suitable approach for adjusting for confounding (e.g., multiple regression model, propensity scores, instrumental variables [could be secondary or main analysis])"/>
          <p:cNvGraphicFramePr>
            <a:graphicFrameLocks noGrp="1"/>
          </p:cNvGraphicFramePr>
          <p:nvPr>
            <p:ph type="tbl" idx="1"/>
            <p:extLst>
              <p:ext uri="{D42A27DB-BD31-4B8C-83A1-F6EECF244321}">
                <p14:modId xmlns:p14="http://schemas.microsoft.com/office/powerpoint/2010/main" val="831786999"/>
              </p:ext>
            </p:extLst>
          </p:nvPr>
        </p:nvGraphicFramePr>
        <p:xfrm>
          <a:off x="457200" y="1295400"/>
          <a:ext cx="8229600" cy="4640196"/>
        </p:xfrm>
        <a:graphic>
          <a:graphicData uri="http://schemas.openxmlformats.org/drawingml/2006/table">
            <a:tbl>
              <a:tblPr firstRow="1" firstCol="1" bandRow="1">
                <a:tableStyleId>{C4B1156A-380E-4F78-BDF5-A606A8083BF9}</a:tableStyleId>
              </a:tblPr>
              <a:tblGrid>
                <a:gridCol w="2209800"/>
                <a:gridCol w="6019800"/>
              </a:tblGrid>
              <a:tr h="586356">
                <a:tc>
                  <a:txBody>
                    <a:bodyPr/>
                    <a:lstStyle/>
                    <a:p>
                      <a:pPr marL="0" marR="0" algn="ctr">
                        <a:spcBef>
                          <a:spcPts val="0"/>
                        </a:spcBef>
                        <a:spcAft>
                          <a:spcPts val="0"/>
                        </a:spcAft>
                      </a:pPr>
                      <a:r>
                        <a:rPr lang="en-US" sz="1700" u="none" dirty="0" smtClean="0">
                          <a:solidFill>
                            <a:schemeClr val="tx1"/>
                          </a:solidFill>
                          <a:effectLst/>
                        </a:rPr>
                        <a:t>Guidance</a:t>
                      </a:r>
                    </a:p>
                  </a:txBody>
                  <a:tcPr marL="67530" marR="67530" marT="0" marB="0" anchor="ctr"/>
                </a:tc>
                <a:tc>
                  <a:txBody>
                    <a:bodyPr/>
                    <a:lstStyle/>
                    <a:p>
                      <a:pPr marL="0" marR="0" algn="ctr">
                        <a:spcBef>
                          <a:spcPts val="0"/>
                        </a:spcBef>
                        <a:spcAft>
                          <a:spcPts val="0"/>
                        </a:spcAft>
                      </a:pPr>
                      <a:r>
                        <a:rPr lang="en-US" sz="1700" u="none" dirty="0">
                          <a:solidFill>
                            <a:schemeClr val="tx1"/>
                          </a:solidFill>
                          <a:effectLst/>
                        </a:rPr>
                        <a:t>Key Considerations</a:t>
                      </a:r>
                      <a:endParaRPr lang="en-US" sz="1700" u="none" dirty="0">
                        <a:solidFill>
                          <a:schemeClr val="tx1"/>
                        </a:solidFill>
                        <a:effectLst/>
                        <a:latin typeface="Times New Roman"/>
                        <a:ea typeface="Calibri"/>
                        <a:cs typeface="Times New Roman"/>
                      </a:endParaRPr>
                    </a:p>
                  </a:txBody>
                  <a:tcPr marL="67530" marR="67530" marT="0" marB="0" anchor="ctr"/>
                </a:tc>
              </a:tr>
              <a:tr h="3909444">
                <a:tc>
                  <a:txBody>
                    <a:bodyPr/>
                    <a:lstStyle/>
                    <a:p>
                      <a:pPr marL="0" marR="0" lvl="0" indent="0" algn="l" defTabSz="914400" rtl="0" eaLnBrk="1" latinLnBrk="0" hangingPunct="1">
                        <a:lnSpc>
                          <a:spcPct val="100000"/>
                        </a:lnSpc>
                        <a:spcBef>
                          <a:spcPts val="0"/>
                        </a:spcBef>
                        <a:spcAft>
                          <a:spcPts val="0"/>
                        </a:spcAft>
                        <a:buFontTx/>
                        <a:buNone/>
                      </a:pPr>
                      <a:r>
                        <a:rPr lang="en-US" sz="2000" b="0" kern="1200" dirty="0">
                          <a:solidFill>
                            <a:schemeClr val="tx1"/>
                          </a:solidFill>
                          <a:effectLst/>
                          <a:latin typeface="Times New Roman"/>
                          <a:ea typeface="Calibri"/>
                          <a:cs typeface="Times New Roman"/>
                        </a:rPr>
                        <a:t>Propose the model that will be used for </a:t>
                      </a:r>
                      <a:r>
                        <a:rPr lang="en-US" sz="2000" b="0" kern="1200" dirty="0" smtClean="0">
                          <a:solidFill>
                            <a:schemeClr val="tx1"/>
                          </a:solidFill>
                          <a:effectLst/>
                          <a:latin typeface="Times New Roman"/>
                          <a:ea typeface="Calibri"/>
                          <a:cs typeface="Times New Roman"/>
                        </a:rPr>
                        <a:t>primary </a:t>
                      </a:r>
                      <a:r>
                        <a:rPr lang="en-US" sz="2000" b="0" kern="1200" dirty="0">
                          <a:solidFill>
                            <a:schemeClr val="tx1"/>
                          </a:solidFill>
                          <a:effectLst/>
                          <a:latin typeface="Times New Roman"/>
                          <a:ea typeface="Calibri"/>
                          <a:cs typeface="Times New Roman"/>
                        </a:rPr>
                        <a:t>and secondary </a:t>
                      </a:r>
                      <a:r>
                        <a:rPr lang="en-US" sz="2000" b="0" kern="1200" dirty="0" smtClean="0">
                          <a:solidFill>
                            <a:schemeClr val="tx1"/>
                          </a:solidFill>
                          <a:effectLst/>
                          <a:latin typeface="Times New Roman"/>
                          <a:ea typeface="Calibri"/>
                          <a:cs typeface="Times New Roman"/>
                        </a:rPr>
                        <a:t>analytical objectives</a:t>
                      </a:r>
                      <a:endParaRPr lang="en-US" sz="2000" b="0" kern="1200" dirty="0">
                        <a:solidFill>
                          <a:schemeClr val="tx1"/>
                        </a:solidFill>
                        <a:effectLst/>
                        <a:latin typeface="Times New Roman"/>
                        <a:ea typeface="Calibri"/>
                        <a:cs typeface="Times New Roman"/>
                      </a:endParaRPr>
                    </a:p>
                  </a:txBody>
                  <a:tcPr marL="46583" marR="46583"/>
                </a:tc>
                <a:tc>
                  <a:txBody>
                    <a:bodyPr/>
                    <a:lstStyle/>
                    <a:p>
                      <a:pPr marL="285750" marR="0" lvl="0" indent="-285750" algn="l" defTabSz="914400" rtl="0" eaLnBrk="1" latinLnBrk="0" hangingPunct="1">
                        <a:lnSpc>
                          <a:spcPct val="100000"/>
                        </a:lnSpc>
                        <a:spcBef>
                          <a:spcPts val="0"/>
                        </a:spcBef>
                        <a:spcAft>
                          <a:spcPts val="0"/>
                        </a:spcAft>
                        <a:buFont typeface="Arial" pitchFamily="34" charset="0"/>
                        <a:buChar char="•"/>
                      </a:pPr>
                      <a:r>
                        <a:rPr lang="en-US" sz="2000" b="0" kern="1200" dirty="0">
                          <a:solidFill>
                            <a:schemeClr val="tx1"/>
                          </a:solidFill>
                          <a:effectLst/>
                          <a:latin typeface="Times New Roman"/>
                          <a:ea typeface="Calibri"/>
                          <a:cs typeface="Times New Roman"/>
                        </a:rPr>
                        <a:t>Should take into account the design (independent vs. dependent observations, matched, repeated measurement, clustered</a:t>
                      </a:r>
                      <a:r>
                        <a:rPr lang="en-US" sz="2000" b="0" kern="1200" dirty="0" smtClean="0">
                          <a:solidFill>
                            <a:schemeClr val="tx1"/>
                          </a:solidFill>
                          <a:effectLst/>
                          <a:latin typeface="Times New Roman"/>
                          <a:ea typeface="Calibri"/>
                          <a:cs typeface="Times New Roman"/>
                        </a:rPr>
                        <a:t>), </a:t>
                      </a:r>
                      <a:r>
                        <a:rPr lang="en-US" sz="2000" b="0" kern="1200" dirty="0">
                          <a:solidFill>
                            <a:schemeClr val="tx1"/>
                          </a:solidFill>
                          <a:effectLst/>
                          <a:latin typeface="Times New Roman"/>
                          <a:ea typeface="Calibri"/>
                          <a:cs typeface="Times New Roman"/>
                        </a:rPr>
                        <a:t>objectives, functional form of model, fixed/time-varying followup period, fixed and time-varying exposure and other covariates, assessment of effect modification/heterogeneity, type of outcome variables (categorical, ordinal, or continuous), censored data, and the degree of rarity of outcome and exposure </a:t>
                      </a:r>
                    </a:p>
                    <a:p>
                      <a:pPr marL="285750" marR="0" lvl="0" indent="-285750" algn="l" defTabSz="914400" rtl="0" eaLnBrk="1" latinLnBrk="0" hangingPunct="1">
                        <a:lnSpc>
                          <a:spcPct val="100000"/>
                        </a:lnSpc>
                        <a:spcBef>
                          <a:spcPts val="0"/>
                        </a:spcBef>
                        <a:spcAft>
                          <a:spcPts val="0"/>
                        </a:spcAft>
                        <a:buFont typeface="Arial" pitchFamily="34" charset="0"/>
                        <a:buChar char="•"/>
                      </a:pPr>
                      <a:r>
                        <a:rPr lang="en-US" sz="2000" b="0" kern="1200" dirty="0">
                          <a:solidFill>
                            <a:schemeClr val="tx1"/>
                          </a:solidFill>
                          <a:effectLst/>
                          <a:latin typeface="Times New Roman"/>
                          <a:ea typeface="Calibri"/>
                          <a:cs typeface="Times New Roman"/>
                        </a:rPr>
                        <a:t>Should propose </a:t>
                      </a:r>
                      <a:r>
                        <a:rPr lang="en-US" sz="2000" b="0" kern="1200" dirty="0" smtClean="0">
                          <a:solidFill>
                            <a:schemeClr val="tx1"/>
                          </a:solidFill>
                          <a:effectLst/>
                          <a:latin typeface="Times New Roman"/>
                          <a:ea typeface="Calibri"/>
                          <a:cs typeface="Times New Roman"/>
                        </a:rPr>
                        <a:t>a suitable </a:t>
                      </a:r>
                      <a:r>
                        <a:rPr lang="en-US" sz="2000" b="0" kern="1200" dirty="0">
                          <a:solidFill>
                            <a:schemeClr val="tx1"/>
                          </a:solidFill>
                          <a:effectLst/>
                          <a:latin typeface="Times New Roman"/>
                          <a:ea typeface="Calibri"/>
                          <a:cs typeface="Times New Roman"/>
                        </a:rPr>
                        <a:t>approach for adjusting for confounding (e.g., </a:t>
                      </a:r>
                      <a:r>
                        <a:rPr lang="en-US" sz="2000" b="0" kern="1200" dirty="0" smtClean="0">
                          <a:solidFill>
                            <a:schemeClr val="tx1"/>
                          </a:solidFill>
                          <a:effectLst/>
                          <a:latin typeface="Times New Roman"/>
                          <a:ea typeface="Calibri"/>
                          <a:cs typeface="Times New Roman"/>
                        </a:rPr>
                        <a:t>multiple </a:t>
                      </a:r>
                      <a:r>
                        <a:rPr lang="en-US" sz="2000" b="0" kern="1200" dirty="0">
                          <a:solidFill>
                            <a:schemeClr val="tx1"/>
                          </a:solidFill>
                          <a:effectLst/>
                          <a:latin typeface="Times New Roman"/>
                          <a:ea typeface="Calibri"/>
                          <a:cs typeface="Times New Roman"/>
                        </a:rPr>
                        <a:t>regression model, propensity scores, </a:t>
                      </a:r>
                      <a:r>
                        <a:rPr lang="en-US" sz="2000" b="0" kern="1200" dirty="0" smtClean="0">
                          <a:solidFill>
                            <a:schemeClr val="tx1"/>
                          </a:solidFill>
                          <a:effectLst/>
                          <a:latin typeface="Times New Roman"/>
                          <a:ea typeface="Calibri"/>
                          <a:cs typeface="Times New Roman"/>
                        </a:rPr>
                        <a:t>instrumental variables</a:t>
                      </a:r>
                      <a:r>
                        <a:rPr lang="en-US" sz="2000" b="0" kern="1200" dirty="0">
                          <a:solidFill>
                            <a:schemeClr val="tx1"/>
                          </a:solidFill>
                          <a:effectLst/>
                          <a:latin typeface="Times New Roman"/>
                          <a:ea typeface="Calibri"/>
                          <a:cs typeface="Times New Roman"/>
                        </a:rPr>
                        <a:t> [could be secondary or main analysis])</a:t>
                      </a:r>
                    </a:p>
                  </a:txBody>
                  <a:tcPr marL="46583" marR="46583"/>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sz="2800" dirty="0" smtClean="0">
                <a:ea typeface="ＭＳ Ｐゴシック" pitchFamily="34" charset="-128"/>
              </a:rPr>
              <a:t>This presentation will:</a:t>
            </a:r>
          </a:p>
          <a:p>
            <a:pPr marL="292100" indent="-292100"/>
            <a:r>
              <a:rPr lang="en-US" sz="2800" dirty="0" smtClean="0">
                <a:ea typeface="ＭＳ Ｐゴシック" pitchFamily="34" charset="-128"/>
              </a:rPr>
              <a:t>Describe the key variables of interest with regard to factors that determine appropriate statistical analysis</a:t>
            </a:r>
          </a:p>
          <a:p>
            <a:pPr marL="292100" indent="-292100"/>
            <a:r>
              <a:rPr lang="en-US" sz="2800" dirty="0" smtClean="0">
                <a:ea typeface="ＭＳ Ｐゴシック" pitchFamily="34" charset="-128"/>
              </a:rPr>
              <a:t>Propose descriptive analysis or graph according to treatment group</a:t>
            </a:r>
          </a:p>
          <a:p>
            <a:pPr marL="292100" indent="-292100"/>
            <a:r>
              <a:rPr lang="en-US" sz="2800" dirty="0" smtClean="0">
                <a:ea typeface="ＭＳ Ｐゴシック" pitchFamily="34" charset="-128"/>
              </a:rPr>
              <a:t>Propose the model that will be used for primary and secondary analytical objectives </a:t>
            </a:r>
          </a:p>
        </p:txBody>
      </p:sp>
      <p:sp>
        <p:nvSpPr>
          <p:cNvPr id="4099" name="Title 2"/>
          <p:cNvSpPr>
            <a:spLocks noGrp="1"/>
          </p:cNvSpPr>
          <p:nvPr>
            <p:ph type="title"/>
          </p:nvPr>
        </p:nvSpPr>
        <p:spPr/>
        <p:txBody>
          <a:bodyPr/>
          <a:lstStyle/>
          <a:p>
            <a:r>
              <a:rPr lang="en-US" dirty="0" smtClean="0">
                <a:ea typeface="ＭＳ Ｐゴシック" pitchFamily="34" charset="-128"/>
              </a:rPr>
              <a:t>Outline of Material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1402" indent="-292100">
              <a:defRPr/>
            </a:pPr>
            <a:r>
              <a:rPr lang="en-US" sz="2000" dirty="0" smtClean="0">
                <a:solidFill>
                  <a:schemeClr val="bg1"/>
                </a:solidFill>
                <a:ea typeface="ＭＳ Ｐゴシック" pitchFamily="34" charset="-128"/>
              </a:rPr>
              <a:t>When observational data are used in comparative effectiveness research, careful and often complex analytic strategies are required to adjust for confounding. </a:t>
            </a:r>
          </a:p>
          <a:p>
            <a:pPr marL="291402" indent="-292100">
              <a:defRPr/>
            </a:pPr>
            <a:r>
              <a:rPr lang="en-US" sz="2000" dirty="0" smtClean="0">
                <a:ea typeface="ＭＳ Ｐゴシック" pitchFamily="34" charset="-128"/>
              </a:rPr>
              <a:t>Statistical considerations</a:t>
            </a:r>
          </a:p>
          <a:p>
            <a:pPr lvl="1">
              <a:defRPr/>
            </a:pPr>
            <a:r>
              <a:rPr lang="en-US" sz="2000" dirty="0" smtClean="0"/>
              <a:t>Descriptive Statistics/Unadjusted Analyses</a:t>
            </a:r>
          </a:p>
          <a:p>
            <a:pPr marL="693738" lvl="1" indent="-292100">
              <a:defRPr/>
            </a:pPr>
            <a:r>
              <a:rPr lang="en-US" sz="2000" dirty="0" smtClean="0"/>
              <a:t>Traditional Multiple Regression</a:t>
            </a:r>
          </a:p>
          <a:p>
            <a:pPr marL="693738" lvl="1" indent="-292100">
              <a:defRPr/>
            </a:pPr>
            <a:r>
              <a:rPr lang="en-US" sz="2000" dirty="0" smtClean="0"/>
              <a:t>Model Selection</a:t>
            </a:r>
          </a:p>
          <a:p>
            <a:pPr marL="693738" lvl="1" indent="-292100">
              <a:defRPr/>
            </a:pPr>
            <a:r>
              <a:rPr lang="en-US" sz="2000" dirty="0" smtClean="0"/>
              <a:t>Model Assumptions</a:t>
            </a:r>
          </a:p>
          <a:p>
            <a:pPr marL="693738" lvl="1" indent="-292100">
              <a:defRPr/>
            </a:pPr>
            <a:r>
              <a:rPr lang="en-US" sz="2000" dirty="0" smtClean="0"/>
              <a:t>Propensity Scores/Disease Risk Scores</a:t>
            </a:r>
          </a:p>
          <a:p>
            <a:pPr marL="693738" lvl="1" indent="-292100">
              <a:defRPr/>
            </a:pPr>
            <a:r>
              <a:rPr lang="en-US" sz="2000" dirty="0" smtClean="0"/>
              <a:t>Instrumental Variables</a:t>
            </a:r>
          </a:p>
          <a:p>
            <a:pPr marL="693738" lvl="1" indent="-292100">
              <a:defRPr/>
            </a:pPr>
            <a:r>
              <a:rPr lang="en-US" sz="2000" dirty="0" smtClean="0"/>
              <a:t>Missing Data Considerations</a:t>
            </a:r>
          </a:p>
          <a:p>
            <a:pPr marL="693738" lvl="1" indent="-292100">
              <a:defRPr/>
            </a:pPr>
            <a:r>
              <a:rPr lang="en-US" sz="2000" dirty="0" smtClean="0"/>
              <a:t>Time-Varying Exposures/Covariates</a:t>
            </a:r>
          </a:p>
          <a:p>
            <a:pPr marL="292100" indent="-292100">
              <a:defRPr/>
            </a:pPr>
            <a:endParaRPr lang="en-US" dirty="0" smtClean="0">
              <a:ea typeface="ＭＳ Ｐゴシック" pitchFamily="34" charset="-128"/>
            </a:endParaRPr>
          </a:p>
        </p:txBody>
      </p:sp>
      <p:sp>
        <p:nvSpPr>
          <p:cNvPr id="5123" name="Title 2"/>
          <p:cNvSpPr>
            <a:spLocks noGrp="1"/>
          </p:cNvSpPr>
          <p:nvPr>
            <p:ph type="title"/>
          </p:nvPr>
        </p:nvSpPr>
        <p:spPr/>
        <p:txBody>
          <a:bodyPr/>
          <a:lstStyle/>
          <a:p>
            <a:r>
              <a:rPr lang="en-US" dirty="0" smtClean="0">
                <a:ea typeface="ＭＳ Ｐゴシック" pitchFamily="34" charset="-128"/>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dirty="0" smtClean="0">
                <a:ea typeface="ＭＳ Ｐゴシック" pitchFamily="34" charset="-128"/>
              </a:rPr>
              <a:t>Descriptive statistics</a:t>
            </a:r>
          </a:p>
          <a:p>
            <a:pPr marL="693738" lvl="1" indent="-292100"/>
            <a:r>
              <a:rPr lang="en-US" sz="2400" dirty="0" smtClean="0">
                <a:ea typeface="ＭＳ Ｐゴシック" pitchFamily="34" charset="-128"/>
              </a:rPr>
              <a:t>Continuous variables: measures of range, dispersion, and central tendency</a:t>
            </a:r>
          </a:p>
          <a:p>
            <a:pPr marL="693738" lvl="1" indent="-292100"/>
            <a:r>
              <a:rPr lang="en-US" sz="2400" dirty="0" smtClean="0">
                <a:ea typeface="ＭＳ Ｐゴシック" pitchFamily="34" charset="-128"/>
              </a:rPr>
              <a:t>Categorical variables: frequency (n) and percentage</a:t>
            </a:r>
          </a:p>
          <a:p>
            <a:pPr marL="693738" lvl="1" indent="-292100"/>
            <a:r>
              <a:rPr lang="en-US" sz="2400" dirty="0" smtClean="0">
                <a:ea typeface="ＭＳ Ｐゴシック" pitchFamily="34" charset="-128"/>
              </a:rPr>
              <a:t>Data distributions: Kaplan-Meier plots</a:t>
            </a:r>
          </a:p>
          <a:p>
            <a:pPr marL="292100" indent="-292100"/>
            <a:r>
              <a:rPr lang="en-US" dirty="0" smtClean="0">
                <a:ea typeface="ＭＳ Ｐゴシック" pitchFamily="34" charset="-128"/>
              </a:rPr>
              <a:t>Unadjusted analysis</a:t>
            </a:r>
          </a:p>
          <a:p>
            <a:pPr marL="693738" lvl="1" indent="-292100"/>
            <a:r>
              <a:rPr lang="en-US" sz="2400" dirty="0" smtClean="0">
                <a:ea typeface="ＭＳ Ｐゴシック" pitchFamily="34" charset="-128"/>
              </a:rPr>
              <a:t>Conducted to identify covariates associated with the exposure and/or study outcome (e.g., t-test)</a:t>
            </a:r>
          </a:p>
          <a:p>
            <a:pPr marL="693738" lvl="1" indent="-292100"/>
            <a:r>
              <a:rPr lang="en-US" sz="2400" dirty="0" smtClean="0">
                <a:ea typeface="ＭＳ Ｐゴシック" pitchFamily="34" charset="-128"/>
              </a:rPr>
              <a:t>Can provide a broad picture of study subject characteristics</a:t>
            </a:r>
          </a:p>
          <a:p>
            <a:pPr marL="693738" lvl="1" indent="-292100"/>
            <a:endParaRPr lang="en-US" dirty="0" smtClean="0">
              <a:ea typeface="ＭＳ Ｐゴシック" pitchFamily="34" charset="-128"/>
            </a:endParaRPr>
          </a:p>
        </p:txBody>
      </p:sp>
      <p:sp>
        <p:nvSpPr>
          <p:cNvPr id="6147" name="Title 2"/>
          <p:cNvSpPr>
            <a:spLocks noGrp="1"/>
          </p:cNvSpPr>
          <p:nvPr>
            <p:ph type="title"/>
          </p:nvPr>
        </p:nvSpPr>
        <p:spPr/>
        <p:txBody>
          <a:bodyPr/>
          <a:lstStyle/>
          <a:p>
            <a:r>
              <a:rPr lang="en-US" dirty="0" smtClean="0">
                <a:ea typeface="ＭＳ Ｐゴシック" pitchFamily="34" charset="-128"/>
              </a:rPr>
              <a:t>Descriptive Statistics and Unadjusted Analysis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defRPr/>
            </a:pPr>
            <a:r>
              <a:rPr lang="en-US" sz="2500" dirty="0" smtClean="0">
                <a:ea typeface="ＭＳ Ｐゴシック" pitchFamily="34" charset="-128"/>
              </a:rPr>
              <a:t>Traditional multivariable regression </a:t>
            </a:r>
          </a:p>
          <a:p>
            <a:pPr marL="693738" lvl="1" indent="-292100">
              <a:defRPr/>
            </a:pPr>
            <a:r>
              <a:rPr lang="en-US" sz="2500" dirty="0" smtClean="0">
                <a:ea typeface="ＭＳ Ｐゴシック" pitchFamily="34" charset="-128"/>
              </a:rPr>
              <a:t>Control for potential confounding variables in the estimation of treatment effects </a:t>
            </a:r>
          </a:p>
          <a:p>
            <a:pPr marL="694436" lvl="1" indent="-292100">
              <a:defRPr/>
            </a:pPr>
            <a:r>
              <a:rPr lang="en-US" sz="2500" dirty="0"/>
              <a:t>Useful when </a:t>
            </a:r>
            <a:r>
              <a:rPr lang="en-US" sz="2500" dirty="0" smtClean="0"/>
              <a:t>there is a sufficient </a:t>
            </a:r>
            <a:r>
              <a:rPr lang="en-US" sz="2500" dirty="0"/>
              <a:t>number of outcome events per covariate and exposure is not </a:t>
            </a:r>
            <a:r>
              <a:rPr lang="en-US" sz="2500" dirty="0" smtClean="0"/>
              <a:t>infrequent</a:t>
            </a:r>
            <a:endParaRPr lang="en-US" sz="2500" dirty="0"/>
          </a:p>
          <a:p>
            <a:pPr marL="292100" indent="-292100">
              <a:defRPr/>
            </a:pPr>
            <a:r>
              <a:rPr lang="en-US" sz="2700" dirty="0"/>
              <a:t>If exposure is common and </a:t>
            </a:r>
            <a:r>
              <a:rPr lang="en-US" sz="2700" dirty="0" smtClean="0"/>
              <a:t>the outcome </a:t>
            </a:r>
            <a:r>
              <a:rPr lang="en-US" sz="2700" dirty="0"/>
              <a:t>rare, consider propensity scores.</a:t>
            </a:r>
          </a:p>
          <a:p>
            <a:pPr marL="292100" indent="-292100">
              <a:defRPr/>
            </a:pPr>
            <a:r>
              <a:rPr lang="en-US" sz="2700" dirty="0"/>
              <a:t>If exposure is infrequent, consider disease risk scores.</a:t>
            </a:r>
          </a:p>
          <a:p>
            <a:pPr marL="693738" lvl="1" indent="-292100">
              <a:defRPr/>
            </a:pPr>
            <a:endParaRPr lang="en-US" dirty="0" smtClean="0">
              <a:ea typeface="ＭＳ Ｐゴシック" pitchFamily="34" charset="-128"/>
            </a:endParaRPr>
          </a:p>
          <a:p>
            <a:pPr marL="693738" lvl="1" indent="-292100">
              <a:defRPr/>
            </a:pPr>
            <a:endParaRPr lang="en-US" dirty="0" smtClean="0">
              <a:ea typeface="ＭＳ Ｐゴシック" pitchFamily="34" charset="-128"/>
            </a:endParaRPr>
          </a:p>
        </p:txBody>
      </p:sp>
      <p:sp>
        <p:nvSpPr>
          <p:cNvPr id="7171" name="Title 2"/>
          <p:cNvSpPr>
            <a:spLocks noGrp="1"/>
          </p:cNvSpPr>
          <p:nvPr>
            <p:ph type="title"/>
          </p:nvPr>
        </p:nvSpPr>
        <p:spPr/>
        <p:txBody>
          <a:bodyPr/>
          <a:lstStyle/>
          <a:p>
            <a:r>
              <a:rPr lang="en-US" dirty="0" smtClean="0">
                <a:ea typeface="ＭＳ Ｐゴシック" pitchFamily="34" charset="-128"/>
              </a:rPr>
              <a:t>Adjusted Analysis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descr="The table on this slide describes different criteria for model selection. The forms of the study outcome, exposure of interest, and study covariates will determine the regression model to be used. For independent, non–time-varying exposures and study covariates, generalized linear models such as linear or logistic regression can be used. If the study outcome is binary with fixed followup and is rare, Poisson regression with robust standard errors can be used to estimate relative risks and get correct confidence intervals.&#10;&#10;In comparative effectiveness research studies in which data are correlated, regression models should be specified that take this correlation into account. Examples of correlated data include repeated measures on study subjects over time, patients selected within hospitals across many hospitals, and matched study designs. There are a number of analytical options that can be considered, which depend on the study question and particulars of the study design. Repeated measures per study subject can be collapsed to a single summary measure per subject. Generalized estimating equations are a frequently used approach to account for correlated data. Random-effects models are another suitable analytical approach to handle repeated measures data. For matched study designs (e.g., case-controlled designs), models such as conditional logistic regression may be considered.&#10;&#10;Time-to-event data with variable follow-up and censoring of study outcomes are commonly investigated in comparative effectiveness research studies. Cox proportional hazards regression is a common methodology for such studies. In particular, this approach can easily handle exposures and study covariates whose values vary over time as described in detail below. When time-varying covariates are affected by time-varying treatment, marginal structural models may be required."/>
          <p:cNvSpPr>
            <a:spLocks noGrp="1"/>
          </p:cNvSpPr>
          <p:nvPr>
            <p:ph type="title"/>
          </p:nvPr>
        </p:nvSpPr>
        <p:spPr/>
        <p:txBody>
          <a:bodyPr/>
          <a:lstStyle/>
          <a:p>
            <a:r>
              <a:rPr lang="en-US" dirty="0" smtClean="0">
                <a:ea typeface="ＭＳ Ｐゴシック" pitchFamily="34" charset="-128"/>
              </a:rPr>
              <a:t>Model Selection</a:t>
            </a:r>
          </a:p>
        </p:txBody>
      </p:sp>
      <p:graphicFrame>
        <p:nvGraphicFramePr>
          <p:cNvPr id="2" name="Table 1" descr="The table on this slide describes different criteria for model selection. The forms of the study outcome, exposure of interest, and study covariates will determine the regression model to be used. For independent, non–time-varying exposures and study covariates, generalized linear models such as linear or logistic regression can be used. If the study outcome is binary with fixed followup and is rare, Poisson regression with robust standard errors can be used to estimate relative risks and get correct confidence intervals.&#10;&#10;In comparative effectiveness research studies in which data are correlated, regression models should be specified that take this correlation into account. Examples of correlated data include repeated measures on study subjects over time, patients selected within hospitals across many hospitals, and matched study designs. There are a number of analytical options that can be considered, which depend on the study question and particulars of the study design. Repeated measures per study subject can be collapsed to a single summary measure per subject. Generalized estimating equations are a frequently used approach to account for correlated data. Random-effects models are another suitable analytical approach to handle repeated measures data. For matched study designs (e.g., case-controlled designs), models such as conditional logistic regression may be considered.&#10;&#10;Time-to-event data with variable follow-up and censoring of study outcomes are commonly investigated in comparative effectiveness research studies. Cox proportional hazards regression is a common methodology for such studies. In particular, this approach can easily handle exposures and study covariates whose values vary over time as described in detail below. When time-varying covariates are affected by time-varying treatment, marginal structural models may be required."/>
          <p:cNvGraphicFramePr>
            <a:graphicFrameLocks noGrp="1"/>
          </p:cNvGraphicFramePr>
          <p:nvPr>
            <p:extLst>
              <p:ext uri="{D42A27DB-BD31-4B8C-83A1-F6EECF244321}">
                <p14:modId xmlns:p14="http://schemas.microsoft.com/office/powerpoint/2010/main" val="1022321453"/>
              </p:ext>
            </p:extLst>
          </p:nvPr>
        </p:nvGraphicFramePr>
        <p:xfrm>
          <a:off x="304800" y="1295400"/>
          <a:ext cx="8534400" cy="4420364"/>
        </p:xfrm>
        <a:graphic>
          <a:graphicData uri="http://schemas.openxmlformats.org/drawingml/2006/table">
            <a:tbl>
              <a:tblPr firstRow="1" firstCol="1" bandRow="1">
                <a:tableStyleId>{5C22544A-7EE6-4342-B048-85BDC9FD1C3A}</a:tableStyleId>
              </a:tblPr>
              <a:tblGrid>
                <a:gridCol w="1219200"/>
                <a:gridCol w="1600200"/>
                <a:gridCol w="2133600"/>
                <a:gridCol w="1828800"/>
                <a:gridCol w="1752600"/>
              </a:tblGrid>
              <a:tr h="381000">
                <a:tc>
                  <a:txBody>
                    <a:bodyPr/>
                    <a:lstStyle/>
                    <a:p>
                      <a:pPr marL="0" marR="0">
                        <a:lnSpc>
                          <a:spcPct val="100000"/>
                        </a:lnSpc>
                        <a:spcBef>
                          <a:spcPts val="0"/>
                        </a:spcBef>
                        <a:spcAft>
                          <a:spcPts val="0"/>
                        </a:spcAft>
                      </a:pPr>
                      <a:r>
                        <a:rPr lang="en-US" sz="1300" dirty="0">
                          <a:effectLst/>
                        </a:rPr>
                        <a:t> </a:t>
                      </a:r>
                      <a:endParaRPr lang="en-US" sz="1300" dirty="0">
                        <a:effectLst/>
                        <a:latin typeface="Times New Roman"/>
                        <a:ea typeface="Times New Roman"/>
                        <a:cs typeface="Times New Roman"/>
                      </a:endParaRPr>
                    </a:p>
                  </a:txBody>
                  <a:tcPr marL="67084" marR="67084" marT="0" marB="0"/>
                </a:tc>
                <a:tc gridSpan="4">
                  <a:txBody>
                    <a:bodyPr/>
                    <a:lstStyle/>
                    <a:p>
                      <a:pPr marL="0" marR="0" algn="ctr">
                        <a:lnSpc>
                          <a:spcPct val="100000"/>
                        </a:lnSpc>
                        <a:spcBef>
                          <a:spcPts val="0"/>
                        </a:spcBef>
                        <a:spcAft>
                          <a:spcPts val="0"/>
                        </a:spcAft>
                      </a:pPr>
                      <a:r>
                        <a:rPr lang="en-US" sz="1400" dirty="0">
                          <a:solidFill>
                            <a:schemeClr val="tx1"/>
                          </a:solidFill>
                          <a:effectLst/>
                        </a:rPr>
                        <a:t>Number of </a:t>
                      </a:r>
                      <a:r>
                        <a:rPr lang="en-US" sz="1400" dirty="0" smtClean="0">
                          <a:solidFill>
                            <a:schemeClr val="tx1"/>
                          </a:solidFill>
                          <a:effectLst/>
                        </a:rPr>
                        <a:t>Followup Measures </a:t>
                      </a:r>
                      <a:r>
                        <a:rPr lang="en-US" sz="1400" dirty="0">
                          <a:solidFill>
                            <a:schemeClr val="tx1"/>
                          </a:solidFill>
                          <a:effectLst/>
                        </a:rPr>
                        <a:t>and </a:t>
                      </a:r>
                      <a:r>
                        <a:rPr lang="en-US" sz="1400" dirty="0" smtClean="0">
                          <a:solidFill>
                            <a:schemeClr val="tx1"/>
                          </a:solidFill>
                          <a:effectLst/>
                        </a:rPr>
                        <a:t>Time Intervals</a:t>
                      </a:r>
                      <a:endParaRPr lang="en-US" sz="1400" dirty="0">
                        <a:solidFill>
                          <a:schemeClr val="tx1"/>
                        </a:solidFill>
                        <a:effectLst/>
                        <a:latin typeface="Times New Roman"/>
                        <a:ea typeface="Times New Roman"/>
                        <a:cs typeface="Times New Roman"/>
                      </a:endParaRPr>
                    </a:p>
                  </a:txBody>
                  <a:tcPr marL="67084" marR="67084"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534164">
                <a:tc>
                  <a:txBody>
                    <a:bodyPr/>
                    <a:lstStyle/>
                    <a:p>
                      <a:pPr marL="0" marR="0">
                        <a:lnSpc>
                          <a:spcPct val="100000"/>
                        </a:lnSpc>
                        <a:spcBef>
                          <a:spcPts val="0"/>
                        </a:spcBef>
                        <a:spcAft>
                          <a:spcPts val="0"/>
                        </a:spcAft>
                      </a:pPr>
                      <a:r>
                        <a:rPr lang="en-US" sz="1300" dirty="0">
                          <a:solidFill>
                            <a:schemeClr val="tx1"/>
                          </a:solidFill>
                          <a:effectLst/>
                        </a:rPr>
                        <a:t> </a:t>
                      </a:r>
                      <a:endParaRPr lang="en-US" sz="1300" dirty="0">
                        <a:solidFill>
                          <a:schemeClr val="tx1"/>
                        </a:solidFill>
                        <a:effectLst/>
                        <a:latin typeface="Times New Roman"/>
                        <a:ea typeface="Times New Roman"/>
                        <a:cs typeface="Times New Roman"/>
                      </a:endParaRPr>
                    </a:p>
                  </a:txBody>
                  <a:tcPr marL="67084" marR="67084" marT="0" marB="0"/>
                </a:tc>
                <a:tc gridSpan="2">
                  <a:txBody>
                    <a:bodyPr/>
                    <a:lstStyle/>
                    <a:p>
                      <a:pPr marL="0" marR="0">
                        <a:lnSpc>
                          <a:spcPct val="100000"/>
                        </a:lnSpc>
                        <a:spcBef>
                          <a:spcPts val="0"/>
                        </a:spcBef>
                        <a:spcAft>
                          <a:spcPts val="0"/>
                        </a:spcAft>
                      </a:pPr>
                      <a:r>
                        <a:rPr lang="en-US" sz="1300" b="1" dirty="0">
                          <a:solidFill>
                            <a:schemeClr val="tx1"/>
                          </a:solidFill>
                          <a:effectLst/>
                        </a:rPr>
                        <a:t>Single measure</a:t>
                      </a:r>
                      <a:endParaRPr lang="en-US" sz="1300" b="1" dirty="0">
                        <a:solidFill>
                          <a:schemeClr val="tx1"/>
                        </a:solidFill>
                        <a:effectLst/>
                        <a:latin typeface="Times New Roman"/>
                        <a:ea typeface="Times New Roman"/>
                        <a:cs typeface="Times New Roman"/>
                      </a:endParaRPr>
                    </a:p>
                  </a:txBody>
                  <a:tcPr marL="67084" marR="67084" marT="0" marB="0" anchor="ctr"/>
                </a:tc>
                <a:tc hMerge="1">
                  <a:txBody>
                    <a:bodyPr/>
                    <a:lstStyle/>
                    <a:p>
                      <a:endParaRPr lang="en-US"/>
                    </a:p>
                  </a:txBody>
                  <a:tcPr/>
                </a:tc>
                <a:tc>
                  <a:txBody>
                    <a:bodyPr/>
                    <a:lstStyle/>
                    <a:p>
                      <a:pPr marL="0" marR="0">
                        <a:lnSpc>
                          <a:spcPct val="100000"/>
                        </a:lnSpc>
                        <a:spcBef>
                          <a:spcPts val="0"/>
                        </a:spcBef>
                        <a:spcAft>
                          <a:spcPts val="0"/>
                        </a:spcAft>
                      </a:pPr>
                      <a:r>
                        <a:rPr lang="en-US" sz="1300" b="1" dirty="0">
                          <a:solidFill>
                            <a:schemeClr val="tx1"/>
                          </a:solidFill>
                          <a:effectLst/>
                        </a:rPr>
                        <a:t>Repeated measure, fixed intervals</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Repeated measure, variable intervals</a:t>
                      </a:r>
                      <a:endParaRPr lang="en-US" sz="1300" b="1" dirty="0">
                        <a:solidFill>
                          <a:schemeClr val="tx1"/>
                        </a:solidFill>
                        <a:effectLst/>
                        <a:latin typeface="Times New Roman"/>
                        <a:ea typeface="Times New Roman"/>
                        <a:cs typeface="Times New Roman"/>
                      </a:endParaRPr>
                    </a:p>
                  </a:txBody>
                  <a:tcPr marL="67084" marR="67084" marT="0" marB="0" anchor="ctr"/>
                </a:tc>
              </a:tr>
              <a:tr h="470695">
                <a:tc>
                  <a:txBody>
                    <a:bodyPr/>
                    <a:lstStyle/>
                    <a:p>
                      <a:pPr marL="0" marR="0">
                        <a:lnSpc>
                          <a:spcPct val="100000"/>
                        </a:lnSpc>
                        <a:spcBef>
                          <a:spcPts val="0"/>
                        </a:spcBef>
                        <a:spcAft>
                          <a:spcPts val="0"/>
                        </a:spcAft>
                      </a:pPr>
                      <a:r>
                        <a:rPr lang="en-US" sz="1300" dirty="0">
                          <a:solidFill>
                            <a:schemeClr val="tx1"/>
                          </a:solidFill>
                          <a:effectLst/>
                        </a:rPr>
                        <a:t>Outcome measure</a:t>
                      </a:r>
                      <a:endParaRPr lang="en-US" sz="1300"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u="none" dirty="0">
                          <a:solidFill>
                            <a:schemeClr val="tx1"/>
                          </a:solidFill>
                          <a:effectLst/>
                        </a:rPr>
                        <a:t>No clustering</a:t>
                      </a:r>
                      <a:endParaRPr lang="en-US" sz="1300" b="1" u="none"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u="none" dirty="0">
                          <a:solidFill>
                            <a:schemeClr val="tx1"/>
                          </a:solidFill>
                          <a:effectLst/>
                        </a:rPr>
                        <a:t>Clustering (e.g., </a:t>
                      </a:r>
                      <a:r>
                        <a:rPr lang="en-US" sz="1300" b="1" u="none" dirty="0" smtClean="0">
                          <a:solidFill>
                            <a:schemeClr val="tx1"/>
                          </a:solidFill>
                          <a:effectLst/>
                        </a:rPr>
                        <a:t>multisite </a:t>
                      </a:r>
                      <a:r>
                        <a:rPr lang="en-US" sz="1300" b="1" u="none" dirty="0">
                          <a:solidFill>
                            <a:schemeClr val="tx1"/>
                          </a:solidFill>
                          <a:effectLst/>
                        </a:rPr>
                        <a:t>study)</a:t>
                      </a:r>
                      <a:endParaRPr lang="en-US" sz="1300" b="1" u="none"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 </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 </a:t>
                      </a:r>
                      <a:endParaRPr lang="en-US" sz="1300" b="1" dirty="0">
                        <a:solidFill>
                          <a:schemeClr val="tx1"/>
                        </a:solidFill>
                        <a:effectLst/>
                        <a:latin typeface="Times New Roman"/>
                        <a:ea typeface="Times New Roman"/>
                        <a:cs typeface="Times New Roman"/>
                      </a:endParaRPr>
                    </a:p>
                  </a:txBody>
                  <a:tcPr marL="67084" marR="67084" marT="0" marB="0" anchor="ctr"/>
                </a:tc>
              </a:tr>
              <a:tr h="1129505">
                <a:tc>
                  <a:txBody>
                    <a:bodyPr/>
                    <a:lstStyle/>
                    <a:p>
                      <a:pPr marL="0" marR="0">
                        <a:lnSpc>
                          <a:spcPct val="100000"/>
                        </a:lnSpc>
                        <a:spcBef>
                          <a:spcPts val="0"/>
                        </a:spcBef>
                        <a:spcAft>
                          <a:spcPts val="0"/>
                        </a:spcAft>
                      </a:pPr>
                      <a:r>
                        <a:rPr lang="en-US" sz="1300" dirty="0">
                          <a:solidFill>
                            <a:schemeClr val="tx1"/>
                          </a:solidFill>
                          <a:effectLst/>
                        </a:rPr>
                        <a:t>Dichotomous</a:t>
                      </a:r>
                      <a:endParaRPr lang="en-US" sz="1300"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Logistic regression</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smtClean="0">
                          <a:solidFill>
                            <a:schemeClr val="tx1"/>
                          </a:solidFill>
                          <a:effectLst/>
                        </a:rPr>
                        <a:t>Multilevel (</a:t>
                      </a:r>
                      <a:r>
                        <a:rPr lang="en-US" sz="1300" b="1" dirty="0">
                          <a:solidFill>
                            <a:schemeClr val="tx1"/>
                          </a:solidFill>
                          <a:effectLst/>
                        </a:rPr>
                        <a:t>mixed) logistic regression</a:t>
                      </a:r>
                      <a:r>
                        <a:rPr lang="en-US" sz="1300" b="1" dirty="0" smtClean="0">
                          <a:solidFill>
                            <a:schemeClr val="tx1"/>
                          </a:solidFill>
                          <a:effectLst/>
                        </a:rPr>
                        <a:t>, GLMM</a:t>
                      </a:r>
                      <a:r>
                        <a:rPr lang="en-US" sz="1300" b="1" dirty="0">
                          <a:solidFill>
                            <a:schemeClr val="tx1"/>
                          </a:solidFill>
                          <a:effectLst/>
                        </a:rPr>
                        <a:t>, GEE, conditional logistic regression</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Repeated measures ANOVA (MANOVA), GLMM, GEE</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GLMM, GEE</a:t>
                      </a:r>
                      <a:endParaRPr lang="en-US" sz="1300" b="1" dirty="0">
                        <a:solidFill>
                          <a:schemeClr val="tx1"/>
                        </a:solidFill>
                        <a:effectLst/>
                        <a:latin typeface="Times New Roman"/>
                        <a:ea typeface="Times New Roman"/>
                        <a:cs typeface="Times New Roman"/>
                      </a:endParaRPr>
                    </a:p>
                  </a:txBody>
                  <a:tcPr marL="67084" marR="67084" marT="0" marB="0" anchor="ctr"/>
                </a:tc>
              </a:tr>
              <a:tr h="609600">
                <a:tc>
                  <a:txBody>
                    <a:bodyPr/>
                    <a:lstStyle/>
                    <a:p>
                      <a:pPr marL="0" marR="0">
                        <a:lnSpc>
                          <a:spcPct val="100000"/>
                        </a:lnSpc>
                        <a:spcBef>
                          <a:spcPts val="0"/>
                        </a:spcBef>
                        <a:spcAft>
                          <a:spcPts val="0"/>
                        </a:spcAft>
                      </a:pPr>
                      <a:r>
                        <a:rPr lang="en-US" sz="1300" dirty="0">
                          <a:solidFill>
                            <a:schemeClr val="tx1"/>
                          </a:solidFill>
                          <a:effectLst/>
                        </a:rPr>
                        <a:t>Continuous</a:t>
                      </a:r>
                      <a:endParaRPr lang="en-US" sz="1300"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Linear regression</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Multilevel (mixed) linear regression, GLMM, GEE</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Repeated measures ANOVA (MANOVA), GLMM, </a:t>
                      </a:r>
                      <a:r>
                        <a:rPr lang="en-US" sz="1300" b="1" dirty="0" smtClean="0">
                          <a:solidFill>
                            <a:schemeClr val="tx1"/>
                          </a:solidFill>
                          <a:effectLst/>
                        </a:rPr>
                        <a:t>GEE</a:t>
                      </a:r>
                      <a:endParaRPr lang="en-US" sz="1300" b="1" dirty="0">
                        <a:solidFill>
                          <a:schemeClr val="tx1"/>
                        </a:solidFill>
                        <a:effectLst/>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GLMM, GEE</a:t>
                      </a:r>
                      <a:endParaRPr lang="en-US" sz="1300" b="1" dirty="0">
                        <a:solidFill>
                          <a:schemeClr val="tx1"/>
                        </a:solidFill>
                        <a:effectLst/>
                        <a:latin typeface="Times New Roman"/>
                        <a:ea typeface="Times New Roman"/>
                        <a:cs typeface="Times New Roman"/>
                      </a:endParaRPr>
                    </a:p>
                  </a:txBody>
                  <a:tcPr marL="67084" marR="67084" marT="0" marB="0" anchor="ctr"/>
                </a:tc>
              </a:tr>
              <a:tr h="609600">
                <a:tc>
                  <a:txBody>
                    <a:bodyPr/>
                    <a:lstStyle/>
                    <a:p>
                      <a:pPr marL="0" marR="0">
                        <a:lnSpc>
                          <a:spcPct val="100000"/>
                        </a:lnSpc>
                        <a:spcBef>
                          <a:spcPts val="0"/>
                        </a:spcBef>
                        <a:spcAft>
                          <a:spcPts val="0"/>
                        </a:spcAft>
                      </a:pPr>
                      <a:r>
                        <a:rPr lang="en-US" sz="1300" dirty="0">
                          <a:solidFill>
                            <a:schemeClr val="tx1"/>
                          </a:solidFill>
                          <a:effectLst/>
                        </a:rPr>
                        <a:t>Time to event</a:t>
                      </a:r>
                      <a:endParaRPr lang="en-US" sz="1300"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Cox proportional hazards regression</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Variance-adjusted Cox model or shared frailty model</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 </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 </a:t>
                      </a:r>
                      <a:endParaRPr lang="en-US" sz="1300" b="1" dirty="0">
                        <a:solidFill>
                          <a:schemeClr val="tx1"/>
                        </a:solidFill>
                        <a:effectLst/>
                        <a:latin typeface="Times New Roman"/>
                        <a:ea typeface="Times New Roman"/>
                        <a:cs typeface="Times New Roman"/>
                      </a:endParaRPr>
                    </a:p>
                  </a:txBody>
                  <a:tcPr marL="67084" marR="67084" marT="0" marB="0" anchor="ctr"/>
                </a:tc>
              </a:tr>
              <a:tr h="685800">
                <a:tc>
                  <a:txBody>
                    <a:bodyPr/>
                    <a:lstStyle/>
                    <a:p>
                      <a:pPr marL="0" marR="0">
                        <a:lnSpc>
                          <a:spcPct val="100000"/>
                        </a:lnSpc>
                        <a:spcBef>
                          <a:spcPts val="0"/>
                        </a:spcBef>
                        <a:spcAft>
                          <a:spcPts val="0"/>
                        </a:spcAft>
                      </a:pPr>
                      <a:r>
                        <a:rPr lang="en-US" sz="1300" dirty="0">
                          <a:solidFill>
                            <a:schemeClr val="tx1"/>
                          </a:solidFill>
                          <a:effectLst/>
                        </a:rPr>
                        <a:t>Time to event (aggregate or count data)</a:t>
                      </a:r>
                      <a:endParaRPr lang="en-US" sz="1300"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Poisson regression</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Multilevel (mixed) Poisson regression</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 </a:t>
                      </a:r>
                      <a:endParaRPr lang="en-US" sz="1300" b="1" dirty="0">
                        <a:solidFill>
                          <a:schemeClr val="tx1"/>
                        </a:solidFill>
                        <a:effectLst/>
                        <a:latin typeface="Times New Roman"/>
                        <a:ea typeface="Times New Roman"/>
                        <a:cs typeface="Times New Roman"/>
                      </a:endParaRPr>
                    </a:p>
                  </a:txBody>
                  <a:tcPr marL="67084" marR="67084" marT="0" marB="0" anchor="ctr"/>
                </a:tc>
                <a:tc>
                  <a:txBody>
                    <a:bodyPr/>
                    <a:lstStyle/>
                    <a:p>
                      <a:pPr marL="0" marR="0">
                        <a:lnSpc>
                          <a:spcPct val="100000"/>
                        </a:lnSpc>
                        <a:spcBef>
                          <a:spcPts val="0"/>
                        </a:spcBef>
                        <a:spcAft>
                          <a:spcPts val="0"/>
                        </a:spcAft>
                      </a:pPr>
                      <a:r>
                        <a:rPr lang="en-US" sz="1300" b="1" dirty="0">
                          <a:solidFill>
                            <a:schemeClr val="tx1"/>
                          </a:solidFill>
                          <a:effectLst/>
                        </a:rPr>
                        <a:t> </a:t>
                      </a:r>
                      <a:endParaRPr lang="en-US" sz="1300" b="1" dirty="0">
                        <a:solidFill>
                          <a:schemeClr val="tx1"/>
                        </a:solidFill>
                        <a:effectLst/>
                        <a:latin typeface="Times New Roman"/>
                        <a:ea typeface="Times New Roman"/>
                        <a:cs typeface="Times New Roman"/>
                      </a:endParaRPr>
                    </a:p>
                  </a:txBody>
                  <a:tcPr marL="67084" marR="67084" marT="0" marB="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700" dirty="0" smtClean="0">
                <a:ea typeface="ＭＳ Ｐゴシック" pitchFamily="34" charset="-128"/>
              </a:rPr>
              <a:t>Propensity scores measure the probability of receiving treatment (or exposure) conditional on observed covariates. </a:t>
            </a:r>
          </a:p>
          <a:p>
            <a:pPr marL="292100" indent="-292100"/>
            <a:r>
              <a:rPr lang="en-US" sz="2700" dirty="0" smtClean="0">
                <a:ea typeface="ＭＳ Ｐゴシック" pitchFamily="34" charset="-128"/>
              </a:rPr>
              <a:t>Propensity scores are favorable in studies with a common exposure and rare or multiple outcomes.</a:t>
            </a:r>
          </a:p>
          <a:p>
            <a:pPr marL="292100" indent="-292100"/>
            <a:r>
              <a:rPr lang="en-US" sz="2700" dirty="0" smtClean="0">
                <a:ea typeface="ＭＳ Ｐゴシック" pitchFamily="34" charset="-128"/>
              </a:rPr>
              <a:t>They can be used in subclassification or stratification, matching, and weighting. </a:t>
            </a:r>
          </a:p>
          <a:p>
            <a:pPr marL="292100" indent="-292100"/>
            <a:r>
              <a:rPr lang="en-US" sz="2700" dirty="0" smtClean="0">
                <a:ea typeface="ＭＳ Ｐゴシック" pitchFamily="34" charset="-128"/>
              </a:rPr>
              <a:t>They include covariates that are true confounders or at least related to study outcome.</a:t>
            </a:r>
          </a:p>
          <a:p>
            <a:pPr marL="292100" indent="-292100"/>
            <a:endParaRPr lang="en-US" dirty="0" smtClean="0">
              <a:ea typeface="ＭＳ Ｐゴシック" pitchFamily="34" charset="-128"/>
            </a:endParaRPr>
          </a:p>
        </p:txBody>
      </p:sp>
      <p:sp>
        <p:nvSpPr>
          <p:cNvPr id="9219" name="Title 2"/>
          <p:cNvSpPr>
            <a:spLocks noGrp="1"/>
          </p:cNvSpPr>
          <p:nvPr>
            <p:ph type="title"/>
          </p:nvPr>
        </p:nvSpPr>
        <p:spPr/>
        <p:txBody>
          <a:bodyPr/>
          <a:lstStyle/>
          <a:p>
            <a:r>
              <a:rPr lang="en-US" dirty="0" smtClean="0">
                <a:ea typeface="ＭＳ Ｐゴシック" pitchFamily="34" charset="-128"/>
              </a:rPr>
              <a:t>Propensity Scores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xfrm>
            <a:off x="381000" y="1298448"/>
            <a:ext cx="8458200" cy="4828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300" dirty="0" smtClean="0">
                <a:ea typeface="ＭＳ Ｐゴシック" pitchFamily="34" charset="-128"/>
              </a:rPr>
              <a:t>Disease risk scores (DRSs) measure the estimated probability or rate of outcome occurrence as a function of covariates.</a:t>
            </a:r>
          </a:p>
          <a:p>
            <a:pPr marL="292100" indent="-292100"/>
            <a:r>
              <a:rPr lang="en-US" sz="2300" dirty="0" smtClean="0">
                <a:ea typeface="ＭＳ Ｐゴシック" pitchFamily="34" charset="-128"/>
              </a:rPr>
              <a:t>Estimation approaches:</a:t>
            </a:r>
          </a:p>
          <a:p>
            <a:pPr marL="693738" lvl="1" indent="-292100"/>
            <a:r>
              <a:rPr lang="en-US" sz="2300" dirty="0" smtClean="0">
                <a:ea typeface="ＭＳ Ｐゴシック" pitchFamily="34" charset="-128"/>
              </a:rPr>
              <a:t>Fit regression model for entire cohort, adjusting for exposure</a:t>
            </a:r>
          </a:p>
          <a:p>
            <a:pPr marL="693738" lvl="1" indent="-292100"/>
            <a:r>
              <a:rPr lang="en-US" sz="2300" dirty="0" smtClean="0">
                <a:ea typeface="ＭＳ Ｐゴシック" pitchFamily="34" charset="-128"/>
              </a:rPr>
              <a:t>Fit regression model for unexposed/referent group</a:t>
            </a:r>
          </a:p>
          <a:p>
            <a:pPr marL="693738" lvl="1" indent="-292100"/>
            <a:r>
              <a:rPr lang="en-US" sz="2300" dirty="0" smtClean="0">
                <a:ea typeface="ＭＳ Ｐゴシック" pitchFamily="34" charset="-128"/>
              </a:rPr>
              <a:t>Compute fitted values assuming unexposed/referent group for all study subjects</a:t>
            </a:r>
          </a:p>
          <a:p>
            <a:pPr marL="292100" indent="-292100"/>
            <a:r>
              <a:rPr lang="en-US" sz="2300" dirty="0" smtClean="0">
                <a:ea typeface="ＭＳ Ｐゴシック" pitchFamily="34" charset="-128"/>
              </a:rPr>
              <a:t>DRSs are favorable in studies having a common outcome and rare exposure.</a:t>
            </a:r>
          </a:p>
          <a:p>
            <a:pPr marL="292100" indent="-292100"/>
            <a:r>
              <a:rPr lang="en-US" sz="2300" dirty="0" smtClean="0">
                <a:ea typeface="ＭＳ Ｐゴシック" pitchFamily="34" charset="-128"/>
              </a:rPr>
              <a:t>DRSs are </a:t>
            </a:r>
            <a:r>
              <a:rPr lang="en-US" sz="2300" dirty="0">
                <a:ea typeface="ＭＳ Ｐゴシック" pitchFamily="34" charset="-128"/>
              </a:rPr>
              <a:t>u</a:t>
            </a:r>
            <a:r>
              <a:rPr lang="en-US" sz="2300" dirty="0" smtClean="0">
                <a:ea typeface="ＭＳ Ｐゴシック" pitchFamily="34" charset="-128"/>
              </a:rPr>
              <a:t>seful for effect modification by disease risk.</a:t>
            </a:r>
          </a:p>
        </p:txBody>
      </p:sp>
      <p:sp>
        <p:nvSpPr>
          <p:cNvPr id="10243" name="Title 2"/>
          <p:cNvSpPr>
            <a:spLocks noGrp="1"/>
          </p:cNvSpPr>
          <p:nvPr>
            <p:ph type="title"/>
          </p:nvPr>
        </p:nvSpPr>
        <p:spPr>
          <a:xfrm>
            <a:off x="381000" y="130175"/>
            <a:ext cx="8229600" cy="860425"/>
          </a:xfrm>
        </p:spPr>
        <p:txBody>
          <a:bodyPr/>
          <a:lstStyle/>
          <a:p>
            <a:r>
              <a:rPr lang="en-US" dirty="0" smtClean="0">
                <a:ea typeface="ＭＳ Ｐゴシック" pitchFamily="34" charset="-128"/>
              </a:rPr>
              <a:t>Disease Risk Scores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700" dirty="0" smtClean="0">
                <a:ea typeface="ＭＳ Ｐゴシック" pitchFamily="34" charset="-128"/>
              </a:rPr>
              <a:t>Instrumental variables are measures that are causally related to exposure but unrelated to outcome and study covariates.</a:t>
            </a:r>
          </a:p>
          <a:p>
            <a:pPr marL="292100" indent="-292100"/>
            <a:r>
              <a:rPr lang="en-US" sz="2700" dirty="0" smtClean="0">
                <a:ea typeface="ＭＳ Ｐゴシック" pitchFamily="34" charset="-128"/>
              </a:rPr>
              <a:t>They are useful for adjusting for potential unmeasured confounders.</a:t>
            </a:r>
          </a:p>
          <a:p>
            <a:pPr marL="694436" lvl="1" indent="-292100"/>
            <a:r>
              <a:rPr lang="en-US" sz="2500" dirty="0" smtClean="0">
                <a:ea typeface="ＭＳ Ｐゴシック" pitchFamily="34" charset="-128"/>
              </a:rPr>
              <a:t>However, it may be difficult to identify a high-quality instrument.</a:t>
            </a:r>
          </a:p>
          <a:p>
            <a:pPr marL="292100" indent="-292100"/>
            <a:r>
              <a:rPr lang="en-US" sz="2700" dirty="0" smtClean="0">
                <a:ea typeface="ＭＳ Ｐゴシック" pitchFamily="34" charset="-128"/>
              </a:rPr>
              <a:t>They can be used in conjunction with traditional multiple regression and propensity score matching.</a:t>
            </a:r>
          </a:p>
          <a:p>
            <a:pPr marL="292100" indent="-292100"/>
            <a:endParaRPr lang="en-US" dirty="0" smtClean="0">
              <a:ea typeface="ＭＳ Ｐゴシック" pitchFamily="34" charset="-128"/>
            </a:endParaRPr>
          </a:p>
        </p:txBody>
      </p:sp>
      <p:sp>
        <p:nvSpPr>
          <p:cNvPr id="11267" name="Title 2"/>
          <p:cNvSpPr>
            <a:spLocks noGrp="1"/>
          </p:cNvSpPr>
          <p:nvPr>
            <p:ph type="title"/>
          </p:nvPr>
        </p:nvSpPr>
        <p:spPr/>
        <p:txBody>
          <a:bodyPr/>
          <a:lstStyle/>
          <a:p>
            <a:r>
              <a:rPr lang="en-US" dirty="0" smtClean="0">
                <a:ea typeface="ＭＳ Ｐゴシック" pitchFamily="34" charset="-128"/>
              </a:rPr>
              <a:t>Instrumental Variables</a:t>
            </a:r>
          </a:p>
        </p:txBody>
      </p:sp>
    </p:spTree>
  </p:cSld>
  <p:clrMapOvr>
    <a:masterClrMapping/>
  </p:clrMapOvr>
</p:sld>
</file>

<file path=ppt/theme/theme1.xml><?xml version="1.0" encoding="utf-8"?>
<a:theme xmlns:a="http://schemas.openxmlformats.org/drawingml/2006/main" name="EHC-slide-template-final-2011">
  <a:themeElements>
    <a:clrScheme name="Custom 1">
      <a:dk1>
        <a:srgbClr val="000000"/>
      </a:dk1>
      <a:lt1>
        <a:srgbClr val="FFFFFF"/>
      </a:lt1>
      <a:dk2>
        <a:srgbClr val="595959"/>
      </a:dk2>
      <a:lt2>
        <a:srgbClr val="BFBFBF"/>
      </a:lt2>
      <a:accent1>
        <a:srgbClr val="DDE3EE"/>
      </a:accent1>
      <a:accent2>
        <a:srgbClr val="7030A0"/>
      </a:accent2>
      <a:accent3>
        <a:srgbClr val="C00000"/>
      </a:accent3>
      <a:accent4>
        <a:srgbClr val="6984B5"/>
      </a:accent4>
      <a:accent5>
        <a:srgbClr val="92D050"/>
      </a:accent5>
      <a:accent6>
        <a:srgbClr val="FFC000"/>
      </a:accent6>
      <a:hlink>
        <a:srgbClr val="515798"/>
      </a:hlink>
      <a:folHlink>
        <a:srgbClr val="6984B5"/>
      </a:folHlink>
    </a:clrScheme>
    <a:fontScheme name="ccit_template">
      <a:majorFont>
        <a:latin typeface="Trebuchet MS"/>
        <a:ea typeface=""/>
        <a:cs typeface=""/>
      </a:majorFont>
      <a:minorFont>
        <a:latin typeface="Palatino Linotyp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ci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i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i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i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i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i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i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i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i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i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i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i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cit_template 13">
        <a:dk1>
          <a:srgbClr val="000000"/>
        </a:dk1>
        <a:lt1>
          <a:srgbClr val="AAB9D5"/>
        </a:lt1>
        <a:dk2>
          <a:srgbClr val="000000"/>
        </a:dk2>
        <a:lt2>
          <a:srgbClr val="808080"/>
        </a:lt2>
        <a:accent1>
          <a:srgbClr val="BF946D"/>
        </a:accent1>
        <a:accent2>
          <a:srgbClr val="76572A"/>
        </a:accent2>
        <a:accent3>
          <a:srgbClr val="D2D9E7"/>
        </a:accent3>
        <a:accent4>
          <a:srgbClr val="000000"/>
        </a:accent4>
        <a:accent5>
          <a:srgbClr val="DCC8BA"/>
        </a:accent5>
        <a:accent6>
          <a:srgbClr val="6A4E25"/>
        </a:accent6>
        <a:hlink>
          <a:srgbClr val="6D6DBF"/>
        </a:hlink>
        <a:folHlink>
          <a:srgbClr val="4E4E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1968</TotalTime>
  <Words>4749</Words>
  <Application>Microsoft Macintosh PowerPoint</Application>
  <PresentationFormat>On-screen Show (4:3)</PresentationFormat>
  <Paragraphs>268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EHC-slide-template-final-2011</vt:lpstr>
      <vt:lpstr>Considerations for Statistical Analysis in Observational Comparative Effectiveness Research</vt:lpstr>
      <vt:lpstr>Outline of Material</vt:lpstr>
      <vt:lpstr>Introduction</vt:lpstr>
      <vt:lpstr>Descriptive Statistics and Unadjusted Analysis</vt:lpstr>
      <vt:lpstr>Adjusted Analysis</vt:lpstr>
      <vt:lpstr>Model Selection</vt:lpstr>
      <vt:lpstr>Propensity Scores</vt:lpstr>
      <vt:lpstr>Disease Risk Scores</vt:lpstr>
      <vt:lpstr>Instrumental Variables</vt:lpstr>
      <vt:lpstr>Missing Data Considerations</vt:lpstr>
      <vt:lpstr>Time-Varying Exposures/Covariates</vt:lpstr>
      <vt:lpstr>Conclusion</vt:lpstr>
      <vt:lpstr>Summary Checklist (1 of 3) </vt:lpstr>
      <vt:lpstr>Summary Checklist (2 of 3)</vt:lpstr>
      <vt:lpstr>Summary Checklist (3 of 3)</vt:lpstr>
    </vt:vector>
  </TitlesOfParts>
  <Company>Outcome Sciences,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Covariate Selection for Observational Comparative Effectiveness Research</dc:title>
  <dc:creator>Allison Bryant</dc:creator>
  <cp:lastModifiedBy>Katharine Schneider</cp:lastModifiedBy>
  <cp:revision>114</cp:revision>
  <cp:lastPrinted>2012-09-19T23:11:16Z</cp:lastPrinted>
  <dcterms:created xsi:type="dcterms:W3CDTF">2012-05-11T17:50:49Z</dcterms:created>
  <dcterms:modified xsi:type="dcterms:W3CDTF">2013-09-01T20:20:16Z</dcterms:modified>
</cp:coreProperties>
</file>