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9"/>
  </p:notesMasterIdLst>
  <p:handoutMasterIdLst>
    <p:handoutMasterId r:id="rId20"/>
  </p:handoutMasterIdLst>
  <p:sldIdLst>
    <p:sldId id="257" r:id="rId2"/>
    <p:sldId id="258" r:id="rId3"/>
    <p:sldId id="259" r:id="rId4"/>
    <p:sldId id="260" r:id="rId5"/>
    <p:sldId id="261" r:id="rId6"/>
    <p:sldId id="262" r:id="rId7"/>
    <p:sldId id="264" r:id="rId8"/>
    <p:sldId id="273" r:id="rId9"/>
    <p:sldId id="265" r:id="rId10"/>
    <p:sldId id="266" r:id="rId11"/>
    <p:sldId id="267" r:id="rId12"/>
    <p:sldId id="268" r:id="rId13"/>
    <p:sldId id="269" r:id="rId14"/>
    <p:sldId id="270" r:id="rId15"/>
    <p:sldId id="271" r:id="rId16"/>
    <p:sldId id="263" r:id="rId17"/>
    <p:sldId id="272" r:id="rId1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Palatino Linotype" pitchFamily="18" charset="0"/>
        <a:ea typeface="+mn-ea"/>
        <a:cs typeface="Arial" charset="0"/>
      </a:defRPr>
    </a:lvl1pPr>
    <a:lvl2pPr marL="457200" algn="l" rtl="0" fontAlgn="base">
      <a:spcBef>
        <a:spcPct val="0"/>
      </a:spcBef>
      <a:spcAft>
        <a:spcPct val="0"/>
      </a:spcAft>
      <a:defRPr kern="1200">
        <a:solidFill>
          <a:schemeClr val="tx1"/>
        </a:solidFill>
        <a:latin typeface="Palatino Linotype" pitchFamily="18" charset="0"/>
        <a:ea typeface="+mn-ea"/>
        <a:cs typeface="Arial" charset="0"/>
      </a:defRPr>
    </a:lvl2pPr>
    <a:lvl3pPr marL="914400" algn="l" rtl="0" fontAlgn="base">
      <a:spcBef>
        <a:spcPct val="0"/>
      </a:spcBef>
      <a:spcAft>
        <a:spcPct val="0"/>
      </a:spcAft>
      <a:defRPr kern="1200">
        <a:solidFill>
          <a:schemeClr val="tx1"/>
        </a:solidFill>
        <a:latin typeface="Palatino Linotype" pitchFamily="18" charset="0"/>
        <a:ea typeface="+mn-ea"/>
        <a:cs typeface="Arial" charset="0"/>
      </a:defRPr>
    </a:lvl3pPr>
    <a:lvl4pPr marL="1371600" algn="l" rtl="0" fontAlgn="base">
      <a:spcBef>
        <a:spcPct val="0"/>
      </a:spcBef>
      <a:spcAft>
        <a:spcPct val="0"/>
      </a:spcAft>
      <a:defRPr kern="1200">
        <a:solidFill>
          <a:schemeClr val="tx1"/>
        </a:solidFill>
        <a:latin typeface="Palatino Linotype" pitchFamily="18" charset="0"/>
        <a:ea typeface="+mn-ea"/>
        <a:cs typeface="Arial" charset="0"/>
      </a:defRPr>
    </a:lvl4pPr>
    <a:lvl5pPr marL="1828800" algn="l" rtl="0" fontAlgn="base">
      <a:spcBef>
        <a:spcPct val="0"/>
      </a:spcBef>
      <a:spcAft>
        <a:spcPct val="0"/>
      </a:spcAft>
      <a:defRPr kern="1200">
        <a:solidFill>
          <a:schemeClr val="tx1"/>
        </a:solidFill>
        <a:latin typeface="Palatino Linotype" pitchFamily="18" charset="0"/>
        <a:ea typeface="+mn-ea"/>
        <a:cs typeface="Arial" charset="0"/>
      </a:defRPr>
    </a:lvl5pPr>
    <a:lvl6pPr marL="2286000" algn="l" defTabSz="914400" rtl="0" eaLnBrk="1" latinLnBrk="0" hangingPunct="1">
      <a:defRPr kern="1200">
        <a:solidFill>
          <a:schemeClr val="tx1"/>
        </a:solidFill>
        <a:latin typeface="Palatino Linotype" pitchFamily="18" charset="0"/>
        <a:ea typeface="+mn-ea"/>
        <a:cs typeface="Arial" charset="0"/>
      </a:defRPr>
    </a:lvl6pPr>
    <a:lvl7pPr marL="2743200" algn="l" defTabSz="914400" rtl="0" eaLnBrk="1" latinLnBrk="0" hangingPunct="1">
      <a:defRPr kern="1200">
        <a:solidFill>
          <a:schemeClr val="tx1"/>
        </a:solidFill>
        <a:latin typeface="Palatino Linotype" pitchFamily="18" charset="0"/>
        <a:ea typeface="+mn-ea"/>
        <a:cs typeface="Arial" charset="0"/>
      </a:defRPr>
    </a:lvl7pPr>
    <a:lvl8pPr marL="3200400" algn="l" defTabSz="914400" rtl="0" eaLnBrk="1" latinLnBrk="0" hangingPunct="1">
      <a:defRPr kern="1200">
        <a:solidFill>
          <a:schemeClr val="tx1"/>
        </a:solidFill>
        <a:latin typeface="Palatino Linotype" pitchFamily="18" charset="0"/>
        <a:ea typeface="+mn-ea"/>
        <a:cs typeface="Arial" charset="0"/>
      </a:defRPr>
    </a:lvl8pPr>
    <a:lvl9pPr marL="3657600" algn="l" defTabSz="914400" rtl="0" eaLnBrk="1" latinLnBrk="0" hangingPunct="1">
      <a:defRPr kern="1200">
        <a:solidFill>
          <a:schemeClr val="tx1"/>
        </a:solidFill>
        <a:latin typeface="Palatino Linotype" pitchFamily="18"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etoyer, Pamela Paradis" initials="MPP" lastIdx="4" clrIdx="0"/>
</p:cmAuthorLst>
</file>

<file path=ppt/presProps.xml><?xml version="1.0" encoding="utf-8"?>
<p:presentationPr xmlns:a="http://schemas.openxmlformats.org/drawingml/2006/main" xmlns:r="http://schemas.openxmlformats.org/officeDocument/2006/relationships" xmlns:p="http://schemas.openxmlformats.org/presentationml/2006/main">
  <p:prnPr prnWhat="notes"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inimized">
    <p:restoredLeft sz="34566" autoAdjust="0"/>
    <p:restoredTop sz="36691" autoAdjust="0"/>
  </p:normalViewPr>
  <p:slideViewPr>
    <p:cSldViewPr>
      <p:cViewPr varScale="1">
        <p:scale>
          <a:sx n="22" d="100"/>
          <a:sy n="22" d="100"/>
        </p:scale>
        <p:origin x="-904" y="-104"/>
      </p:cViewPr>
      <p:guideLst>
        <p:guide orient="horz" pos="2160"/>
        <p:guide pos="2880"/>
      </p:guideLst>
    </p:cSldViewPr>
  </p:slideViewPr>
  <p:outlineViewPr>
    <p:cViewPr>
      <p:scale>
        <a:sx n="33" d="100"/>
        <a:sy n="33" d="100"/>
      </p:scale>
      <p:origin x="0" y="5814"/>
    </p:cViewPr>
  </p:outlineViewPr>
  <p:notesTextViewPr>
    <p:cViewPr>
      <p:scale>
        <a:sx n="66" d="100"/>
        <a:sy n="66" d="100"/>
      </p:scale>
      <p:origin x="0" y="0"/>
    </p:cViewPr>
  </p:notesTextViewPr>
  <p:notesViewPr>
    <p:cSldViewPr snapToGrid="0" snapToObjects="1">
      <p:cViewPr varScale="1">
        <p:scale>
          <a:sx n="53" d="100"/>
          <a:sy n="53" d="100"/>
        </p:scale>
        <p:origin x="-2892"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handoutMaster" Target="handoutMasters/handoutMaster1.xml"/><Relationship Id="rId21" Type="http://schemas.openxmlformats.org/officeDocument/2006/relationships/printerSettings" Target="printerSettings/printerSettings1.bin"/><Relationship Id="rId22" Type="http://schemas.openxmlformats.org/officeDocument/2006/relationships/commentAuthors" Target="commentAuthors.xml"/><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D039D89-70FE-A642-9CB7-F544FDC5726F}" type="datetimeFigureOut">
              <a:rPr lang="en-US" smtClean="0"/>
              <a:pPr/>
              <a:t>9/1/13</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12FE566-C36D-E941-AE1E-3A7949EDBDC3}" type="slidenum">
              <a:rPr lang="en-US" smtClean="0"/>
              <a:pPr/>
              <a:t>‹#›</a:t>
            </a:fld>
            <a:endParaRPr lang="en-US" dirty="0"/>
          </a:p>
        </p:txBody>
      </p:sp>
    </p:spTree>
    <p:extLst>
      <p:ext uri="{BB962C8B-B14F-4D97-AF65-F5344CB8AC3E}">
        <p14:creationId xmlns:p14="http://schemas.microsoft.com/office/powerpoint/2010/main" val="4294423057"/>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255297EF-9C53-427A-A847-D8FC5422E315}" type="slidenum">
              <a:rPr lang="en-US"/>
              <a:pPr>
                <a:defRPr/>
              </a:pPr>
              <a:t>‹#›</a:t>
            </a:fld>
            <a:endParaRPr lang="en-US" dirty="0"/>
          </a:p>
        </p:txBody>
      </p:sp>
    </p:spTree>
    <p:extLst>
      <p:ext uri="{BB962C8B-B14F-4D97-AF65-F5344CB8AC3E}">
        <p14:creationId xmlns:p14="http://schemas.microsoft.com/office/powerpoint/2010/main" val="264677723"/>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b="1" dirty="0" smtClean="0">
                <a:ea typeface="ＭＳ Ｐゴシック" pitchFamily="34" charset="-128"/>
              </a:rPr>
              <a:t>Covariate Selection for Observational Comparative Effectiveness Research</a:t>
            </a:r>
          </a:p>
          <a:p>
            <a:r>
              <a:rPr lang="en-US" dirty="0" smtClean="0">
                <a:solidFill>
                  <a:srgbClr val="000000"/>
                </a:solidFill>
                <a:ea typeface="ＭＳ Ｐゴシック" pitchFamily="34" charset="-128"/>
              </a:rPr>
              <a:t>This slide set is based on a user guide titled </a:t>
            </a:r>
            <a:r>
              <a:rPr lang="en-US" i="1" dirty="0" smtClean="0">
                <a:ea typeface="ＭＳ Ｐゴシック" pitchFamily="34" charset="-128"/>
              </a:rPr>
              <a:t>Developing a Protocol for Observational Comparative Effectiveness Research: A User</a:t>
            </a:r>
            <a:r>
              <a:rPr lang="ja-JP" altLang="en-US" i="1" dirty="0" smtClean="0">
                <a:ea typeface="ＭＳ Ｐゴシック" pitchFamily="34" charset="-128"/>
              </a:rPr>
              <a:t>’</a:t>
            </a:r>
            <a:r>
              <a:rPr lang="en-US" altLang="ja-JP" i="1" dirty="0" smtClean="0">
                <a:ea typeface="ＭＳ Ｐゴシック" pitchFamily="34" charset="-128"/>
              </a:rPr>
              <a:t>s Guide</a:t>
            </a:r>
            <a:r>
              <a:rPr lang="en-US" altLang="ja-JP" dirty="0" smtClean="0">
                <a:ea typeface="ＭＳ Ｐゴシック" pitchFamily="34" charset="-128"/>
              </a:rPr>
              <a:t>, which was developed by the Outcome DEcIDE Center (Quintiles Outcome, Cambridge, MA) for the </a:t>
            </a:r>
            <a:r>
              <a:rPr lang="en-US" altLang="ja-JP" dirty="0" smtClean="0">
                <a:solidFill>
                  <a:srgbClr val="000000"/>
                </a:solidFill>
                <a:ea typeface="ＭＳ Ｐゴシック" pitchFamily="34" charset="-128"/>
              </a:rPr>
              <a:t>Agency for Healthcare Research and Quality </a:t>
            </a:r>
            <a:r>
              <a:rPr lang="en-US" altLang="ja-JP" dirty="0" smtClean="0">
                <a:ea typeface="ＭＳ Ｐゴシック" pitchFamily="34" charset="-128"/>
              </a:rPr>
              <a:t>under Contract No. HHSA 290-2005-0016-I TO10 (AHRQ Publication No. 12-EHC099. Rockville, MD: Agency for Healthcare Research and Quality; </a:t>
            </a:r>
            <a:r>
              <a:rPr lang="en-US" altLang="ja-JP" b="0" dirty="0" smtClean="0">
                <a:ea typeface="ＭＳ Ｐゴシック" pitchFamily="34" charset="-128"/>
              </a:rPr>
              <a:t>January 2013).</a:t>
            </a:r>
          </a:p>
          <a:p>
            <a:pPr eaLnBrk="1" hangingPunct="1">
              <a:spcBef>
                <a:spcPct val="0"/>
              </a:spcBef>
            </a:pPr>
            <a:endParaRPr lang="en-US" dirty="0" smtClean="0">
              <a:solidFill>
                <a:srgbClr val="000000"/>
              </a:solidFill>
              <a:ea typeface="ＭＳ Ｐゴシック" pitchFamily="34" charset="-128"/>
            </a:endParaRPr>
          </a:p>
          <a:p>
            <a:pPr eaLnBrk="1" hangingPunct="1">
              <a:spcBef>
                <a:spcPct val="0"/>
              </a:spcBef>
            </a:pPr>
            <a:r>
              <a:rPr lang="en-US" dirty="0" smtClean="0">
                <a:solidFill>
                  <a:srgbClr val="000000"/>
                </a:solidFill>
                <a:ea typeface="ＭＳ Ｐゴシック" pitchFamily="34" charset="-128"/>
              </a:rPr>
              <a:t>This presentation covers chapter 7 of the </a:t>
            </a:r>
            <a:r>
              <a:rPr lang="en-US" i="1" dirty="0" smtClean="0">
                <a:solidFill>
                  <a:srgbClr val="000000"/>
                </a:solidFill>
                <a:ea typeface="ＭＳ Ｐゴシック" pitchFamily="34" charset="-128"/>
              </a:rPr>
              <a:t>User’s Guide </a:t>
            </a:r>
            <a:r>
              <a:rPr lang="en-US" i="0" dirty="0" smtClean="0">
                <a:solidFill>
                  <a:srgbClr val="000000"/>
                </a:solidFill>
                <a:ea typeface="ＭＳ Ｐゴシック" pitchFamily="34" charset="-128"/>
              </a:rPr>
              <a:t>and </a:t>
            </a:r>
            <a:r>
              <a:rPr lang="en-US" dirty="0" smtClean="0">
                <a:solidFill>
                  <a:srgbClr val="000000"/>
                </a:solidFill>
                <a:ea typeface="ＭＳ Ｐゴシック" pitchFamily="34" charset="-128"/>
              </a:rPr>
              <a:t>focuses on covariate selection for observational comparative effectiveness studies.</a:t>
            </a:r>
          </a:p>
          <a:p>
            <a:pPr eaLnBrk="1" hangingPunct="1">
              <a:spcBef>
                <a:spcPct val="0"/>
              </a:spcBef>
            </a:pPr>
            <a:endParaRPr lang="en-US" dirty="0" smtClean="0">
              <a:solidFill>
                <a:srgbClr val="000000"/>
              </a:solidFill>
              <a:ea typeface="ＭＳ Ｐゴシック" pitchFamily="34" charset="-128"/>
            </a:endParaRPr>
          </a:p>
          <a:p>
            <a:pPr eaLnBrk="1" hangingPunct="1">
              <a:spcBef>
                <a:spcPct val="0"/>
              </a:spcBef>
            </a:pPr>
            <a:r>
              <a:rPr lang="en-US" dirty="0" smtClean="0">
                <a:solidFill>
                  <a:srgbClr val="000000"/>
                </a:solidFill>
                <a:ea typeface="ＭＳ Ｐゴシック" pitchFamily="34" charset="-128"/>
              </a:rPr>
              <a:t>Reference:</a:t>
            </a:r>
          </a:p>
          <a:p>
            <a:pPr marL="0" marR="0" lvl="0" indent="0" algn="l" defTabSz="914400" rtl="0" eaLnBrk="1" fontAlgn="base" latinLnBrk="0" hangingPunct="1">
              <a:spcBef>
                <a:spcPct val="0"/>
              </a:spcBef>
              <a:spcAft>
                <a:spcPct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Sauer B, Brookhart MA, Roy JA, et al. Covariate selection. In: Velentgas P and Dreyer NA, eds. Developing a Protocol for Observational Comparative Effectiveness Research: A User's Guide. Rockville, MD: Agency for Healthcare Research and Quality; January 2013. p. 93-108. AHRQ Publication No. 12-EHC099. Available at www.effectivehealthcare.ahrq.gov/Methods-OCER.cfm.</a:t>
            </a:r>
            <a:endParaRPr kumimoji="0" lang="en-US" sz="1200" b="1" i="0" u="none" strike="noStrike" kern="1200" cap="none" spc="0" normalizeH="0" baseline="0" noProof="0" dirty="0" smtClean="0">
              <a:ln>
                <a:noFill/>
              </a:ln>
              <a:solidFill>
                <a:prstClr val="black"/>
              </a:solidFill>
              <a:effectLst/>
              <a:uLnTx/>
              <a:uFillTx/>
              <a:ea typeface="ＭＳ Ｐゴシック" pitchFamily="34" charset="-128"/>
              <a:cs typeface="+mn-cs"/>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Autofit/>
          </a:bodyPr>
          <a:lstStyle/>
          <a:p>
            <a:pPr eaLnBrk="1" hangingPunct="1">
              <a:spcBef>
                <a:spcPct val="0"/>
              </a:spcBef>
            </a:pPr>
            <a:r>
              <a:rPr lang="en-US" sz="800" b="1" dirty="0" smtClean="0"/>
              <a:t>Causal Models and the Structural Relationship of Variables (6 of 7)</a:t>
            </a:r>
            <a:endParaRPr lang="en-US" sz="800" dirty="0" smtClean="0"/>
          </a:p>
          <a:p>
            <a:pPr eaLnBrk="1" hangingPunct="1">
              <a:spcBef>
                <a:spcPct val="0"/>
              </a:spcBef>
            </a:pPr>
            <a:endParaRPr lang="en-US" sz="800" dirty="0" smtClean="0"/>
          </a:p>
          <a:p>
            <a:pPr eaLnBrk="1" hangingPunct="1">
              <a:spcBef>
                <a:spcPct val="0"/>
              </a:spcBef>
            </a:pPr>
            <a:r>
              <a:rPr lang="en-US" sz="800" b="1" i="0" dirty="0" smtClean="0"/>
              <a:t>Collider Variables</a:t>
            </a:r>
          </a:p>
          <a:p>
            <a:pPr eaLnBrk="1" hangingPunct="1">
              <a:spcBef>
                <a:spcPct val="0"/>
              </a:spcBef>
            </a:pPr>
            <a:r>
              <a:rPr lang="en-US" sz="800" dirty="0" smtClean="0"/>
              <a:t>Collider variables are the result of two independent causes having a common effect. When we include a common effect of two independent causes in our statistical model, the previously independent causes become associated and</a:t>
            </a:r>
            <a:r>
              <a:rPr lang="en-US" sz="800" baseline="0" dirty="0" smtClean="0"/>
              <a:t> </a:t>
            </a:r>
            <a:r>
              <a:rPr lang="en-US" sz="800" dirty="0" smtClean="0"/>
              <a:t>thus open a backdoor path between the treatment and outcome. Bias resulting from conditioning on a collider when attempting to remove confounding by covariate adjustment is referred to as M-collider bias. Pure pretreatment M-type structures that statistically behave like confounders may be rare; nevertheless, any time we condition on a variable that is not a direct cause of either the treatment or outcome but is merely associated with the two, we have the potential to introduce M-bias.</a:t>
            </a:r>
          </a:p>
          <a:p>
            <a:pPr eaLnBrk="1" hangingPunct="1">
              <a:spcBef>
                <a:spcPct val="0"/>
              </a:spcBef>
            </a:pPr>
            <a:endParaRPr lang="en-US" sz="800" i="1" dirty="0" smtClean="0"/>
          </a:p>
          <a:p>
            <a:pPr eaLnBrk="1" hangingPunct="1">
              <a:spcBef>
                <a:spcPct val="0"/>
              </a:spcBef>
            </a:pPr>
            <a:r>
              <a:rPr lang="en-US" sz="800" dirty="0" smtClean="0"/>
              <a:t>Although conditioning on a common effect of two variables can induce an association between two otherwise independent variables, we currently lack many compelling examples of pure M-bias for pretreatment covariates. Such structures do, however, arise more commonly in the analysis of social network data. Compelling examples of collider stratification bias (i.e., selection bias) do exist when conditioning on variables affected by treatment. Collider stratification bias can give rise to other biases in case-control studies and studies with time-varying treatments and confounding.</a:t>
            </a:r>
          </a:p>
          <a:p>
            <a:pPr eaLnBrk="1" hangingPunct="1">
              <a:spcBef>
                <a:spcPct val="0"/>
              </a:spcBef>
            </a:pPr>
            <a:endParaRPr lang="en-US" sz="800" dirty="0" smtClean="0"/>
          </a:p>
          <a:p>
            <a:pPr eaLnBrk="1" hangingPunct="1">
              <a:spcBef>
                <a:spcPct val="0"/>
              </a:spcBef>
            </a:pPr>
            <a:r>
              <a:rPr lang="en-US" sz="800" dirty="0" smtClean="0"/>
              <a:t>Reference:</a:t>
            </a:r>
          </a:p>
          <a:p>
            <a:pPr marL="0" marR="0" lvl="0" indent="0" algn="l" defTabSz="914400" rtl="0" eaLnBrk="1" fontAlgn="base" latinLnBrk="0" hangingPunct="1">
              <a:spcBef>
                <a:spcPct val="0"/>
              </a:spcBef>
              <a:spcAft>
                <a:spcPct val="0"/>
              </a:spcAft>
              <a:buClrTx/>
              <a:buSzTx/>
              <a:buFontTx/>
              <a:buNone/>
              <a:tabLst/>
              <a:defRPr/>
            </a:pPr>
            <a:r>
              <a:rPr kumimoji="0" lang="en-US" sz="800" b="0" i="0" u="none" strike="noStrike" kern="1200" cap="none" spc="0" normalizeH="0" baseline="0" noProof="0" dirty="0" smtClean="0">
                <a:ln>
                  <a:noFill/>
                </a:ln>
                <a:solidFill>
                  <a:prstClr val="black"/>
                </a:solidFill>
                <a:effectLst/>
                <a:uLnTx/>
                <a:uFillTx/>
                <a:latin typeface="+mn-lt"/>
                <a:ea typeface="ＭＳ Ｐゴシック" pitchFamily="34" charset="-128"/>
                <a:cs typeface="+mn-cs"/>
              </a:rPr>
              <a:t>Sauer B, </a:t>
            </a:r>
            <a:r>
              <a:rPr kumimoji="0" lang="en-US" sz="800" b="0" i="0" u="none" strike="noStrike" kern="1200" cap="none" spc="0" normalizeH="0" baseline="0" noProof="0" dirty="0" err="1" smtClean="0">
                <a:ln>
                  <a:noFill/>
                </a:ln>
                <a:solidFill>
                  <a:prstClr val="black"/>
                </a:solidFill>
                <a:effectLst/>
                <a:uLnTx/>
                <a:uFillTx/>
                <a:latin typeface="+mn-lt"/>
                <a:ea typeface="ＭＳ Ｐゴシック" pitchFamily="34" charset="-128"/>
                <a:cs typeface="+mn-cs"/>
              </a:rPr>
              <a:t>Brookhart</a:t>
            </a:r>
            <a:r>
              <a:rPr kumimoji="0" lang="en-US" sz="800" b="0" i="0" u="none" strike="noStrike" kern="1200" cap="none" spc="0" normalizeH="0" baseline="0" noProof="0" dirty="0" smtClean="0">
                <a:ln>
                  <a:noFill/>
                </a:ln>
                <a:solidFill>
                  <a:prstClr val="black"/>
                </a:solidFill>
                <a:effectLst/>
                <a:uLnTx/>
                <a:uFillTx/>
                <a:latin typeface="+mn-lt"/>
                <a:ea typeface="ＭＳ Ｐゴシック" pitchFamily="34" charset="-128"/>
                <a:cs typeface="+mn-cs"/>
              </a:rPr>
              <a:t> MA, Roy JA, et al. Covariate selection. In: </a:t>
            </a:r>
            <a:r>
              <a:rPr kumimoji="0" lang="en-US" sz="800" b="0" i="0" u="none" strike="noStrike" kern="1200" cap="none" spc="0" normalizeH="0" baseline="0" noProof="0" dirty="0" err="1" smtClean="0">
                <a:ln>
                  <a:noFill/>
                </a:ln>
                <a:solidFill>
                  <a:prstClr val="black"/>
                </a:solidFill>
                <a:effectLst/>
                <a:uLnTx/>
                <a:uFillTx/>
                <a:latin typeface="+mn-lt"/>
                <a:ea typeface="ＭＳ Ｐゴシック" pitchFamily="34" charset="-128"/>
                <a:cs typeface="+mn-cs"/>
              </a:rPr>
              <a:t>Velentgas</a:t>
            </a:r>
            <a:r>
              <a:rPr kumimoji="0" lang="en-US" sz="800" b="0" i="0" u="none" strike="noStrike" kern="1200" cap="none" spc="0" normalizeH="0" baseline="0" noProof="0" dirty="0" smtClean="0">
                <a:ln>
                  <a:noFill/>
                </a:ln>
                <a:solidFill>
                  <a:prstClr val="black"/>
                </a:solidFill>
                <a:effectLst/>
                <a:uLnTx/>
                <a:uFillTx/>
                <a:latin typeface="+mn-lt"/>
                <a:ea typeface="ＭＳ Ｐゴシック" pitchFamily="34" charset="-128"/>
                <a:cs typeface="+mn-cs"/>
              </a:rPr>
              <a:t> P and Dreyer NA, eds. Developing a Protocol for Observational Comparative Effectiveness Research: A User's Guide. Rockville, MD: Agency for Healthcare Research and Quality; January 2013. p. 93-108. AHRQ Publication No. 12-EHC099. Available at www.effectivehealthcare.ahrq.gov/Methods-OCER.cfm.</a:t>
            </a:r>
            <a:endParaRPr kumimoji="0" lang="en-US" sz="800" b="1" i="0" u="none" strike="noStrike" kern="1200" cap="none" spc="0" normalizeH="0" baseline="0" noProof="0" dirty="0" smtClean="0">
              <a:ln>
                <a:noFill/>
              </a:ln>
              <a:solidFill>
                <a:prstClr val="black"/>
              </a:solidFill>
              <a:effectLst/>
              <a:uLnTx/>
              <a:uFillTx/>
              <a:latin typeface="+mn-lt"/>
              <a:ea typeface="ＭＳ Ｐゴシック" pitchFamily="34" charset="-128"/>
              <a:cs typeface="+mn-cs"/>
            </a:endParaRPr>
          </a:p>
          <a:p>
            <a:pPr marL="0" marR="0" lvl="0" indent="0" algn="l" defTabSz="914400" rtl="0" eaLnBrk="1" fontAlgn="base" latinLnBrk="0" hangingPunct="1">
              <a:spcBef>
                <a:spcPct val="0"/>
              </a:spcBef>
              <a:spcAft>
                <a:spcPct val="0"/>
              </a:spcAft>
              <a:buClrTx/>
              <a:buSzTx/>
              <a:buFontTx/>
              <a:buNone/>
              <a:tabLst/>
              <a:defRPr/>
            </a:pPr>
            <a:endParaRPr kumimoji="0" lang="en-US" sz="800" b="0" i="0" u="none" strike="noStrike" kern="1200" cap="none" spc="0" normalizeH="0" baseline="0" noProof="0" dirty="0" smtClean="0">
              <a:ln>
                <a:noFill/>
              </a:ln>
              <a:solidFill>
                <a:prstClr val="black"/>
              </a:solidFill>
              <a:effectLst/>
              <a:uLnTx/>
              <a:uFillTx/>
              <a:latin typeface="+mn-lt"/>
              <a:ea typeface="+mn-ea"/>
              <a:cs typeface="+mn-cs"/>
            </a:endParaRPr>
          </a:p>
          <a:p>
            <a:pPr eaLnBrk="1" hangingPunct="1">
              <a:spcBef>
                <a:spcPct val="0"/>
              </a:spcBef>
            </a:pPr>
            <a:r>
              <a:rPr lang="en-US" sz="800" dirty="0" smtClean="0"/>
              <a:t>Greenland S. Quantifying biases in causal models: classical confounding vs collider-stratification bias. Epidemiology 2003 May;14(3):300-6. PMID: 12859030.</a:t>
            </a:r>
          </a:p>
          <a:p>
            <a:pPr eaLnBrk="1" hangingPunct="1">
              <a:spcBef>
                <a:spcPct val="0"/>
              </a:spcBef>
            </a:pPr>
            <a:r>
              <a:rPr lang="en-US" sz="800" dirty="0" smtClean="0"/>
              <a:t>http://www.ncbi.nlm.nih.gov/pubmed/12859030</a:t>
            </a:r>
          </a:p>
          <a:p>
            <a:pPr eaLnBrk="1" hangingPunct="1">
              <a:spcBef>
                <a:spcPct val="0"/>
              </a:spcBef>
            </a:pPr>
            <a:endParaRPr lang="en-US" sz="800" dirty="0" smtClean="0"/>
          </a:p>
          <a:p>
            <a:pPr eaLnBrk="1" hangingPunct="1">
              <a:spcBef>
                <a:spcPct val="0"/>
              </a:spcBef>
            </a:pPr>
            <a:r>
              <a:rPr lang="en-US" sz="800" dirty="0" smtClean="0"/>
              <a:t>Pearl J. Myth, confusion, and science of causal analysis. Los Angeles, CA: University of California; 2009. Technical Report R-348. Available at http://ftp.cs.ucla.edu/pub/stat_ser/r348-warning.pdf. Accessed March 29, 2012.</a:t>
            </a:r>
          </a:p>
          <a:p>
            <a:pPr eaLnBrk="1" hangingPunct="1">
              <a:spcBef>
                <a:spcPct val="0"/>
              </a:spcBef>
            </a:pPr>
            <a:r>
              <a:rPr kumimoji="0" lang="en-US" sz="800" b="0" i="0" u="none" strike="noStrike" kern="1200" cap="none" spc="0" normalizeH="0" baseline="0" noProof="0" dirty="0" smtClean="0">
                <a:ln>
                  <a:noFill/>
                </a:ln>
                <a:solidFill>
                  <a:prstClr val="black"/>
                </a:solidFill>
                <a:effectLst/>
                <a:uLnTx/>
                <a:uFillTx/>
                <a:latin typeface="+mn-lt"/>
                <a:ea typeface="+mn-ea"/>
                <a:cs typeface="+mn-cs"/>
              </a:rPr>
              <a:t>http://ftp.cs.ucla.edu/pub/stat_ser/r348-warning.pdf</a:t>
            </a:r>
            <a:endParaRPr lang="en-US" sz="800"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Autofit/>
          </a:bodyPr>
          <a:lstStyle/>
          <a:p>
            <a:pPr eaLnBrk="1" hangingPunct="1"/>
            <a:r>
              <a:rPr lang="en-US" sz="400" b="1" dirty="0" smtClean="0"/>
              <a:t>Causal Models and the Structural Relationship of Variables (7 of 7)</a:t>
            </a:r>
            <a:endParaRPr lang="en-US" sz="400" dirty="0" smtClean="0"/>
          </a:p>
          <a:p>
            <a:pPr eaLnBrk="1" hangingPunct="1"/>
            <a:endParaRPr lang="en-US" sz="400" dirty="0" smtClean="0"/>
          </a:p>
          <a:p>
            <a:pPr eaLnBrk="1" hangingPunct="1"/>
            <a:r>
              <a:rPr lang="en-US" sz="400" b="1" i="0" dirty="0" smtClean="0"/>
              <a:t>Instrumental Variables</a:t>
            </a:r>
          </a:p>
          <a:p>
            <a:pPr eaLnBrk="1" hangingPunct="1"/>
            <a:r>
              <a:rPr lang="en-US" sz="400" dirty="0" smtClean="0"/>
              <a:t>An instrumental variable is a pretreatment variable that is a cause of treatment but has no causal association with the outcome other than through its effect on treatment (Z</a:t>
            </a:r>
            <a:r>
              <a:rPr lang="en-US" sz="400" baseline="-25000" dirty="0" smtClean="0"/>
              <a:t>0</a:t>
            </a:r>
            <a:r>
              <a:rPr lang="en-US" sz="400" dirty="0" smtClean="0"/>
              <a:t> in the figure). When treatment has an effect on the outcome, an instrumental variable will be associated with treatment and the outcome and thus can statistically appear to be a confounder. An instrumental variable will also be associated with the outcome, even when conditioning on the treatment variable, whenever there is an unmeasured common cause of the treatment on the outcome. It has been established that including variables strongly associated with treatment (A</a:t>
            </a:r>
            <a:r>
              <a:rPr lang="en-US" sz="400" baseline="-25000" dirty="0" smtClean="0"/>
              <a:t>0</a:t>
            </a:r>
            <a:r>
              <a:rPr lang="en-US" sz="400" dirty="0" smtClean="0"/>
              <a:t>) but not independently associated with the outcome (Y</a:t>
            </a:r>
            <a:r>
              <a:rPr lang="en-US" sz="400" baseline="-25000" dirty="0" smtClean="0"/>
              <a:t>1</a:t>
            </a:r>
            <a:r>
              <a:rPr lang="en-US" sz="400" dirty="0" smtClean="0"/>
              <a:t>) in statistical models will increase the standard error and decrease the precision of the treatment effect. It is less well known, however, that including such instrumental variables into statistical models intended to remove confounding can increase the bias of an estimated treatment effect. The bias produced by the inclusion of such variables has been termed “Z-bias,” as Z is often used to denote an instrumental variable.</a:t>
            </a:r>
          </a:p>
          <a:p>
            <a:pPr eaLnBrk="1" hangingPunct="1"/>
            <a:endParaRPr lang="en-US" sz="400" dirty="0" smtClean="0"/>
          </a:p>
          <a:p>
            <a:pPr eaLnBrk="1" hangingPunct="1"/>
            <a:r>
              <a:rPr lang="en-US" sz="400" dirty="0" smtClean="0"/>
              <a:t>Z-bias arises when the variable set is insufficient to remove all confounding; for this reason, Z-bias has been described as bias amplification. The figure illustrates a data-generating process in which unmeasured confounding exists along with an instrumental variable. In this situation, the variation in treatment (A</a:t>
            </a:r>
            <a:r>
              <a:rPr lang="en-US" sz="400" baseline="-25000" dirty="0" smtClean="0"/>
              <a:t>0</a:t>
            </a:r>
            <a:r>
              <a:rPr lang="en-US" sz="400" dirty="0" smtClean="0"/>
              <a:t>) can be partitioned into three components: the variation explained by the instrument (Z</a:t>
            </a:r>
            <a:r>
              <a:rPr lang="en-US" sz="400" baseline="-25000" dirty="0" smtClean="0"/>
              <a:t>0</a:t>
            </a:r>
            <a:r>
              <a:rPr lang="en-US" sz="400" dirty="0" smtClean="0"/>
              <a:t>), the variation explained by U1, and the unexplained variation. The magnitude of unmeasured confounding is determined by the proportion of variation explained by U1, along with the association between U1 and Y</a:t>
            </a:r>
            <a:r>
              <a:rPr lang="en-US" sz="400" baseline="-25000" dirty="0" smtClean="0"/>
              <a:t>1</a:t>
            </a:r>
            <a:r>
              <a:rPr lang="en-US" sz="400" dirty="0" smtClean="0"/>
              <a:t>. When Z</a:t>
            </a:r>
            <a:r>
              <a:rPr lang="en-US" sz="400" baseline="-25000" dirty="0" smtClean="0"/>
              <a:t>0</a:t>
            </a:r>
            <a:r>
              <a:rPr lang="en-US" sz="400" dirty="0" smtClean="0"/>
              <a:t> is statistically adjusted, one source of variation in A</a:t>
            </a:r>
            <a:r>
              <a:rPr lang="en-US" sz="400" baseline="-25000" dirty="0" smtClean="0"/>
              <a:t>0</a:t>
            </a:r>
            <a:r>
              <a:rPr lang="en-US" sz="400" dirty="0" smtClean="0"/>
              <a:t> is removed, making the variation explained by U1 a larger proportion of the remaining variation. This is what amplifies the residual confounding bias.</a:t>
            </a:r>
          </a:p>
          <a:p>
            <a:pPr eaLnBrk="1" hangingPunct="1"/>
            <a:endParaRPr lang="en-US" sz="400" dirty="0" smtClean="0"/>
          </a:p>
          <a:p>
            <a:pPr eaLnBrk="1" hangingPunct="1"/>
            <a:r>
              <a:rPr lang="en-US" sz="400" dirty="0" smtClean="0"/>
              <a:t>References:</a:t>
            </a:r>
          </a:p>
          <a:p>
            <a:pPr marL="0" marR="0" lvl="0" indent="0" algn="l" defTabSz="914400" rtl="0" eaLnBrk="1" fontAlgn="base" latinLnBrk="0" hangingPunct="1">
              <a:spcBef>
                <a:spcPct val="0"/>
              </a:spcBef>
              <a:spcAft>
                <a:spcPct val="0"/>
              </a:spcAft>
              <a:buClrTx/>
              <a:buSzTx/>
              <a:buFontTx/>
              <a:buNone/>
              <a:tabLst/>
              <a:defRPr/>
            </a:pPr>
            <a:r>
              <a:rPr kumimoji="0" lang="en-US" sz="400" b="0" i="0" u="none" strike="noStrike" kern="1200" cap="none" spc="0" normalizeH="0" baseline="0" noProof="0" dirty="0" smtClean="0">
                <a:ln>
                  <a:noFill/>
                </a:ln>
                <a:solidFill>
                  <a:prstClr val="black"/>
                </a:solidFill>
                <a:effectLst/>
                <a:uLnTx/>
                <a:uFillTx/>
                <a:latin typeface="+mn-lt"/>
                <a:ea typeface="ＭＳ Ｐゴシック" pitchFamily="34" charset="-128"/>
                <a:cs typeface="+mn-cs"/>
              </a:rPr>
              <a:t>Sauer B, </a:t>
            </a:r>
            <a:r>
              <a:rPr kumimoji="0" lang="en-US" sz="400" b="0" i="0" u="none" strike="noStrike" kern="1200" cap="none" spc="0" normalizeH="0" baseline="0" noProof="0" dirty="0" err="1" smtClean="0">
                <a:ln>
                  <a:noFill/>
                </a:ln>
                <a:solidFill>
                  <a:prstClr val="black"/>
                </a:solidFill>
                <a:effectLst/>
                <a:uLnTx/>
                <a:uFillTx/>
                <a:latin typeface="+mn-lt"/>
                <a:ea typeface="ＭＳ Ｐゴシック" pitchFamily="34" charset="-128"/>
                <a:cs typeface="+mn-cs"/>
              </a:rPr>
              <a:t>Brookhart</a:t>
            </a:r>
            <a:r>
              <a:rPr kumimoji="0" lang="en-US" sz="400" b="0" i="0" u="none" strike="noStrike" kern="1200" cap="none" spc="0" normalizeH="0" baseline="0" noProof="0" dirty="0" smtClean="0">
                <a:ln>
                  <a:noFill/>
                </a:ln>
                <a:solidFill>
                  <a:prstClr val="black"/>
                </a:solidFill>
                <a:effectLst/>
                <a:uLnTx/>
                <a:uFillTx/>
                <a:latin typeface="+mn-lt"/>
                <a:ea typeface="ＭＳ Ｐゴシック" pitchFamily="34" charset="-128"/>
                <a:cs typeface="+mn-cs"/>
              </a:rPr>
              <a:t> MA, Roy JA, et al. Covariate selection. In: </a:t>
            </a:r>
            <a:r>
              <a:rPr kumimoji="0" lang="en-US" sz="400" b="0" i="0" u="none" strike="noStrike" kern="1200" cap="none" spc="0" normalizeH="0" baseline="0" noProof="0" dirty="0" err="1" smtClean="0">
                <a:ln>
                  <a:noFill/>
                </a:ln>
                <a:solidFill>
                  <a:prstClr val="black"/>
                </a:solidFill>
                <a:effectLst/>
                <a:uLnTx/>
                <a:uFillTx/>
                <a:latin typeface="+mn-lt"/>
                <a:ea typeface="ＭＳ Ｐゴシック" pitchFamily="34" charset="-128"/>
                <a:cs typeface="+mn-cs"/>
              </a:rPr>
              <a:t>Velentgas</a:t>
            </a:r>
            <a:r>
              <a:rPr kumimoji="0" lang="en-US" sz="400" b="0" i="0" u="none" strike="noStrike" kern="1200" cap="none" spc="0" normalizeH="0" baseline="0" noProof="0" dirty="0" smtClean="0">
                <a:ln>
                  <a:noFill/>
                </a:ln>
                <a:solidFill>
                  <a:prstClr val="black"/>
                </a:solidFill>
                <a:effectLst/>
                <a:uLnTx/>
                <a:uFillTx/>
                <a:latin typeface="+mn-lt"/>
                <a:ea typeface="ＭＳ Ｐゴシック" pitchFamily="34" charset="-128"/>
                <a:cs typeface="+mn-cs"/>
              </a:rPr>
              <a:t> P and Dreyer NA, eds. Developing a Protocol for Observational Comparative Effectiveness Research: A User's Guide. Rockville, MD: Agency for Healthcare Research and Quality; January 2013. p. 93-108. AHRQ Publication No. 12-EHC099. Available at www.effectivehealthcare.ahrq.gov/Methods-OCER.cfm.</a:t>
            </a:r>
            <a:endParaRPr kumimoji="0" lang="en-US" sz="400" b="1" i="0" u="none" strike="noStrike" kern="1200" cap="none" spc="0" normalizeH="0" baseline="0" noProof="0" dirty="0" smtClean="0">
              <a:ln>
                <a:noFill/>
              </a:ln>
              <a:solidFill>
                <a:prstClr val="black"/>
              </a:solidFill>
              <a:effectLst/>
              <a:uLnTx/>
              <a:uFillTx/>
              <a:latin typeface="+mn-lt"/>
              <a:ea typeface="ＭＳ Ｐゴシック" pitchFamily="34" charset="-128"/>
              <a:cs typeface="+mn-cs"/>
            </a:endParaRPr>
          </a:p>
          <a:p>
            <a:pPr eaLnBrk="1" hangingPunct="1"/>
            <a:endParaRPr lang="en-US" sz="400" dirty="0" smtClean="0"/>
          </a:p>
          <a:p>
            <a:pPr eaLnBrk="1" hangingPunct="1"/>
            <a:r>
              <a:rPr lang="en-US" sz="400" dirty="0" smtClean="0"/>
              <a:t>Austin PC. The performance of different propensity score methods for estimating marginal odds ratios. Stat Med 2007 Jul 20;26(16):3078-94. PMID: 17187347.</a:t>
            </a:r>
          </a:p>
          <a:p>
            <a:pPr eaLnBrk="1" hangingPunct="1"/>
            <a:r>
              <a:rPr lang="en-US" sz="400" dirty="0" smtClean="0"/>
              <a:t>http://www.ncbi.nlm.nih.gov/pubmed/17187347</a:t>
            </a:r>
          </a:p>
          <a:p>
            <a:pPr eaLnBrk="1" hangingPunct="1"/>
            <a:endParaRPr lang="en-US" sz="400" dirty="0" smtClean="0"/>
          </a:p>
          <a:p>
            <a:pPr marL="0" marR="0" lvl="0" indent="0" algn="l" defTabSz="914400" rtl="0" eaLnBrk="1" fontAlgn="base" latinLnBrk="0" hangingPunct="1">
              <a:spcBef>
                <a:spcPct val="30000"/>
              </a:spcBef>
              <a:spcAft>
                <a:spcPct val="0"/>
              </a:spcAft>
              <a:buClrTx/>
              <a:buSzTx/>
              <a:buFontTx/>
              <a:buNone/>
              <a:tabLst/>
              <a:defRPr/>
            </a:pPr>
            <a:r>
              <a:rPr kumimoji="0" lang="en-US" sz="400" b="0" i="0" u="none" strike="noStrike" kern="1200" cap="none" spc="0" normalizeH="0" baseline="0" noProof="0" dirty="0" smtClean="0">
                <a:ln>
                  <a:noFill/>
                </a:ln>
                <a:solidFill>
                  <a:prstClr val="black"/>
                </a:solidFill>
                <a:effectLst/>
                <a:uLnTx/>
                <a:uFillTx/>
                <a:latin typeface="+mn-lt"/>
                <a:ea typeface="+mn-ea"/>
                <a:cs typeface="+mn-cs"/>
              </a:rPr>
              <a:t>Brookhart MA, Schneeweiss S, Rothman KJ, et al. Variable selection for propensity score models. Am J Epidemiol 2006 Jun 15;163(12):1149-56. PMID: 16624967.</a:t>
            </a:r>
          </a:p>
          <a:p>
            <a:pPr marL="0" marR="0" lvl="0" indent="0" algn="l" defTabSz="914400" rtl="0" eaLnBrk="1" fontAlgn="base" latinLnBrk="0" hangingPunct="1">
              <a:spcBef>
                <a:spcPct val="30000"/>
              </a:spcBef>
              <a:spcAft>
                <a:spcPct val="0"/>
              </a:spcAft>
              <a:buClrTx/>
              <a:buSzTx/>
              <a:buFontTx/>
              <a:buNone/>
              <a:tabLst/>
              <a:defRPr/>
            </a:pPr>
            <a:r>
              <a:rPr kumimoji="0" lang="en-US" sz="400" b="0" i="0" u="none" strike="noStrike" kern="1200" cap="none" spc="0" normalizeH="0" baseline="0" noProof="0" dirty="0" smtClean="0">
                <a:ln>
                  <a:noFill/>
                </a:ln>
                <a:solidFill>
                  <a:prstClr val="black"/>
                </a:solidFill>
                <a:effectLst/>
                <a:uLnTx/>
                <a:uFillTx/>
                <a:latin typeface="+mn-lt"/>
                <a:ea typeface="+mn-ea"/>
                <a:cs typeface="+mn-cs"/>
              </a:rPr>
              <a:t>http://www.ncbi.nlm.nih.gov/pubmed/16624967</a:t>
            </a:r>
          </a:p>
          <a:p>
            <a:pPr marL="0" marR="0" lvl="0" indent="0" algn="l" defTabSz="914400" rtl="0" eaLnBrk="1" fontAlgn="base" latinLnBrk="0" hangingPunct="1">
              <a:spcBef>
                <a:spcPct val="30000"/>
              </a:spcBef>
              <a:spcAft>
                <a:spcPct val="0"/>
              </a:spcAft>
              <a:buClrTx/>
              <a:buSzTx/>
              <a:buFontTx/>
              <a:buNone/>
              <a:tabLst/>
              <a:defRPr/>
            </a:pPr>
            <a:endParaRPr kumimoji="0" lang="en-US" sz="400" b="0" i="0" u="none" strike="noStrike" kern="1200" cap="none" spc="0" normalizeH="0" baseline="0" noProof="0" dirty="0" smtClean="0">
              <a:ln>
                <a:noFill/>
              </a:ln>
              <a:solidFill>
                <a:prstClr val="black"/>
              </a:solidFill>
              <a:effectLst/>
              <a:uLnTx/>
              <a:uFillTx/>
              <a:latin typeface="+mn-lt"/>
              <a:ea typeface="+mn-ea"/>
              <a:cs typeface="+mn-cs"/>
            </a:endParaRPr>
          </a:p>
          <a:p>
            <a:pPr eaLnBrk="1" hangingPunct="1"/>
            <a:r>
              <a:rPr lang="en-US" sz="400" dirty="0" smtClean="0"/>
              <a:t>Brookhart MA, Stürmer T, Glynn RJ, et al. Confounding control in healthcare database research: challenges and potential approaches. Med Care 2010 Jun;48(6 Suppl):S114-20. PMID: 20473199.</a:t>
            </a:r>
          </a:p>
          <a:p>
            <a:pPr eaLnBrk="1" hangingPunct="1"/>
            <a:r>
              <a:rPr lang="en-US" sz="400" dirty="0" smtClean="0"/>
              <a:t>http://www.ncbi.nlm.nih.gov/pubmed/20473199</a:t>
            </a:r>
          </a:p>
          <a:p>
            <a:pPr eaLnBrk="1" hangingPunct="1"/>
            <a:endParaRPr lang="en-US" sz="400" dirty="0" smtClean="0"/>
          </a:p>
          <a:p>
            <a:pPr marL="0" marR="0" lvl="0" indent="0" algn="l" defTabSz="914400" rtl="0" eaLnBrk="1" fontAlgn="base" latinLnBrk="0" hangingPunct="1">
              <a:spcBef>
                <a:spcPct val="30000"/>
              </a:spcBef>
              <a:spcAft>
                <a:spcPct val="0"/>
              </a:spcAft>
              <a:buClrTx/>
              <a:buSzTx/>
              <a:buFontTx/>
              <a:buNone/>
              <a:tabLst/>
              <a:defRPr/>
            </a:pPr>
            <a:r>
              <a:rPr kumimoji="0" lang="en-US" sz="400" b="0" i="0" u="none" strike="noStrike" kern="1200" cap="none" spc="0" normalizeH="0" baseline="0" noProof="0" dirty="0" smtClean="0">
                <a:ln>
                  <a:noFill/>
                </a:ln>
                <a:solidFill>
                  <a:prstClr val="black"/>
                </a:solidFill>
                <a:effectLst/>
                <a:uLnTx/>
                <a:uFillTx/>
                <a:latin typeface="+mn-lt"/>
                <a:ea typeface="+mn-ea"/>
                <a:cs typeface="+mn-cs"/>
              </a:rPr>
              <a:t>Myers JA, Rassen JA, Gagne JJ, et al. Effects of adjusting for instrumental variables on bias and precision of effect estimates. Am J Epidemiol 2011 Dec 1;174(11):1213-22. PMID: 22025356.</a:t>
            </a:r>
          </a:p>
          <a:p>
            <a:pPr marL="0" marR="0" lvl="0" indent="0" algn="l" defTabSz="914400" rtl="0" eaLnBrk="1" fontAlgn="base" latinLnBrk="0" hangingPunct="1">
              <a:spcBef>
                <a:spcPct val="30000"/>
              </a:spcBef>
              <a:spcAft>
                <a:spcPct val="0"/>
              </a:spcAft>
              <a:buClrTx/>
              <a:buSzTx/>
              <a:buFontTx/>
              <a:buNone/>
              <a:tabLst/>
              <a:defRPr/>
            </a:pPr>
            <a:r>
              <a:rPr kumimoji="0" lang="en-US" sz="400" b="0" i="0" u="none" strike="noStrike" kern="1200" cap="none" spc="0" normalizeH="0" baseline="0" noProof="0" dirty="0" smtClean="0">
                <a:ln>
                  <a:noFill/>
                </a:ln>
                <a:solidFill>
                  <a:prstClr val="black"/>
                </a:solidFill>
                <a:effectLst/>
                <a:uLnTx/>
                <a:uFillTx/>
                <a:latin typeface="+mn-lt"/>
                <a:ea typeface="+mn-ea"/>
                <a:cs typeface="+mn-cs"/>
              </a:rPr>
              <a:t>http://www.ncbi.nlm.nih.gov/pubmed/22025356</a:t>
            </a:r>
          </a:p>
          <a:p>
            <a:pPr eaLnBrk="1" hangingPunct="1"/>
            <a:endParaRPr lang="en-US" sz="400" dirty="0" smtClean="0"/>
          </a:p>
          <a:p>
            <a:pPr eaLnBrk="1" hangingPunct="1"/>
            <a:r>
              <a:rPr lang="en-US" sz="400" dirty="0" smtClean="0"/>
              <a:t>Pearl J. Invited commentary: understanding bias amplification. Am J Epidemiol 2011 Dec 1;174(11):1223-7. PMID: 22034488.</a:t>
            </a:r>
          </a:p>
          <a:p>
            <a:pPr eaLnBrk="1" hangingPunct="1"/>
            <a:r>
              <a:rPr lang="en-US" sz="400" dirty="0" smtClean="0"/>
              <a:t>http://www.ncbi.nlm.nih.gov/pubmed/22034488</a:t>
            </a:r>
          </a:p>
          <a:p>
            <a:pPr eaLnBrk="1" hangingPunct="1"/>
            <a:endParaRPr lang="en-US" sz="400" dirty="0" smtClean="0"/>
          </a:p>
          <a:p>
            <a:pPr marL="0" marR="0" lvl="0" indent="0" algn="l" defTabSz="914400" rtl="0" eaLnBrk="1" fontAlgn="base" latinLnBrk="0" hangingPunct="1">
              <a:spcBef>
                <a:spcPct val="30000"/>
              </a:spcBef>
              <a:spcAft>
                <a:spcPct val="0"/>
              </a:spcAft>
              <a:buClrTx/>
              <a:buSzTx/>
              <a:buFontTx/>
              <a:buNone/>
              <a:tabLst/>
              <a:defRPr/>
            </a:pPr>
            <a:r>
              <a:rPr kumimoji="0" lang="en-US" sz="400" b="0" i="0" u="none" strike="noStrike" kern="1200" cap="none" spc="0" normalizeH="0" baseline="0" noProof="0" dirty="0" smtClean="0">
                <a:ln>
                  <a:noFill/>
                </a:ln>
                <a:solidFill>
                  <a:prstClr val="black"/>
                </a:solidFill>
                <a:effectLst/>
                <a:uLnTx/>
                <a:uFillTx/>
                <a:latin typeface="+mn-lt"/>
                <a:ea typeface="+mn-ea"/>
                <a:cs typeface="+mn-cs"/>
              </a:rPr>
              <a:t>Robinson LD, Jewell NP. Covariate adjustment. Biometrics 1991 Mar;47(1):342-3. PMID: 2049511.</a:t>
            </a:r>
          </a:p>
          <a:p>
            <a:pPr marL="0" marR="0" lvl="0" indent="0" algn="l" defTabSz="914400" rtl="0" eaLnBrk="1" fontAlgn="base" latinLnBrk="0" hangingPunct="1">
              <a:spcBef>
                <a:spcPct val="30000"/>
              </a:spcBef>
              <a:spcAft>
                <a:spcPct val="0"/>
              </a:spcAft>
              <a:buClrTx/>
              <a:buSzTx/>
              <a:buFontTx/>
              <a:buNone/>
              <a:tabLst/>
              <a:defRPr/>
            </a:pPr>
            <a:r>
              <a:rPr kumimoji="0" lang="en-US" sz="400" b="0" i="0" u="none" strike="noStrike" kern="1200" cap="none" spc="0" normalizeH="0" baseline="0" noProof="0" dirty="0" smtClean="0">
                <a:ln>
                  <a:noFill/>
                </a:ln>
                <a:solidFill>
                  <a:prstClr val="black"/>
                </a:solidFill>
                <a:effectLst/>
                <a:uLnTx/>
                <a:uFillTx/>
                <a:latin typeface="+mn-lt"/>
                <a:ea typeface="+mn-ea"/>
                <a:cs typeface="+mn-cs"/>
              </a:rPr>
              <a:t>http://www.ncbi.nlm.nih.gov/pubmed/2049511</a:t>
            </a:r>
          </a:p>
          <a:p>
            <a:pPr marL="0" marR="0" lvl="0" indent="0" algn="l" defTabSz="914400" rtl="0" eaLnBrk="1" fontAlgn="base" latinLnBrk="0" hangingPunct="1">
              <a:spcBef>
                <a:spcPct val="30000"/>
              </a:spcBef>
              <a:spcAft>
                <a:spcPct val="0"/>
              </a:spcAft>
              <a:buClrTx/>
              <a:buSzTx/>
              <a:buFontTx/>
              <a:buNone/>
              <a:tabLst/>
              <a:defRPr/>
            </a:pPr>
            <a:endParaRPr kumimoji="0" lang="en-US" sz="400" b="0" i="0" u="none" strike="noStrike" kern="1200" cap="none" spc="0" normalizeH="0" baseline="0" noProof="0" dirty="0" smtClean="0">
              <a:ln>
                <a:noFill/>
              </a:ln>
              <a:solidFill>
                <a:prstClr val="black"/>
              </a:solidFill>
              <a:effectLst/>
              <a:uLnTx/>
              <a:uFillTx/>
              <a:latin typeface="+mn-lt"/>
              <a:ea typeface="+mn-ea"/>
              <a:cs typeface="+mn-cs"/>
            </a:endParaRPr>
          </a:p>
          <a:p>
            <a:pPr marL="0" marR="0" lvl="0" indent="0" algn="l" defTabSz="914400" rtl="0" eaLnBrk="1" fontAlgn="base" latinLnBrk="0" hangingPunct="1">
              <a:spcBef>
                <a:spcPct val="30000"/>
              </a:spcBef>
              <a:spcAft>
                <a:spcPct val="0"/>
              </a:spcAft>
              <a:buClrTx/>
              <a:buSzTx/>
              <a:buFontTx/>
              <a:buNone/>
              <a:tabLst/>
              <a:defRPr/>
            </a:pPr>
            <a:r>
              <a:rPr kumimoji="0" lang="en-US" sz="400" b="0" i="0" u="none" strike="noStrike" kern="1200" cap="none" spc="0" normalizeH="0" baseline="0" noProof="0" dirty="0" smtClean="0">
                <a:ln>
                  <a:noFill/>
                </a:ln>
                <a:solidFill>
                  <a:prstClr val="black"/>
                </a:solidFill>
                <a:effectLst/>
                <a:uLnTx/>
                <a:uFillTx/>
                <a:latin typeface="+mn-lt"/>
                <a:ea typeface="+mn-ea"/>
                <a:cs typeface="+mn-cs"/>
              </a:rPr>
              <a:t>Schisterman EF, Cole SR, Platt RW. Overadjustment bias and unnecessary adjustment in epidemiologic studies. Epidemiology 2009 Jul;20(4):488-95. PMID: 19525685.</a:t>
            </a:r>
          </a:p>
          <a:p>
            <a:pPr marL="0" marR="0" lvl="0" indent="0" algn="l" defTabSz="914400" rtl="0" eaLnBrk="1" fontAlgn="base" latinLnBrk="0" hangingPunct="1">
              <a:spcBef>
                <a:spcPct val="30000"/>
              </a:spcBef>
              <a:spcAft>
                <a:spcPct val="0"/>
              </a:spcAft>
              <a:buClrTx/>
              <a:buSzTx/>
              <a:buFontTx/>
              <a:buNone/>
              <a:tabLst/>
              <a:defRPr/>
            </a:pPr>
            <a:r>
              <a:rPr kumimoji="0" lang="en-US" sz="400" b="0" i="0" u="none" strike="noStrike" kern="1200" cap="none" spc="0" normalizeH="0" baseline="0" noProof="0" dirty="0" smtClean="0">
                <a:ln>
                  <a:noFill/>
                </a:ln>
                <a:solidFill>
                  <a:prstClr val="black"/>
                </a:solidFill>
                <a:effectLst/>
                <a:uLnTx/>
                <a:uFillTx/>
                <a:latin typeface="+mn-lt"/>
                <a:ea typeface="+mn-ea"/>
                <a:cs typeface="+mn-cs"/>
              </a:rPr>
              <a:t>http://www.ncbi.nlm.nih.gov/pubmed/19525685</a:t>
            </a:r>
          </a:p>
          <a:p>
            <a:pPr marL="0" marR="0" lvl="0" indent="0" algn="l" defTabSz="914400" rtl="0" eaLnBrk="1" fontAlgn="base" latinLnBrk="0" hangingPunct="1">
              <a:spcBef>
                <a:spcPct val="30000"/>
              </a:spcBef>
              <a:spcAft>
                <a:spcPct val="0"/>
              </a:spcAft>
              <a:buClrTx/>
              <a:buSzTx/>
              <a:buFontTx/>
              <a:buNone/>
              <a:tabLst/>
              <a:defRPr/>
            </a:pPr>
            <a:endParaRPr kumimoji="0" lang="en-US" sz="400" b="0" i="0" u="none" strike="noStrike" kern="1200" cap="none" spc="0" normalizeH="0" baseline="0" noProof="0" dirty="0" smtClean="0">
              <a:ln>
                <a:noFill/>
              </a:ln>
              <a:solidFill>
                <a:prstClr val="black"/>
              </a:solidFill>
              <a:effectLst/>
              <a:uLnTx/>
              <a:uFillTx/>
              <a:latin typeface="+mn-lt"/>
              <a:ea typeface="+mn-ea"/>
              <a:cs typeface="+mn-cs"/>
            </a:endParaRPr>
          </a:p>
          <a:p>
            <a:pPr eaLnBrk="1" hangingPunct="1"/>
            <a:r>
              <a:rPr lang="en-US" sz="400" dirty="0" smtClean="0"/>
              <a:t>Wooldridge J. Should instrumental variables be used as matching variables? East Lansing, MI: Michigan State University; </a:t>
            </a:r>
            <a:r>
              <a:rPr lang="en-US" sz="400" smtClean="0"/>
              <a:t>2009.</a:t>
            </a:r>
            <a:endParaRPr lang="en-US" sz="400" dirty="0" smtClean="0"/>
          </a:p>
          <a:p>
            <a:pPr eaLnBrk="1" hangingPunct="1"/>
            <a:endParaRPr lang="en-US" sz="400"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55000" lnSpcReduction="20000"/>
          </a:bodyPr>
          <a:lstStyle/>
          <a:p>
            <a:pPr eaLnBrk="1" hangingPunct="1">
              <a:lnSpc>
                <a:spcPct val="120000"/>
              </a:lnSpc>
            </a:pPr>
            <a:r>
              <a:rPr lang="en-US" b="1" dirty="0" smtClean="0"/>
              <a:t>Proxy</a:t>
            </a:r>
            <a:r>
              <a:rPr lang="en-US" b="1" baseline="0" dirty="0" smtClean="0"/>
              <a:t> Confounders and Mismeasured and Unmeasured Confounders</a:t>
            </a:r>
            <a:endParaRPr lang="en-US" b="0" baseline="0" dirty="0" smtClean="0"/>
          </a:p>
          <a:p>
            <a:pPr marL="0" marR="0" indent="0" algn="l" defTabSz="914400" rtl="0" eaLnBrk="1" fontAlgn="base" latinLnBrk="0" hangingPunct="1">
              <a:lnSpc>
                <a:spcPct val="120000"/>
              </a:lnSpc>
              <a:spcBef>
                <a:spcPct val="30000"/>
              </a:spcBef>
              <a:spcAft>
                <a:spcPct val="0"/>
              </a:spcAft>
              <a:buClrTx/>
              <a:buSzTx/>
              <a:buFontTx/>
              <a:buNone/>
              <a:tabLst/>
              <a:defRPr/>
            </a:pPr>
            <a:r>
              <a:rPr lang="en-US" sz="1200" kern="1200" dirty="0" smtClean="0">
                <a:solidFill>
                  <a:schemeClr val="tx1"/>
                </a:solidFill>
                <a:effectLst/>
                <a:latin typeface="+mn-lt"/>
                <a:ea typeface="+mn-ea"/>
                <a:cs typeface="+mn-cs"/>
              </a:rPr>
              <a:t>It is not uncommon for a researcher to be aware of an important confounding variable and to lack data on that variable. A measured proxy can sometimes stand in for an unmeasured confounder. For example, use of oxygen canisters could be a proxy for failing health and functional impairment, and the use of preventive services, such as getting a flu shot, is sometimes thought to serve as a proxy for healthy behavior and treatment adherence. Likewise, important confounders sometimes are measured with error. For example, self-reported body mass index will often be subject to under-reporting.</a:t>
            </a:r>
          </a:p>
          <a:p>
            <a:pPr eaLnBrk="1" hangingPunct="1">
              <a:lnSpc>
                <a:spcPct val="120000"/>
              </a:lnSpc>
            </a:pPr>
            <a:endParaRPr lang="en-US" b="1" dirty="0" smtClean="0"/>
          </a:p>
          <a:p>
            <a:pPr>
              <a:lnSpc>
                <a:spcPct val="120000"/>
              </a:lnSpc>
            </a:pPr>
            <a:r>
              <a:rPr lang="en-US" sz="1200" kern="1200" dirty="0" smtClean="0">
                <a:solidFill>
                  <a:schemeClr val="tx1"/>
                </a:solidFill>
                <a:effectLst/>
                <a:latin typeface="+mn-lt"/>
                <a:ea typeface="+mn-ea"/>
                <a:cs typeface="+mn-cs"/>
              </a:rPr>
              <a:t>Investigators routinely adjust analyses by using proxy confounders and mismeasured confounders. Adjusting for a proxy or mismeasured confounder will reduce bias relative to the unadjusted estimate, provided the effect of the confounder on the treatment and the outcome are “monotonic.” In other words, any increase in the confounder should on average always affect treatment in the same direction and should always affect the outcome in the same direction for both the treated and untreated groups. If an increase in the confounder increased the outcome for the treated group and decreased the outcome for the untreated group, then adjustment for the proxy or mismeasured confounder can potentially increase bias. Unfortunately, there are cases—even when the measurement error of the confounder is nondifferential (does not depend on treatment or outcome)—in which adjustment for proxy or mismeasured confounders can increase, rather than decrease, bias.</a:t>
            </a:r>
          </a:p>
          <a:p>
            <a:pPr>
              <a:lnSpc>
                <a:spcPct val="120000"/>
              </a:lnSpc>
            </a:pPr>
            <a:r>
              <a:rPr lang="en-US" sz="1200" kern="1200" dirty="0" smtClean="0">
                <a:solidFill>
                  <a:schemeClr val="tx1"/>
                </a:solidFill>
                <a:effectLst/>
                <a:latin typeface="+mn-lt"/>
                <a:ea typeface="+mn-ea"/>
                <a:cs typeface="+mn-cs"/>
              </a:rPr>
              <a:t> </a:t>
            </a:r>
          </a:p>
          <a:p>
            <a:pPr>
              <a:lnSpc>
                <a:spcPct val="120000"/>
              </a:lnSpc>
            </a:pPr>
            <a:r>
              <a:rPr lang="en-US" sz="1200" kern="1200" dirty="0" smtClean="0">
                <a:solidFill>
                  <a:schemeClr val="tx1"/>
                </a:solidFill>
                <a:effectLst/>
                <a:latin typeface="+mn-lt"/>
                <a:ea typeface="+mn-ea"/>
                <a:cs typeface="+mn-cs"/>
              </a:rPr>
              <a:t>Another common problem in trying to estimate causal effects is that of unmeasured confounding. Sensitivity analysis techniques have been developed to address misclassified and unmeasured confounding. (See chapter 11 for further discussion of sensitivity analyses.)</a:t>
            </a:r>
          </a:p>
          <a:p>
            <a:pPr marL="0" marR="0" indent="0" algn="l" defTabSz="914400" rtl="0" eaLnBrk="0" fontAlgn="base" latinLnBrk="0" hangingPunct="0">
              <a:lnSpc>
                <a:spcPct val="120000"/>
              </a:lnSpc>
              <a:spcBef>
                <a:spcPct val="30000"/>
              </a:spcBef>
              <a:spcAft>
                <a:spcPct val="0"/>
              </a:spcAft>
              <a:buClrTx/>
              <a:buSzTx/>
              <a:buFontTx/>
              <a:buNone/>
              <a:tabLst/>
              <a:defRPr/>
            </a:pPr>
            <a:endParaRPr lang="en-US" dirty="0" smtClean="0">
              <a:ea typeface="ＭＳ Ｐゴシック" pitchFamily="34" charset="-128"/>
            </a:endParaRPr>
          </a:p>
          <a:p>
            <a:pPr marL="0" marR="0" indent="0" algn="l" defTabSz="914400" rtl="0" eaLnBrk="0" fontAlgn="base" latinLnBrk="0" hangingPunct="0">
              <a:lnSpc>
                <a:spcPct val="120000"/>
              </a:lnSpc>
              <a:spcBef>
                <a:spcPct val="30000"/>
              </a:spcBef>
              <a:spcAft>
                <a:spcPct val="0"/>
              </a:spcAft>
              <a:buClrTx/>
              <a:buSzTx/>
              <a:buFontTx/>
              <a:buNone/>
              <a:tabLst/>
              <a:defRPr/>
            </a:pPr>
            <a:r>
              <a:rPr lang="en-US" dirty="0" smtClean="0">
                <a:ea typeface="ＭＳ Ｐゴシック" pitchFamily="34" charset="-128"/>
              </a:rPr>
              <a:t>References:</a:t>
            </a:r>
          </a:p>
          <a:p>
            <a:pPr marL="0" marR="0" lvl="0" indent="0" algn="l" defTabSz="914400" rtl="0" eaLnBrk="1" fontAlgn="base" latinLnBrk="0" hangingPunct="1">
              <a:lnSpc>
                <a:spcPct val="12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mn-lt"/>
                <a:ea typeface="ＭＳ Ｐゴシック" pitchFamily="34" charset="-128"/>
                <a:cs typeface="+mn-cs"/>
              </a:rPr>
              <a:t>Sauer B, </a:t>
            </a:r>
            <a:r>
              <a:rPr kumimoji="0" lang="en-US" sz="1200" b="0" i="0" u="none" strike="noStrike" kern="1200" cap="none" spc="0" normalizeH="0" baseline="0" noProof="0" dirty="0" err="1" smtClean="0">
                <a:ln>
                  <a:noFill/>
                </a:ln>
                <a:solidFill>
                  <a:prstClr val="black"/>
                </a:solidFill>
                <a:effectLst/>
                <a:uLnTx/>
                <a:uFillTx/>
                <a:latin typeface="+mn-lt"/>
                <a:ea typeface="ＭＳ Ｐゴシック" pitchFamily="34" charset="-128"/>
                <a:cs typeface="+mn-cs"/>
              </a:rPr>
              <a:t>Brookhart</a:t>
            </a:r>
            <a:r>
              <a:rPr kumimoji="0" lang="en-US" sz="1200" b="0" i="0" u="none" strike="noStrike" kern="1200" cap="none" spc="0" normalizeH="0" baseline="0" noProof="0" dirty="0" smtClean="0">
                <a:ln>
                  <a:noFill/>
                </a:ln>
                <a:solidFill>
                  <a:prstClr val="black"/>
                </a:solidFill>
                <a:effectLst/>
                <a:uLnTx/>
                <a:uFillTx/>
                <a:latin typeface="+mn-lt"/>
                <a:ea typeface="ＭＳ Ｐゴシック" pitchFamily="34" charset="-128"/>
                <a:cs typeface="+mn-cs"/>
              </a:rPr>
              <a:t> MA, Roy JA, et al. Covariate selection. In: </a:t>
            </a:r>
            <a:r>
              <a:rPr kumimoji="0" lang="en-US" sz="1200" b="0" i="0" u="none" strike="noStrike" kern="1200" cap="none" spc="0" normalizeH="0" baseline="0" noProof="0" dirty="0" err="1" smtClean="0">
                <a:ln>
                  <a:noFill/>
                </a:ln>
                <a:solidFill>
                  <a:prstClr val="black"/>
                </a:solidFill>
                <a:effectLst/>
                <a:uLnTx/>
                <a:uFillTx/>
                <a:latin typeface="+mn-lt"/>
                <a:ea typeface="ＭＳ Ｐゴシック" pitchFamily="34" charset="-128"/>
                <a:cs typeface="+mn-cs"/>
              </a:rPr>
              <a:t>Velentgas</a:t>
            </a:r>
            <a:r>
              <a:rPr kumimoji="0" lang="en-US" sz="1200" b="0" i="0" u="none" strike="noStrike" kern="1200" cap="none" spc="0" normalizeH="0" baseline="0" noProof="0" dirty="0" smtClean="0">
                <a:ln>
                  <a:noFill/>
                </a:ln>
                <a:solidFill>
                  <a:prstClr val="black"/>
                </a:solidFill>
                <a:effectLst/>
                <a:uLnTx/>
                <a:uFillTx/>
                <a:latin typeface="+mn-lt"/>
                <a:ea typeface="ＭＳ Ｐゴシック" pitchFamily="34" charset="-128"/>
                <a:cs typeface="+mn-cs"/>
              </a:rPr>
              <a:t> P and Dreyer NA, eds. Developing a Protocol for Observational Comparative Effectiveness Research: A User's Guide. Rockville, MD: Agency for Healthcare Research and Quality; January 2013. p. 93-108. AHRQ Publication No. 12-EHC099. Available at www.effectivehealthcare.ahrq.gov/Methods-OCER.cfm.</a:t>
            </a:r>
            <a:endParaRPr kumimoji="0" lang="en-US" sz="1200" b="1" i="0" u="none" strike="noStrike" kern="1200" cap="none" spc="0" normalizeH="0" baseline="0" noProof="0" dirty="0" smtClean="0">
              <a:ln>
                <a:noFill/>
              </a:ln>
              <a:solidFill>
                <a:prstClr val="black"/>
              </a:solidFill>
              <a:effectLst/>
              <a:uLnTx/>
              <a:uFillTx/>
              <a:latin typeface="+mn-lt"/>
              <a:ea typeface="ＭＳ Ｐゴシック" pitchFamily="34" charset="-128"/>
              <a:cs typeface="+mn-cs"/>
            </a:endParaRPr>
          </a:p>
          <a:p>
            <a:pPr marL="0" marR="0" indent="0" algn="l" defTabSz="914400" rtl="0" eaLnBrk="1" fontAlgn="base" latinLnBrk="0" hangingPunct="1">
              <a:lnSpc>
                <a:spcPct val="120000"/>
              </a:lnSpc>
              <a:spcBef>
                <a:spcPct val="0"/>
              </a:spcBef>
              <a:spcAft>
                <a:spcPct val="0"/>
              </a:spcAft>
              <a:buClrTx/>
              <a:buSzTx/>
              <a:buFontTx/>
              <a:buNone/>
              <a:tabLst/>
              <a:defRPr/>
            </a:pPr>
            <a:endParaRPr kumimoji="0" lang="en-US" sz="1200" b="0" i="0" u="none" strike="noStrike" kern="1200" cap="none" spc="0" normalizeH="0" baseline="0" noProof="0" dirty="0" smtClean="0">
              <a:ln>
                <a:noFill/>
              </a:ln>
              <a:solidFill>
                <a:prstClr val="black"/>
              </a:solidFill>
              <a:effectLst/>
              <a:uLnTx/>
              <a:uFillTx/>
              <a:latin typeface="+mn-lt"/>
              <a:ea typeface="+mn-ea"/>
              <a:cs typeface="+mn-cs"/>
            </a:endParaRPr>
          </a:p>
          <a:p>
            <a:pPr marL="0" marR="0" lvl="0" indent="0" algn="l" defTabSz="914400" rtl="0" eaLnBrk="0" fontAlgn="base" latinLnBrk="0" hangingPunct="0">
              <a:lnSpc>
                <a:spcPct val="120000"/>
              </a:lnSpc>
              <a:spcBef>
                <a:spcPct val="30000"/>
              </a:spcBef>
              <a:spcAft>
                <a:spcPct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Brenner H. Bias due to non-differential misclassification of polytomous confounders. J Clin Epidemiol 1993 Jan;46(1):57-63. PMID: 8433115.</a:t>
            </a:r>
          </a:p>
          <a:p>
            <a:pPr marL="0" marR="0" lvl="0" indent="0" algn="l" defTabSz="914400" rtl="0" eaLnBrk="0" fontAlgn="base" latinLnBrk="0" hangingPunct="0">
              <a:lnSpc>
                <a:spcPct val="120000"/>
              </a:lnSpc>
              <a:spcBef>
                <a:spcPct val="30000"/>
              </a:spcBef>
              <a:spcAft>
                <a:spcPct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http://www.ncbi.nlm.nih.gov/pubmed/8433115</a:t>
            </a:r>
          </a:p>
          <a:p>
            <a:pPr marL="0" marR="0" lvl="0" indent="0" algn="l" defTabSz="914400" rtl="0" eaLnBrk="0" fontAlgn="base" latinLnBrk="0" hangingPunct="0">
              <a:lnSpc>
                <a:spcPct val="120000"/>
              </a:lnSpc>
              <a:spcBef>
                <a:spcPct val="30000"/>
              </a:spcBef>
              <a:spcAft>
                <a:spcPct val="0"/>
              </a:spcAft>
              <a:buClrTx/>
              <a:buSzTx/>
              <a:buFontTx/>
              <a:buNone/>
              <a:tabLst/>
              <a:defRPr/>
            </a:pPr>
            <a:endParaRPr kumimoji="0" lang="en-US" sz="1200" b="0" i="0" u="none" strike="noStrike" kern="1200" cap="none" spc="0" normalizeH="0" baseline="0" noProof="0" dirty="0" smtClean="0">
              <a:ln>
                <a:noFill/>
              </a:ln>
              <a:solidFill>
                <a:prstClr val="black"/>
              </a:solidFill>
              <a:effectLst/>
              <a:uLnTx/>
              <a:uFillTx/>
              <a:latin typeface="+mn-lt"/>
              <a:ea typeface="+mn-ea"/>
              <a:cs typeface="+mn-cs"/>
            </a:endParaRPr>
          </a:p>
          <a:p>
            <a:pPr>
              <a:lnSpc>
                <a:spcPct val="120000"/>
              </a:lnSpc>
            </a:pPr>
            <a:r>
              <a:rPr lang="en-US" sz="1200" kern="1200" dirty="0" smtClean="0">
                <a:solidFill>
                  <a:schemeClr val="tx1"/>
                </a:solidFill>
                <a:effectLst/>
                <a:latin typeface="+mn-lt"/>
                <a:ea typeface="+mn-ea"/>
                <a:cs typeface="+mn-cs"/>
              </a:rPr>
              <a:t>Hernán MA, Alonso A, Logan R, et al. Observational studies analyzed like randomized experiments: an application to postmenopausal hormone therapy and coronary heart disease. Epidemiology 2008 Nov;19(6):766-79. </a:t>
            </a:r>
            <a:r>
              <a:rPr lang="en-US" dirty="0" smtClean="0"/>
              <a:t>PMID: 18854702.</a:t>
            </a:r>
          </a:p>
          <a:p>
            <a:pPr>
              <a:lnSpc>
                <a:spcPct val="120000"/>
              </a:lnSpc>
            </a:pPr>
            <a:r>
              <a:rPr lang="en-US" dirty="0" smtClean="0"/>
              <a:t>http://www.ncbi.nlm.nih.gov/pubmed/18854702</a:t>
            </a:r>
            <a:endParaRPr lang="en-US" sz="1200" kern="1200" dirty="0" smtClean="0">
              <a:solidFill>
                <a:schemeClr val="tx1"/>
              </a:solidFill>
              <a:effectLst/>
              <a:latin typeface="+mn-lt"/>
              <a:ea typeface="+mn-ea"/>
              <a:cs typeface="+mn-cs"/>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eaLnBrk="1" hangingPunct="1"/>
            <a:r>
              <a:rPr lang="en-US" sz="300" b="1" dirty="0" smtClean="0"/>
              <a:t>Selection of Variables To Control Confounding (1 of 3)</a:t>
            </a:r>
            <a:endParaRPr lang="en-US" sz="300" dirty="0" smtClean="0"/>
          </a:p>
          <a:p>
            <a:pPr eaLnBrk="1" hangingPunct="1"/>
            <a:r>
              <a:rPr lang="en-US" sz="300" dirty="0" smtClean="0"/>
              <a:t>We present two general approaches to selecting variables to control confounding in nonexperimental comparative effectiveness research. The first approach selects variables based on background knowledge about the relationship of the variable to treatment and outcome; and the second approach relies primarily on statistical associations to select variables for control of confounding and can be described as high-dimensional automatic variable-selection techniques. The use of background knowledge and Causal Graph Theory is strongly recommended when there is sufficient knowledge of the causal structure of the variables.</a:t>
            </a:r>
          </a:p>
          <a:p>
            <a:pPr eaLnBrk="1" hangingPunct="1"/>
            <a:endParaRPr lang="en-US" sz="300" b="1" dirty="0" smtClean="0"/>
          </a:p>
          <a:p>
            <a:pPr eaLnBrk="1" hangingPunct="1"/>
            <a:r>
              <a:rPr lang="en-US" sz="300" b="1" dirty="0" smtClean="0"/>
              <a:t>Variable selection based on background knowledge</a:t>
            </a:r>
            <a:endParaRPr lang="en-US" sz="300" dirty="0" smtClean="0"/>
          </a:p>
          <a:p>
            <a:pPr eaLnBrk="1" hangingPunct="1"/>
            <a:r>
              <a:rPr lang="en-US" sz="300" i="1" dirty="0" smtClean="0"/>
              <a:t>Causal Graph Theory</a:t>
            </a:r>
            <a:endParaRPr lang="en-US" sz="300" dirty="0" smtClean="0"/>
          </a:p>
          <a:p>
            <a:pPr eaLnBrk="1" hangingPunct="1"/>
            <a:r>
              <a:rPr lang="en-US" sz="300" dirty="0" smtClean="0"/>
              <a:t>Assuming there is a well-defined fixed treatment employing an intention-to-treat paradigm and no set of covariates predicts treatment assignment with 100-percent accuracy, control of confounding is all that is needed to estimate causal effects with nonexperimental data. The problem, as described above, is that colliders, intermediate variables, and instruments can all statistically behave like confounders. For this reason, an understanding of the causal structure of variables is required to separate confounders from other potential bias-inducing variables. When sufficient knowledge is available to construct a causal graph, analyzing the structural basis for evaluating confounding is the most robust approach to selecting variables for adjustment. The goal is to use the graph to identify a sufficient set of variables to achieve unconfoundedness, sometimes also called conditional exchangeability.</a:t>
            </a:r>
          </a:p>
          <a:p>
            <a:pPr eaLnBrk="1" hangingPunct="1"/>
            <a:endParaRPr lang="en-US" sz="300" b="1" dirty="0" smtClean="0"/>
          </a:p>
          <a:p>
            <a:pPr eaLnBrk="1" hangingPunct="1"/>
            <a:r>
              <a:rPr lang="en-US" sz="300" i="1" dirty="0" smtClean="0"/>
              <a:t>Adjustment for all observed pretreatment covariates</a:t>
            </a:r>
            <a:endParaRPr lang="en-US" sz="300" dirty="0" smtClean="0"/>
          </a:p>
          <a:p>
            <a:pPr eaLnBrk="1" hangingPunct="1"/>
            <a:r>
              <a:rPr lang="en-US" sz="300" dirty="0" smtClean="0"/>
              <a:t>Emphasis is often placed on the treatment assignment mechanism and on trying to reconstruct the hypothetical broken randomized experiment that led to the observational data. Propensity score methods are often employed for this purpose; they can be used in health care epidemiology to statistically control large numbers of variables when outcomes are infrequent. Propensity scores are the probability of receiving treatment, given the set of observed covariates. The probability of treatment is estimated conditionally on a set of covariates, and the predicted probability is then used as a balancing score or matching variable across treatment groups to estimate the treatment effect.</a:t>
            </a:r>
          </a:p>
          <a:p>
            <a:pPr eaLnBrk="1" hangingPunct="1"/>
            <a:endParaRPr lang="en-US" sz="300" dirty="0" smtClean="0"/>
          </a:p>
          <a:p>
            <a:pPr eaLnBrk="1" hangingPunct="1"/>
            <a:r>
              <a:rPr lang="en-US" sz="300" i="1" dirty="0" smtClean="0"/>
              <a:t>Adjustment for all possible risk factors of the outcome</a:t>
            </a:r>
            <a:endParaRPr lang="en-US" sz="300" dirty="0" smtClean="0"/>
          </a:p>
          <a:p>
            <a:pPr eaLnBrk="1" hangingPunct="1"/>
            <a:r>
              <a:rPr lang="en-US" sz="300" dirty="0" smtClean="0"/>
              <a:t>Confounding pathways require common cause structures between the outcome and treatment. A common strategy used to remove confounding without incidentally including strong instruments and colliders is to only include variables thought to be direct causes of the outcome (i.e., risk factors) in propensity score models. This approach only requires background knowledge of causes of the outcome and does not require an understanding of the treatment assignment mechanism or how variables that influence treatment are related to risk factors for the outcome. This strategy, however, may fail to include measured variables that predict treatment assignment but have an unmeasured ancestor that is an outcome risk factor (</a:t>
            </a:r>
            <a:r>
              <a:rPr lang="en-US" sz="300" i="1" dirty="0" smtClean="0"/>
              <a:t>A</a:t>
            </a:r>
            <a:r>
              <a:rPr lang="en-US" sz="300" i="1" baseline="-25000" dirty="0" smtClean="0"/>
              <a:t>0 </a:t>
            </a:r>
            <a:r>
              <a:rPr lang="en-US" sz="300" dirty="0" smtClean="0"/>
              <a:t>←</a:t>
            </a:r>
            <a:r>
              <a:rPr lang="en-US" sz="300" i="1" dirty="0" smtClean="0"/>
              <a:t>C</a:t>
            </a:r>
            <a:r>
              <a:rPr lang="en-US" sz="300" i="1" baseline="-25000" dirty="0" smtClean="0"/>
              <a:t>0 </a:t>
            </a:r>
            <a:r>
              <a:rPr lang="en-US" sz="300" dirty="0" smtClean="0"/>
              <a:t>←</a:t>
            </a:r>
            <a:r>
              <a:rPr lang="en-US" sz="300" i="1" dirty="0" smtClean="0"/>
              <a:t>U1</a:t>
            </a:r>
            <a:r>
              <a:rPr lang="en-US" sz="300" dirty="0" smtClean="0"/>
              <a:t>→</a:t>
            </a:r>
            <a:r>
              <a:rPr lang="en-US" sz="300" i="1" dirty="0" smtClean="0"/>
              <a:t>Y</a:t>
            </a:r>
            <a:r>
              <a:rPr lang="en-US" sz="300" i="1" baseline="-25000" dirty="0" smtClean="0"/>
              <a:t>1</a:t>
            </a:r>
            <a:r>
              <a:rPr lang="en-US" sz="300" dirty="0" smtClean="0"/>
              <a:t>).</a:t>
            </a:r>
          </a:p>
          <a:p>
            <a:pPr eaLnBrk="1" hangingPunct="1"/>
            <a:endParaRPr lang="en-US" sz="300" i="1" dirty="0" smtClean="0"/>
          </a:p>
          <a:p>
            <a:pPr eaLnBrk="1" hangingPunct="1"/>
            <a:r>
              <a:rPr lang="en-US" sz="300" i="1" dirty="0" smtClean="0"/>
              <a:t>Disjunctive cause criterion</a:t>
            </a:r>
            <a:endParaRPr lang="en-US" sz="300" dirty="0" smtClean="0"/>
          </a:p>
          <a:p>
            <a:pPr eaLnBrk="1" hangingPunct="1"/>
            <a:r>
              <a:rPr lang="en-US" sz="300" dirty="0" smtClean="0"/>
              <a:t>The disjunctive cause criterion is a formal statement of the conditions in which variable selection based on partial knowledge of the causal structure can remove confounding. It states that all observed variables that are a cause of treatment, of the outcome, or of both should be included for statistical adjustment. When any subset of observed variables is sufficient to control confounding, the set obtained by applying the disjunctive cause criteria will also constitute a sufficient set. This approach requires more knowledge of the variables’ relationship to the treatment and outcome than the other approaches based on background knowledge. The approach performs well when a sufficient set of variables is measured but presents problems when unmeasured confounding remains. The problem is the same as with Z-bias induced by incorrect use of instrumental variables: conditioning on an instrument can amplify the bias due to unmeasured confounding.</a:t>
            </a:r>
          </a:p>
          <a:p>
            <a:pPr eaLnBrk="1" hangingPunct="1"/>
            <a:endParaRPr lang="en-US" sz="300" dirty="0" smtClean="0"/>
          </a:p>
          <a:p>
            <a:pPr eaLnBrk="1" hangingPunct="1"/>
            <a:r>
              <a:rPr lang="en-US" sz="300" dirty="0" smtClean="0"/>
              <a:t>References:</a:t>
            </a:r>
          </a:p>
          <a:p>
            <a:pPr marL="0" marR="0" lvl="0" indent="0" algn="l" defTabSz="914400" rtl="0" eaLnBrk="1" fontAlgn="base" latinLnBrk="0" hangingPunct="1">
              <a:spcBef>
                <a:spcPct val="0"/>
              </a:spcBef>
              <a:spcAft>
                <a:spcPct val="0"/>
              </a:spcAft>
              <a:buClrTx/>
              <a:buSzTx/>
              <a:buFontTx/>
              <a:buNone/>
              <a:tabLst/>
              <a:defRPr/>
            </a:pPr>
            <a:r>
              <a:rPr kumimoji="0" lang="en-US" sz="300" b="0" i="0" u="none" strike="noStrike" kern="1200" cap="none" spc="0" normalizeH="0" baseline="0" noProof="0" dirty="0" smtClean="0">
                <a:ln>
                  <a:noFill/>
                </a:ln>
                <a:solidFill>
                  <a:prstClr val="black"/>
                </a:solidFill>
                <a:effectLst/>
                <a:uLnTx/>
                <a:uFillTx/>
                <a:latin typeface="+mn-lt"/>
                <a:ea typeface="ＭＳ Ｐゴシック" pitchFamily="34" charset="-128"/>
                <a:cs typeface="+mn-cs"/>
              </a:rPr>
              <a:t>Sauer B, </a:t>
            </a:r>
            <a:r>
              <a:rPr kumimoji="0" lang="en-US" sz="300" b="0" i="0" u="none" strike="noStrike" kern="1200" cap="none" spc="0" normalizeH="0" baseline="0" noProof="0" dirty="0" err="1" smtClean="0">
                <a:ln>
                  <a:noFill/>
                </a:ln>
                <a:solidFill>
                  <a:prstClr val="black"/>
                </a:solidFill>
                <a:effectLst/>
                <a:uLnTx/>
                <a:uFillTx/>
                <a:latin typeface="+mn-lt"/>
                <a:ea typeface="ＭＳ Ｐゴシック" pitchFamily="34" charset="-128"/>
                <a:cs typeface="+mn-cs"/>
              </a:rPr>
              <a:t>Brookhart</a:t>
            </a:r>
            <a:r>
              <a:rPr kumimoji="0" lang="en-US" sz="300" b="0" i="0" u="none" strike="noStrike" kern="1200" cap="none" spc="0" normalizeH="0" baseline="0" noProof="0" dirty="0" smtClean="0">
                <a:ln>
                  <a:noFill/>
                </a:ln>
                <a:solidFill>
                  <a:prstClr val="black"/>
                </a:solidFill>
                <a:effectLst/>
                <a:uLnTx/>
                <a:uFillTx/>
                <a:latin typeface="+mn-lt"/>
                <a:ea typeface="ＭＳ Ｐゴシック" pitchFamily="34" charset="-128"/>
                <a:cs typeface="+mn-cs"/>
              </a:rPr>
              <a:t> MA, Roy JA, et al. Covariate selection. In: </a:t>
            </a:r>
            <a:r>
              <a:rPr kumimoji="0" lang="en-US" sz="300" b="0" i="0" u="none" strike="noStrike" kern="1200" cap="none" spc="0" normalizeH="0" baseline="0" noProof="0" dirty="0" err="1" smtClean="0">
                <a:ln>
                  <a:noFill/>
                </a:ln>
                <a:solidFill>
                  <a:prstClr val="black"/>
                </a:solidFill>
                <a:effectLst/>
                <a:uLnTx/>
                <a:uFillTx/>
                <a:latin typeface="+mn-lt"/>
                <a:ea typeface="ＭＳ Ｐゴシック" pitchFamily="34" charset="-128"/>
                <a:cs typeface="+mn-cs"/>
              </a:rPr>
              <a:t>Velentgas</a:t>
            </a:r>
            <a:r>
              <a:rPr kumimoji="0" lang="en-US" sz="300" b="0" i="0" u="none" strike="noStrike" kern="1200" cap="none" spc="0" normalizeH="0" baseline="0" noProof="0" dirty="0" smtClean="0">
                <a:ln>
                  <a:noFill/>
                </a:ln>
                <a:solidFill>
                  <a:prstClr val="black"/>
                </a:solidFill>
                <a:effectLst/>
                <a:uLnTx/>
                <a:uFillTx/>
                <a:latin typeface="+mn-lt"/>
                <a:ea typeface="ＭＳ Ｐゴシック" pitchFamily="34" charset="-128"/>
                <a:cs typeface="+mn-cs"/>
              </a:rPr>
              <a:t> P and Dreyer NA, eds. Developing a Protocol for Observational Comparative Effectiveness Research: A User's Guide. Rockville, MD: Agency for Healthcare Research and Quality; January 2013. p. 93-108. AHRQ Publication No. 12-EHC099. Available at www.effectivehealthcare.ahrq.gov/Methods-OCER.cfm.</a:t>
            </a:r>
            <a:endParaRPr kumimoji="0" lang="en-US" sz="300" b="1" i="0" u="none" strike="noStrike" kern="1200" cap="none" spc="0" normalizeH="0" baseline="0" noProof="0" dirty="0" smtClean="0">
              <a:ln>
                <a:noFill/>
              </a:ln>
              <a:solidFill>
                <a:prstClr val="black"/>
              </a:solidFill>
              <a:effectLst/>
              <a:uLnTx/>
              <a:uFillTx/>
              <a:latin typeface="+mn-lt"/>
              <a:ea typeface="ＭＳ Ｐゴシック" pitchFamily="34" charset="-128"/>
              <a:cs typeface="+mn-cs"/>
            </a:endParaRPr>
          </a:p>
          <a:p>
            <a:pPr eaLnBrk="1" hangingPunct="1"/>
            <a:endParaRPr lang="en-US" sz="300" dirty="0" smtClean="0"/>
          </a:p>
          <a:p>
            <a:pPr marL="0" marR="0" lvl="0" indent="0" algn="l" defTabSz="914400" rtl="0" eaLnBrk="1" fontAlgn="base" latinLnBrk="0" hangingPunct="1">
              <a:spcBef>
                <a:spcPct val="30000"/>
              </a:spcBef>
              <a:spcAft>
                <a:spcPct val="0"/>
              </a:spcAft>
              <a:buClrTx/>
              <a:buSzTx/>
              <a:buFontTx/>
              <a:buNone/>
              <a:tabLst/>
              <a:defRPr/>
            </a:pPr>
            <a:r>
              <a:rPr kumimoji="0" lang="en-US" sz="300" b="0" i="0" u="none" strike="noStrike" kern="1200" cap="none" spc="0" normalizeH="0" baseline="0" noProof="0" dirty="0" smtClean="0">
                <a:ln>
                  <a:noFill/>
                </a:ln>
                <a:solidFill>
                  <a:prstClr val="black"/>
                </a:solidFill>
                <a:effectLst/>
                <a:uLnTx/>
                <a:uFillTx/>
              </a:rPr>
              <a:t>Brookhart MA, Schneeweiss S, Rothman KJ, et al. Variable selection for propensity score models. Am J Epidemiol 2006 Jun 15;163(12):1149-56. PMID: 16624967.</a:t>
            </a:r>
          </a:p>
          <a:p>
            <a:pPr marL="0" marR="0" lvl="0" indent="0" algn="l" defTabSz="914400" rtl="0" eaLnBrk="1" fontAlgn="base" latinLnBrk="0" hangingPunct="1">
              <a:spcBef>
                <a:spcPct val="30000"/>
              </a:spcBef>
              <a:spcAft>
                <a:spcPct val="0"/>
              </a:spcAft>
              <a:buClrTx/>
              <a:buSzTx/>
              <a:buFontTx/>
              <a:buNone/>
              <a:tabLst/>
              <a:defRPr/>
            </a:pPr>
            <a:r>
              <a:rPr kumimoji="0" lang="en-US" sz="300" b="0" i="0" u="none" strike="noStrike" kern="1200" cap="none" spc="0" normalizeH="0" baseline="0" noProof="0" dirty="0" smtClean="0">
                <a:ln>
                  <a:noFill/>
                </a:ln>
                <a:solidFill>
                  <a:prstClr val="black"/>
                </a:solidFill>
                <a:effectLst/>
                <a:uLnTx/>
                <a:uFillTx/>
              </a:rPr>
              <a:t>http://www.ncbi.nlm.nih.gov/pubmed/16624967</a:t>
            </a:r>
          </a:p>
          <a:p>
            <a:pPr marL="0" marR="0" lvl="0" indent="0" algn="l" defTabSz="914400" rtl="0" eaLnBrk="1" fontAlgn="base" latinLnBrk="0" hangingPunct="1">
              <a:spcBef>
                <a:spcPct val="30000"/>
              </a:spcBef>
              <a:spcAft>
                <a:spcPct val="0"/>
              </a:spcAft>
              <a:buClrTx/>
              <a:buSzTx/>
              <a:buFontTx/>
              <a:buNone/>
              <a:tabLst/>
              <a:defRPr/>
            </a:pPr>
            <a:endParaRPr kumimoji="0" lang="en-US" sz="300" b="0" i="0" u="none" strike="noStrike" kern="1200" cap="none" spc="0" normalizeH="0" baseline="0" noProof="0" dirty="0" smtClean="0">
              <a:ln>
                <a:noFill/>
              </a:ln>
              <a:solidFill>
                <a:prstClr val="black"/>
              </a:solidFill>
              <a:effectLst/>
              <a:uLnTx/>
              <a:uFillTx/>
            </a:endParaRPr>
          </a:p>
          <a:p>
            <a:pPr marL="0" marR="0" lvl="0" indent="0" algn="l" defTabSz="914400" rtl="0" eaLnBrk="1" fontAlgn="base" latinLnBrk="0" hangingPunct="1">
              <a:spcBef>
                <a:spcPct val="30000"/>
              </a:spcBef>
              <a:spcAft>
                <a:spcPct val="0"/>
              </a:spcAft>
              <a:buClrTx/>
              <a:buSzTx/>
              <a:buFontTx/>
              <a:buNone/>
              <a:tabLst/>
              <a:defRPr/>
            </a:pPr>
            <a:r>
              <a:rPr kumimoji="0" lang="en-US" sz="300" b="0" i="0" u="none" strike="noStrike" kern="1200" cap="none" spc="0" normalizeH="0" baseline="0" noProof="0" dirty="0" smtClean="0">
                <a:ln>
                  <a:noFill/>
                </a:ln>
                <a:solidFill>
                  <a:prstClr val="black"/>
                </a:solidFill>
                <a:effectLst/>
                <a:uLnTx/>
                <a:uFillTx/>
              </a:rPr>
              <a:t>Cepeda MS, Boston R, Farrar JT, et al. Comparison of logistic regression versus propensity score when the number of events is low and there are multiple confounders. Am J Epidemiol 2003 Aug 1;158(3):280-7. PMID: 12882951.</a:t>
            </a:r>
          </a:p>
          <a:p>
            <a:pPr marL="0" marR="0" lvl="0" indent="0" algn="l" defTabSz="914400" rtl="0" eaLnBrk="1" fontAlgn="base" latinLnBrk="0" hangingPunct="1">
              <a:spcBef>
                <a:spcPct val="30000"/>
              </a:spcBef>
              <a:spcAft>
                <a:spcPct val="0"/>
              </a:spcAft>
              <a:buClrTx/>
              <a:buSzTx/>
              <a:buFontTx/>
              <a:buNone/>
              <a:tabLst/>
              <a:defRPr/>
            </a:pPr>
            <a:r>
              <a:rPr kumimoji="0" lang="en-US" sz="300" b="0" i="0" u="none" strike="noStrike" kern="1200" cap="none" spc="0" normalizeH="0" baseline="0" noProof="0" dirty="0" smtClean="0">
                <a:ln>
                  <a:noFill/>
                </a:ln>
                <a:solidFill>
                  <a:prstClr val="black"/>
                </a:solidFill>
                <a:effectLst/>
                <a:uLnTx/>
                <a:uFillTx/>
              </a:rPr>
              <a:t>http://www.ncbi.nlm.nih.gov/pubmed/12882951 </a:t>
            </a:r>
          </a:p>
          <a:p>
            <a:pPr marL="0" marR="0" lvl="0" indent="0" algn="l" defTabSz="914400" rtl="0" eaLnBrk="1" fontAlgn="base" latinLnBrk="0" hangingPunct="1">
              <a:spcBef>
                <a:spcPct val="30000"/>
              </a:spcBef>
              <a:spcAft>
                <a:spcPct val="0"/>
              </a:spcAft>
              <a:buClrTx/>
              <a:buSzTx/>
              <a:buFontTx/>
              <a:buNone/>
              <a:tabLst/>
              <a:defRPr/>
            </a:pPr>
            <a:endParaRPr kumimoji="0" lang="en-US" sz="300" b="0" i="0" u="none" strike="noStrike" kern="1200" cap="none" spc="0" normalizeH="0" baseline="0" noProof="0" dirty="0" smtClean="0">
              <a:ln>
                <a:noFill/>
              </a:ln>
              <a:solidFill>
                <a:prstClr val="black"/>
              </a:solidFill>
              <a:effectLst/>
              <a:uLnTx/>
              <a:uFillTx/>
            </a:endParaRPr>
          </a:p>
          <a:p>
            <a:pPr marL="0" marR="0" lvl="0" indent="0" algn="l" defTabSz="914400" rtl="0" eaLnBrk="1" fontAlgn="base" latinLnBrk="0" hangingPunct="1">
              <a:spcBef>
                <a:spcPct val="30000"/>
              </a:spcBef>
              <a:spcAft>
                <a:spcPct val="0"/>
              </a:spcAft>
              <a:buClrTx/>
              <a:buSzTx/>
              <a:buFontTx/>
              <a:buNone/>
              <a:tabLst/>
              <a:defRPr/>
            </a:pPr>
            <a:r>
              <a:rPr kumimoji="0" lang="en-US" sz="300" b="0" i="0" u="none" strike="noStrike" kern="1200" cap="none" spc="0" normalizeH="0" baseline="0" noProof="0" dirty="0" smtClean="0">
                <a:ln>
                  <a:noFill/>
                </a:ln>
                <a:solidFill>
                  <a:prstClr val="black"/>
                </a:solidFill>
                <a:effectLst/>
                <a:uLnTx/>
                <a:uFillTx/>
              </a:rPr>
              <a:t>Hernán MA, Alonso A, Logan R, et al. Observational studies analyzed like randomized experiments: an application to postmenopausal hormone therapy and coronary heart disease. Epidemiology 2008 Nov;19(6):766-79. PMID: 18854702.</a:t>
            </a:r>
          </a:p>
          <a:p>
            <a:pPr marL="0" marR="0" lvl="0" indent="0" algn="l" defTabSz="914400" rtl="0" eaLnBrk="1" fontAlgn="base" latinLnBrk="0" hangingPunct="1">
              <a:spcBef>
                <a:spcPct val="30000"/>
              </a:spcBef>
              <a:spcAft>
                <a:spcPct val="0"/>
              </a:spcAft>
              <a:buClrTx/>
              <a:buSzTx/>
              <a:buFontTx/>
              <a:buNone/>
              <a:tabLst/>
              <a:defRPr/>
            </a:pPr>
            <a:r>
              <a:rPr kumimoji="0" lang="en-US" sz="300" b="0" i="0" u="none" strike="noStrike" kern="1200" cap="none" spc="0" normalizeH="0" baseline="0" noProof="0" dirty="0" smtClean="0">
                <a:ln>
                  <a:noFill/>
                </a:ln>
                <a:solidFill>
                  <a:prstClr val="black"/>
                </a:solidFill>
                <a:effectLst/>
                <a:uLnTx/>
                <a:uFillTx/>
              </a:rPr>
              <a:t>http://www.ncbi.nlm.nih.gov/pubmed/18854702</a:t>
            </a:r>
          </a:p>
          <a:p>
            <a:pPr marL="0" marR="0" lvl="0" indent="0" algn="l" defTabSz="914400" rtl="0" eaLnBrk="1" fontAlgn="base" latinLnBrk="0" hangingPunct="1">
              <a:spcBef>
                <a:spcPct val="30000"/>
              </a:spcBef>
              <a:spcAft>
                <a:spcPct val="0"/>
              </a:spcAft>
              <a:buClrTx/>
              <a:buSzTx/>
              <a:buFontTx/>
              <a:buNone/>
              <a:tabLst/>
              <a:defRPr/>
            </a:pPr>
            <a:endParaRPr kumimoji="0" lang="en-US" sz="300" b="0" i="0" u="none" strike="noStrike" kern="1200" cap="none" spc="0" normalizeH="0" baseline="0" noProof="0" dirty="0" smtClean="0">
              <a:ln>
                <a:noFill/>
              </a:ln>
              <a:solidFill>
                <a:prstClr val="black"/>
              </a:solidFill>
              <a:effectLst/>
              <a:uLnTx/>
              <a:uFillTx/>
            </a:endParaRPr>
          </a:p>
          <a:p>
            <a:pPr marL="0" marR="0" lvl="0" indent="0" algn="l" defTabSz="914400" rtl="0" eaLnBrk="1" fontAlgn="base" latinLnBrk="0" hangingPunct="1">
              <a:spcBef>
                <a:spcPct val="30000"/>
              </a:spcBef>
              <a:spcAft>
                <a:spcPct val="0"/>
              </a:spcAft>
              <a:buClrTx/>
              <a:buSzTx/>
              <a:buFontTx/>
              <a:buNone/>
              <a:tabLst/>
              <a:defRPr/>
            </a:pPr>
            <a:r>
              <a:rPr kumimoji="0" lang="en-US" sz="300" b="0" i="0" u="none" strike="noStrike" kern="1200" cap="none" spc="0" normalizeH="0" baseline="0" noProof="0" dirty="0" smtClean="0">
                <a:ln>
                  <a:noFill/>
                </a:ln>
                <a:solidFill>
                  <a:prstClr val="black"/>
                </a:solidFill>
                <a:effectLst/>
                <a:uLnTx/>
                <a:uFillTx/>
              </a:rPr>
              <a:t>Hill J. Discussion of research using propensity-score matching: comments on 'A critical appraisal of propensity-score matching in the medical literature between 1996 and 2003' by Peter Austin, Statistics in Medicine. Stat Med 2008 May 30;27(12):2055-61; discussion 2066-9. PMID: 18446836.</a:t>
            </a:r>
          </a:p>
          <a:p>
            <a:pPr marL="0" marR="0" lvl="0" indent="0" algn="l" defTabSz="914400" rtl="0" eaLnBrk="1" fontAlgn="base" latinLnBrk="0" hangingPunct="1">
              <a:spcBef>
                <a:spcPct val="30000"/>
              </a:spcBef>
              <a:spcAft>
                <a:spcPct val="0"/>
              </a:spcAft>
              <a:buClrTx/>
              <a:buSzTx/>
              <a:buFontTx/>
              <a:buNone/>
              <a:tabLst/>
              <a:defRPr/>
            </a:pPr>
            <a:r>
              <a:rPr kumimoji="0" lang="en-US" sz="300" b="0" i="0" u="none" strike="noStrike" kern="1200" cap="none" spc="0" normalizeH="0" baseline="0" noProof="0" dirty="0" smtClean="0">
                <a:ln>
                  <a:noFill/>
                </a:ln>
                <a:solidFill>
                  <a:prstClr val="black"/>
                </a:solidFill>
                <a:effectLst/>
                <a:uLnTx/>
                <a:uFillTx/>
              </a:rPr>
              <a:t>http://www.ncbi.nlm.nih.gov/pubmed/18446836</a:t>
            </a:r>
          </a:p>
          <a:p>
            <a:pPr marL="0" marR="0" lvl="0" indent="0" algn="l" defTabSz="914400" rtl="0" eaLnBrk="1" fontAlgn="base" latinLnBrk="0" hangingPunct="1">
              <a:spcBef>
                <a:spcPct val="30000"/>
              </a:spcBef>
              <a:spcAft>
                <a:spcPct val="0"/>
              </a:spcAft>
              <a:buClrTx/>
              <a:buSzTx/>
              <a:buFontTx/>
              <a:buNone/>
              <a:tabLst/>
              <a:defRPr/>
            </a:pPr>
            <a:endParaRPr kumimoji="0" lang="en-US" sz="300" b="0" i="0" u="none" strike="noStrike" kern="1200" cap="none" spc="0" normalizeH="0" baseline="0" noProof="0" dirty="0" smtClean="0">
              <a:ln>
                <a:noFill/>
              </a:ln>
              <a:solidFill>
                <a:prstClr val="black"/>
              </a:solidFill>
              <a:effectLst/>
              <a:uLnTx/>
              <a:uFillTx/>
            </a:endParaRPr>
          </a:p>
          <a:p>
            <a:pPr marL="0" marR="0" lvl="0" indent="0" algn="l" defTabSz="914400" rtl="0" eaLnBrk="1" fontAlgn="base" latinLnBrk="0" hangingPunct="1">
              <a:spcBef>
                <a:spcPct val="30000"/>
              </a:spcBef>
              <a:spcAft>
                <a:spcPct val="0"/>
              </a:spcAft>
              <a:buClrTx/>
              <a:buSzTx/>
              <a:buFontTx/>
              <a:buNone/>
              <a:tabLst/>
              <a:defRPr/>
            </a:pPr>
            <a:r>
              <a:rPr kumimoji="0" lang="en-US" sz="300" b="0" i="0" u="none" strike="noStrike" kern="1200" cap="none" spc="0" normalizeH="0" baseline="0" noProof="0" dirty="0" smtClean="0">
                <a:ln>
                  <a:noFill/>
                </a:ln>
                <a:solidFill>
                  <a:prstClr val="black"/>
                </a:solidFill>
                <a:effectLst/>
                <a:uLnTx/>
                <a:uFillTx/>
              </a:rPr>
              <a:t>Myers JA, Rassen JA, Gagne JJ, et al. Myers et al. respond to "understanding bias amplification." Am J Epidemiol 2011;174(11):1228-9.</a:t>
            </a:r>
          </a:p>
          <a:p>
            <a:pPr marL="0" marR="0" lvl="0" indent="0" algn="l" defTabSz="914400" rtl="0" eaLnBrk="1" fontAlgn="base" latinLnBrk="0" hangingPunct="1">
              <a:spcBef>
                <a:spcPct val="30000"/>
              </a:spcBef>
              <a:spcAft>
                <a:spcPct val="0"/>
              </a:spcAft>
              <a:buClrTx/>
              <a:buSzTx/>
              <a:buFontTx/>
              <a:buNone/>
              <a:tabLst/>
              <a:defRPr/>
            </a:pPr>
            <a:endParaRPr kumimoji="0" lang="en-US" sz="300" b="0" i="0" u="none" strike="noStrike" kern="1200" cap="none" spc="0" normalizeH="0" baseline="0" noProof="0" dirty="0" smtClean="0">
              <a:ln>
                <a:noFill/>
              </a:ln>
              <a:solidFill>
                <a:prstClr val="black"/>
              </a:solidFill>
              <a:effectLst/>
              <a:uLnTx/>
              <a:uFillTx/>
            </a:endParaRPr>
          </a:p>
          <a:p>
            <a:pPr marL="0" marR="0" lvl="0" indent="0" algn="l" defTabSz="914400" rtl="0" eaLnBrk="1" fontAlgn="base" latinLnBrk="0" hangingPunct="1">
              <a:spcBef>
                <a:spcPct val="30000"/>
              </a:spcBef>
              <a:spcAft>
                <a:spcPct val="0"/>
              </a:spcAft>
              <a:buClrTx/>
              <a:buSzTx/>
              <a:buFontTx/>
              <a:buNone/>
              <a:tabLst/>
              <a:defRPr/>
            </a:pPr>
            <a:r>
              <a:rPr kumimoji="0" lang="en-US" sz="300" b="0" i="0" u="none" strike="noStrike" kern="1200" cap="none" spc="0" normalizeH="0" baseline="0" noProof="0" dirty="0" smtClean="0">
                <a:ln>
                  <a:noFill/>
                </a:ln>
                <a:solidFill>
                  <a:prstClr val="black"/>
                </a:solidFill>
                <a:effectLst/>
                <a:uLnTx/>
                <a:uFillTx/>
              </a:rPr>
              <a:t>Pearl J. An introduction to causal inference. Int J Biostat 2010 Feb 26;6(2):Article 7. PMID: 20305706.</a:t>
            </a:r>
          </a:p>
          <a:p>
            <a:pPr marL="0" marR="0" lvl="0" indent="0" algn="l" defTabSz="914400" rtl="0" eaLnBrk="1" fontAlgn="base" latinLnBrk="0" hangingPunct="1">
              <a:spcBef>
                <a:spcPct val="30000"/>
              </a:spcBef>
              <a:spcAft>
                <a:spcPct val="0"/>
              </a:spcAft>
              <a:buClrTx/>
              <a:buSzTx/>
              <a:buFontTx/>
              <a:buNone/>
              <a:tabLst/>
              <a:defRPr/>
            </a:pPr>
            <a:r>
              <a:rPr kumimoji="0" lang="en-US" sz="300" b="0" i="0" u="none" strike="noStrike" kern="1200" cap="none" spc="0" normalizeH="0" baseline="0" noProof="0" dirty="0" smtClean="0">
                <a:ln>
                  <a:noFill/>
                </a:ln>
                <a:solidFill>
                  <a:prstClr val="black"/>
                </a:solidFill>
                <a:effectLst/>
                <a:uLnTx/>
                <a:uFillTx/>
              </a:rPr>
              <a:t>http://www.ncbi.nlm.nih.gov/pubmed/20305706</a:t>
            </a:r>
          </a:p>
          <a:p>
            <a:pPr eaLnBrk="1" hangingPunct="1"/>
            <a:endParaRPr lang="en-US" sz="300" dirty="0" smtClean="0"/>
          </a:p>
          <a:p>
            <a:pPr marL="0" marR="0" lvl="0" indent="0" algn="l" defTabSz="914400" rtl="0" eaLnBrk="1" fontAlgn="base" latinLnBrk="0" hangingPunct="1">
              <a:spcBef>
                <a:spcPct val="30000"/>
              </a:spcBef>
              <a:spcAft>
                <a:spcPct val="0"/>
              </a:spcAft>
              <a:buClrTx/>
              <a:buSzTx/>
              <a:buFontTx/>
              <a:buNone/>
              <a:tabLst/>
              <a:defRPr/>
            </a:pPr>
            <a:r>
              <a:rPr kumimoji="0" lang="en-US" sz="300" b="0" i="0" u="none" strike="noStrike" kern="1200" cap="none" spc="0" normalizeH="0" baseline="0" noProof="0" dirty="0" smtClean="0">
                <a:ln>
                  <a:noFill/>
                </a:ln>
                <a:solidFill>
                  <a:prstClr val="black"/>
                </a:solidFill>
                <a:effectLst/>
                <a:uLnTx/>
                <a:uFillTx/>
              </a:rPr>
              <a:t>Rubin DB. Estimating causal effects from large data sets using propensity scores. Ann Int Med 1997 Oct 15;127(8 Pt 2):757-63. PMID: 9382394.</a:t>
            </a:r>
          </a:p>
          <a:p>
            <a:pPr marL="0" marR="0" lvl="0" indent="0" algn="l" defTabSz="914400" rtl="0" eaLnBrk="1" fontAlgn="base" latinLnBrk="0" hangingPunct="1">
              <a:spcBef>
                <a:spcPct val="30000"/>
              </a:spcBef>
              <a:spcAft>
                <a:spcPct val="0"/>
              </a:spcAft>
              <a:buClrTx/>
              <a:buSzTx/>
              <a:buFontTx/>
              <a:buNone/>
              <a:tabLst/>
              <a:defRPr/>
            </a:pPr>
            <a:r>
              <a:rPr kumimoji="0" lang="en-US" sz="300" b="0" i="0" u="none" strike="noStrike" kern="1200" cap="none" spc="0" normalizeH="0" baseline="0" noProof="0" dirty="0" smtClean="0">
                <a:ln>
                  <a:noFill/>
                </a:ln>
                <a:solidFill>
                  <a:prstClr val="black"/>
                </a:solidFill>
                <a:effectLst/>
                <a:uLnTx/>
                <a:uFillTx/>
              </a:rPr>
              <a:t>http://www.ncbi.nlm.nih.gov/pubmed/9382394</a:t>
            </a:r>
          </a:p>
          <a:p>
            <a:pPr eaLnBrk="1" hangingPunct="1"/>
            <a:endParaRPr lang="en-US" sz="300" dirty="0" smtClean="0"/>
          </a:p>
          <a:p>
            <a:pPr eaLnBrk="1" hangingPunct="1"/>
            <a:r>
              <a:rPr lang="en-US" sz="300" dirty="0" smtClean="0"/>
              <a:t>Rubin DB. Causal inference using potential outcomes: design, modeling, decisions. J Am Stat Assoc 2005;100(469):10.</a:t>
            </a:r>
          </a:p>
          <a:p>
            <a:pPr eaLnBrk="1" hangingPunct="1"/>
            <a:endParaRPr kumimoji="0" lang="en-US" sz="300" b="0" i="0" u="none" strike="noStrike" kern="1200" cap="none" spc="0" normalizeH="0" baseline="0" noProof="0" dirty="0" smtClean="0">
              <a:ln>
                <a:noFill/>
              </a:ln>
              <a:solidFill>
                <a:prstClr val="black"/>
              </a:solidFill>
              <a:effectLst/>
              <a:uLnTx/>
              <a:uFillTx/>
            </a:endParaRPr>
          </a:p>
          <a:p>
            <a:pPr eaLnBrk="1" hangingPunct="1"/>
            <a:r>
              <a:rPr kumimoji="0" lang="en-US" sz="300" b="0" i="0" u="none" strike="noStrike" kern="1200" cap="none" spc="0" normalizeH="0" baseline="0" noProof="0" dirty="0" smtClean="0">
                <a:ln>
                  <a:noFill/>
                </a:ln>
                <a:solidFill>
                  <a:prstClr val="black"/>
                </a:solidFill>
                <a:effectLst/>
                <a:uLnTx/>
                <a:uFillTx/>
              </a:rPr>
              <a:t>Rubin DB. The design versus the analysis of observational studies for causal effects: parallels with the design of randomized trials. Stat Med 2007 Jan 15;26(1):20-36. PMID: 17072897.</a:t>
            </a:r>
          </a:p>
          <a:p>
            <a:pPr eaLnBrk="1" hangingPunct="1"/>
            <a:r>
              <a:rPr kumimoji="0" lang="en-US" sz="300" b="0" i="0" u="none" strike="noStrike" kern="1200" cap="none" spc="0" normalizeH="0" baseline="0" noProof="0" dirty="0" smtClean="0">
                <a:ln>
                  <a:noFill/>
                </a:ln>
                <a:solidFill>
                  <a:prstClr val="black"/>
                </a:solidFill>
                <a:effectLst/>
                <a:uLnTx/>
                <a:uFillTx/>
              </a:rPr>
              <a:t>http://www.ncbi.nlm.nih.gov/pubmed/17072897</a:t>
            </a:r>
          </a:p>
          <a:p>
            <a:pPr marL="0" marR="0" lvl="0" indent="0" algn="l" defTabSz="914400" rtl="0" eaLnBrk="1" fontAlgn="base" latinLnBrk="0" hangingPunct="1">
              <a:spcBef>
                <a:spcPct val="30000"/>
              </a:spcBef>
              <a:spcAft>
                <a:spcPct val="0"/>
              </a:spcAft>
              <a:buClrTx/>
              <a:buSzTx/>
              <a:buFontTx/>
              <a:buNone/>
              <a:tabLst/>
              <a:defRPr/>
            </a:pPr>
            <a:endParaRPr kumimoji="0" lang="en-US" sz="300" b="0" i="0" u="none" strike="noStrike" kern="1200" cap="none" spc="0" normalizeH="0" baseline="0" noProof="0" dirty="0" smtClean="0">
              <a:ln>
                <a:noFill/>
              </a:ln>
              <a:solidFill>
                <a:prstClr val="black"/>
              </a:solidFill>
              <a:effectLst/>
              <a:uLnTx/>
              <a:uFillTx/>
            </a:endParaRPr>
          </a:p>
          <a:p>
            <a:pPr eaLnBrk="1" hangingPunct="1"/>
            <a:r>
              <a:rPr lang="en-US" sz="300" dirty="0" smtClean="0"/>
              <a:t>Shrier I, Platt RW. Reducing bias through directed acyclic graphs. BMC Med Res Methodol 2008 Oct 30;8:70. PMID: 18973665.</a:t>
            </a:r>
          </a:p>
          <a:p>
            <a:pPr eaLnBrk="1" hangingPunct="1"/>
            <a:r>
              <a:rPr lang="en-US" sz="300" dirty="0" smtClean="0"/>
              <a:t>http://www.ncbi.nlm.nih.gov/pubmed/18973665</a:t>
            </a:r>
          </a:p>
          <a:p>
            <a:pPr eaLnBrk="1" hangingPunct="1"/>
            <a:endParaRPr lang="en-US" sz="300" dirty="0" smtClean="0"/>
          </a:p>
          <a:p>
            <a:pPr eaLnBrk="1" hangingPunct="1"/>
            <a:r>
              <a:rPr lang="en-US" sz="300" dirty="0" smtClean="0"/>
              <a:t>Vanderweele TJ, Shpitser I. A new criterion for confounder selection. Biometrics 2011 Dec;67(4):1406-13. PMID: 21627630.</a:t>
            </a:r>
          </a:p>
          <a:p>
            <a:pPr eaLnBrk="1" hangingPunct="1"/>
            <a:r>
              <a:rPr lang="en-US" sz="300" dirty="0" smtClean="0"/>
              <a:t>http://www.ncbi.nlm.nih.gov/pubmed/21627630</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70000" lnSpcReduction="20000"/>
          </a:bodyPr>
          <a:lstStyle/>
          <a:p>
            <a:pPr eaLnBrk="1" hangingPunct="1">
              <a:lnSpc>
                <a:spcPct val="120000"/>
              </a:lnSpc>
            </a:pPr>
            <a:r>
              <a:rPr lang="en-US" b="1" dirty="0" smtClean="0"/>
              <a:t>Selection of Variables To Control Confounding (2 of 3)</a:t>
            </a:r>
            <a:endParaRPr lang="en-US" dirty="0" smtClean="0"/>
          </a:p>
          <a:p>
            <a:pPr eaLnBrk="1" hangingPunct="1">
              <a:lnSpc>
                <a:spcPct val="120000"/>
              </a:lnSpc>
            </a:pPr>
            <a:endParaRPr lang="en-US" dirty="0" smtClean="0"/>
          </a:p>
          <a:p>
            <a:pPr eaLnBrk="1" hangingPunct="1">
              <a:lnSpc>
                <a:spcPct val="120000"/>
              </a:lnSpc>
            </a:pPr>
            <a:r>
              <a:rPr lang="en-US" b="1" dirty="0" smtClean="0"/>
              <a:t>Empirical variable-selection approaches</a:t>
            </a:r>
            <a:endParaRPr lang="en-US" dirty="0" smtClean="0"/>
          </a:p>
          <a:p>
            <a:pPr eaLnBrk="1" hangingPunct="1">
              <a:lnSpc>
                <a:spcPct val="120000"/>
              </a:lnSpc>
            </a:pPr>
            <a:r>
              <a:rPr lang="en-US" i="1" dirty="0" smtClean="0"/>
              <a:t>Forward selection procedures</a:t>
            </a:r>
            <a:endParaRPr lang="en-US" dirty="0" smtClean="0"/>
          </a:p>
          <a:p>
            <a:pPr eaLnBrk="1" hangingPunct="1">
              <a:lnSpc>
                <a:spcPct val="120000"/>
              </a:lnSpc>
            </a:pPr>
            <a:r>
              <a:rPr lang="en-US" dirty="0" smtClean="0"/>
              <a:t>Forward selection procedures begin with an empty set of covariates and then consider for each covariate whether the covariate is associated with the outcome conditional on treatment (usually using a </a:t>
            </a:r>
            <a:r>
              <a:rPr lang="en-US" i="1" dirty="0" smtClean="0"/>
              <a:t>p</a:t>
            </a:r>
            <a:r>
              <a:rPr lang="en-US" dirty="0" smtClean="0"/>
              <a:t>-value cutoff in a regression model of 0.05 or 0.10). The variable that is most strongly associated with outcome (based on having the smallest </a:t>
            </a:r>
            <a:r>
              <a:rPr lang="en-US" i="1" dirty="0" smtClean="0"/>
              <a:t>p</a:t>
            </a:r>
            <a:r>
              <a:rPr lang="en-US" dirty="0" smtClean="0"/>
              <a:t>-value below the cutoff) is then added to the collection of variables for which control will be made. Then the process begins again, and the investigator considers whether each covariate is associated with the outcome conditional on the treatment and the covariate already selected; the next covariate that is most strongly associated is again added to the list. The process repeats until all remaining covariates are independent of the outcome conditional on the treatment and the covariates that have been previously selected for control.</a:t>
            </a:r>
          </a:p>
          <a:p>
            <a:pPr eaLnBrk="1" hangingPunct="1">
              <a:lnSpc>
                <a:spcPct val="120000"/>
              </a:lnSpc>
            </a:pPr>
            <a:endParaRPr lang="en-US" b="1" i="1" dirty="0" smtClean="0"/>
          </a:p>
          <a:p>
            <a:pPr eaLnBrk="1" hangingPunct="1">
              <a:lnSpc>
                <a:spcPct val="120000"/>
              </a:lnSpc>
            </a:pPr>
            <a:r>
              <a:rPr lang="en-US" i="1" dirty="0" smtClean="0"/>
              <a:t>Backward selection procedures</a:t>
            </a:r>
            <a:endParaRPr lang="en-US" dirty="0" smtClean="0"/>
          </a:p>
          <a:p>
            <a:pPr eaLnBrk="1" hangingPunct="1">
              <a:lnSpc>
                <a:spcPct val="120000"/>
              </a:lnSpc>
            </a:pPr>
            <a:r>
              <a:rPr lang="en-US" dirty="0" smtClean="0"/>
              <a:t>Backward selection begins with all covariates in the model; then the investigator considers whether, for each covariate, that the covariate is independent of the outcome conditional on the treatment and of all other covariates (generally using a </a:t>
            </a:r>
            <a:r>
              <a:rPr lang="en-US" i="1" dirty="0" smtClean="0"/>
              <a:t>p</a:t>
            </a:r>
            <a:r>
              <a:rPr lang="en-US" dirty="0" smtClean="0"/>
              <a:t>-value cutoff in a regression model of 0.05 or 0.10). The covariate with the largest </a:t>
            </a:r>
            <a:r>
              <a:rPr lang="en-US" i="1" dirty="0" smtClean="0"/>
              <a:t>p</a:t>
            </a:r>
            <a:r>
              <a:rPr lang="en-US" dirty="0" smtClean="0"/>
              <a:t>-value above the cutoff is then discarded from the list of covariates for which control is made. The process begins again, and the investigator considers for each covariate whether that covariate is independent of the outcome conditional on the treatment and the other covariates not yet discarded; the next covariate with the weakest association with the outcome based on the </a:t>
            </a:r>
            <a:r>
              <a:rPr lang="en-US" i="1" dirty="0" smtClean="0"/>
              <a:t>p</a:t>
            </a:r>
            <a:r>
              <a:rPr lang="en-US" dirty="0" smtClean="0"/>
              <a:t>-value is again discarded. The process repeats itself until all variables remaining on the list are associated with the outcome conditional on the treatment and the other covariates that have not been discarded.</a:t>
            </a:r>
          </a:p>
          <a:p>
            <a:pPr eaLnBrk="1" hangingPunct="1">
              <a:lnSpc>
                <a:spcPct val="120000"/>
              </a:lnSpc>
            </a:pPr>
            <a:endParaRPr lang="en-US" i="1" dirty="0" smtClean="0"/>
          </a:p>
          <a:p>
            <a:pPr eaLnBrk="1" hangingPunct="1">
              <a:lnSpc>
                <a:spcPct val="120000"/>
              </a:lnSpc>
            </a:pPr>
            <a:r>
              <a:rPr lang="en-US" dirty="0" smtClean="0"/>
              <a:t>Reference:</a:t>
            </a:r>
          </a:p>
          <a:p>
            <a:pPr marL="0" marR="0" lvl="0" indent="0" algn="l" defTabSz="914400" rtl="0" eaLnBrk="1" fontAlgn="base" latinLnBrk="0" hangingPunct="1">
              <a:lnSpc>
                <a:spcPct val="12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mn-lt"/>
                <a:ea typeface="ＭＳ Ｐゴシック" pitchFamily="34" charset="-128"/>
                <a:cs typeface="+mn-cs"/>
              </a:rPr>
              <a:t>Sauer B, </a:t>
            </a:r>
            <a:r>
              <a:rPr kumimoji="0" lang="en-US" sz="1200" b="0" i="0" u="none" strike="noStrike" kern="1200" cap="none" spc="0" normalizeH="0" baseline="0" noProof="0" dirty="0" err="1" smtClean="0">
                <a:ln>
                  <a:noFill/>
                </a:ln>
                <a:solidFill>
                  <a:prstClr val="black"/>
                </a:solidFill>
                <a:effectLst/>
                <a:uLnTx/>
                <a:uFillTx/>
                <a:latin typeface="+mn-lt"/>
                <a:ea typeface="ＭＳ Ｐゴシック" pitchFamily="34" charset="-128"/>
                <a:cs typeface="+mn-cs"/>
              </a:rPr>
              <a:t>Brookhart</a:t>
            </a:r>
            <a:r>
              <a:rPr kumimoji="0" lang="en-US" sz="1200" b="0" i="0" u="none" strike="noStrike" kern="1200" cap="none" spc="0" normalizeH="0" baseline="0" noProof="0" dirty="0" smtClean="0">
                <a:ln>
                  <a:noFill/>
                </a:ln>
                <a:solidFill>
                  <a:prstClr val="black"/>
                </a:solidFill>
                <a:effectLst/>
                <a:uLnTx/>
                <a:uFillTx/>
                <a:latin typeface="+mn-lt"/>
                <a:ea typeface="ＭＳ Ｐゴシック" pitchFamily="34" charset="-128"/>
                <a:cs typeface="+mn-cs"/>
              </a:rPr>
              <a:t> MA, Roy JA, et al. Covariate selection. In: </a:t>
            </a:r>
            <a:r>
              <a:rPr kumimoji="0" lang="en-US" sz="1200" b="0" i="0" u="none" strike="noStrike" kern="1200" cap="none" spc="0" normalizeH="0" baseline="0" noProof="0" dirty="0" err="1" smtClean="0">
                <a:ln>
                  <a:noFill/>
                </a:ln>
                <a:solidFill>
                  <a:prstClr val="black"/>
                </a:solidFill>
                <a:effectLst/>
                <a:uLnTx/>
                <a:uFillTx/>
                <a:latin typeface="+mn-lt"/>
                <a:ea typeface="ＭＳ Ｐゴシック" pitchFamily="34" charset="-128"/>
                <a:cs typeface="+mn-cs"/>
              </a:rPr>
              <a:t>Velentgas</a:t>
            </a:r>
            <a:r>
              <a:rPr kumimoji="0" lang="en-US" sz="1200" b="0" i="0" u="none" strike="noStrike" kern="1200" cap="none" spc="0" normalizeH="0" baseline="0" noProof="0" dirty="0" smtClean="0">
                <a:ln>
                  <a:noFill/>
                </a:ln>
                <a:solidFill>
                  <a:prstClr val="black"/>
                </a:solidFill>
                <a:effectLst/>
                <a:uLnTx/>
                <a:uFillTx/>
                <a:latin typeface="+mn-lt"/>
                <a:ea typeface="ＭＳ Ｐゴシック" pitchFamily="34" charset="-128"/>
                <a:cs typeface="+mn-cs"/>
              </a:rPr>
              <a:t> P and Dreyer NA, eds. Developing a Protocol for Observational Comparative Effectiveness Research: A User's Guide. Rockville, MD: Agency for Healthcare Research and Quality; January 2013. p. 93-108. AHRQ Publication No. 12-EHC099. Available at www.effectivehealthcare.ahrq.gov/Methods-OCER.cfm.</a:t>
            </a:r>
            <a:endParaRPr kumimoji="0" lang="en-US" sz="1200" b="1" i="0" u="none" strike="noStrike" kern="1200" cap="none" spc="0" normalizeH="0" baseline="0" noProof="0" dirty="0" smtClean="0">
              <a:ln>
                <a:noFill/>
              </a:ln>
              <a:solidFill>
                <a:prstClr val="black"/>
              </a:solidFill>
              <a:effectLst/>
              <a:uLnTx/>
              <a:uFillTx/>
              <a:latin typeface="+mn-lt"/>
              <a:ea typeface="ＭＳ Ｐゴシック" pitchFamily="34" charset="-128"/>
              <a:cs typeface="+mn-cs"/>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pPr>
              <a:lnSpc>
                <a:spcPct val="120000"/>
              </a:lnSpc>
            </a:pPr>
            <a:r>
              <a:rPr lang="en-US" b="1" dirty="0" smtClean="0"/>
              <a:t>Selection of Variables To Control Confounding (3 of 3)</a:t>
            </a:r>
            <a:endParaRPr lang="en-US" b="0" i="0" dirty="0" smtClean="0"/>
          </a:p>
          <a:p>
            <a:pPr>
              <a:lnSpc>
                <a:spcPct val="120000"/>
              </a:lnSpc>
            </a:pPr>
            <a:endParaRPr lang="en-US" b="0" i="1" dirty="0" smtClean="0"/>
          </a:p>
          <a:p>
            <a:pPr>
              <a:lnSpc>
                <a:spcPct val="120000"/>
              </a:lnSpc>
            </a:pPr>
            <a:r>
              <a:rPr lang="en-US" b="0" i="1" dirty="0" smtClean="0"/>
              <a:t>Automatic</a:t>
            </a:r>
            <a:r>
              <a:rPr lang="en-US" b="0" i="1" baseline="0" dirty="0" smtClean="0"/>
              <a:t> high-dimensional “proxy” adjustment</a:t>
            </a:r>
          </a:p>
          <a:p>
            <a:pPr>
              <a:lnSpc>
                <a:spcPct val="120000"/>
              </a:lnSpc>
            </a:pPr>
            <a:r>
              <a:rPr lang="en-US" sz="1200" kern="1200" dirty="0" smtClean="0">
                <a:solidFill>
                  <a:schemeClr val="tx1"/>
                </a:solidFill>
                <a:effectLst/>
                <a:latin typeface="+mn-lt"/>
                <a:ea typeface="+mn-ea"/>
                <a:cs typeface="+mn-cs"/>
              </a:rPr>
              <a:t>In an attempt to capture important proxies for unmeasured confounders, Schneeweiss et al. (2009) proposed an algorithm that creates a very large set of empirically defined variables from health care utilization data. The created variables capture the frequency of codes for procedures, diagnoses, and medication fills during a pre-exposure period. The variables created by the algorithm are required to have a minimum prevalence in the source population and to have some marginal association with both treatment and outcome. After they are defined, the variables can be entered into a propensity score model. In several example studies, where the true effect of a treatment was approximately known from randomized controlled trials, the algorithm appeared to perform as well as or better than approaches based on simply adjusting for an </a:t>
            </a:r>
            <a:r>
              <a:rPr lang="en-US" sz="1200" i="0" kern="1200" dirty="0" smtClean="0">
                <a:solidFill>
                  <a:schemeClr val="tx1"/>
                </a:solidFill>
                <a:effectLst/>
                <a:latin typeface="+mn-lt"/>
                <a:ea typeface="+mn-ea"/>
                <a:cs typeface="+mn-cs"/>
              </a:rPr>
              <a:t>a priori </a:t>
            </a:r>
            <a:r>
              <a:rPr lang="en-US" sz="1200" kern="1200" dirty="0" smtClean="0">
                <a:solidFill>
                  <a:schemeClr val="tx1"/>
                </a:solidFill>
                <a:effectLst/>
                <a:latin typeface="+mn-lt"/>
                <a:ea typeface="+mn-ea"/>
                <a:cs typeface="+mn-cs"/>
              </a:rPr>
              <a:t>set of variables.</a:t>
            </a:r>
            <a:r>
              <a:rPr lang="en-US" sz="1200" kern="1200" baseline="300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By defining variables before treatment, propensity score methods will not “over-adjust” by including causal intermediates. Using statistical associations to select potential confounders can result in selection and adjustment of colliders and instruments. Therefore, the analyst should attempt to remove such variables from the set of identified variables. For example, variables that are strong predictors of treatment but have no obvious relation to the outcome should be considered potential sources of </a:t>
            </a:r>
            <a:r>
              <a:rPr lang="en-US" sz="1200" i="0" kern="1200" dirty="0" smtClean="0">
                <a:solidFill>
                  <a:schemeClr val="tx1"/>
                </a:solidFill>
                <a:effectLst/>
                <a:latin typeface="+mn-lt"/>
                <a:ea typeface="+mn-ea"/>
                <a:cs typeface="+mn-cs"/>
              </a:rPr>
              <a:t>Z</a:t>
            </a:r>
            <a:r>
              <a:rPr lang="en-US" sz="1200" kern="1200" dirty="0" smtClean="0">
                <a:solidFill>
                  <a:schemeClr val="tx1"/>
                </a:solidFill>
                <a:effectLst/>
                <a:latin typeface="+mn-lt"/>
                <a:ea typeface="+mn-ea"/>
                <a:cs typeface="+mn-cs"/>
              </a:rPr>
              <a:t>-bias.</a:t>
            </a:r>
          </a:p>
          <a:p>
            <a:pPr>
              <a:lnSpc>
                <a:spcPct val="120000"/>
              </a:lnSpc>
            </a:pPr>
            <a:endParaRPr lang="en-US" sz="1200" kern="1200" dirty="0" smtClean="0">
              <a:solidFill>
                <a:schemeClr val="tx1"/>
              </a:solidFill>
              <a:effectLst/>
              <a:latin typeface="+mn-lt"/>
              <a:ea typeface="+mn-ea"/>
              <a:cs typeface="+mn-cs"/>
            </a:endParaRPr>
          </a:p>
          <a:p>
            <a:pPr>
              <a:lnSpc>
                <a:spcPct val="120000"/>
              </a:lnSpc>
            </a:pPr>
            <a:r>
              <a:rPr lang="en-US" sz="1200" kern="1200" dirty="0" smtClean="0">
                <a:solidFill>
                  <a:schemeClr val="tx1"/>
                </a:solidFill>
                <a:effectLst/>
                <a:latin typeface="+mn-lt"/>
                <a:ea typeface="+mn-ea"/>
                <a:cs typeface="+mn-cs"/>
              </a:rPr>
              <a:t>References:</a:t>
            </a:r>
          </a:p>
          <a:p>
            <a:pPr marL="0" marR="0" lvl="0" indent="0" algn="l" defTabSz="914400" rtl="0" eaLnBrk="1" fontAlgn="base" latinLnBrk="0" hangingPunct="1">
              <a:lnSpc>
                <a:spcPct val="12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mn-lt"/>
                <a:ea typeface="ＭＳ Ｐゴシック" pitchFamily="34" charset="-128"/>
                <a:cs typeface="+mn-cs"/>
              </a:rPr>
              <a:t>Sauer B, </a:t>
            </a:r>
            <a:r>
              <a:rPr kumimoji="0" lang="en-US" sz="1200" b="0" i="0" u="none" strike="noStrike" kern="1200" cap="none" spc="0" normalizeH="0" baseline="0" noProof="0" dirty="0" err="1" smtClean="0">
                <a:ln>
                  <a:noFill/>
                </a:ln>
                <a:solidFill>
                  <a:prstClr val="black"/>
                </a:solidFill>
                <a:effectLst/>
                <a:uLnTx/>
                <a:uFillTx/>
                <a:latin typeface="+mn-lt"/>
                <a:ea typeface="ＭＳ Ｐゴシック" pitchFamily="34" charset="-128"/>
                <a:cs typeface="+mn-cs"/>
              </a:rPr>
              <a:t>Brookhart</a:t>
            </a:r>
            <a:r>
              <a:rPr kumimoji="0" lang="en-US" sz="1200" b="0" i="0" u="none" strike="noStrike" kern="1200" cap="none" spc="0" normalizeH="0" baseline="0" noProof="0" dirty="0" smtClean="0">
                <a:ln>
                  <a:noFill/>
                </a:ln>
                <a:solidFill>
                  <a:prstClr val="black"/>
                </a:solidFill>
                <a:effectLst/>
                <a:uLnTx/>
                <a:uFillTx/>
                <a:latin typeface="+mn-lt"/>
                <a:ea typeface="ＭＳ Ｐゴシック" pitchFamily="34" charset="-128"/>
                <a:cs typeface="+mn-cs"/>
              </a:rPr>
              <a:t> MA, Roy JA, et al. Covariate selection. In: </a:t>
            </a:r>
            <a:r>
              <a:rPr kumimoji="0" lang="en-US" sz="1200" b="0" i="0" u="none" strike="noStrike" kern="1200" cap="none" spc="0" normalizeH="0" baseline="0" noProof="0" dirty="0" err="1" smtClean="0">
                <a:ln>
                  <a:noFill/>
                </a:ln>
                <a:solidFill>
                  <a:prstClr val="black"/>
                </a:solidFill>
                <a:effectLst/>
                <a:uLnTx/>
                <a:uFillTx/>
                <a:latin typeface="+mn-lt"/>
                <a:ea typeface="ＭＳ Ｐゴシック" pitchFamily="34" charset="-128"/>
                <a:cs typeface="+mn-cs"/>
              </a:rPr>
              <a:t>Velentgas</a:t>
            </a:r>
            <a:r>
              <a:rPr kumimoji="0" lang="en-US" sz="1200" b="0" i="0" u="none" strike="noStrike" kern="1200" cap="none" spc="0" normalizeH="0" baseline="0" noProof="0" dirty="0" smtClean="0">
                <a:ln>
                  <a:noFill/>
                </a:ln>
                <a:solidFill>
                  <a:prstClr val="black"/>
                </a:solidFill>
                <a:effectLst/>
                <a:uLnTx/>
                <a:uFillTx/>
                <a:latin typeface="+mn-lt"/>
                <a:ea typeface="ＭＳ Ｐゴシック" pitchFamily="34" charset="-128"/>
                <a:cs typeface="+mn-cs"/>
              </a:rPr>
              <a:t> P and Dreyer NA, eds. Developing a Protocol for Observational Comparative Effectiveness Research: A User's Guide. Rockville, MD: Agency for Healthcare Research and Quality; January 2013. p. 93-108. AHRQ Publication No. 12-EHC099. Available at www.effectivehealthcare.ahrq.gov/Methods-OCER.cfm.</a:t>
            </a:r>
            <a:endParaRPr kumimoji="0" lang="en-US" sz="1200" b="1" i="0" u="none" strike="noStrike" kern="1200" cap="none" spc="0" normalizeH="0" baseline="0" noProof="0" dirty="0" smtClean="0">
              <a:ln>
                <a:noFill/>
              </a:ln>
              <a:solidFill>
                <a:prstClr val="black"/>
              </a:solidFill>
              <a:effectLst/>
              <a:uLnTx/>
              <a:uFillTx/>
              <a:latin typeface="+mn-lt"/>
              <a:ea typeface="ＭＳ Ｐゴシック" pitchFamily="34" charset="-128"/>
              <a:cs typeface="+mn-cs"/>
            </a:endParaRPr>
          </a:p>
          <a:p>
            <a:pPr marL="0" marR="0" lvl="0" indent="0" algn="l" defTabSz="914400" rtl="0" eaLnBrk="1" fontAlgn="base" latinLnBrk="0" hangingPunct="1">
              <a:lnSpc>
                <a:spcPct val="120000"/>
              </a:lnSpc>
              <a:spcBef>
                <a:spcPct val="0"/>
              </a:spcBef>
              <a:spcAft>
                <a:spcPct val="0"/>
              </a:spcAft>
              <a:buClrTx/>
              <a:buSzTx/>
              <a:buFontTx/>
              <a:buNone/>
              <a:tabLst/>
              <a:defRPr/>
            </a:pPr>
            <a:endParaRPr kumimoji="0" lang="en-US" sz="1200" b="0" i="0" u="none" strike="noStrike" kern="1200" cap="none" spc="0" normalizeH="0" baseline="0" noProof="0" dirty="0" smtClean="0">
              <a:ln>
                <a:noFill/>
              </a:ln>
              <a:solidFill>
                <a:prstClr val="black"/>
              </a:solidFill>
              <a:effectLst/>
              <a:uLnTx/>
              <a:uFillTx/>
              <a:latin typeface="+mn-lt"/>
              <a:ea typeface="+mn-ea"/>
              <a:cs typeface="+mn-cs"/>
            </a:endParaRPr>
          </a:p>
          <a:p>
            <a:pPr marL="0" marR="0" lvl="0" indent="0" algn="l" defTabSz="914400" rtl="0" eaLnBrk="0" fontAlgn="base" latinLnBrk="0" hangingPunct="0">
              <a:lnSpc>
                <a:spcPct val="120000"/>
              </a:lnSpc>
              <a:spcBef>
                <a:spcPct val="30000"/>
              </a:spcBef>
              <a:spcAft>
                <a:spcPct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Patrick AR, Schneeweiss S, Brookhart MA, et al. The implications of propensity score variable selection strategies in pharmacoepidemiology: an empirical illustration. Pharmacoepidemiol Drug Saf 2011 Jun;20(6):551-9. PMID: 21394812.</a:t>
            </a:r>
          </a:p>
          <a:p>
            <a:pPr marL="0" marR="0" lvl="0" indent="0" algn="l" defTabSz="914400" rtl="0" eaLnBrk="0" fontAlgn="base" latinLnBrk="0" hangingPunct="0">
              <a:lnSpc>
                <a:spcPct val="120000"/>
              </a:lnSpc>
              <a:spcBef>
                <a:spcPct val="30000"/>
              </a:spcBef>
              <a:spcAft>
                <a:spcPct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http://www.ncbi.nlm.nih.gov/pubmed/21394812</a:t>
            </a:r>
          </a:p>
          <a:p>
            <a:pPr>
              <a:lnSpc>
                <a:spcPct val="120000"/>
              </a:lnSpc>
            </a:pPr>
            <a:endParaRPr lang="en-US" sz="1200" kern="1200" dirty="0" smtClean="0">
              <a:solidFill>
                <a:schemeClr val="tx1"/>
              </a:solidFill>
              <a:effectLst/>
              <a:latin typeface="+mn-lt"/>
              <a:ea typeface="+mn-ea"/>
              <a:cs typeface="+mn-cs"/>
            </a:endParaRPr>
          </a:p>
          <a:p>
            <a:pPr>
              <a:lnSpc>
                <a:spcPct val="120000"/>
              </a:lnSpc>
            </a:pPr>
            <a:r>
              <a:rPr lang="en-US" sz="1200" kern="1200" dirty="0" smtClean="0">
                <a:solidFill>
                  <a:schemeClr val="tx1"/>
                </a:solidFill>
                <a:effectLst/>
                <a:latin typeface="+mn-lt"/>
                <a:ea typeface="+mn-ea"/>
                <a:cs typeface="+mn-cs"/>
              </a:rPr>
              <a:t>Rassen JA, Glynn RJ, Brookhart MA, et al. Covariate selection in high-dimensional propensity score analyses of treatment effects in small samples. Am J Epidemiol 2011 Jun 15;173(12):1404-13. </a:t>
            </a:r>
            <a:r>
              <a:rPr lang="en-US" dirty="0" smtClean="0"/>
              <a:t>PMID: 21602301.</a:t>
            </a:r>
          </a:p>
          <a:p>
            <a:pPr marL="0" marR="0" indent="0" algn="l" defTabSz="914400" rtl="0" eaLnBrk="0" fontAlgn="base" latinLnBrk="0" hangingPunct="0">
              <a:lnSpc>
                <a:spcPct val="120000"/>
              </a:lnSpc>
              <a:spcBef>
                <a:spcPct val="30000"/>
              </a:spcBef>
              <a:spcAft>
                <a:spcPct val="0"/>
              </a:spcAft>
              <a:buClrTx/>
              <a:buSzTx/>
              <a:buFontTx/>
              <a:buNone/>
              <a:tabLst/>
              <a:defRPr/>
            </a:pPr>
            <a:r>
              <a:rPr lang="en-US" dirty="0" smtClean="0"/>
              <a:t>http://www.ncbi.nlm.nih.gov/pubmed/21602301</a:t>
            </a:r>
            <a:endParaRPr lang="en-US" sz="1200" kern="1200" dirty="0" smtClean="0">
              <a:solidFill>
                <a:schemeClr val="tx1"/>
              </a:solidFill>
              <a:effectLst/>
              <a:latin typeface="+mn-lt"/>
              <a:ea typeface="+mn-ea"/>
              <a:cs typeface="+mn-cs"/>
            </a:endParaRPr>
          </a:p>
          <a:p>
            <a:pPr>
              <a:lnSpc>
                <a:spcPct val="120000"/>
              </a:lnSpc>
            </a:pPr>
            <a:endParaRPr lang="en-US" b="0" i="0" dirty="0" smtClean="0"/>
          </a:p>
          <a:p>
            <a:pPr marL="0" marR="0" indent="0" algn="l" defTabSz="914400" rtl="0" eaLnBrk="0" fontAlgn="base" latinLnBrk="0" hangingPunct="0">
              <a:lnSpc>
                <a:spcPct val="120000"/>
              </a:lnSpc>
              <a:spcBef>
                <a:spcPct val="30000"/>
              </a:spcBef>
              <a:spcAft>
                <a:spcPct val="0"/>
              </a:spcAft>
              <a:buClrTx/>
              <a:buSzTx/>
              <a:buFontTx/>
              <a:buNone/>
              <a:tabLst/>
              <a:defRPr/>
            </a:pPr>
            <a:r>
              <a:rPr lang="en-US" sz="1200" kern="1200" dirty="0" smtClean="0">
                <a:solidFill>
                  <a:schemeClr val="tx1"/>
                </a:solidFill>
                <a:effectLst/>
                <a:latin typeface="+mn-lt"/>
                <a:ea typeface="+mn-ea"/>
                <a:cs typeface="+mn-cs"/>
              </a:rPr>
              <a:t>Schneeweiss S, Rassen JA, Glynn RJ, et al. High-dimensional propensity score adjustment in studies of treatment effects using health care claims data. Epidemiology 2009;20(4):512-22. </a:t>
            </a:r>
            <a:r>
              <a:rPr lang="en-US" dirty="0" smtClean="0"/>
              <a:t>PMID: 19487948.</a:t>
            </a:r>
          </a:p>
          <a:p>
            <a:pPr marL="0" marR="0" indent="0" algn="l" defTabSz="914400" rtl="0" eaLnBrk="0" fontAlgn="base" latinLnBrk="0" hangingPunct="0">
              <a:lnSpc>
                <a:spcPct val="120000"/>
              </a:lnSpc>
              <a:spcBef>
                <a:spcPct val="30000"/>
              </a:spcBef>
              <a:spcAft>
                <a:spcPct val="0"/>
              </a:spcAft>
              <a:buClrTx/>
              <a:buSzTx/>
              <a:buFontTx/>
              <a:buNone/>
              <a:tabLst/>
              <a:defRPr/>
            </a:pPr>
            <a:r>
              <a:rPr lang="en-US" dirty="0" smtClean="0"/>
              <a:t>http://www.ncbi.nlm.nih.gov/pubmed/19487948</a:t>
            </a:r>
            <a:endParaRPr lang="en-US" b="0" i="0" dirty="0" smtClean="0"/>
          </a:p>
        </p:txBody>
      </p:sp>
    </p:spTree>
    <p:extLst>
      <p:ext uri="{BB962C8B-B14F-4D97-AF65-F5344CB8AC3E}">
        <p14:creationId xmlns:p14="http://schemas.microsoft.com/office/powerpoint/2010/main" val="304270872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92500" lnSpcReduction="20000"/>
          </a:bodyPr>
          <a:lstStyle/>
          <a:p>
            <a:pPr eaLnBrk="1" hangingPunct="1">
              <a:lnSpc>
                <a:spcPct val="120000"/>
              </a:lnSpc>
            </a:pPr>
            <a:r>
              <a:rPr lang="en-US" b="1" dirty="0" smtClean="0"/>
              <a:t>Conclusions</a:t>
            </a:r>
            <a:endParaRPr lang="en-US" b="0" dirty="0" smtClean="0"/>
          </a:p>
          <a:p>
            <a:pPr>
              <a:lnSpc>
                <a:spcPct val="120000"/>
              </a:lnSpc>
            </a:pPr>
            <a:r>
              <a:rPr lang="en-US" sz="1200" kern="1200" dirty="0" smtClean="0">
                <a:solidFill>
                  <a:schemeClr val="tx1"/>
                </a:solidFill>
                <a:effectLst/>
                <a:latin typeface="+mn-lt"/>
                <a:ea typeface="+mn-ea"/>
                <a:cs typeface="+mn-cs"/>
              </a:rPr>
              <a:t>Regardless of the strategy employed, investigators should clearly describe how variables are measured and provide a rationale for </a:t>
            </a:r>
            <a:r>
              <a:rPr lang="en-US" sz="1200" i="0" kern="1200" dirty="0" smtClean="0">
                <a:solidFill>
                  <a:schemeClr val="tx1"/>
                </a:solidFill>
                <a:effectLst/>
                <a:latin typeface="+mn-lt"/>
                <a:ea typeface="+mn-ea"/>
                <a:cs typeface="+mn-cs"/>
              </a:rPr>
              <a:t>a priori </a:t>
            </a:r>
            <a:r>
              <a:rPr lang="en-US" sz="1200" kern="1200" dirty="0" smtClean="0">
                <a:solidFill>
                  <a:schemeClr val="tx1"/>
                </a:solidFill>
                <a:effectLst/>
                <a:latin typeface="+mn-lt"/>
                <a:ea typeface="+mn-ea"/>
                <a:cs typeface="+mn-cs"/>
              </a:rPr>
              <a:t>selection of potential confounders, ideally in the form of a causal graph. If the investigators decide to augment the model by using an empirical variable-selection technique, then they should present both models and describe how the additional variables were measured and selected. Investigators should consider whether or not they believe adequate measurement is available in the dataset when employing a specific variable-selection strategy. In addition, all variables included for adjustment should be listed in the manuscript or final report. When empirical selection procedures are newly developed or modified, investigators are encouraged to make the protocol and code publicly available to improve transparency and reproducibility.</a:t>
            </a:r>
          </a:p>
          <a:p>
            <a:pPr>
              <a:lnSpc>
                <a:spcPct val="120000"/>
              </a:lnSpc>
            </a:pPr>
            <a:endParaRPr lang="en-US" sz="1200" kern="1200" dirty="0" smtClean="0">
              <a:solidFill>
                <a:schemeClr val="tx1"/>
              </a:solidFill>
              <a:effectLst/>
              <a:latin typeface="+mn-lt"/>
              <a:ea typeface="+mn-ea"/>
              <a:cs typeface="+mn-cs"/>
            </a:endParaRPr>
          </a:p>
          <a:p>
            <a:pPr>
              <a:lnSpc>
                <a:spcPct val="120000"/>
              </a:lnSpc>
            </a:pPr>
            <a:r>
              <a:rPr lang="en-US" sz="1200" kern="1200" dirty="0" smtClean="0">
                <a:solidFill>
                  <a:schemeClr val="tx1"/>
                </a:solidFill>
                <a:effectLst/>
                <a:latin typeface="+mn-lt"/>
                <a:ea typeface="+mn-ea"/>
                <a:cs typeface="+mn-cs"/>
              </a:rPr>
              <a:t>Even when using the methods we describe in this chapter, confounding can persist. Sensitivity analysis techniques are useful for assessing residual confounding that results from unmeasured and imperfectly measured variables.</a:t>
            </a:r>
            <a:endParaRPr lang="en-US" b="0" dirty="0" smtClean="0"/>
          </a:p>
          <a:p>
            <a:pPr eaLnBrk="1" hangingPunct="1">
              <a:lnSpc>
                <a:spcPct val="120000"/>
              </a:lnSpc>
            </a:pPr>
            <a:endParaRPr lang="en-US" b="0" dirty="0" smtClean="0"/>
          </a:p>
          <a:p>
            <a:pPr eaLnBrk="1" hangingPunct="1">
              <a:lnSpc>
                <a:spcPct val="120000"/>
              </a:lnSpc>
            </a:pPr>
            <a:r>
              <a:rPr lang="en-US" dirty="0" smtClean="0"/>
              <a:t>Reference:</a:t>
            </a:r>
          </a:p>
          <a:p>
            <a:pPr marL="0" marR="0" lvl="0" indent="0" algn="l" defTabSz="914400" rtl="0" eaLnBrk="1" fontAlgn="base" latinLnBrk="0" hangingPunct="1">
              <a:lnSpc>
                <a:spcPct val="12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mn-lt"/>
                <a:ea typeface="ＭＳ Ｐゴシック" pitchFamily="34" charset="-128"/>
                <a:cs typeface="+mn-cs"/>
              </a:rPr>
              <a:t>Sauer B, </a:t>
            </a:r>
            <a:r>
              <a:rPr kumimoji="0" lang="en-US" sz="1200" b="0" i="0" u="none" strike="noStrike" kern="1200" cap="none" spc="0" normalizeH="0" baseline="0" noProof="0" dirty="0" err="1" smtClean="0">
                <a:ln>
                  <a:noFill/>
                </a:ln>
                <a:solidFill>
                  <a:prstClr val="black"/>
                </a:solidFill>
                <a:effectLst/>
                <a:uLnTx/>
                <a:uFillTx/>
                <a:latin typeface="+mn-lt"/>
                <a:ea typeface="ＭＳ Ｐゴシック" pitchFamily="34" charset="-128"/>
                <a:cs typeface="+mn-cs"/>
              </a:rPr>
              <a:t>Brookhart</a:t>
            </a:r>
            <a:r>
              <a:rPr kumimoji="0" lang="en-US" sz="1200" b="0" i="0" u="none" strike="noStrike" kern="1200" cap="none" spc="0" normalizeH="0" baseline="0" noProof="0" dirty="0" smtClean="0">
                <a:ln>
                  <a:noFill/>
                </a:ln>
                <a:solidFill>
                  <a:prstClr val="black"/>
                </a:solidFill>
                <a:effectLst/>
                <a:uLnTx/>
                <a:uFillTx/>
                <a:latin typeface="+mn-lt"/>
                <a:ea typeface="ＭＳ Ｐゴシック" pitchFamily="34" charset="-128"/>
                <a:cs typeface="+mn-cs"/>
              </a:rPr>
              <a:t> MA, Roy JA, et al. Covariate selection. In: </a:t>
            </a:r>
            <a:r>
              <a:rPr kumimoji="0" lang="en-US" sz="1200" b="0" i="0" u="none" strike="noStrike" kern="1200" cap="none" spc="0" normalizeH="0" baseline="0" noProof="0" dirty="0" err="1" smtClean="0">
                <a:ln>
                  <a:noFill/>
                </a:ln>
                <a:solidFill>
                  <a:prstClr val="black"/>
                </a:solidFill>
                <a:effectLst/>
                <a:uLnTx/>
                <a:uFillTx/>
                <a:latin typeface="+mn-lt"/>
                <a:ea typeface="ＭＳ Ｐゴシック" pitchFamily="34" charset="-128"/>
                <a:cs typeface="+mn-cs"/>
              </a:rPr>
              <a:t>Velentgas</a:t>
            </a:r>
            <a:r>
              <a:rPr kumimoji="0" lang="en-US" sz="1200" b="0" i="0" u="none" strike="noStrike" kern="1200" cap="none" spc="0" normalizeH="0" baseline="0" noProof="0" dirty="0" smtClean="0">
                <a:ln>
                  <a:noFill/>
                </a:ln>
                <a:solidFill>
                  <a:prstClr val="black"/>
                </a:solidFill>
                <a:effectLst/>
                <a:uLnTx/>
                <a:uFillTx/>
                <a:latin typeface="+mn-lt"/>
                <a:ea typeface="ＭＳ Ｐゴシック" pitchFamily="34" charset="-128"/>
                <a:cs typeface="+mn-cs"/>
              </a:rPr>
              <a:t> P and Dreyer NA, eds. Developing a Protocol for Observational Comparative Effectiveness Research: A User's Guide. Rockville, MD: Agency for Healthcare Research and Quality; January 2013. p. 93-108. AHRQ Publication No. 12-EHC099. Available at www.effectivehealthcare.ahrq.gov/Methods-OCER.cfm.</a:t>
            </a:r>
            <a:endParaRPr kumimoji="0" lang="en-US" sz="1200" b="1" i="0" u="none" strike="noStrike" kern="1200" cap="none" spc="0" normalizeH="0" baseline="0" noProof="0" dirty="0" smtClean="0">
              <a:ln>
                <a:noFill/>
              </a:ln>
              <a:solidFill>
                <a:prstClr val="black"/>
              </a:solidFill>
              <a:effectLst/>
              <a:uLnTx/>
              <a:uFillTx/>
              <a:latin typeface="+mn-lt"/>
              <a:ea typeface="ＭＳ Ｐゴシック" pitchFamily="34" charset="-128"/>
              <a:cs typeface="+mn-cs"/>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es Placeholder 2"/>
          <p:cNvSpPr>
            <a:spLocks noGrp="1"/>
          </p:cNvSpPr>
          <p:nvPr>
            <p:ph type="body" idx="1"/>
          </p:nvPr>
        </p:nvSpPr>
        <p:spPr bwMode="auto">
          <a:xfrm>
            <a:off x="667871"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eaLnBrk="1" hangingPunct="1"/>
            <a:r>
              <a:rPr lang="en-US" b="1" dirty="0" smtClean="0"/>
              <a:t>Summary</a:t>
            </a:r>
            <a:r>
              <a:rPr lang="en-US" b="1" baseline="0" dirty="0" smtClean="0"/>
              <a:t> Checklist</a:t>
            </a:r>
            <a:endParaRPr lang="en-US" b="0" baseline="0" dirty="0" smtClean="0"/>
          </a:p>
          <a:p>
            <a:pPr marL="0" marR="0" indent="0" algn="l" defTabSz="914400" rtl="0" eaLnBrk="1" fontAlgn="base" latinLnBrk="0" hangingPunct="1">
              <a:spcBef>
                <a:spcPct val="30000"/>
              </a:spcBef>
              <a:spcAft>
                <a:spcPct val="0"/>
              </a:spcAft>
              <a:buClrTx/>
              <a:buSzTx/>
              <a:buFontTx/>
              <a:buNone/>
              <a:tabLst/>
              <a:defRPr/>
            </a:pPr>
            <a:r>
              <a:rPr lang="en-US" dirty="0" smtClean="0">
                <a:ea typeface="ＭＳ Ｐゴシック" pitchFamily="34" charset="-128"/>
              </a:rPr>
              <a:t>The material in this presentation included guidance and key considerations for covariate selection</a:t>
            </a:r>
            <a:r>
              <a:rPr lang="en-US" baseline="0" dirty="0" smtClean="0">
                <a:ea typeface="ＭＳ Ｐゴシック" pitchFamily="34" charset="-128"/>
              </a:rPr>
              <a:t> </a:t>
            </a:r>
            <a:r>
              <a:rPr lang="en-US" dirty="0" smtClean="0">
                <a:ea typeface="ＭＳ Ｐゴシック" pitchFamily="34" charset="-128"/>
              </a:rPr>
              <a:t>in observational comparative effectiveness research. Guidance and considerations included information on how to describe the data source(s)</a:t>
            </a:r>
            <a:r>
              <a:rPr lang="en-US" baseline="0" dirty="0" smtClean="0">
                <a:ea typeface="ＭＳ Ｐゴシック" pitchFamily="34" charset="-128"/>
              </a:rPr>
              <a:t> that will be used to identify important covariates, discussed the potential for unmeasured confounding and misclassification, and described the approach to be used to select covariates for statistical models</a:t>
            </a:r>
            <a:r>
              <a:rPr lang="en-US" dirty="0" smtClean="0">
                <a:ea typeface="ＭＳ Ｐゴシック" pitchFamily="34" charset="-128"/>
              </a:rPr>
              <a:t>.</a:t>
            </a:r>
          </a:p>
          <a:p>
            <a:pPr marL="0" marR="0" indent="0" algn="l" defTabSz="914400" rtl="0" eaLnBrk="1" fontAlgn="base" latinLnBrk="0" hangingPunct="1">
              <a:spcBef>
                <a:spcPct val="30000"/>
              </a:spcBef>
              <a:spcAft>
                <a:spcPct val="0"/>
              </a:spcAft>
              <a:buClrTx/>
              <a:buSzTx/>
              <a:buFontTx/>
              <a:buNone/>
              <a:tabLst/>
              <a:defRPr/>
            </a:pPr>
            <a:endParaRPr lang="en-US" dirty="0" smtClean="0">
              <a:ea typeface="ＭＳ Ｐゴシック" pitchFamily="34" charset="-128"/>
            </a:endParaRPr>
          </a:p>
          <a:p>
            <a:pPr eaLnBrk="1" hangingPunct="1"/>
            <a:r>
              <a:rPr lang="en-US" dirty="0" smtClean="0"/>
              <a:t>Reference:</a:t>
            </a:r>
          </a:p>
          <a:p>
            <a:pPr marL="0" marR="0" lvl="0" indent="0" algn="l" defTabSz="914400" rtl="0" eaLnBrk="1" fontAlgn="base" latinLnBrk="0" hangingPunct="1">
              <a:spcBef>
                <a:spcPct val="0"/>
              </a:spcBef>
              <a:spcAft>
                <a:spcPct val="0"/>
              </a:spcAft>
              <a:buClrTx/>
              <a:buSzTx/>
              <a:buFontTx/>
              <a:buNone/>
              <a:tabLst/>
              <a:defRPr/>
            </a:pPr>
            <a:r>
              <a:rPr kumimoji="0" lang="en-US" b="0" i="0" u="none" strike="noStrike" kern="1200" cap="none" spc="0" normalizeH="0" baseline="0" noProof="0" dirty="0" smtClean="0">
                <a:ln>
                  <a:noFill/>
                </a:ln>
                <a:solidFill>
                  <a:prstClr val="black"/>
                </a:solidFill>
                <a:effectLst/>
                <a:uLnTx/>
                <a:uFillTx/>
                <a:latin typeface="+mn-lt"/>
                <a:ea typeface="ＭＳ Ｐゴシック" pitchFamily="34" charset="-128"/>
                <a:cs typeface="+mn-cs"/>
              </a:rPr>
              <a:t>Sauer B, </a:t>
            </a:r>
            <a:r>
              <a:rPr kumimoji="0" lang="en-US" b="0" i="0" u="none" strike="noStrike" kern="1200" cap="none" spc="0" normalizeH="0" baseline="0" noProof="0" dirty="0" err="1" smtClean="0">
                <a:ln>
                  <a:noFill/>
                </a:ln>
                <a:solidFill>
                  <a:prstClr val="black"/>
                </a:solidFill>
                <a:effectLst/>
                <a:uLnTx/>
                <a:uFillTx/>
                <a:latin typeface="+mn-lt"/>
                <a:ea typeface="ＭＳ Ｐゴシック" pitchFamily="34" charset="-128"/>
                <a:cs typeface="+mn-cs"/>
              </a:rPr>
              <a:t>Brookhart</a:t>
            </a:r>
            <a:r>
              <a:rPr kumimoji="0" lang="en-US" b="0" i="0" u="none" strike="noStrike" kern="1200" cap="none" spc="0" normalizeH="0" baseline="0" noProof="0" dirty="0" smtClean="0">
                <a:ln>
                  <a:noFill/>
                </a:ln>
                <a:solidFill>
                  <a:prstClr val="black"/>
                </a:solidFill>
                <a:effectLst/>
                <a:uLnTx/>
                <a:uFillTx/>
                <a:latin typeface="+mn-lt"/>
                <a:ea typeface="ＭＳ Ｐゴシック" pitchFamily="34" charset="-128"/>
                <a:cs typeface="+mn-cs"/>
              </a:rPr>
              <a:t> MA, Roy JA, et al. Covariate selection. In: </a:t>
            </a:r>
            <a:r>
              <a:rPr kumimoji="0" lang="en-US" b="0" i="0" u="none" strike="noStrike" kern="1200" cap="none" spc="0" normalizeH="0" baseline="0" noProof="0" dirty="0" err="1" smtClean="0">
                <a:ln>
                  <a:noFill/>
                </a:ln>
                <a:solidFill>
                  <a:prstClr val="black"/>
                </a:solidFill>
                <a:effectLst/>
                <a:uLnTx/>
                <a:uFillTx/>
                <a:latin typeface="+mn-lt"/>
                <a:ea typeface="ＭＳ Ｐゴシック" pitchFamily="34" charset="-128"/>
                <a:cs typeface="+mn-cs"/>
              </a:rPr>
              <a:t>Velentgas</a:t>
            </a:r>
            <a:r>
              <a:rPr kumimoji="0" lang="en-US" b="0" i="0" u="none" strike="noStrike" kern="1200" cap="none" spc="0" normalizeH="0" baseline="0" noProof="0" dirty="0" smtClean="0">
                <a:ln>
                  <a:noFill/>
                </a:ln>
                <a:solidFill>
                  <a:prstClr val="black"/>
                </a:solidFill>
                <a:effectLst/>
                <a:uLnTx/>
                <a:uFillTx/>
                <a:latin typeface="+mn-lt"/>
                <a:ea typeface="ＭＳ Ｐゴシック" pitchFamily="34" charset="-128"/>
                <a:cs typeface="+mn-cs"/>
              </a:rPr>
              <a:t> P and Dreyer NA, eds. Developing a Protocol for Observational Comparative Effectiveness Research: A User's Guide. Rockville, MD: Agency for Healthcare Research and Quality; January 2013. p. 93-108. AHRQ Publication No. 12-EHC099. Available at www.effectivehealthcare.ahrq.gov/Methods-OCER.cfm.</a:t>
            </a:r>
            <a:endParaRPr kumimoji="0" lang="en-US" b="1" i="0" u="none" strike="noStrike" kern="1200" cap="none" spc="0" normalizeH="0" baseline="0" noProof="0" dirty="0" smtClean="0">
              <a:ln>
                <a:noFill/>
              </a:ln>
              <a:solidFill>
                <a:prstClr val="black"/>
              </a:solidFill>
              <a:effectLst/>
              <a:uLnTx/>
              <a:uFillTx/>
              <a:latin typeface="+mn-lt"/>
              <a:ea typeface="ＭＳ Ｐゴシック" pitchFamily="34" charset="-128"/>
              <a:cs typeface="+mn-cs"/>
            </a:endParaRPr>
          </a:p>
          <a:p>
            <a:pPr marL="0" marR="0" indent="0" algn="l" defTabSz="914400" rtl="0" eaLnBrk="1" fontAlgn="base" latinLnBrk="0" hangingPunct="1">
              <a:spcBef>
                <a:spcPct val="30000"/>
              </a:spcBef>
              <a:spcAft>
                <a:spcPct val="0"/>
              </a:spcAft>
              <a:buClrTx/>
              <a:buSzTx/>
              <a:buFontTx/>
              <a:buNone/>
              <a:tabLst/>
              <a:defRPr/>
            </a:pPr>
            <a:endParaRPr lang="en-US" dirty="0" smtClean="0">
              <a:ea typeface="ＭＳ Ｐゴシック" pitchFamily="34"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Notes Placeholder 2"/>
          <p:cNvSpPr>
            <a:spLocks noGrp="1"/>
          </p:cNvSpPr>
          <p:nvPr>
            <p:ph type="body" idx="1"/>
          </p:nvPr>
        </p:nvSpPr>
        <p:spPr bwMode="auto">
          <a:xfrm>
            <a:off x="667871"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b="1" dirty="0" smtClean="0">
                <a:ea typeface="ＭＳ Ｐゴシック" pitchFamily="34" charset="-128"/>
              </a:rPr>
              <a:t>Outline of Material</a:t>
            </a:r>
          </a:p>
          <a:p>
            <a:pPr eaLnBrk="1" hangingPunct="1">
              <a:spcBef>
                <a:spcPct val="0"/>
              </a:spcBef>
            </a:pPr>
            <a:r>
              <a:rPr lang="en-US" dirty="0" smtClean="0">
                <a:ea typeface="ＭＳ Ｐゴシック" pitchFamily="34" charset="-128"/>
              </a:rPr>
              <a:t>The material in this presentation includes guidance and key considerations for covariate selection</a:t>
            </a:r>
            <a:r>
              <a:rPr lang="en-US" baseline="0" dirty="0" smtClean="0">
                <a:ea typeface="ＭＳ Ｐゴシック" pitchFamily="34" charset="-128"/>
              </a:rPr>
              <a:t> </a:t>
            </a:r>
            <a:r>
              <a:rPr lang="en-US" dirty="0" smtClean="0">
                <a:ea typeface="ＭＳ Ｐゴシック" pitchFamily="34" charset="-128"/>
              </a:rPr>
              <a:t>in observational comparative effectiveness research. Guidance and considerations include information on how to describe the data source(s)</a:t>
            </a:r>
            <a:r>
              <a:rPr lang="en-US" baseline="0" dirty="0" smtClean="0">
                <a:ea typeface="ＭＳ Ｐゴシック" pitchFamily="34" charset="-128"/>
              </a:rPr>
              <a:t> that will be used to identify important covariates, discuss the potential for unmeasured confounding and misclassification, and describe the approach to be used to select covariates for statistical models</a:t>
            </a:r>
            <a:r>
              <a:rPr lang="en-US" dirty="0" smtClean="0">
                <a:ea typeface="ＭＳ Ｐゴシック" pitchFamily="34" charset="-128"/>
              </a:rPr>
              <a:t>.</a:t>
            </a:r>
          </a:p>
          <a:p>
            <a:pPr eaLnBrk="1" hangingPunct="1">
              <a:spcBef>
                <a:spcPct val="0"/>
              </a:spcBef>
            </a:pPr>
            <a:endParaRPr lang="en-US" dirty="0" smtClean="0">
              <a:ea typeface="ＭＳ Ｐゴシック" pitchFamily="34" charset="-128"/>
            </a:endParaRPr>
          </a:p>
          <a:p>
            <a:pPr eaLnBrk="1" hangingPunct="1">
              <a:spcBef>
                <a:spcPct val="0"/>
              </a:spcBef>
            </a:pPr>
            <a:r>
              <a:rPr lang="en-US" dirty="0" smtClean="0">
                <a:ea typeface="ＭＳ Ｐゴシック" pitchFamily="34" charset="-128"/>
              </a:rPr>
              <a:t>Reference:</a:t>
            </a:r>
          </a:p>
          <a:p>
            <a:pPr marL="0" marR="0" lvl="0" indent="0" algn="l" defTabSz="914400" rtl="0" eaLnBrk="1" fontAlgn="base" latinLnBrk="0" hangingPunct="1">
              <a:spcBef>
                <a:spcPct val="0"/>
              </a:spcBef>
              <a:spcAft>
                <a:spcPct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mn-lt"/>
                <a:ea typeface="ＭＳ Ｐゴシック" pitchFamily="34" charset="-128"/>
                <a:cs typeface="+mn-cs"/>
              </a:rPr>
              <a:t>Sauer B, </a:t>
            </a:r>
            <a:r>
              <a:rPr kumimoji="0" lang="en-US" sz="1200" b="0" i="0" u="none" strike="noStrike" kern="1200" cap="none" spc="0" normalizeH="0" baseline="0" noProof="0" dirty="0" err="1" smtClean="0">
                <a:ln>
                  <a:noFill/>
                </a:ln>
                <a:solidFill>
                  <a:prstClr val="black"/>
                </a:solidFill>
                <a:effectLst/>
                <a:uLnTx/>
                <a:uFillTx/>
                <a:latin typeface="+mn-lt"/>
                <a:ea typeface="ＭＳ Ｐゴシック" pitchFamily="34" charset="-128"/>
                <a:cs typeface="+mn-cs"/>
              </a:rPr>
              <a:t>Brookhart</a:t>
            </a:r>
            <a:r>
              <a:rPr kumimoji="0" lang="en-US" sz="1200" b="0" i="0" u="none" strike="noStrike" kern="1200" cap="none" spc="0" normalizeH="0" baseline="0" noProof="0" dirty="0" smtClean="0">
                <a:ln>
                  <a:noFill/>
                </a:ln>
                <a:solidFill>
                  <a:prstClr val="black"/>
                </a:solidFill>
                <a:effectLst/>
                <a:uLnTx/>
                <a:uFillTx/>
                <a:latin typeface="+mn-lt"/>
                <a:ea typeface="ＭＳ Ｐゴシック" pitchFamily="34" charset="-128"/>
                <a:cs typeface="+mn-cs"/>
              </a:rPr>
              <a:t> MA, Roy JA, et al. Covariate selection. In: </a:t>
            </a:r>
            <a:r>
              <a:rPr kumimoji="0" lang="en-US" sz="1200" b="0" i="0" u="none" strike="noStrike" kern="1200" cap="none" spc="0" normalizeH="0" baseline="0" noProof="0" dirty="0" err="1" smtClean="0">
                <a:ln>
                  <a:noFill/>
                </a:ln>
                <a:solidFill>
                  <a:prstClr val="black"/>
                </a:solidFill>
                <a:effectLst/>
                <a:uLnTx/>
                <a:uFillTx/>
                <a:latin typeface="+mn-lt"/>
                <a:ea typeface="ＭＳ Ｐゴシック" pitchFamily="34" charset="-128"/>
                <a:cs typeface="+mn-cs"/>
              </a:rPr>
              <a:t>Velentgas</a:t>
            </a:r>
            <a:r>
              <a:rPr kumimoji="0" lang="en-US" sz="1200" b="0" i="0" u="none" strike="noStrike" kern="1200" cap="none" spc="0" normalizeH="0" baseline="0" noProof="0" dirty="0" smtClean="0">
                <a:ln>
                  <a:noFill/>
                </a:ln>
                <a:solidFill>
                  <a:prstClr val="black"/>
                </a:solidFill>
                <a:effectLst/>
                <a:uLnTx/>
                <a:uFillTx/>
                <a:latin typeface="+mn-lt"/>
                <a:ea typeface="ＭＳ Ｐゴシック" pitchFamily="34" charset="-128"/>
                <a:cs typeface="+mn-cs"/>
              </a:rPr>
              <a:t> P and Dreyer NA, eds. Developing a Protocol for Observational Comparative Effectiveness Research: A User's Guide. Rockville, MD: Agency for Healthcare Research and Quality; January 2013. p. 93-108. AHRQ Publication No. 12-EHC099. Available at www.effectivehealthcare.ahrq.gov/Methods-OCER.cfm.</a:t>
            </a:r>
            <a:endParaRPr kumimoji="0" lang="en-US" sz="1200" b="1" i="0" u="none" strike="noStrike" kern="1200" cap="none" spc="0" normalizeH="0" baseline="0" noProof="0" dirty="0" smtClean="0">
              <a:ln>
                <a:noFill/>
              </a:ln>
              <a:solidFill>
                <a:prstClr val="black"/>
              </a:solidFill>
              <a:effectLst/>
              <a:uLnTx/>
              <a:uFillTx/>
              <a:latin typeface="+mn-lt"/>
              <a:ea typeface="ＭＳ Ｐゴシック" pitchFamily="34" charset="-128"/>
              <a:cs typeface="+mn-c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92500" lnSpcReduction="10000"/>
          </a:bodyPr>
          <a:lstStyle/>
          <a:p>
            <a:pPr eaLnBrk="1" hangingPunct="1">
              <a:lnSpc>
                <a:spcPct val="110000"/>
              </a:lnSpc>
              <a:spcBef>
                <a:spcPct val="0"/>
              </a:spcBef>
            </a:pPr>
            <a:r>
              <a:rPr lang="en-US" b="1" dirty="0" smtClean="0"/>
              <a:t>Introduction</a:t>
            </a:r>
            <a:endParaRPr lang="en-US" dirty="0" smtClean="0"/>
          </a:p>
          <a:p>
            <a:pPr eaLnBrk="1" hangingPunct="1">
              <a:lnSpc>
                <a:spcPct val="110000"/>
              </a:lnSpc>
              <a:spcBef>
                <a:spcPct val="0"/>
              </a:spcBef>
            </a:pPr>
            <a:r>
              <a:rPr lang="en-US" dirty="0" smtClean="0"/>
              <a:t>Nonexperimental studies that compare the effectiveness of treatments are often strongly affected by confounding. Confounding occurs when patients with a higher risk of experiencing the outcome are more likely to receive one treatment over another. The difference in treatment groups is a result of the differing baseline risk for the outcome and the treatment effects (if any). The use of statistical methods to make the two treatment groups similar with respect to measured confounders is sometimes called statistical adjustment, control, or conditioning.</a:t>
            </a:r>
          </a:p>
          <a:p>
            <a:pPr eaLnBrk="1" hangingPunct="1">
              <a:lnSpc>
                <a:spcPct val="110000"/>
              </a:lnSpc>
              <a:spcBef>
                <a:spcPct val="0"/>
              </a:spcBef>
            </a:pPr>
            <a:endParaRPr lang="en-US" dirty="0" smtClean="0"/>
          </a:p>
          <a:p>
            <a:pPr eaLnBrk="1" hangingPunct="1">
              <a:lnSpc>
                <a:spcPct val="110000"/>
              </a:lnSpc>
              <a:spcBef>
                <a:spcPct val="0"/>
              </a:spcBef>
            </a:pPr>
            <a:r>
              <a:rPr lang="en-US" dirty="0" smtClean="0"/>
              <a:t>The goal of comparative effectiveness research is to determine if a treatment is more effective or safer than another. Treatments should be “well defined” and represent manipulable units, for example, drug treatments, guidelines, and devices. Causal graphs are often used to illustrate relationships among variables that lead to confounding and other types of bias. Causal graphs are used to represent the investigator’s beliefs about the mechanisms that generated the data. Knowledge of the causal structure that generates the data allows the investigator to better interpret statistical associations observed in the data.</a:t>
            </a:r>
          </a:p>
          <a:p>
            <a:pPr eaLnBrk="1" hangingPunct="1">
              <a:lnSpc>
                <a:spcPct val="110000"/>
              </a:lnSpc>
              <a:spcBef>
                <a:spcPct val="0"/>
              </a:spcBef>
            </a:pPr>
            <a:endParaRPr lang="en-US" dirty="0" smtClean="0"/>
          </a:p>
          <a:p>
            <a:pPr eaLnBrk="1" hangingPunct="1">
              <a:lnSpc>
                <a:spcPct val="110000"/>
              </a:lnSpc>
              <a:spcBef>
                <a:spcPct val="0"/>
              </a:spcBef>
            </a:pPr>
            <a:r>
              <a:rPr lang="en-US" dirty="0" smtClean="0"/>
              <a:t>Reference:</a:t>
            </a:r>
          </a:p>
          <a:p>
            <a:pPr marL="0" marR="0" lvl="0" indent="0" algn="l" defTabSz="914400" rtl="0" eaLnBrk="1" fontAlgn="base" latinLnBrk="0" hangingPunct="1">
              <a:lnSpc>
                <a:spcPct val="11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mn-lt"/>
                <a:ea typeface="ＭＳ Ｐゴシック" pitchFamily="34" charset="-128"/>
                <a:cs typeface="+mn-cs"/>
              </a:rPr>
              <a:t>Sauer B, </a:t>
            </a:r>
            <a:r>
              <a:rPr kumimoji="0" lang="en-US" sz="1200" b="0" i="0" u="none" strike="noStrike" kern="1200" cap="none" spc="0" normalizeH="0" baseline="0" noProof="0" dirty="0" err="1" smtClean="0">
                <a:ln>
                  <a:noFill/>
                </a:ln>
                <a:solidFill>
                  <a:prstClr val="black"/>
                </a:solidFill>
                <a:effectLst/>
                <a:uLnTx/>
                <a:uFillTx/>
                <a:latin typeface="+mn-lt"/>
                <a:ea typeface="ＭＳ Ｐゴシック" pitchFamily="34" charset="-128"/>
                <a:cs typeface="+mn-cs"/>
              </a:rPr>
              <a:t>Brookhart</a:t>
            </a:r>
            <a:r>
              <a:rPr kumimoji="0" lang="en-US" sz="1200" b="0" i="0" u="none" strike="noStrike" kern="1200" cap="none" spc="0" normalizeH="0" baseline="0" noProof="0" dirty="0" smtClean="0">
                <a:ln>
                  <a:noFill/>
                </a:ln>
                <a:solidFill>
                  <a:prstClr val="black"/>
                </a:solidFill>
                <a:effectLst/>
                <a:uLnTx/>
                <a:uFillTx/>
                <a:latin typeface="+mn-lt"/>
                <a:ea typeface="ＭＳ Ｐゴシック" pitchFamily="34" charset="-128"/>
                <a:cs typeface="+mn-cs"/>
              </a:rPr>
              <a:t> MA, Roy JA, et al. Covariate selection. In: </a:t>
            </a:r>
            <a:r>
              <a:rPr kumimoji="0" lang="en-US" sz="1200" b="0" i="0" u="none" strike="noStrike" kern="1200" cap="none" spc="0" normalizeH="0" baseline="0" noProof="0" dirty="0" err="1" smtClean="0">
                <a:ln>
                  <a:noFill/>
                </a:ln>
                <a:solidFill>
                  <a:prstClr val="black"/>
                </a:solidFill>
                <a:effectLst/>
                <a:uLnTx/>
                <a:uFillTx/>
                <a:latin typeface="+mn-lt"/>
                <a:ea typeface="ＭＳ Ｐゴシック" pitchFamily="34" charset="-128"/>
                <a:cs typeface="+mn-cs"/>
              </a:rPr>
              <a:t>Velentgas</a:t>
            </a:r>
            <a:r>
              <a:rPr kumimoji="0" lang="en-US" sz="1200" b="0" i="0" u="none" strike="noStrike" kern="1200" cap="none" spc="0" normalizeH="0" baseline="0" noProof="0" dirty="0" smtClean="0">
                <a:ln>
                  <a:noFill/>
                </a:ln>
                <a:solidFill>
                  <a:prstClr val="black"/>
                </a:solidFill>
                <a:effectLst/>
                <a:uLnTx/>
                <a:uFillTx/>
                <a:latin typeface="+mn-lt"/>
                <a:ea typeface="ＭＳ Ｐゴシック" pitchFamily="34" charset="-128"/>
                <a:cs typeface="+mn-cs"/>
              </a:rPr>
              <a:t> P and Dreyer NA, eds. Developing a Protocol for Observational Comparative Effectiveness Research: A User's Guide. Rockville, MD: Agency for Healthcare Research and Quality; January 2013. p. 93-108. AHRQ Publication No. 12-EHC099. Available at www.effectivehealthcare.ahrq.gov/Methods-OCER.cfm.</a:t>
            </a:r>
            <a:endParaRPr kumimoji="0" lang="en-US" sz="1200" b="1" i="0" u="none" strike="noStrike" kern="1200" cap="none" spc="0" normalizeH="0" baseline="0" noProof="0" dirty="0" smtClean="0">
              <a:ln>
                <a:noFill/>
              </a:ln>
              <a:solidFill>
                <a:prstClr val="black"/>
              </a:solidFill>
              <a:effectLst/>
              <a:uLnTx/>
              <a:uFillTx/>
              <a:latin typeface="+mn-lt"/>
              <a:ea typeface="ＭＳ Ｐゴシック" pitchFamily="34" charset="-128"/>
              <a:cs typeface="+mn-cs"/>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eaLnBrk="1" hangingPunct="1">
              <a:spcBef>
                <a:spcPct val="0"/>
              </a:spcBef>
            </a:pPr>
            <a:r>
              <a:rPr lang="en-US" sz="800" b="1" dirty="0" smtClean="0"/>
              <a:t>Causal Models and the Structural Relationship of Variables (1</a:t>
            </a:r>
            <a:r>
              <a:rPr lang="en-US" sz="800" b="1" baseline="0" dirty="0" smtClean="0"/>
              <a:t> of 7)</a:t>
            </a:r>
            <a:endParaRPr lang="en-US" sz="800" dirty="0" smtClean="0"/>
          </a:p>
          <a:p>
            <a:pPr eaLnBrk="1" hangingPunct="1">
              <a:spcBef>
                <a:spcPct val="0"/>
              </a:spcBef>
            </a:pPr>
            <a:endParaRPr lang="en-US" sz="800" dirty="0" smtClean="0"/>
          </a:p>
          <a:p>
            <a:pPr eaLnBrk="1" hangingPunct="1">
              <a:spcBef>
                <a:spcPct val="0"/>
              </a:spcBef>
            </a:pPr>
            <a:r>
              <a:rPr lang="en-US" sz="800" b="1" i="0" dirty="0" smtClean="0"/>
              <a:t>Treatment Effects</a:t>
            </a:r>
          </a:p>
          <a:p>
            <a:pPr eaLnBrk="1" hangingPunct="1">
              <a:spcBef>
                <a:spcPct val="0"/>
              </a:spcBef>
            </a:pPr>
            <a:r>
              <a:rPr lang="en-US" sz="800" dirty="0" smtClean="0"/>
              <a:t>The model indicates a randomized trial in which no unmeasured or measured variables influence treatment assignment where A</a:t>
            </a:r>
            <a:r>
              <a:rPr lang="en-US" sz="800" baseline="-25000" dirty="0" smtClean="0"/>
              <a:t>0</a:t>
            </a:r>
            <a:r>
              <a:rPr lang="en-US" sz="800" dirty="0" smtClean="0"/>
              <a:t> is the assigned treatment at baseline (time 0) and Y</a:t>
            </a:r>
            <a:r>
              <a:rPr lang="en-US" sz="800" baseline="-25000" dirty="0" smtClean="0"/>
              <a:t>1</a:t>
            </a:r>
            <a:r>
              <a:rPr lang="en-US" sz="800" dirty="0" smtClean="0"/>
              <a:t> is the outcome after followup (time 1). The arrow connecting treatment assignment (A</a:t>
            </a:r>
            <a:r>
              <a:rPr lang="en-US" sz="800" baseline="-25000" dirty="0" smtClean="0"/>
              <a:t>0</a:t>
            </a:r>
            <a:r>
              <a:rPr lang="en-US" sz="800" dirty="0" smtClean="0"/>
              <a:t>) to the outcome (Y</a:t>
            </a:r>
            <a:r>
              <a:rPr lang="en-US" sz="800" baseline="-25000" dirty="0" smtClean="0"/>
              <a:t>1</a:t>
            </a:r>
            <a:r>
              <a:rPr lang="en-US" sz="800" dirty="0" smtClean="0"/>
              <a:t>) indicates that treatment has a causal effect on the outcome.</a:t>
            </a:r>
          </a:p>
          <a:p>
            <a:pPr eaLnBrk="1" hangingPunct="1">
              <a:spcBef>
                <a:spcPct val="0"/>
              </a:spcBef>
            </a:pPr>
            <a:endParaRPr lang="en-US" sz="800" dirty="0" smtClean="0"/>
          </a:p>
          <a:p>
            <a:pPr eaLnBrk="1" hangingPunct="1">
              <a:spcBef>
                <a:spcPct val="0"/>
              </a:spcBef>
            </a:pPr>
            <a:r>
              <a:rPr lang="en-US" sz="800" b="1" i="0" dirty="0" smtClean="0"/>
              <a:t>Risk Factors</a:t>
            </a:r>
          </a:p>
          <a:p>
            <a:pPr eaLnBrk="1" hangingPunct="1">
              <a:spcBef>
                <a:spcPct val="0"/>
              </a:spcBef>
            </a:pPr>
            <a:r>
              <a:rPr lang="en-US" sz="800" dirty="0" smtClean="0"/>
              <a:t>We now let C</a:t>
            </a:r>
            <a:r>
              <a:rPr lang="en-US" sz="800" baseline="-25000" dirty="0" smtClean="0"/>
              <a:t>0</a:t>
            </a:r>
            <a:r>
              <a:rPr lang="en-US" sz="800" dirty="0" smtClean="0"/>
              <a:t> be one or more baseline covariates measured at time 0. Covariates are predictive of the outcome but, having no influence on the treatment status, are often referred to as pure risk factors. Conditioning on such risk factors is unnecessary to remove bias but can result in efficiency gains in estimation and does not induce bias in regression or propensity score models. Investigators need to be careful not to include variables affected by the outcome, as adjustment for such variables can increase bias. We recommend including risk factors in statistical models to increase the efficiency/precision of an estimated treatment effect without increasing bias.</a:t>
            </a:r>
          </a:p>
          <a:p>
            <a:pPr eaLnBrk="1" hangingPunct="1">
              <a:spcBef>
                <a:spcPct val="0"/>
              </a:spcBef>
            </a:pPr>
            <a:endParaRPr lang="en-US" sz="800" dirty="0" smtClean="0"/>
          </a:p>
          <a:p>
            <a:pPr marL="0" marR="0" lvl="0" indent="0" algn="l" defTabSz="914400" rtl="0" eaLnBrk="1" fontAlgn="base" latinLnBrk="0" hangingPunct="1">
              <a:spcBef>
                <a:spcPct val="0"/>
              </a:spcBef>
              <a:spcAft>
                <a:spcPct val="0"/>
              </a:spcAft>
              <a:buClrTx/>
              <a:buSzTx/>
              <a:buFontTx/>
              <a:buNone/>
              <a:tabLst/>
              <a:defRPr/>
            </a:pPr>
            <a:r>
              <a:rPr lang="en-US" sz="800" dirty="0" smtClean="0"/>
              <a:t>References:</a:t>
            </a:r>
            <a:br>
              <a:rPr lang="en-US" sz="800" dirty="0" smtClean="0"/>
            </a:br>
            <a:r>
              <a:rPr kumimoji="0" lang="en-US" sz="800" b="0" i="0" u="none" strike="noStrike" kern="1200" cap="none" spc="0" normalizeH="0" baseline="0" noProof="0" dirty="0" smtClean="0">
                <a:ln>
                  <a:noFill/>
                </a:ln>
                <a:solidFill>
                  <a:prstClr val="black"/>
                </a:solidFill>
                <a:effectLst/>
                <a:uLnTx/>
                <a:uFillTx/>
                <a:latin typeface="+mn-lt"/>
                <a:ea typeface="ＭＳ Ｐゴシック" pitchFamily="34" charset="-128"/>
                <a:cs typeface="+mn-cs"/>
              </a:rPr>
              <a:t>Sauer B, </a:t>
            </a:r>
            <a:r>
              <a:rPr kumimoji="0" lang="en-US" sz="800" b="0" i="0" u="none" strike="noStrike" kern="1200" cap="none" spc="0" normalizeH="0" baseline="0" noProof="0" dirty="0" err="1" smtClean="0">
                <a:ln>
                  <a:noFill/>
                </a:ln>
                <a:solidFill>
                  <a:prstClr val="black"/>
                </a:solidFill>
                <a:effectLst/>
                <a:uLnTx/>
                <a:uFillTx/>
                <a:latin typeface="+mn-lt"/>
                <a:ea typeface="ＭＳ Ｐゴシック" pitchFamily="34" charset="-128"/>
                <a:cs typeface="+mn-cs"/>
              </a:rPr>
              <a:t>Brookhart</a:t>
            </a:r>
            <a:r>
              <a:rPr kumimoji="0" lang="en-US" sz="800" b="0" i="0" u="none" strike="noStrike" kern="1200" cap="none" spc="0" normalizeH="0" baseline="0" noProof="0" dirty="0" smtClean="0">
                <a:ln>
                  <a:noFill/>
                </a:ln>
                <a:solidFill>
                  <a:prstClr val="black"/>
                </a:solidFill>
                <a:effectLst/>
                <a:uLnTx/>
                <a:uFillTx/>
                <a:latin typeface="+mn-lt"/>
                <a:ea typeface="ＭＳ Ｐゴシック" pitchFamily="34" charset="-128"/>
                <a:cs typeface="+mn-cs"/>
              </a:rPr>
              <a:t> MA, Roy JA, et al. Covariate selection. In: </a:t>
            </a:r>
            <a:r>
              <a:rPr kumimoji="0" lang="en-US" sz="800" b="0" i="0" u="none" strike="noStrike" kern="1200" cap="none" spc="0" normalizeH="0" baseline="0" noProof="0" dirty="0" err="1" smtClean="0">
                <a:ln>
                  <a:noFill/>
                </a:ln>
                <a:solidFill>
                  <a:prstClr val="black"/>
                </a:solidFill>
                <a:effectLst/>
                <a:uLnTx/>
                <a:uFillTx/>
                <a:latin typeface="+mn-lt"/>
                <a:ea typeface="ＭＳ Ｐゴシック" pitchFamily="34" charset="-128"/>
                <a:cs typeface="+mn-cs"/>
              </a:rPr>
              <a:t>Velentgas</a:t>
            </a:r>
            <a:r>
              <a:rPr kumimoji="0" lang="en-US" sz="800" b="0" i="0" u="none" strike="noStrike" kern="1200" cap="none" spc="0" normalizeH="0" baseline="0" noProof="0" dirty="0" smtClean="0">
                <a:ln>
                  <a:noFill/>
                </a:ln>
                <a:solidFill>
                  <a:prstClr val="black"/>
                </a:solidFill>
                <a:effectLst/>
                <a:uLnTx/>
                <a:uFillTx/>
                <a:latin typeface="+mn-lt"/>
                <a:ea typeface="ＭＳ Ｐゴシック" pitchFamily="34" charset="-128"/>
                <a:cs typeface="+mn-cs"/>
              </a:rPr>
              <a:t> P and Dreyer NA, eds. Developing a Protocol for Observational Comparative Effectiveness Research: A User's Guide. Rockville, MD: Agency for Healthcare Research and Quality; January 2013. p. 93-108. AHRQ Publication No. 12-EHC099. Available at www.effectivehealthcare.ahrq.gov/Methods-OCER.cfm.</a:t>
            </a:r>
            <a:endParaRPr kumimoji="0" lang="en-US" sz="800" b="1" i="0" u="none" strike="noStrike" kern="1200" cap="none" spc="0" normalizeH="0" baseline="0" noProof="0" dirty="0" smtClean="0">
              <a:ln>
                <a:noFill/>
              </a:ln>
              <a:solidFill>
                <a:prstClr val="black"/>
              </a:solidFill>
              <a:effectLst/>
              <a:uLnTx/>
              <a:uFillTx/>
              <a:latin typeface="+mn-lt"/>
              <a:ea typeface="ＭＳ Ｐゴシック" pitchFamily="34" charset="-128"/>
              <a:cs typeface="+mn-cs"/>
            </a:endParaRPr>
          </a:p>
          <a:p>
            <a:pPr marL="0" marR="0" lvl="0" indent="0" algn="l" defTabSz="914400" rtl="0" eaLnBrk="1" fontAlgn="base" latinLnBrk="0" hangingPunct="1">
              <a:spcBef>
                <a:spcPct val="0"/>
              </a:spcBef>
              <a:spcAft>
                <a:spcPct val="0"/>
              </a:spcAft>
              <a:buClrTx/>
              <a:buSzTx/>
              <a:buFontTx/>
              <a:buNone/>
              <a:tabLst/>
              <a:defRPr/>
            </a:pPr>
            <a:endParaRPr lang="en-US" sz="800" b="1" i="1" dirty="0" smtClean="0"/>
          </a:p>
          <a:p>
            <a:pPr marL="0" marR="0" lvl="0" indent="0" algn="l" defTabSz="914400" rtl="0" eaLnBrk="1" fontAlgn="base" latinLnBrk="0" hangingPunct="1">
              <a:spcBef>
                <a:spcPct val="0"/>
              </a:spcBef>
              <a:spcAft>
                <a:spcPct val="0"/>
              </a:spcAft>
              <a:buClrTx/>
              <a:buSzTx/>
              <a:buFontTx/>
              <a:buNone/>
              <a:tabLst/>
              <a:defRPr/>
            </a:pPr>
            <a:r>
              <a:rPr kumimoji="0" lang="en-US" sz="800" b="0" i="0" u="none" strike="noStrike" kern="1200" cap="none" spc="0" normalizeH="0" baseline="0" noProof="0" dirty="0" smtClean="0">
                <a:ln>
                  <a:noFill/>
                </a:ln>
                <a:solidFill>
                  <a:prstClr val="black"/>
                </a:solidFill>
                <a:effectLst/>
                <a:uLnTx/>
                <a:uFillTx/>
                <a:latin typeface="+mn-lt"/>
                <a:ea typeface="+mn-ea"/>
                <a:cs typeface="+mn-cs"/>
              </a:rPr>
              <a:t>Brookhart MA, Schneeweiss S, Rothman KJ, et al. Variable selection for propensity score models. Am J Epidemiol 2006 June 15;163(12):1149-56. PMID: 16624967.</a:t>
            </a:r>
          </a:p>
          <a:p>
            <a:pPr marL="0" marR="0" lvl="0" indent="0" algn="l" defTabSz="914400" rtl="0" eaLnBrk="1" fontAlgn="base" latinLnBrk="0" hangingPunct="1">
              <a:spcBef>
                <a:spcPct val="0"/>
              </a:spcBef>
              <a:spcAft>
                <a:spcPct val="0"/>
              </a:spcAft>
              <a:buClrTx/>
              <a:buSzTx/>
              <a:buFontTx/>
              <a:buNone/>
              <a:tabLst/>
              <a:defRPr/>
            </a:pPr>
            <a:r>
              <a:rPr kumimoji="0" lang="en-US" sz="800" b="0" i="0" u="none" strike="noStrike" kern="1200" cap="none" spc="0" normalizeH="0" baseline="0" noProof="0" dirty="0" smtClean="0">
                <a:ln>
                  <a:noFill/>
                </a:ln>
                <a:solidFill>
                  <a:prstClr val="black"/>
                </a:solidFill>
                <a:effectLst/>
                <a:uLnTx/>
                <a:uFillTx/>
                <a:latin typeface="+mn-lt"/>
                <a:ea typeface="+mn-ea"/>
                <a:cs typeface="+mn-cs"/>
              </a:rPr>
              <a:t>http://www.ncbi.nlm.nih.gov/pubmed/16624967</a:t>
            </a:r>
          </a:p>
          <a:p>
            <a:pPr marL="0" marR="0" lvl="0" indent="0" algn="l" defTabSz="914400" rtl="0" eaLnBrk="1" fontAlgn="base" latinLnBrk="0" hangingPunct="1">
              <a:spcBef>
                <a:spcPct val="0"/>
              </a:spcBef>
              <a:spcAft>
                <a:spcPct val="0"/>
              </a:spcAft>
              <a:buClrTx/>
              <a:buSzTx/>
              <a:buFontTx/>
              <a:buNone/>
              <a:tabLst/>
              <a:defRPr/>
            </a:pPr>
            <a:endParaRPr kumimoji="0" lang="en-US" sz="800" b="0" i="0" u="none" strike="noStrike" kern="1200" cap="none" spc="0" normalizeH="0" baseline="0" noProof="0" dirty="0" smtClean="0">
              <a:ln>
                <a:noFill/>
              </a:ln>
              <a:solidFill>
                <a:prstClr val="black"/>
              </a:solidFill>
              <a:effectLst/>
              <a:uLnTx/>
              <a:uFillTx/>
              <a:latin typeface="+mn-lt"/>
              <a:ea typeface="+mn-ea"/>
              <a:cs typeface="+mn-cs"/>
            </a:endParaRPr>
          </a:p>
          <a:p>
            <a:pPr marL="0" marR="0" lvl="0" indent="0" algn="l" defTabSz="914400" rtl="0" eaLnBrk="1" fontAlgn="base" latinLnBrk="0" hangingPunct="1">
              <a:spcBef>
                <a:spcPct val="0"/>
              </a:spcBef>
              <a:spcAft>
                <a:spcPct val="0"/>
              </a:spcAft>
              <a:buClrTx/>
              <a:buSzTx/>
              <a:buFontTx/>
              <a:buNone/>
              <a:tabLst/>
              <a:defRPr/>
            </a:pPr>
            <a:r>
              <a:rPr kumimoji="0" lang="en-US" sz="800" b="0" i="0" u="none" strike="noStrike" kern="1200" cap="none" spc="0" normalizeH="0" baseline="0" noProof="0" dirty="0" smtClean="0">
                <a:ln>
                  <a:noFill/>
                </a:ln>
                <a:solidFill>
                  <a:prstClr val="black"/>
                </a:solidFill>
                <a:effectLst/>
                <a:uLnTx/>
                <a:uFillTx/>
                <a:latin typeface="+mn-lt"/>
                <a:ea typeface="+mn-ea"/>
                <a:cs typeface="+mn-cs"/>
              </a:rPr>
              <a:t>Robins JM, Greenland S. The role of model selection in causal inference from nonexperimental data. Am J Epidemiol 1986 Mar;123(3): 392-402. PMID: 3946386.</a:t>
            </a:r>
          </a:p>
          <a:p>
            <a:pPr marL="0" marR="0" lvl="0" indent="0" algn="l" defTabSz="914400" rtl="0" eaLnBrk="1" fontAlgn="base" latinLnBrk="0" hangingPunct="1">
              <a:spcBef>
                <a:spcPct val="0"/>
              </a:spcBef>
              <a:spcAft>
                <a:spcPct val="0"/>
              </a:spcAft>
              <a:buClrTx/>
              <a:buSzTx/>
              <a:buFontTx/>
              <a:buNone/>
              <a:tabLst/>
              <a:defRPr/>
            </a:pPr>
            <a:r>
              <a:rPr kumimoji="0" lang="en-US" sz="800" b="0" i="0" u="none" strike="noStrike" kern="1200" cap="none" spc="0" normalizeH="0" baseline="0" noProof="0" dirty="0" smtClean="0">
                <a:ln>
                  <a:noFill/>
                </a:ln>
                <a:solidFill>
                  <a:prstClr val="black"/>
                </a:solidFill>
                <a:effectLst/>
                <a:uLnTx/>
                <a:uFillTx/>
                <a:latin typeface="+mn-lt"/>
                <a:ea typeface="+mn-ea"/>
                <a:cs typeface="+mn-cs"/>
              </a:rPr>
              <a:t>http://www.ncbi.nlm.nih.gov/pubmed/3946386</a:t>
            </a:r>
          </a:p>
          <a:p>
            <a:pPr eaLnBrk="1" hangingPunct="1">
              <a:spcBef>
                <a:spcPct val="0"/>
              </a:spcBef>
            </a:pPr>
            <a:endParaRPr lang="en-US" sz="800" dirty="0" smtClean="0"/>
          </a:p>
          <a:p>
            <a:pPr eaLnBrk="1" hangingPunct="1">
              <a:spcBef>
                <a:spcPct val="0"/>
              </a:spcBef>
            </a:pPr>
            <a:r>
              <a:rPr lang="en-US" sz="800" dirty="0" smtClean="0"/>
              <a:t>Schisterman EF, Cole SR, Platt RW. Overadjustment bias and unnecessary adjustment in epidemiologic studies. Epidemiology 2009 Jul;20(4):488-95. PMID: 19525685.</a:t>
            </a:r>
          </a:p>
          <a:p>
            <a:pPr eaLnBrk="1" hangingPunct="1">
              <a:spcBef>
                <a:spcPct val="0"/>
              </a:spcBef>
            </a:pPr>
            <a:r>
              <a:rPr lang="en-US" sz="800" dirty="0" smtClean="0"/>
              <a:t>http://www.ncbi.nlm.nih.gov/pubmed/19525685</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eaLnBrk="1" hangingPunct="1">
              <a:spcBef>
                <a:spcPct val="0"/>
              </a:spcBef>
            </a:pPr>
            <a:r>
              <a:rPr lang="en-US" b="1" dirty="0" smtClean="0"/>
              <a:t>Confounding (2 of 7)</a:t>
            </a:r>
            <a:endParaRPr lang="en-US" dirty="0" smtClean="0"/>
          </a:p>
          <a:p>
            <a:pPr eaLnBrk="1" hangingPunct="1">
              <a:spcBef>
                <a:spcPct val="0"/>
              </a:spcBef>
            </a:pPr>
            <a:r>
              <a:rPr lang="en-US" dirty="0" smtClean="0"/>
              <a:t>The central threat to the validity of nonexperimental comparative effectiveness research is confounding. Due to the ways in which providers and patients choose treatments, the treatment groups may not have a similar risk for the outcome. Confounding is often illustrated as a common cause pathway between treatment and outcome. Measured variables that influence treatment assignment, are predictive of the outcome, and remove confounding when adjusted for are often called confounders. Unmeasured variables on a common cause pathway between treatment and outcome are referred to as unmeasured confounders. For example, in the figure, unmeasured variables U1 and U2 are referred to as unmeasured confounders. In general, sources of confounding in observational comparative effectiveness studies include provider actions, patient actions, and social and environmental factors. Unmeasured variable U1 has a measured confounder C</a:t>
            </a:r>
            <a:r>
              <a:rPr lang="en-US" baseline="-25000" dirty="0" smtClean="0"/>
              <a:t>0</a:t>
            </a:r>
            <a:r>
              <a:rPr lang="en-US" dirty="0" smtClean="0"/>
              <a:t> that is a proxy for U1, such that conditioning on C</a:t>
            </a:r>
            <a:r>
              <a:rPr lang="en-US" baseline="-25000" dirty="0" smtClean="0"/>
              <a:t>0</a:t>
            </a:r>
            <a:r>
              <a:rPr lang="en-US" dirty="0" smtClean="0"/>
              <a:t> removes the confounding by U1 while the unmeasured variable U2 does not.</a:t>
            </a:r>
          </a:p>
          <a:p>
            <a:pPr eaLnBrk="1" hangingPunct="1">
              <a:spcBef>
                <a:spcPct val="0"/>
              </a:spcBef>
            </a:pPr>
            <a:endParaRPr lang="en-US" dirty="0" smtClean="0"/>
          </a:p>
          <a:p>
            <a:pPr eaLnBrk="1" hangingPunct="1">
              <a:spcBef>
                <a:spcPct val="0"/>
              </a:spcBef>
            </a:pPr>
            <a:r>
              <a:rPr lang="en-US" dirty="0" smtClean="0"/>
              <a:t>Reference:</a:t>
            </a:r>
          </a:p>
          <a:p>
            <a:pPr marL="0" marR="0" lvl="0" indent="0" algn="l" defTabSz="914400" rtl="0" eaLnBrk="1" fontAlgn="base" latinLnBrk="0" hangingPunct="1">
              <a:spcBef>
                <a:spcPct val="0"/>
              </a:spcBef>
              <a:spcAft>
                <a:spcPct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mn-lt"/>
                <a:ea typeface="ＭＳ Ｐゴシック" pitchFamily="34" charset="-128"/>
                <a:cs typeface="+mn-cs"/>
              </a:rPr>
              <a:t>Sauer B, </a:t>
            </a:r>
            <a:r>
              <a:rPr kumimoji="0" lang="en-US" sz="1200" b="0" i="0" u="none" strike="noStrike" kern="1200" cap="none" spc="0" normalizeH="0" baseline="0" noProof="0" dirty="0" err="1" smtClean="0">
                <a:ln>
                  <a:noFill/>
                </a:ln>
                <a:solidFill>
                  <a:prstClr val="black"/>
                </a:solidFill>
                <a:effectLst/>
                <a:uLnTx/>
                <a:uFillTx/>
                <a:latin typeface="+mn-lt"/>
                <a:ea typeface="ＭＳ Ｐゴシック" pitchFamily="34" charset="-128"/>
                <a:cs typeface="+mn-cs"/>
              </a:rPr>
              <a:t>Brookhart</a:t>
            </a:r>
            <a:r>
              <a:rPr kumimoji="0" lang="en-US" sz="1200" b="0" i="0" u="none" strike="noStrike" kern="1200" cap="none" spc="0" normalizeH="0" baseline="0" noProof="0" dirty="0" smtClean="0">
                <a:ln>
                  <a:noFill/>
                </a:ln>
                <a:solidFill>
                  <a:prstClr val="black"/>
                </a:solidFill>
                <a:effectLst/>
                <a:uLnTx/>
                <a:uFillTx/>
                <a:latin typeface="+mn-lt"/>
                <a:ea typeface="ＭＳ Ｐゴシック" pitchFamily="34" charset="-128"/>
                <a:cs typeface="+mn-cs"/>
              </a:rPr>
              <a:t> MA, Roy JA, et al. Covariate selection. In: </a:t>
            </a:r>
            <a:r>
              <a:rPr kumimoji="0" lang="en-US" sz="1200" b="0" i="0" u="none" strike="noStrike" kern="1200" cap="none" spc="0" normalizeH="0" baseline="0" noProof="0" dirty="0" err="1" smtClean="0">
                <a:ln>
                  <a:noFill/>
                </a:ln>
                <a:solidFill>
                  <a:prstClr val="black"/>
                </a:solidFill>
                <a:effectLst/>
                <a:uLnTx/>
                <a:uFillTx/>
                <a:latin typeface="+mn-lt"/>
                <a:ea typeface="ＭＳ Ｐゴシック" pitchFamily="34" charset="-128"/>
                <a:cs typeface="+mn-cs"/>
              </a:rPr>
              <a:t>Velentgas</a:t>
            </a:r>
            <a:r>
              <a:rPr kumimoji="0" lang="en-US" sz="1200" b="0" i="0" u="none" strike="noStrike" kern="1200" cap="none" spc="0" normalizeH="0" baseline="0" noProof="0" dirty="0" smtClean="0">
                <a:ln>
                  <a:noFill/>
                </a:ln>
                <a:solidFill>
                  <a:prstClr val="black"/>
                </a:solidFill>
                <a:effectLst/>
                <a:uLnTx/>
                <a:uFillTx/>
                <a:latin typeface="+mn-lt"/>
                <a:ea typeface="ＭＳ Ｐゴシック" pitchFamily="34" charset="-128"/>
                <a:cs typeface="+mn-cs"/>
              </a:rPr>
              <a:t> P and Dreyer NA, eds. Developing a Protocol for Observational Comparative Effectiveness Research: A User's Guide. Rockville, MD: Agency for Healthcare Research and Quality; January 2013. p. 93-108. AHRQ Publication No. 12-EHC099. Available at www.effectivehealthcare.ahrq.gov/Methods-OCER.cfm.</a:t>
            </a:r>
            <a:endParaRPr kumimoji="0" lang="en-US" sz="1200" b="1" i="0" u="none" strike="noStrike" kern="1200" cap="none" spc="0" normalizeH="0" baseline="0" noProof="0" dirty="0" smtClean="0">
              <a:ln>
                <a:noFill/>
              </a:ln>
              <a:solidFill>
                <a:prstClr val="black"/>
              </a:solidFill>
              <a:effectLst/>
              <a:uLnTx/>
              <a:uFillTx/>
              <a:latin typeface="+mn-lt"/>
              <a:ea typeface="ＭＳ Ｐゴシック" pitchFamily="34" charset="-128"/>
              <a:cs typeface="+mn-cs"/>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32500" lnSpcReduction="20000"/>
          </a:bodyPr>
          <a:lstStyle/>
          <a:p>
            <a:pPr eaLnBrk="1" hangingPunct="1">
              <a:lnSpc>
                <a:spcPct val="120000"/>
              </a:lnSpc>
              <a:spcBef>
                <a:spcPct val="0"/>
              </a:spcBef>
            </a:pPr>
            <a:r>
              <a:rPr lang="en-US" b="1" dirty="0" smtClean="0"/>
              <a:t>Sources of Confounding</a:t>
            </a:r>
            <a:endParaRPr lang="en-US" dirty="0" smtClean="0"/>
          </a:p>
          <a:p>
            <a:pPr eaLnBrk="1" hangingPunct="1">
              <a:lnSpc>
                <a:spcPct val="120000"/>
              </a:lnSpc>
              <a:spcBef>
                <a:spcPct val="0"/>
              </a:spcBef>
            </a:pPr>
            <a:endParaRPr lang="en-US" dirty="0" smtClean="0"/>
          </a:p>
          <a:p>
            <a:pPr eaLnBrk="1" hangingPunct="1">
              <a:lnSpc>
                <a:spcPct val="120000"/>
              </a:lnSpc>
              <a:spcBef>
                <a:spcPct val="0"/>
              </a:spcBef>
            </a:pPr>
            <a:r>
              <a:rPr lang="en-US" b="1" dirty="0" smtClean="0"/>
              <a:t>Provider Actions</a:t>
            </a:r>
            <a:endParaRPr lang="en-US" b="1" i="1" dirty="0" smtClean="0"/>
          </a:p>
          <a:p>
            <a:pPr eaLnBrk="1" hangingPunct="1">
              <a:lnSpc>
                <a:spcPct val="120000"/>
              </a:lnSpc>
              <a:spcBef>
                <a:spcPct val="0"/>
              </a:spcBef>
            </a:pPr>
            <a:r>
              <a:rPr lang="en-US" i="1" dirty="0" smtClean="0"/>
              <a:t>Confounding by indication</a:t>
            </a:r>
            <a:endParaRPr lang="en-US" dirty="0" smtClean="0"/>
          </a:p>
          <a:p>
            <a:pPr eaLnBrk="1" hangingPunct="1">
              <a:lnSpc>
                <a:spcPct val="120000"/>
              </a:lnSpc>
              <a:spcBef>
                <a:spcPct val="0"/>
              </a:spcBef>
            </a:pPr>
            <a:r>
              <a:rPr lang="en-US" dirty="0" smtClean="0"/>
              <a:t>Also referred to as “channeling bias,” confounding by indication is common and often difficult to control in comparative effectiveness studies. Prescribers choose treatments for patients who they believe are most likely to benefit or least likely to be harmed. Variables measuring risk for the outcome being investigated need to be adequately measured and modeled to address confounding by indication.</a:t>
            </a:r>
          </a:p>
          <a:p>
            <a:pPr eaLnBrk="1" hangingPunct="1">
              <a:lnSpc>
                <a:spcPct val="120000"/>
              </a:lnSpc>
              <a:spcBef>
                <a:spcPct val="0"/>
              </a:spcBef>
            </a:pPr>
            <a:endParaRPr lang="en-US" dirty="0" smtClean="0"/>
          </a:p>
          <a:p>
            <a:pPr eaLnBrk="1" hangingPunct="1">
              <a:lnSpc>
                <a:spcPct val="120000"/>
              </a:lnSpc>
              <a:spcBef>
                <a:spcPct val="0"/>
              </a:spcBef>
            </a:pPr>
            <a:r>
              <a:rPr lang="en-US" i="1" dirty="0" smtClean="0"/>
              <a:t>Selective treatment and treatment discontinuation of preventive therapy in frail and very ill patients (confounding by frailty)</a:t>
            </a:r>
            <a:endParaRPr lang="en-US" dirty="0" smtClean="0"/>
          </a:p>
          <a:p>
            <a:pPr eaLnBrk="1" hangingPunct="1">
              <a:lnSpc>
                <a:spcPct val="120000"/>
              </a:lnSpc>
              <a:spcBef>
                <a:spcPct val="0"/>
              </a:spcBef>
            </a:pPr>
            <a:r>
              <a:rPr lang="en-US" dirty="0" smtClean="0"/>
              <a:t>Patients who are perceived by a physician to be close to death or who face serious medical problems may be less likely to receive preventive therapies. Similarly, preventive treatment may be discontinued when health deteriorates. Patients with certain chronic diseases or patients who take many medications may also have a lower probability of being prescribed a potentially beneficial medication due to concerns about drug-drug interactions or metabolic problems.</a:t>
            </a:r>
          </a:p>
          <a:p>
            <a:pPr eaLnBrk="1" hangingPunct="1">
              <a:lnSpc>
                <a:spcPct val="120000"/>
              </a:lnSpc>
              <a:spcBef>
                <a:spcPct val="0"/>
              </a:spcBef>
            </a:pPr>
            <a:endParaRPr lang="en-US" dirty="0" smtClean="0"/>
          </a:p>
          <a:p>
            <a:pPr eaLnBrk="1" hangingPunct="1">
              <a:lnSpc>
                <a:spcPct val="120000"/>
              </a:lnSpc>
              <a:spcBef>
                <a:spcPct val="0"/>
              </a:spcBef>
            </a:pPr>
            <a:r>
              <a:rPr lang="en-US" b="1" dirty="0" smtClean="0"/>
              <a:t>Patient Actions</a:t>
            </a:r>
            <a:endParaRPr lang="en-US" dirty="0" smtClean="0"/>
          </a:p>
          <a:p>
            <a:pPr eaLnBrk="1" hangingPunct="1">
              <a:lnSpc>
                <a:spcPct val="120000"/>
              </a:lnSpc>
              <a:spcBef>
                <a:spcPct val="0"/>
              </a:spcBef>
            </a:pPr>
            <a:r>
              <a:rPr lang="en-US" i="1" dirty="0" smtClean="0"/>
              <a:t>Health user/adherer bias</a:t>
            </a:r>
            <a:endParaRPr lang="en-US" dirty="0" smtClean="0"/>
          </a:p>
          <a:p>
            <a:pPr eaLnBrk="1" hangingPunct="1">
              <a:lnSpc>
                <a:spcPct val="120000"/>
              </a:lnSpc>
              <a:spcBef>
                <a:spcPct val="0"/>
              </a:spcBef>
            </a:pPr>
            <a:r>
              <a:rPr lang="en-US" dirty="0" smtClean="0"/>
              <a:t>Patients who initiate a preventive therapy may be more likely than other patients to engage in other healthy, prevention-oriented behaviors. Similar to patients who initiate preventive medications, patients who adhere to treatment may also engage in more healthy behaviors. Treatment adherence is an intermediate variable between treatment assignment and health outcomes. Proper adjustment for predictors of treatment discontinuation is required to resolve the selection bias that occurs when conditioning on patients who adhered to assigned treatment.</a:t>
            </a:r>
          </a:p>
          <a:p>
            <a:pPr eaLnBrk="1" hangingPunct="1">
              <a:lnSpc>
                <a:spcPct val="120000"/>
              </a:lnSpc>
              <a:spcBef>
                <a:spcPct val="0"/>
              </a:spcBef>
            </a:pPr>
            <a:endParaRPr lang="en-US" dirty="0" smtClean="0"/>
          </a:p>
          <a:p>
            <a:pPr eaLnBrk="1" hangingPunct="1">
              <a:lnSpc>
                <a:spcPct val="120000"/>
              </a:lnSpc>
              <a:spcBef>
                <a:spcPct val="0"/>
              </a:spcBef>
            </a:pPr>
            <a:r>
              <a:rPr lang="en-US" b="1" dirty="0" smtClean="0"/>
              <a:t>Environmental and Social Factors</a:t>
            </a:r>
            <a:endParaRPr lang="en-US" dirty="0" smtClean="0"/>
          </a:p>
          <a:p>
            <a:pPr eaLnBrk="1" hangingPunct="1">
              <a:lnSpc>
                <a:spcPct val="120000"/>
              </a:lnSpc>
              <a:spcBef>
                <a:spcPct val="0"/>
              </a:spcBef>
            </a:pPr>
            <a:r>
              <a:rPr lang="en-US" i="1" dirty="0" smtClean="0"/>
              <a:t>Access to health care</a:t>
            </a:r>
            <a:endParaRPr lang="en-US" dirty="0" smtClean="0"/>
          </a:p>
          <a:p>
            <a:pPr eaLnBrk="1" hangingPunct="1">
              <a:lnSpc>
                <a:spcPct val="120000"/>
              </a:lnSpc>
              <a:spcBef>
                <a:spcPct val="0"/>
              </a:spcBef>
            </a:pPr>
            <a:r>
              <a:rPr lang="en-US" dirty="0" smtClean="0"/>
              <a:t>Within large populations analyzed in multiuse health care databases, patients may vary substantially in their ability to access health care. Factors affecting access include location, cultural factors, economic factors, and institutional factors—all of which may have some direct or indirect relation to treatment and study outcomes.</a:t>
            </a:r>
          </a:p>
          <a:p>
            <a:pPr eaLnBrk="1" hangingPunct="1">
              <a:lnSpc>
                <a:spcPct val="120000"/>
              </a:lnSpc>
              <a:spcBef>
                <a:spcPct val="0"/>
              </a:spcBef>
            </a:pPr>
            <a:endParaRPr lang="en-US" dirty="0" smtClean="0"/>
          </a:p>
          <a:p>
            <a:pPr eaLnBrk="1" hangingPunct="1">
              <a:lnSpc>
                <a:spcPct val="120000"/>
              </a:lnSpc>
              <a:spcBef>
                <a:spcPct val="0"/>
              </a:spcBef>
            </a:pPr>
            <a:r>
              <a:rPr lang="en-US" dirty="0" smtClean="0"/>
              <a:t>References:</a:t>
            </a:r>
          </a:p>
          <a:p>
            <a:pPr marL="0" marR="0" lvl="0" indent="0" algn="l" defTabSz="914400" rtl="0" eaLnBrk="1" fontAlgn="base" latinLnBrk="0" hangingPunct="1">
              <a:lnSpc>
                <a:spcPct val="12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mn-lt"/>
                <a:ea typeface="ＭＳ Ｐゴシック" pitchFamily="34" charset="-128"/>
                <a:cs typeface="+mn-cs"/>
              </a:rPr>
              <a:t>Sauer B, </a:t>
            </a:r>
            <a:r>
              <a:rPr kumimoji="0" lang="en-US" sz="1200" b="0" i="0" u="none" strike="noStrike" kern="1200" cap="none" spc="0" normalizeH="0" baseline="0" noProof="0" dirty="0" err="1" smtClean="0">
                <a:ln>
                  <a:noFill/>
                </a:ln>
                <a:solidFill>
                  <a:prstClr val="black"/>
                </a:solidFill>
                <a:effectLst/>
                <a:uLnTx/>
                <a:uFillTx/>
                <a:latin typeface="+mn-lt"/>
                <a:ea typeface="ＭＳ Ｐゴシック" pitchFamily="34" charset="-128"/>
                <a:cs typeface="+mn-cs"/>
              </a:rPr>
              <a:t>Brookhart</a:t>
            </a:r>
            <a:r>
              <a:rPr kumimoji="0" lang="en-US" sz="1200" b="0" i="0" u="none" strike="noStrike" kern="1200" cap="none" spc="0" normalizeH="0" baseline="0" noProof="0" dirty="0" smtClean="0">
                <a:ln>
                  <a:noFill/>
                </a:ln>
                <a:solidFill>
                  <a:prstClr val="black"/>
                </a:solidFill>
                <a:effectLst/>
                <a:uLnTx/>
                <a:uFillTx/>
                <a:latin typeface="+mn-lt"/>
                <a:ea typeface="ＭＳ Ｐゴシック" pitchFamily="34" charset="-128"/>
                <a:cs typeface="+mn-cs"/>
              </a:rPr>
              <a:t> MA, Roy JA, et al. Covariate selection. In: </a:t>
            </a:r>
            <a:r>
              <a:rPr kumimoji="0" lang="en-US" sz="1200" b="0" i="0" u="none" strike="noStrike" kern="1200" cap="none" spc="0" normalizeH="0" baseline="0" noProof="0" dirty="0" err="1" smtClean="0">
                <a:ln>
                  <a:noFill/>
                </a:ln>
                <a:solidFill>
                  <a:prstClr val="black"/>
                </a:solidFill>
                <a:effectLst/>
                <a:uLnTx/>
                <a:uFillTx/>
                <a:latin typeface="+mn-lt"/>
                <a:ea typeface="ＭＳ Ｐゴシック" pitchFamily="34" charset="-128"/>
                <a:cs typeface="+mn-cs"/>
              </a:rPr>
              <a:t>Velentgas</a:t>
            </a:r>
            <a:r>
              <a:rPr kumimoji="0" lang="en-US" sz="1200" b="0" i="0" u="none" strike="noStrike" kern="1200" cap="none" spc="0" normalizeH="0" baseline="0" noProof="0" dirty="0" smtClean="0">
                <a:ln>
                  <a:noFill/>
                </a:ln>
                <a:solidFill>
                  <a:prstClr val="black"/>
                </a:solidFill>
                <a:effectLst/>
                <a:uLnTx/>
                <a:uFillTx/>
                <a:latin typeface="+mn-lt"/>
                <a:ea typeface="ＭＳ Ｐゴシック" pitchFamily="34" charset="-128"/>
                <a:cs typeface="+mn-cs"/>
              </a:rPr>
              <a:t> P and Dreyer NA, eds. Developing a Protocol for Observational Comparative Effectiveness Research: A User's Guide. Rockville, MD: Agency for Healthcare Research and Quality; January 2013. p. 93-108. AHRQ Publication No. 12-EHC099. Available at www.effectivehealthcare.ahrq.gov/Methods-OCER.cfm.</a:t>
            </a:r>
            <a:endParaRPr kumimoji="0" lang="en-US" sz="1200" b="1" i="0" u="none" strike="noStrike" kern="1200" cap="none" spc="0" normalizeH="0" baseline="0" noProof="0" dirty="0" smtClean="0">
              <a:ln>
                <a:noFill/>
              </a:ln>
              <a:solidFill>
                <a:prstClr val="black"/>
              </a:solidFill>
              <a:effectLst/>
              <a:uLnTx/>
              <a:uFillTx/>
              <a:latin typeface="+mn-lt"/>
              <a:ea typeface="ＭＳ Ｐゴシック" pitchFamily="34" charset="-128"/>
              <a:cs typeface="+mn-cs"/>
            </a:endParaRPr>
          </a:p>
          <a:p>
            <a:pPr eaLnBrk="1" hangingPunct="1">
              <a:lnSpc>
                <a:spcPct val="120000"/>
              </a:lnSpc>
              <a:spcBef>
                <a:spcPct val="0"/>
              </a:spcBef>
            </a:pPr>
            <a:endParaRPr lang="en-US" dirty="0" smtClean="0"/>
          </a:p>
          <a:p>
            <a:pPr marL="0" marR="0" lvl="0" indent="0" algn="l" defTabSz="914400" rtl="0" eaLnBrk="1" fontAlgn="base" latinLnBrk="0" hangingPunct="1">
              <a:lnSpc>
                <a:spcPct val="12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Blais L, Ernst P, Suissa S. Confounding by indication and channeling over time: the risks of beta 2-agonists. Am J Epidemiol 1996 Dec 15;144(12):1161-9. PMID: 8956629.</a:t>
            </a:r>
          </a:p>
          <a:p>
            <a:pPr marL="0" marR="0" lvl="0" indent="0" algn="l" defTabSz="914400" rtl="0" eaLnBrk="1" fontAlgn="base" latinLnBrk="0" hangingPunct="1">
              <a:lnSpc>
                <a:spcPct val="12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http://www.ncbi.nlm.nih.gov/pubmed/8956629</a:t>
            </a:r>
          </a:p>
          <a:p>
            <a:pPr marL="0" marR="0" lvl="0" indent="0" algn="l" defTabSz="914400" rtl="0" eaLnBrk="1" fontAlgn="base" latinLnBrk="0" hangingPunct="1">
              <a:lnSpc>
                <a:spcPct val="120000"/>
              </a:lnSpc>
              <a:spcBef>
                <a:spcPct val="0"/>
              </a:spcBef>
              <a:spcAft>
                <a:spcPct val="0"/>
              </a:spcAft>
              <a:buClrTx/>
              <a:buSzTx/>
              <a:buFontTx/>
              <a:buNone/>
              <a:tabLst/>
              <a:defRPr/>
            </a:pPr>
            <a:endParaRPr kumimoji="0" lang="en-US" sz="1200" b="1" i="1" u="none" strike="noStrike" kern="1200" cap="none" spc="0" normalizeH="0" baseline="0" noProof="0" dirty="0" smtClean="0">
              <a:ln>
                <a:noFill/>
              </a:ln>
              <a:solidFill>
                <a:prstClr val="black"/>
              </a:solidFill>
              <a:effectLst/>
              <a:uLnTx/>
              <a:uFillTx/>
              <a:latin typeface="+mn-lt"/>
              <a:ea typeface="+mn-ea"/>
              <a:cs typeface="+mn-cs"/>
            </a:endParaRPr>
          </a:p>
          <a:p>
            <a:pPr marL="0" marR="0" lvl="0" indent="0" algn="l" defTabSz="914400" rtl="0" eaLnBrk="1" fontAlgn="base" latinLnBrk="0" hangingPunct="1">
              <a:lnSpc>
                <a:spcPct val="12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Brookhart MA, Patrick AR, Dormuth C, et al. Adherence to lipid-lowering therapy and the use of preventive health services: an investigation of the healthy user effect. Am J Epidemiol 2007 Aug 1;166(3):348-54. PMID: 17504779.</a:t>
            </a:r>
          </a:p>
          <a:p>
            <a:pPr marL="0" marR="0" lvl="0" indent="0" algn="l" defTabSz="914400" rtl="0" eaLnBrk="1" fontAlgn="base" latinLnBrk="0" hangingPunct="1">
              <a:lnSpc>
                <a:spcPct val="12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http://www.ncbi.nlm.nih.gov/pubmed/17504779</a:t>
            </a:r>
          </a:p>
          <a:p>
            <a:pPr marL="0" marR="0" lvl="0" indent="0" algn="l" defTabSz="914400" rtl="0" eaLnBrk="1" fontAlgn="base" latinLnBrk="0" hangingPunct="1">
              <a:lnSpc>
                <a:spcPct val="120000"/>
              </a:lnSpc>
              <a:spcBef>
                <a:spcPct val="0"/>
              </a:spcBef>
              <a:spcAft>
                <a:spcPct val="0"/>
              </a:spcAft>
              <a:buClrTx/>
              <a:buSzTx/>
              <a:buFontTx/>
              <a:buNone/>
              <a:tabLst/>
              <a:defRPr/>
            </a:pPr>
            <a:endParaRPr kumimoji="0" lang="en-US" sz="1200" b="0" i="0" u="none" strike="noStrike" kern="1200" cap="none" spc="0" normalizeH="0" baseline="0" noProof="0" dirty="0" smtClean="0">
              <a:ln>
                <a:noFill/>
              </a:ln>
              <a:solidFill>
                <a:prstClr val="black"/>
              </a:solidFill>
              <a:effectLst/>
              <a:uLnTx/>
              <a:uFillTx/>
              <a:latin typeface="+mn-lt"/>
              <a:ea typeface="+mn-ea"/>
              <a:cs typeface="+mn-cs"/>
            </a:endParaRPr>
          </a:p>
          <a:p>
            <a:pPr marL="0" marR="0" lvl="0" indent="0" algn="l" defTabSz="914400" rtl="0" eaLnBrk="1" fontAlgn="base" latinLnBrk="0" hangingPunct="1">
              <a:lnSpc>
                <a:spcPct val="12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Brookhart MA, Stürmer T, Glynn RJ, et al. Confounding control in healthcare database research: challenges and potential approaches. Med Care 2010;48(6 Suppl):S114-20. PMID: 20473199.</a:t>
            </a:r>
          </a:p>
          <a:p>
            <a:pPr marL="0" marR="0" lvl="0" indent="0" algn="l" defTabSz="914400" rtl="0" eaLnBrk="1" fontAlgn="base" latinLnBrk="0" hangingPunct="1">
              <a:lnSpc>
                <a:spcPct val="12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http://www.ncbi.nlm.nih.gov/pubmed/20473199</a:t>
            </a:r>
          </a:p>
          <a:p>
            <a:pPr marL="0" marR="0" lvl="0" indent="0" algn="l" defTabSz="914400" rtl="0" eaLnBrk="1" fontAlgn="base" latinLnBrk="0" hangingPunct="1">
              <a:lnSpc>
                <a:spcPct val="120000"/>
              </a:lnSpc>
              <a:spcBef>
                <a:spcPct val="0"/>
              </a:spcBef>
              <a:spcAft>
                <a:spcPct val="0"/>
              </a:spcAft>
              <a:buClrTx/>
              <a:buSzTx/>
              <a:buFontTx/>
              <a:buNone/>
              <a:tabLst/>
              <a:defRPr/>
            </a:pPr>
            <a:endParaRPr kumimoji="0" lang="en-US" sz="1200" b="0" i="0" u="none" strike="noStrike" kern="1200" cap="none" spc="0" normalizeH="0" baseline="0" noProof="0" dirty="0" smtClean="0">
              <a:ln>
                <a:noFill/>
              </a:ln>
              <a:solidFill>
                <a:prstClr val="black"/>
              </a:solidFill>
              <a:effectLst/>
              <a:uLnTx/>
              <a:uFillTx/>
              <a:latin typeface="+mn-lt"/>
              <a:ea typeface="+mn-ea"/>
              <a:cs typeface="+mn-cs"/>
            </a:endParaRPr>
          </a:p>
          <a:p>
            <a:pPr marL="0" marR="0" lvl="0" indent="0" algn="l" defTabSz="914400" rtl="0" eaLnBrk="1" fontAlgn="base" latinLnBrk="0" hangingPunct="1">
              <a:lnSpc>
                <a:spcPct val="12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Greenland S, Neutra R. Control of confounding in the assessment of medical technology. Int J Epidemiol 1980 Dec;9(4):361-7. PMID: 7203778.</a:t>
            </a:r>
          </a:p>
          <a:p>
            <a:pPr marL="0" marR="0" lvl="0" indent="0" algn="l" defTabSz="914400" rtl="0" eaLnBrk="1" fontAlgn="base" latinLnBrk="0" hangingPunct="1">
              <a:lnSpc>
                <a:spcPct val="12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http://www.ncbi.nlm.nih.gov/pubmed/7203778</a:t>
            </a:r>
          </a:p>
          <a:p>
            <a:pPr marL="0" marR="0" lvl="0" indent="0" algn="l" defTabSz="914400" rtl="0" eaLnBrk="1" fontAlgn="base" latinLnBrk="0" hangingPunct="1">
              <a:lnSpc>
                <a:spcPct val="120000"/>
              </a:lnSpc>
              <a:spcBef>
                <a:spcPct val="0"/>
              </a:spcBef>
              <a:spcAft>
                <a:spcPct val="0"/>
              </a:spcAft>
              <a:buClrTx/>
              <a:buSzTx/>
              <a:buFontTx/>
              <a:buNone/>
              <a:tabLst/>
              <a:defRPr/>
            </a:pPr>
            <a:endParaRPr kumimoji="0" lang="en-US" sz="1200" b="1" i="1" u="none" strike="noStrike" kern="1200" cap="none" spc="0" normalizeH="0" baseline="0" noProof="0" dirty="0" smtClean="0">
              <a:ln>
                <a:noFill/>
              </a:ln>
              <a:solidFill>
                <a:prstClr val="black"/>
              </a:solidFill>
              <a:effectLst/>
              <a:uLnTx/>
              <a:uFillTx/>
              <a:latin typeface="+mn-lt"/>
              <a:ea typeface="+mn-ea"/>
              <a:cs typeface="+mn-cs"/>
            </a:endParaRPr>
          </a:p>
          <a:p>
            <a:pPr eaLnBrk="1" hangingPunct="1">
              <a:lnSpc>
                <a:spcPct val="120000"/>
              </a:lnSpc>
              <a:spcBef>
                <a:spcPct val="0"/>
              </a:spcBef>
            </a:pPr>
            <a:r>
              <a:rPr lang="en-US" dirty="0" smtClean="0"/>
              <a:t>Greenland S, Robins JM. Identifiability, exchangeability, and epidemiological confounding. Int J Epidemiol 1986 Sep;15(3):413-9. PMID: 3771081.</a:t>
            </a:r>
          </a:p>
          <a:p>
            <a:pPr eaLnBrk="1" hangingPunct="1">
              <a:lnSpc>
                <a:spcPct val="120000"/>
              </a:lnSpc>
              <a:spcBef>
                <a:spcPct val="0"/>
              </a:spcBef>
            </a:pPr>
            <a:r>
              <a:rPr lang="en-US" dirty="0" smtClean="0"/>
              <a:t>http://www.ncbi.nlm.nih.gov/pubmed/3771081</a:t>
            </a:r>
          </a:p>
          <a:p>
            <a:pPr eaLnBrk="1" hangingPunct="1">
              <a:lnSpc>
                <a:spcPct val="120000"/>
              </a:lnSpc>
              <a:spcBef>
                <a:spcPct val="0"/>
              </a:spcBef>
            </a:pPr>
            <a:endParaRPr lang="en-US" b="1" i="1" dirty="0" smtClean="0"/>
          </a:p>
          <a:p>
            <a:pPr marL="0" marR="0" lvl="0" indent="0" algn="l" defTabSz="914400" rtl="0" eaLnBrk="1" fontAlgn="base" latinLnBrk="0" hangingPunct="1">
              <a:lnSpc>
                <a:spcPct val="12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Hernán MA, Hernández-Díaz S. Beyond the intention-to-treat in comparative effectiveness research. Clin Trials 2012 Feb; 9(1):48-55. PMID: 21948059.</a:t>
            </a:r>
          </a:p>
          <a:p>
            <a:pPr marL="0" marR="0" lvl="0" indent="0" algn="l" defTabSz="914400" rtl="0" eaLnBrk="1" fontAlgn="base" latinLnBrk="0" hangingPunct="1">
              <a:lnSpc>
                <a:spcPct val="12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http://www.ncbi.nlm.nih.gov/pubmed/21948059</a:t>
            </a:r>
          </a:p>
          <a:p>
            <a:pPr eaLnBrk="1" hangingPunct="1">
              <a:lnSpc>
                <a:spcPct val="120000"/>
              </a:lnSpc>
              <a:spcBef>
                <a:spcPct val="0"/>
              </a:spcBef>
            </a:pPr>
            <a:endParaRPr lang="en-US" dirty="0" smtClean="0"/>
          </a:p>
          <a:p>
            <a:pPr eaLnBrk="1" hangingPunct="1">
              <a:lnSpc>
                <a:spcPct val="120000"/>
              </a:lnSpc>
              <a:spcBef>
                <a:spcPct val="0"/>
              </a:spcBef>
            </a:pPr>
            <a:r>
              <a:rPr lang="en-US" dirty="0" smtClean="0"/>
              <a:t>Joffe MM. Confounding by indication: the case of calcium channel blockers. Pharmacoepidemiol Drug Saf 2000 Jan;9(1):37-41. PMID: 19025800.</a:t>
            </a:r>
          </a:p>
          <a:p>
            <a:pPr eaLnBrk="1" hangingPunct="1">
              <a:lnSpc>
                <a:spcPct val="120000"/>
              </a:lnSpc>
              <a:spcBef>
                <a:spcPct val="0"/>
              </a:spcBef>
            </a:pPr>
            <a:r>
              <a:rPr lang="en-US" dirty="0" smtClean="0"/>
              <a:t>http://www.ncbi.nlm.nih.gov/pubmed/19025800</a:t>
            </a:r>
          </a:p>
          <a:p>
            <a:pPr eaLnBrk="1" hangingPunct="1">
              <a:lnSpc>
                <a:spcPct val="120000"/>
              </a:lnSpc>
              <a:spcBef>
                <a:spcPct val="0"/>
              </a:spcBef>
            </a:pPr>
            <a:endParaRPr lang="en-US" dirty="0" smtClean="0"/>
          </a:p>
          <a:p>
            <a:pPr marL="0" marR="0" lvl="0" indent="0" algn="l" defTabSz="914400" rtl="0" eaLnBrk="1" fontAlgn="base" latinLnBrk="0" hangingPunct="1">
              <a:lnSpc>
                <a:spcPct val="12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Toh S, Hernán MA. Causal inference from longitudinal studies with baseline randomization. Int J Biostat 2008 Oct 19;4(1):Article 22. PMID: 20231914.</a:t>
            </a:r>
          </a:p>
          <a:p>
            <a:pPr marL="0" marR="0" lvl="0" indent="0" algn="l" defTabSz="914400" rtl="0" eaLnBrk="1" fontAlgn="base" latinLnBrk="0" hangingPunct="1">
              <a:lnSpc>
                <a:spcPct val="12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http://www.ncbi.nlm.nih.gov/pubmed/20231914</a:t>
            </a:r>
          </a:p>
          <a:p>
            <a:pPr eaLnBrk="1" hangingPunct="1">
              <a:lnSpc>
                <a:spcPct val="120000"/>
              </a:lnSpc>
              <a:spcBef>
                <a:spcPct val="0"/>
              </a:spcBef>
            </a:pPr>
            <a:endParaRPr lang="en-US" dirty="0" smtClean="0"/>
          </a:p>
          <a:p>
            <a:pPr eaLnBrk="1" hangingPunct="1">
              <a:lnSpc>
                <a:spcPct val="120000"/>
              </a:lnSpc>
              <a:spcBef>
                <a:spcPct val="0"/>
              </a:spcBef>
            </a:pPr>
            <a:r>
              <a:rPr lang="en-US" dirty="0" smtClean="0"/>
              <a:t>White HD. Adherence and outcomes: it's more than taking the pills. Lancet 2005 Dec 10;366(9502):1989-91. PMID: 16338439.</a:t>
            </a:r>
          </a:p>
          <a:p>
            <a:pPr eaLnBrk="1" hangingPunct="1">
              <a:lnSpc>
                <a:spcPct val="120000"/>
              </a:lnSpc>
              <a:spcBef>
                <a:spcPct val="0"/>
              </a:spcBef>
            </a:pPr>
            <a:r>
              <a:rPr lang="en-US" dirty="0" smtClean="0"/>
              <a:t>http://www.ncbi.nlm.nih.gov/pubmed/16338439</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70000" lnSpcReduction="20000"/>
          </a:bodyPr>
          <a:lstStyle/>
          <a:p>
            <a:pPr eaLnBrk="1" hangingPunct="1">
              <a:lnSpc>
                <a:spcPct val="120000"/>
              </a:lnSpc>
              <a:spcBef>
                <a:spcPct val="0"/>
              </a:spcBef>
            </a:pPr>
            <a:r>
              <a:rPr lang="en-US" b="1" dirty="0" smtClean="0"/>
              <a:t>Causal Models and the</a:t>
            </a:r>
            <a:r>
              <a:rPr lang="en-US" b="1" baseline="0" dirty="0" smtClean="0"/>
              <a:t> Structural Relationship of Variables (3 of 7)</a:t>
            </a:r>
          </a:p>
          <a:p>
            <a:pPr eaLnBrk="1" hangingPunct="1">
              <a:lnSpc>
                <a:spcPct val="120000"/>
              </a:lnSpc>
              <a:spcBef>
                <a:spcPct val="0"/>
              </a:spcBef>
            </a:pPr>
            <a:r>
              <a:rPr lang="en-US" dirty="0" smtClean="0"/>
              <a:t>An intermediate variable is generally thought of as a post-treatment variable influenced by treatment that may or may not lie on the causal pathway between the treatment and the outcome. In the first model, </a:t>
            </a:r>
            <a:r>
              <a:rPr lang="en-US" i="0" dirty="0" smtClean="0"/>
              <a:t>C</a:t>
            </a:r>
            <a:r>
              <a:rPr lang="en-US" i="0" baseline="-25000" dirty="0" smtClean="0"/>
              <a:t>0</a:t>
            </a:r>
            <a:r>
              <a:rPr lang="en-US" i="0" dirty="0" smtClean="0"/>
              <a:t> </a:t>
            </a:r>
            <a:r>
              <a:rPr lang="en-US" dirty="0" smtClean="0"/>
              <a:t>is a baseline confounder and must be adjusted for, but a subsequent measurement of the variable at a later time (</a:t>
            </a:r>
            <a:r>
              <a:rPr lang="en-US" i="0" dirty="0" smtClean="0"/>
              <a:t>C</a:t>
            </a:r>
            <a:r>
              <a:rPr lang="en-US" i="0" baseline="-25000" dirty="0" smtClean="0"/>
              <a:t>1</a:t>
            </a:r>
            <a:r>
              <a:rPr lang="en-US" dirty="0" smtClean="0"/>
              <a:t>) is on the causal pathway between treatment and outcome. When the goal of comparative</a:t>
            </a:r>
            <a:r>
              <a:rPr lang="en-US" baseline="0" dirty="0" smtClean="0"/>
              <a:t> effectiveness research</a:t>
            </a:r>
            <a:r>
              <a:rPr lang="en-US" dirty="0" smtClean="0"/>
              <a:t> is to estimate the total causal effect of the treatment on the outcome, adjustment for variables on the causal pathway between treatment and outcome (e.g., blood pressure after antihypertensive treatment is initiated [</a:t>
            </a:r>
            <a:r>
              <a:rPr lang="en-US" i="0" dirty="0" smtClean="0"/>
              <a:t>C</a:t>
            </a:r>
            <a:r>
              <a:rPr lang="en-US" i="0" baseline="-25000" dirty="0" smtClean="0"/>
              <a:t>1</a:t>
            </a:r>
            <a:r>
              <a:rPr lang="en-US" i="0" baseline="0" dirty="0" smtClean="0"/>
              <a:t>]</a:t>
            </a:r>
            <a:r>
              <a:rPr lang="en-US" dirty="0" smtClean="0"/>
              <a:t>) is unnecessary and likely to induce bias toward a relative risk of 1.0, though the direction can sometimes be the opposite. The magnitude of bias is greatest if the primary mechanism of action is through the intermediate pathway. Thus, it would be incorrect to adjust for blood pressure measured after the treatment was initiated (</a:t>
            </a:r>
            <a:r>
              <a:rPr lang="en-US" i="0" dirty="0" smtClean="0"/>
              <a:t>C</a:t>
            </a:r>
            <a:r>
              <a:rPr lang="en-US" i="0" baseline="-25000" dirty="0" smtClean="0"/>
              <a:t>1</a:t>
            </a:r>
            <a:r>
              <a:rPr lang="en-US" dirty="0" smtClean="0"/>
              <a:t>), because most of the medication’s effects on cardiovascular disease are mediated through improvements in blood pressure. This kind of overadjustment would mask the antihypertensive effect of the treatment </a:t>
            </a:r>
            <a:r>
              <a:rPr lang="en-US" i="0" dirty="0" smtClean="0"/>
              <a:t>A</a:t>
            </a:r>
            <a:r>
              <a:rPr lang="en-US" i="0" baseline="-25000" dirty="0" smtClean="0"/>
              <a:t>0</a:t>
            </a:r>
            <a:r>
              <a:rPr lang="en-US" dirty="0" smtClean="0"/>
              <a:t>. Pharmacoepidemiological studies that do not restrict analyses to incident episodes of treatments are subject to this type of overadjustment. The clinical variables for established users at the time of enrollment have already been influenced by investigational treatments and are considered intermediate variables rather than baseline confounders.</a:t>
            </a:r>
          </a:p>
          <a:p>
            <a:pPr eaLnBrk="1" hangingPunct="1">
              <a:lnSpc>
                <a:spcPct val="120000"/>
              </a:lnSpc>
              <a:spcBef>
                <a:spcPct val="0"/>
              </a:spcBef>
            </a:pPr>
            <a:endParaRPr lang="en-US" b="1" dirty="0" smtClean="0"/>
          </a:p>
          <a:p>
            <a:pPr eaLnBrk="1" hangingPunct="1">
              <a:lnSpc>
                <a:spcPct val="120000"/>
              </a:lnSpc>
              <a:spcBef>
                <a:spcPct val="0"/>
              </a:spcBef>
            </a:pPr>
            <a:r>
              <a:rPr lang="en-US" dirty="0" smtClean="0"/>
              <a:t>References:</a:t>
            </a:r>
          </a:p>
          <a:p>
            <a:pPr marL="0" marR="0" lvl="0" indent="0" algn="l" defTabSz="914400" rtl="0" eaLnBrk="1" fontAlgn="base" latinLnBrk="0" hangingPunct="1">
              <a:lnSpc>
                <a:spcPct val="12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mn-lt"/>
                <a:ea typeface="ＭＳ Ｐゴシック" pitchFamily="34" charset="-128"/>
                <a:cs typeface="+mn-cs"/>
              </a:rPr>
              <a:t>Sauer B, </a:t>
            </a:r>
            <a:r>
              <a:rPr kumimoji="0" lang="en-US" sz="1200" b="0" i="0" u="none" strike="noStrike" kern="1200" cap="none" spc="0" normalizeH="0" baseline="0" noProof="0" dirty="0" err="1" smtClean="0">
                <a:ln>
                  <a:noFill/>
                </a:ln>
                <a:solidFill>
                  <a:prstClr val="black"/>
                </a:solidFill>
                <a:effectLst/>
                <a:uLnTx/>
                <a:uFillTx/>
                <a:latin typeface="+mn-lt"/>
                <a:ea typeface="ＭＳ Ｐゴシック" pitchFamily="34" charset="-128"/>
                <a:cs typeface="+mn-cs"/>
              </a:rPr>
              <a:t>Brookhart</a:t>
            </a:r>
            <a:r>
              <a:rPr kumimoji="0" lang="en-US" sz="1200" b="0" i="0" u="none" strike="noStrike" kern="1200" cap="none" spc="0" normalizeH="0" baseline="0" noProof="0" dirty="0" smtClean="0">
                <a:ln>
                  <a:noFill/>
                </a:ln>
                <a:solidFill>
                  <a:prstClr val="black"/>
                </a:solidFill>
                <a:effectLst/>
                <a:uLnTx/>
                <a:uFillTx/>
                <a:latin typeface="+mn-lt"/>
                <a:ea typeface="ＭＳ Ｐゴシック" pitchFamily="34" charset="-128"/>
                <a:cs typeface="+mn-cs"/>
              </a:rPr>
              <a:t> MA, Roy JA, et al. Covariate selection. In: </a:t>
            </a:r>
            <a:r>
              <a:rPr kumimoji="0" lang="en-US" sz="1200" b="0" i="0" u="none" strike="noStrike" kern="1200" cap="none" spc="0" normalizeH="0" baseline="0" noProof="0" dirty="0" err="1" smtClean="0">
                <a:ln>
                  <a:noFill/>
                </a:ln>
                <a:solidFill>
                  <a:prstClr val="black"/>
                </a:solidFill>
                <a:effectLst/>
                <a:uLnTx/>
                <a:uFillTx/>
                <a:latin typeface="+mn-lt"/>
                <a:ea typeface="ＭＳ Ｐゴシック" pitchFamily="34" charset="-128"/>
                <a:cs typeface="+mn-cs"/>
              </a:rPr>
              <a:t>Velentgas</a:t>
            </a:r>
            <a:r>
              <a:rPr kumimoji="0" lang="en-US" sz="1200" b="0" i="0" u="none" strike="noStrike" kern="1200" cap="none" spc="0" normalizeH="0" baseline="0" noProof="0" dirty="0" smtClean="0">
                <a:ln>
                  <a:noFill/>
                </a:ln>
                <a:solidFill>
                  <a:prstClr val="black"/>
                </a:solidFill>
                <a:effectLst/>
                <a:uLnTx/>
                <a:uFillTx/>
                <a:latin typeface="+mn-lt"/>
                <a:ea typeface="ＭＳ Ｐゴシック" pitchFamily="34" charset="-128"/>
                <a:cs typeface="+mn-cs"/>
              </a:rPr>
              <a:t> P and Dreyer NA, eds. Developing a Protocol for Observational Comparative Effectiveness Research: A User's Guide. Rockville, MD: Agency for Healthcare Research and Quality; January 2013. p. 93-108. AHRQ Publication No. 12-EHC099. Available at www.effectivehealthcare.ahrq.gov/Methods-OCER.cfm.</a:t>
            </a:r>
            <a:endParaRPr kumimoji="0" lang="en-US" sz="1200" b="1" i="0" u="none" strike="noStrike" kern="1200" cap="none" spc="0" normalizeH="0" baseline="0" noProof="0" dirty="0" smtClean="0">
              <a:ln>
                <a:noFill/>
              </a:ln>
              <a:solidFill>
                <a:prstClr val="black"/>
              </a:solidFill>
              <a:effectLst/>
              <a:uLnTx/>
              <a:uFillTx/>
              <a:latin typeface="+mn-lt"/>
              <a:ea typeface="ＭＳ Ｐゴシック" pitchFamily="34" charset="-128"/>
              <a:cs typeface="+mn-cs"/>
            </a:endParaRPr>
          </a:p>
          <a:p>
            <a:pPr eaLnBrk="1" hangingPunct="1">
              <a:lnSpc>
                <a:spcPct val="120000"/>
              </a:lnSpc>
              <a:spcBef>
                <a:spcPct val="0"/>
              </a:spcBef>
            </a:pPr>
            <a:endParaRPr lang="en-US" b="1" dirty="0" smtClean="0">
              <a:ea typeface="ＭＳ Ｐゴシック" pitchFamily="34" charset="-128"/>
            </a:endParaRPr>
          </a:p>
          <a:p>
            <a:pPr marL="0" marR="0" lvl="0" indent="0" algn="l" defTabSz="914400" rtl="0" eaLnBrk="1" fontAlgn="base" latinLnBrk="0" hangingPunct="1">
              <a:lnSpc>
                <a:spcPct val="12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Hernández-Díaz S, Schisterman EF, Hernán MA. The birth weight "paradox" uncovered? Am J Epidemiol 2006 Dec 1;164(11):1115-20. PMID: 16931543.</a:t>
            </a:r>
          </a:p>
          <a:p>
            <a:pPr marL="0" marR="0" lvl="0" indent="0" algn="l" defTabSz="914400" rtl="0" eaLnBrk="1" fontAlgn="base" latinLnBrk="0" hangingPunct="1">
              <a:lnSpc>
                <a:spcPct val="12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http://www.ncbi.nlm.nih.gov/pubmed/16931543</a:t>
            </a:r>
          </a:p>
          <a:p>
            <a:pPr eaLnBrk="1" hangingPunct="1">
              <a:lnSpc>
                <a:spcPct val="120000"/>
              </a:lnSpc>
              <a:spcBef>
                <a:spcPct val="0"/>
              </a:spcBef>
            </a:pPr>
            <a:endParaRPr lang="en-US" dirty="0" smtClean="0"/>
          </a:p>
          <a:p>
            <a:pPr marL="0" marR="0" lvl="0" indent="0" algn="l" defTabSz="914400" rtl="0" eaLnBrk="1" fontAlgn="base" latinLnBrk="0" hangingPunct="1">
              <a:lnSpc>
                <a:spcPct val="12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Vanderweele TJ, Mumford SL, Schisterman EF. Conditioning on intermediates in perinatal epidemiology. Epidemiology 2012 Jan;23(1):1-9. PMID: 22157298.</a:t>
            </a:r>
          </a:p>
          <a:p>
            <a:pPr marL="0" marR="0" lvl="0" indent="0" algn="l" defTabSz="914400" rtl="0" eaLnBrk="1" fontAlgn="base" latinLnBrk="0" hangingPunct="1">
              <a:lnSpc>
                <a:spcPct val="12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http://www.ncbi.nlm.nih.gov/pubmed/22157298</a:t>
            </a:r>
          </a:p>
          <a:p>
            <a:pPr eaLnBrk="1" hangingPunct="1">
              <a:lnSpc>
                <a:spcPct val="120000"/>
              </a:lnSpc>
              <a:spcBef>
                <a:spcPct val="0"/>
              </a:spcBef>
            </a:pPr>
            <a:endParaRPr lang="en-US" dirty="0" smtClean="0"/>
          </a:p>
          <a:p>
            <a:pPr eaLnBrk="1" hangingPunct="1">
              <a:lnSpc>
                <a:spcPct val="120000"/>
              </a:lnSpc>
              <a:spcBef>
                <a:spcPct val="0"/>
              </a:spcBef>
            </a:pPr>
            <a:r>
              <a:rPr lang="en-US" dirty="0" smtClean="0"/>
              <a:t>Whitcomb BW, Schisterman EF, Perkins NJ, et al. Quantification of collider-stratification bias and the birthweight paradox. Paediatr Perinat Epidemiol 2009 Sep;23(5):394-402. PMID: 19689488.</a:t>
            </a:r>
          </a:p>
          <a:p>
            <a:pPr eaLnBrk="1" hangingPunct="1">
              <a:lnSpc>
                <a:spcPct val="120000"/>
              </a:lnSpc>
              <a:spcBef>
                <a:spcPct val="0"/>
              </a:spcBef>
            </a:pPr>
            <a:r>
              <a:rPr lang="en-US" dirty="0" smtClean="0"/>
              <a:t>http://www.ncbi.nlm.nih.gov/pubmed/19689488</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eaLnBrk="1" hangingPunct="1">
              <a:spcBef>
                <a:spcPct val="0"/>
              </a:spcBef>
            </a:pPr>
            <a:r>
              <a:rPr lang="en-US" sz="900" b="1" dirty="0" smtClean="0"/>
              <a:t>Causal Models and the</a:t>
            </a:r>
            <a:r>
              <a:rPr lang="en-US" sz="900" b="1" baseline="0" dirty="0" smtClean="0"/>
              <a:t> Structural Relationship of Variables (4 of 7)</a:t>
            </a:r>
          </a:p>
          <a:p>
            <a:pPr eaLnBrk="1" hangingPunct="1">
              <a:spcBef>
                <a:spcPct val="0"/>
              </a:spcBef>
            </a:pPr>
            <a:r>
              <a:rPr lang="en-US" sz="900" dirty="0" smtClean="0"/>
              <a:t>When conditioning on an </a:t>
            </a:r>
            <a:r>
              <a:rPr lang="en-US" sz="900" b="0" dirty="0" smtClean="0"/>
              <a:t>intermediate variable</a:t>
            </a:r>
            <a:r>
              <a:rPr lang="en-US" sz="900" dirty="0" smtClean="0"/>
              <a:t>, biases can also arise for “direct effects” if the intermediate is a common effect of the exposure and an unmeasured variable that influences the outcome as in this second model. The “birth-weight paradox” is one of the better-known clinical examples of this phenomenon. Maternal smoking seems to have a protective effect on infant mortality in infants with the lowest birth weight. The seemingly protective effect of maternal smoking is a predictable association produced from conditioning on an </a:t>
            </a:r>
            <a:r>
              <a:rPr lang="en-US" sz="900" b="0" dirty="0" smtClean="0"/>
              <a:t>intermediate variable </a:t>
            </a:r>
            <a:r>
              <a:rPr lang="en-US" sz="900" dirty="0" smtClean="0"/>
              <a:t>without adequate control for confounding between the low birth weight (</a:t>
            </a:r>
            <a:r>
              <a:rPr lang="en-US" sz="900" b="0" dirty="0" smtClean="0"/>
              <a:t>intermediate variable</a:t>
            </a:r>
            <a:r>
              <a:rPr lang="en-US" sz="900" dirty="0" smtClean="0"/>
              <a:t>) and infant mortality (outcome).</a:t>
            </a:r>
          </a:p>
          <a:p>
            <a:pPr eaLnBrk="1" hangingPunct="1">
              <a:spcBef>
                <a:spcPct val="0"/>
              </a:spcBef>
            </a:pPr>
            <a:endParaRPr lang="en-US" sz="900" b="1" dirty="0" smtClean="0"/>
          </a:p>
          <a:p>
            <a:pPr eaLnBrk="1" hangingPunct="1">
              <a:spcBef>
                <a:spcPct val="0"/>
              </a:spcBef>
            </a:pPr>
            <a:r>
              <a:rPr lang="en-US" sz="900" dirty="0" smtClean="0"/>
              <a:t>References:</a:t>
            </a:r>
          </a:p>
          <a:p>
            <a:pPr marL="0" marR="0" lvl="0" indent="0" algn="l" defTabSz="914400" rtl="0" eaLnBrk="1" fontAlgn="base" latinLnBrk="0" hangingPunct="1">
              <a:spcBef>
                <a:spcPct val="0"/>
              </a:spcBef>
              <a:spcAft>
                <a:spcPct val="0"/>
              </a:spcAft>
              <a:buClrTx/>
              <a:buSzTx/>
              <a:buFontTx/>
              <a:buNone/>
              <a:tabLst/>
              <a:defRPr/>
            </a:pPr>
            <a:r>
              <a:rPr kumimoji="0" lang="en-US" sz="900" b="0" i="0" u="none" strike="noStrike" kern="1200" cap="none" spc="0" normalizeH="0" baseline="0" noProof="0" dirty="0" smtClean="0">
                <a:ln>
                  <a:noFill/>
                </a:ln>
                <a:solidFill>
                  <a:prstClr val="black"/>
                </a:solidFill>
                <a:effectLst/>
                <a:uLnTx/>
                <a:uFillTx/>
                <a:latin typeface="+mn-lt"/>
                <a:ea typeface="ＭＳ Ｐゴシック" pitchFamily="34" charset="-128"/>
                <a:cs typeface="+mn-cs"/>
              </a:rPr>
              <a:t>Sauer B, </a:t>
            </a:r>
            <a:r>
              <a:rPr kumimoji="0" lang="en-US" sz="900" b="0" i="0" u="none" strike="noStrike" kern="1200" cap="none" spc="0" normalizeH="0" baseline="0" noProof="0" dirty="0" err="1" smtClean="0">
                <a:ln>
                  <a:noFill/>
                </a:ln>
                <a:solidFill>
                  <a:prstClr val="black"/>
                </a:solidFill>
                <a:effectLst/>
                <a:uLnTx/>
                <a:uFillTx/>
                <a:latin typeface="+mn-lt"/>
                <a:ea typeface="ＭＳ Ｐゴシック" pitchFamily="34" charset="-128"/>
                <a:cs typeface="+mn-cs"/>
              </a:rPr>
              <a:t>Brookhart</a:t>
            </a:r>
            <a:r>
              <a:rPr kumimoji="0" lang="en-US" sz="900" b="0" i="0" u="none" strike="noStrike" kern="1200" cap="none" spc="0" normalizeH="0" baseline="0" noProof="0" dirty="0" smtClean="0">
                <a:ln>
                  <a:noFill/>
                </a:ln>
                <a:solidFill>
                  <a:prstClr val="black"/>
                </a:solidFill>
                <a:effectLst/>
                <a:uLnTx/>
                <a:uFillTx/>
                <a:latin typeface="+mn-lt"/>
                <a:ea typeface="ＭＳ Ｐゴシック" pitchFamily="34" charset="-128"/>
                <a:cs typeface="+mn-cs"/>
              </a:rPr>
              <a:t> MA, Roy JA, et al. Covariate selection. In: </a:t>
            </a:r>
            <a:r>
              <a:rPr kumimoji="0" lang="en-US" sz="900" b="0" i="0" u="none" strike="noStrike" kern="1200" cap="none" spc="0" normalizeH="0" baseline="0" noProof="0" dirty="0" err="1" smtClean="0">
                <a:ln>
                  <a:noFill/>
                </a:ln>
                <a:solidFill>
                  <a:prstClr val="black"/>
                </a:solidFill>
                <a:effectLst/>
                <a:uLnTx/>
                <a:uFillTx/>
                <a:latin typeface="+mn-lt"/>
                <a:ea typeface="ＭＳ Ｐゴシック" pitchFamily="34" charset="-128"/>
                <a:cs typeface="+mn-cs"/>
              </a:rPr>
              <a:t>Velentgas</a:t>
            </a:r>
            <a:r>
              <a:rPr kumimoji="0" lang="en-US" sz="900" b="0" i="0" u="none" strike="noStrike" kern="1200" cap="none" spc="0" normalizeH="0" baseline="0" noProof="0" dirty="0" smtClean="0">
                <a:ln>
                  <a:noFill/>
                </a:ln>
                <a:solidFill>
                  <a:prstClr val="black"/>
                </a:solidFill>
                <a:effectLst/>
                <a:uLnTx/>
                <a:uFillTx/>
                <a:latin typeface="+mn-lt"/>
                <a:ea typeface="ＭＳ Ｐゴシック" pitchFamily="34" charset="-128"/>
                <a:cs typeface="+mn-cs"/>
              </a:rPr>
              <a:t> P and Dreyer NA, eds. Developing a Protocol for Observational Comparative Effectiveness Research: A User's Guide. Rockville, MD: Agency for Healthcare Research and Quality; January 2013. p. 93-108. AHRQ Publication No. 12-EHC099. Available at www.effectivehealthcare.ahrq.gov/Methods-OCER.cfm.</a:t>
            </a:r>
            <a:endParaRPr kumimoji="0" lang="en-US" sz="900" b="1" i="0" u="none" strike="noStrike" kern="1200" cap="none" spc="0" normalizeH="0" baseline="0" noProof="0" dirty="0" smtClean="0">
              <a:ln>
                <a:noFill/>
              </a:ln>
              <a:solidFill>
                <a:prstClr val="black"/>
              </a:solidFill>
              <a:effectLst/>
              <a:uLnTx/>
              <a:uFillTx/>
              <a:latin typeface="+mn-lt"/>
              <a:ea typeface="ＭＳ Ｐゴシック" pitchFamily="34" charset="-128"/>
              <a:cs typeface="+mn-cs"/>
            </a:endParaRPr>
          </a:p>
          <a:p>
            <a:pPr eaLnBrk="1" hangingPunct="1">
              <a:spcBef>
                <a:spcPct val="0"/>
              </a:spcBef>
            </a:pPr>
            <a:endParaRPr lang="en-US" sz="900" b="1" dirty="0" smtClean="0">
              <a:ea typeface="ＭＳ Ｐゴシック" pitchFamily="34" charset="-128"/>
            </a:endParaRPr>
          </a:p>
          <a:p>
            <a:pPr marL="0" marR="0" lvl="0" indent="0" algn="l" defTabSz="914400" rtl="0" eaLnBrk="1" fontAlgn="base" latinLnBrk="0" hangingPunct="1">
              <a:spcBef>
                <a:spcPct val="0"/>
              </a:spcBef>
              <a:spcAft>
                <a:spcPct val="0"/>
              </a:spcAft>
              <a:buClrTx/>
              <a:buSzTx/>
              <a:buFontTx/>
              <a:buNone/>
              <a:tabLst/>
              <a:defRPr/>
            </a:pPr>
            <a:r>
              <a:rPr kumimoji="0" lang="en-US" sz="900" b="0" i="0" u="none" strike="noStrike" kern="1200" cap="none" spc="0" normalizeH="0" baseline="0" noProof="0" dirty="0" smtClean="0">
                <a:ln>
                  <a:noFill/>
                </a:ln>
                <a:solidFill>
                  <a:prstClr val="black"/>
                </a:solidFill>
                <a:effectLst/>
                <a:uLnTx/>
                <a:uFillTx/>
                <a:latin typeface="+mn-lt"/>
                <a:ea typeface="+mn-ea"/>
                <a:cs typeface="+mn-cs"/>
              </a:rPr>
              <a:t>Hernández-Díaz S, Schisterman EF, Hernán MA. The birth weight "paradox" uncovered? Am J Epidemiol 2006 Dec 1;164(11):1115-20. PMID: 16931543.</a:t>
            </a:r>
          </a:p>
          <a:p>
            <a:pPr marL="0" marR="0" lvl="0" indent="0" algn="l" defTabSz="914400" rtl="0" eaLnBrk="1" fontAlgn="base" latinLnBrk="0" hangingPunct="1">
              <a:spcBef>
                <a:spcPct val="0"/>
              </a:spcBef>
              <a:spcAft>
                <a:spcPct val="0"/>
              </a:spcAft>
              <a:buClrTx/>
              <a:buSzTx/>
              <a:buFontTx/>
              <a:buNone/>
              <a:tabLst/>
              <a:defRPr/>
            </a:pPr>
            <a:r>
              <a:rPr kumimoji="0" lang="en-US" sz="900" b="0" i="0" u="none" strike="noStrike" kern="1200" cap="none" spc="0" normalizeH="0" baseline="0" noProof="0" dirty="0" smtClean="0">
                <a:ln>
                  <a:noFill/>
                </a:ln>
                <a:solidFill>
                  <a:prstClr val="black"/>
                </a:solidFill>
                <a:effectLst/>
                <a:uLnTx/>
                <a:uFillTx/>
                <a:latin typeface="+mn-lt"/>
                <a:ea typeface="+mn-ea"/>
                <a:cs typeface="+mn-cs"/>
              </a:rPr>
              <a:t>http://www.ncbi.nlm.nih.gov/pubmed/16931543</a:t>
            </a:r>
          </a:p>
          <a:p>
            <a:pPr eaLnBrk="1" hangingPunct="1">
              <a:spcBef>
                <a:spcPct val="0"/>
              </a:spcBef>
            </a:pPr>
            <a:endParaRPr lang="en-US" sz="900" dirty="0" smtClean="0"/>
          </a:p>
          <a:p>
            <a:pPr marL="0" marR="0" lvl="0" indent="0" algn="l" defTabSz="914400" rtl="0" eaLnBrk="1" fontAlgn="base" latinLnBrk="0" hangingPunct="1">
              <a:spcBef>
                <a:spcPct val="0"/>
              </a:spcBef>
              <a:spcAft>
                <a:spcPct val="0"/>
              </a:spcAft>
              <a:buClrTx/>
              <a:buSzTx/>
              <a:buFontTx/>
              <a:buNone/>
              <a:tabLst/>
              <a:defRPr/>
            </a:pPr>
            <a:r>
              <a:rPr kumimoji="0" lang="en-US" sz="900" b="0" i="0" u="none" strike="noStrike" kern="1200" cap="none" spc="0" normalizeH="0" baseline="0" noProof="0" dirty="0" smtClean="0">
                <a:ln>
                  <a:noFill/>
                </a:ln>
                <a:solidFill>
                  <a:prstClr val="black"/>
                </a:solidFill>
                <a:effectLst/>
                <a:uLnTx/>
                <a:uFillTx/>
                <a:latin typeface="+mn-lt"/>
                <a:ea typeface="+mn-ea"/>
                <a:cs typeface="+mn-cs"/>
              </a:rPr>
              <a:t>Vanderweele TJ, Mumford SL, Schisterman EF. Conditioning on intermediates in perinatal epidemiology. Epidemiology 2012 Jan;23(1):1-9. PMID: 22157298.</a:t>
            </a:r>
          </a:p>
          <a:p>
            <a:pPr marL="0" marR="0" lvl="0" indent="0" algn="l" defTabSz="914400" rtl="0" eaLnBrk="1" fontAlgn="base" latinLnBrk="0" hangingPunct="1">
              <a:spcBef>
                <a:spcPct val="0"/>
              </a:spcBef>
              <a:spcAft>
                <a:spcPct val="0"/>
              </a:spcAft>
              <a:buClrTx/>
              <a:buSzTx/>
              <a:buFontTx/>
              <a:buNone/>
              <a:tabLst/>
              <a:defRPr/>
            </a:pPr>
            <a:r>
              <a:rPr kumimoji="0" lang="en-US" sz="900" b="0" i="0" u="none" strike="noStrike" kern="1200" cap="none" spc="0" normalizeH="0" baseline="0" noProof="0" dirty="0" smtClean="0">
                <a:ln>
                  <a:noFill/>
                </a:ln>
                <a:solidFill>
                  <a:prstClr val="black"/>
                </a:solidFill>
                <a:effectLst/>
                <a:uLnTx/>
                <a:uFillTx/>
                <a:latin typeface="+mn-lt"/>
                <a:ea typeface="+mn-ea"/>
                <a:cs typeface="+mn-cs"/>
              </a:rPr>
              <a:t>http://www.ncbi.nlm.nih.gov/pubmed/22157298</a:t>
            </a:r>
          </a:p>
          <a:p>
            <a:pPr eaLnBrk="1" hangingPunct="1">
              <a:spcBef>
                <a:spcPct val="0"/>
              </a:spcBef>
            </a:pPr>
            <a:endParaRPr lang="en-US" sz="900" dirty="0" smtClean="0"/>
          </a:p>
          <a:p>
            <a:pPr eaLnBrk="1" hangingPunct="1">
              <a:spcBef>
                <a:spcPct val="0"/>
              </a:spcBef>
            </a:pPr>
            <a:r>
              <a:rPr lang="en-US" sz="900" dirty="0" smtClean="0"/>
              <a:t>Whitcomb BW, Schisterman EF, Perkins NJ, et al. Quantification of collider-stratification bias and the birthweight paradox. Paediatr Perinat Epidemiol 2009 Sep;23(5):394-402. PMID: 19689488.</a:t>
            </a:r>
          </a:p>
          <a:p>
            <a:pPr eaLnBrk="1" hangingPunct="1">
              <a:spcBef>
                <a:spcPct val="0"/>
              </a:spcBef>
            </a:pPr>
            <a:r>
              <a:rPr lang="en-US" sz="900" dirty="0" smtClean="0"/>
              <a:t>http://www.ncbi.nlm.nih.gov/pubmed/19689488</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70000" lnSpcReduction="20000"/>
          </a:bodyPr>
          <a:lstStyle/>
          <a:p>
            <a:pPr eaLnBrk="1" hangingPunct="1">
              <a:lnSpc>
                <a:spcPct val="120000"/>
              </a:lnSpc>
              <a:spcBef>
                <a:spcPct val="0"/>
              </a:spcBef>
            </a:pPr>
            <a:r>
              <a:rPr lang="en-US" b="1" dirty="0" smtClean="0"/>
              <a:t>Causal Models and the Structural Relationship of Variables (5 of 7)</a:t>
            </a:r>
            <a:endParaRPr lang="en-US" dirty="0" smtClean="0"/>
          </a:p>
          <a:p>
            <a:pPr eaLnBrk="1" hangingPunct="1">
              <a:lnSpc>
                <a:spcPct val="120000"/>
              </a:lnSpc>
              <a:spcBef>
                <a:spcPct val="0"/>
              </a:spcBef>
            </a:pPr>
            <a:endParaRPr lang="en-US" dirty="0" smtClean="0"/>
          </a:p>
          <a:p>
            <a:pPr eaLnBrk="1" hangingPunct="1">
              <a:lnSpc>
                <a:spcPct val="120000"/>
              </a:lnSpc>
              <a:spcBef>
                <a:spcPct val="0"/>
              </a:spcBef>
            </a:pPr>
            <a:r>
              <a:rPr lang="en-US" i="1" dirty="0" smtClean="0"/>
              <a:t>Time-varying confounding</a:t>
            </a:r>
            <a:endParaRPr lang="en-US" dirty="0" smtClean="0"/>
          </a:p>
          <a:p>
            <a:pPr eaLnBrk="1" hangingPunct="1">
              <a:lnSpc>
                <a:spcPct val="120000"/>
              </a:lnSpc>
              <a:spcBef>
                <a:spcPct val="0"/>
              </a:spcBef>
            </a:pPr>
            <a:r>
              <a:rPr lang="en-US" dirty="0" smtClean="0"/>
              <a:t>The intention-to-treat analogue of a randomized trial, where subjects are assigned to the treatment they are first exposed to regardless of discontinuing or switching treatments, may not be the optimal design for all nonexperimental comparative effectiveness research. Investigators interested in comparing adverse effects of medications that are thought to only occur in proximity to using the medication may, for example, want to censor subjects who discontinue treatment. This type of design is described as a “per protocol” analysis. An “as treated” analysis allows subjects to switch treatment groups based on their use of treatment. Both the “as treated” and “per protocol’’ analyses can be used to evaluate time-varying treatment.</a:t>
            </a:r>
          </a:p>
          <a:p>
            <a:pPr eaLnBrk="1" hangingPunct="1">
              <a:lnSpc>
                <a:spcPct val="120000"/>
              </a:lnSpc>
              <a:spcBef>
                <a:spcPct val="0"/>
              </a:spcBef>
            </a:pPr>
            <a:endParaRPr lang="en-US" b="1" i="1" dirty="0" smtClean="0"/>
          </a:p>
          <a:p>
            <a:pPr eaLnBrk="1" hangingPunct="1">
              <a:lnSpc>
                <a:spcPct val="120000"/>
              </a:lnSpc>
              <a:spcBef>
                <a:spcPct val="0"/>
              </a:spcBef>
            </a:pPr>
            <a:r>
              <a:rPr lang="en-US" dirty="0" smtClean="0"/>
              <a:t>In a nonexperimental setting, time-varying treatments are expected to have time-varying confounders. For example, if we were interested in comparing cardiovascular events between subjects who were completely adherent to calcium channel blockers versus completely adherent to diuretics, then we may consider a time-varying treatment design where subjects are censored when they discontinue the treatment they were first assigned. If joint predictors of compliance and the outcome are present, then some sort of adjustment for the time-varying predictors must be made. Standard adjustment methods may not produce unbiased effects when the predictors of adherence and the outcome are affected by prior adherence, and a newer class of causal effect estimators, such as inverse probability of treatment weights or G-estimation, may be warranted.</a:t>
            </a:r>
          </a:p>
          <a:p>
            <a:pPr eaLnBrk="1" hangingPunct="1">
              <a:lnSpc>
                <a:spcPct val="120000"/>
              </a:lnSpc>
              <a:spcBef>
                <a:spcPct val="0"/>
              </a:spcBef>
            </a:pPr>
            <a:endParaRPr lang="en-US" b="1" i="1" dirty="0" smtClean="0"/>
          </a:p>
          <a:p>
            <a:pPr eaLnBrk="1" hangingPunct="1">
              <a:lnSpc>
                <a:spcPct val="120000"/>
              </a:lnSpc>
              <a:spcBef>
                <a:spcPct val="0"/>
              </a:spcBef>
            </a:pPr>
            <a:r>
              <a:rPr lang="en-US" dirty="0" smtClean="0"/>
              <a:t>References:</a:t>
            </a:r>
          </a:p>
          <a:p>
            <a:pPr marL="0" marR="0" lvl="0" indent="0" algn="l" defTabSz="914400" rtl="0" eaLnBrk="1" fontAlgn="base" latinLnBrk="0" hangingPunct="1">
              <a:lnSpc>
                <a:spcPct val="12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mn-lt"/>
                <a:ea typeface="ＭＳ Ｐゴシック" pitchFamily="34" charset="-128"/>
                <a:cs typeface="+mn-cs"/>
              </a:rPr>
              <a:t>Sauer B, </a:t>
            </a:r>
            <a:r>
              <a:rPr kumimoji="0" lang="en-US" sz="1200" b="0" i="0" u="none" strike="noStrike" kern="1200" cap="none" spc="0" normalizeH="0" baseline="0" noProof="0" dirty="0" err="1" smtClean="0">
                <a:ln>
                  <a:noFill/>
                </a:ln>
                <a:solidFill>
                  <a:prstClr val="black"/>
                </a:solidFill>
                <a:effectLst/>
                <a:uLnTx/>
                <a:uFillTx/>
                <a:latin typeface="+mn-lt"/>
                <a:ea typeface="ＭＳ Ｐゴシック" pitchFamily="34" charset="-128"/>
                <a:cs typeface="+mn-cs"/>
              </a:rPr>
              <a:t>Brookhart</a:t>
            </a:r>
            <a:r>
              <a:rPr kumimoji="0" lang="en-US" sz="1200" b="0" i="0" u="none" strike="noStrike" kern="1200" cap="none" spc="0" normalizeH="0" baseline="0" noProof="0" dirty="0" smtClean="0">
                <a:ln>
                  <a:noFill/>
                </a:ln>
                <a:solidFill>
                  <a:prstClr val="black"/>
                </a:solidFill>
                <a:effectLst/>
                <a:uLnTx/>
                <a:uFillTx/>
                <a:latin typeface="+mn-lt"/>
                <a:ea typeface="ＭＳ Ｐゴシック" pitchFamily="34" charset="-128"/>
                <a:cs typeface="+mn-cs"/>
              </a:rPr>
              <a:t> MA, Roy JA, et al. Covariate selection. In: </a:t>
            </a:r>
            <a:r>
              <a:rPr kumimoji="0" lang="en-US" sz="1200" b="0" i="0" u="none" strike="noStrike" kern="1200" cap="none" spc="0" normalizeH="0" baseline="0" noProof="0" dirty="0" err="1" smtClean="0">
                <a:ln>
                  <a:noFill/>
                </a:ln>
                <a:solidFill>
                  <a:prstClr val="black"/>
                </a:solidFill>
                <a:effectLst/>
                <a:uLnTx/>
                <a:uFillTx/>
                <a:latin typeface="+mn-lt"/>
                <a:ea typeface="ＭＳ Ｐゴシック" pitchFamily="34" charset="-128"/>
                <a:cs typeface="+mn-cs"/>
              </a:rPr>
              <a:t>Velentgas</a:t>
            </a:r>
            <a:r>
              <a:rPr kumimoji="0" lang="en-US" sz="1200" b="0" i="0" u="none" strike="noStrike" kern="1200" cap="none" spc="0" normalizeH="0" baseline="0" noProof="0" dirty="0" smtClean="0">
                <a:ln>
                  <a:noFill/>
                </a:ln>
                <a:solidFill>
                  <a:prstClr val="black"/>
                </a:solidFill>
                <a:effectLst/>
                <a:uLnTx/>
                <a:uFillTx/>
                <a:latin typeface="+mn-lt"/>
                <a:ea typeface="ＭＳ Ｐゴシック" pitchFamily="34" charset="-128"/>
                <a:cs typeface="+mn-cs"/>
              </a:rPr>
              <a:t> P and Dreyer NA, eds. Developing a Protocol for Observational Comparative Effectiveness Research: A User's Guide. Rockville, MD: Agency for Healthcare Research and Quality; January 2013. p. 93-108. AHRQ Publication No. 12-EHC099. Available at www.effectivehealthcare.ahrq.gov/Methods-OCER.cfm.</a:t>
            </a:r>
            <a:endParaRPr kumimoji="0" lang="en-US" sz="1200" b="1" i="0" u="none" strike="noStrike" kern="1200" cap="none" spc="0" normalizeH="0" baseline="0" noProof="0" dirty="0" smtClean="0">
              <a:ln>
                <a:noFill/>
              </a:ln>
              <a:solidFill>
                <a:prstClr val="black"/>
              </a:solidFill>
              <a:effectLst/>
              <a:uLnTx/>
              <a:uFillTx/>
              <a:latin typeface="+mn-lt"/>
              <a:ea typeface="ＭＳ Ｐゴシック" pitchFamily="34" charset="-128"/>
              <a:cs typeface="+mn-cs"/>
            </a:endParaRPr>
          </a:p>
          <a:p>
            <a:pPr eaLnBrk="1" hangingPunct="1">
              <a:lnSpc>
                <a:spcPct val="120000"/>
              </a:lnSpc>
              <a:spcBef>
                <a:spcPct val="0"/>
              </a:spcBef>
            </a:pPr>
            <a:endParaRPr lang="en-US" dirty="0" smtClean="0"/>
          </a:p>
          <a:p>
            <a:pPr marL="0" marR="0" lvl="0" indent="0" algn="l" defTabSz="914400" rtl="0" eaLnBrk="1" fontAlgn="base" latinLnBrk="0" hangingPunct="1">
              <a:lnSpc>
                <a:spcPct val="12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Cain LE, Cole SR. Inverse probability-of-censoring weights for the correction of time-varying noncompliance in the effect of randomized highly active antiretroviral therapy on incident AIDS or death. Stat Med 2009 May 30;28(12):1725-38. PMID: 19347843.</a:t>
            </a:r>
          </a:p>
          <a:p>
            <a:pPr marL="0" marR="0" lvl="0" indent="0" algn="l" defTabSz="914400" rtl="0" eaLnBrk="1" fontAlgn="base" latinLnBrk="0" hangingPunct="1">
              <a:lnSpc>
                <a:spcPct val="12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http://www.ncbi.nlm.nih.gov/pubmed/19347843</a:t>
            </a:r>
          </a:p>
          <a:p>
            <a:pPr eaLnBrk="1" hangingPunct="1">
              <a:lnSpc>
                <a:spcPct val="120000"/>
              </a:lnSpc>
              <a:spcBef>
                <a:spcPct val="0"/>
              </a:spcBef>
            </a:pPr>
            <a:endParaRPr lang="en-US" dirty="0" smtClean="0"/>
          </a:p>
          <a:p>
            <a:pPr eaLnBrk="1" hangingPunct="1">
              <a:lnSpc>
                <a:spcPct val="120000"/>
              </a:lnSpc>
              <a:spcBef>
                <a:spcPct val="0"/>
              </a:spcBef>
            </a:pPr>
            <a:r>
              <a:rPr lang="en-US" dirty="0" smtClean="0"/>
              <a:t>Toh S, Hernán MA. Causal inference from longitudinal studies with baseline randomization. Int J Biostat 2008;4(1):Article22. PMID: 20231914.</a:t>
            </a:r>
          </a:p>
          <a:p>
            <a:pPr eaLnBrk="1" hangingPunct="1">
              <a:lnSpc>
                <a:spcPct val="120000"/>
              </a:lnSpc>
              <a:spcBef>
                <a:spcPct val="0"/>
              </a:spcBef>
            </a:pPr>
            <a:r>
              <a:rPr lang="en-US" dirty="0" smtClean="0"/>
              <a:t>http://www.ncbi.nlm.nih.gov/pubmed/20231914</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cxnSp>
        <p:nvCxnSpPr>
          <p:cNvPr id="4" name="Straight Connector 3"/>
          <p:cNvCxnSpPr>
            <a:cxnSpLocks noChangeShapeType="1"/>
          </p:cNvCxnSpPr>
          <p:nvPr/>
        </p:nvCxnSpPr>
        <p:spPr bwMode="auto">
          <a:xfrm>
            <a:off x="703263" y="3059113"/>
            <a:ext cx="7715250" cy="0"/>
          </a:xfrm>
          <a:prstGeom prst="line">
            <a:avLst/>
          </a:prstGeom>
          <a:noFill/>
          <a:ln w="25400">
            <a:solidFill>
              <a:srgbClr val="820000"/>
            </a:solidFill>
            <a:round/>
            <a:headEnd/>
            <a:tailEnd/>
          </a:ln>
          <a:extLst>
            <a:ext uri="{909E8E84-426E-40dd-AFC4-6F175D3DCCD1}">
              <a14:hiddenFill xmlns:a14="http://schemas.microsoft.com/office/drawing/2010/main">
                <a:noFill/>
              </a14:hiddenFill>
            </a:ext>
          </a:extLst>
        </p:spPr>
      </p:cxnSp>
      <p:pic>
        <p:nvPicPr>
          <p:cNvPr id="5" name="Picture 4" descr="EHC-logo-reversed-color.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67000" y="5181600"/>
            <a:ext cx="3581400"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1444625"/>
            <a:ext cx="7733805" cy="1565050"/>
          </a:xfrm>
          <a:effectLst/>
        </p:spPr>
        <p:txBody>
          <a:bodyPr/>
          <a:lstStyle>
            <a:lvl1pPr algn="ctr">
              <a:defRPr sz="32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799" y="3112477"/>
            <a:ext cx="7733805" cy="1840523"/>
          </a:xfrm>
          <a:prstGeom prst="rect">
            <a:avLst/>
          </a:prstGeom>
        </p:spPr>
        <p:txBody>
          <a:bodyPr lIns="0" tIns="0" rIns="0" bIns="0"/>
          <a:lstStyle>
            <a:lvl1pPr marL="0" indent="0" algn="ctr">
              <a:buNone/>
              <a:defRPr sz="2000"/>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spTree>
    <p:extLst>
      <p:ext uri="{BB962C8B-B14F-4D97-AF65-F5344CB8AC3E}">
        <p14:creationId xmlns:p14="http://schemas.microsoft.com/office/powerpoint/2010/main" val="21377966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3" name="Content Placeholder 2"/>
          <p:cNvSpPr>
            <a:spLocks noGrp="1"/>
          </p:cNvSpPr>
          <p:nvPr>
            <p:ph sz="half" idx="1"/>
          </p:nvPr>
        </p:nvSpPr>
        <p:spPr>
          <a:xfrm>
            <a:off x="457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None/>
              <a:defRPr sz="1800"/>
            </a:lvl4pPr>
            <a:lvl5pPr marL="1312863" indent="-227013">
              <a:lnSpc>
                <a:spcPct val="100000"/>
              </a:lnSpc>
              <a:buSzPct val="100000"/>
              <a:buFont typeface="Wingdings 2" pitchFamily="18" charset="2"/>
              <a:buChar char=""/>
              <a:defRPr sz="1800"/>
            </a:lvl5pPr>
          </a:lstStyle>
          <a:p>
            <a:pPr lvl="0"/>
            <a:r>
              <a:rPr lang="en-US" smtClean="0"/>
              <a:t>Click to edit Master text styles</a:t>
            </a:r>
          </a:p>
          <a:p>
            <a:pPr lvl="1"/>
            <a:r>
              <a:rPr lang="en-US" smtClean="0"/>
              <a:t>Second level</a:t>
            </a:r>
          </a:p>
          <a:p>
            <a:pPr lvl="2"/>
            <a:r>
              <a:rPr lang="en-US" smtClean="0"/>
              <a:t>Third level</a:t>
            </a:r>
          </a:p>
        </p:txBody>
      </p:sp>
      <p:sp>
        <p:nvSpPr>
          <p:cNvPr id="6" name="Content Placeholder 2"/>
          <p:cNvSpPr>
            <a:spLocks noGrp="1"/>
          </p:cNvSpPr>
          <p:nvPr>
            <p:ph sz="quarter" idx="10"/>
          </p:nvPr>
        </p:nvSpPr>
        <p:spPr>
          <a:xfrm>
            <a:off x="4648200" y="12954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
        <p:nvSpPr>
          <p:cNvPr id="7" name="Content Placeholder 2"/>
          <p:cNvSpPr>
            <a:spLocks noGrp="1"/>
          </p:cNvSpPr>
          <p:nvPr>
            <p:ph sz="quarter" idx="12"/>
          </p:nvPr>
        </p:nvSpPr>
        <p:spPr>
          <a:xfrm>
            <a:off x="4648200" y="38100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9948250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dgm" preserve="1">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3" name="SmartArt Placeholder 2"/>
          <p:cNvSpPr>
            <a:spLocks noGrp="1"/>
          </p:cNvSpPr>
          <p:nvPr>
            <p:ph type="dgm" idx="1"/>
          </p:nvPr>
        </p:nvSpPr>
        <p:spPr>
          <a:xfrm>
            <a:off x="457200" y="1295400"/>
            <a:ext cx="8229600" cy="4830763"/>
          </a:xfrm>
          <a:prstGeom prst="rect">
            <a:avLst/>
          </a:prstGeom>
        </p:spPr>
        <p:txBody>
          <a:bodyPr lIns="0" tIns="0" rIns="0" bIns="0"/>
          <a:lstStyle/>
          <a:p>
            <a:pPr lvl="0"/>
            <a:r>
              <a:rPr lang="en-US" noProof="0" dirty="0" smtClean="0"/>
              <a:t>Click icon to add SmartArt graphic</a:t>
            </a:r>
            <a:endParaRPr lang="en-US" noProof="0" dirty="0"/>
          </a:p>
        </p:txBody>
      </p:sp>
    </p:spTree>
    <p:extLst>
      <p:ext uri="{BB962C8B-B14F-4D97-AF65-F5344CB8AC3E}">
        <p14:creationId xmlns:p14="http://schemas.microsoft.com/office/powerpoint/2010/main" val="42097601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5105400"/>
            <a:ext cx="5486400" cy="457200"/>
          </a:xfrm>
        </p:spPr>
        <p:txBody>
          <a:bodyPr/>
          <a:lstStyle>
            <a:lvl1pPr algn="l">
              <a:defRPr sz="2000" b="1"/>
            </a:lvl1pPr>
          </a:lstStyle>
          <a:p>
            <a:r>
              <a:rPr lang="en-US" smtClean="0"/>
              <a:t>Click to edit Master title style</a:t>
            </a:r>
            <a:endParaRPr lang="en-US" dirty="0"/>
          </a:p>
        </p:txBody>
      </p:sp>
      <p:sp>
        <p:nvSpPr>
          <p:cNvPr id="3" name="Picture Placeholder 2"/>
          <p:cNvSpPr>
            <a:spLocks noGrp="1"/>
          </p:cNvSpPr>
          <p:nvPr>
            <p:ph type="pic" idx="1"/>
          </p:nvPr>
        </p:nvSpPr>
        <p:spPr>
          <a:xfrm>
            <a:off x="1792288" y="1371600"/>
            <a:ext cx="5486400" cy="3657599"/>
          </a:xfrm>
          <a:prstGeom prst="rect">
            <a:avLst/>
          </a:prstGeom>
        </p:spPr>
        <p:txBody>
          <a:bodyPr lIns="0" tIns="0" rIns="0" bIns="0"/>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Drag picture to placeholder or click icon to add</a:t>
            </a:r>
            <a:endParaRPr lang="en-US" noProof="0" dirty="0"/>
          </a:p>
        </p:txBody>
      </p:sp>
      <p:sp>
        <p:nvSpPr>
          <p:cNvPr id="4" name="Text Placeholder 3"/>
          <p:cNvSpPr>
            <a:spLocks noGrp="1"/>
          </p:cNvSpPr>
          <p:nvPr>
            <p:ph type="body" sz="half" idx="2"/>
          </p:nvPr>
        </p:nvSpPr>
        <p:spPr>
          <a:xfrm>
            <a:off x="1792288" y="5611090"/>
            <a:ext cx="5486400" cy="561109"/>
          </a:xfrm>
          <a:prstGeom prst="rect">
            <a:avLst/>
          </a:prstGeom>
        </p:spPr>
        <p:txBody>
          <a:bodyPr lIns="0" tIns="0" rIns="0" bIns="0"/>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8421451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dirty="0"/>
          </a:p>
        </p:txBody>
      </p:sp>
      <p:sp>
        <p:nvSpPr>
          <p:cNvPr id="3" name="Table Placeholder 2"/>
          <p:cNvSpPr>
            <a:spLocks noGrp="1"/>
          </p:cNvSpPr>
          <p:nvPr>
            <p:ph type="tbl" idx="1"/>
          </p:nvPr>
        </p:nvSpPr>
        <p:spPr>
          <a:xfrm>
            <a:off x="457200" y="1295400"/>
            <a:ext cx="8229600" cy="4830763"/>
          </a:xfrm>
          <a:prstGeom prst="rect">
            <a:avLst/>
          </a:prstGeom>
        </p:spPr>
        <p:txBody>
          <a:bodyPr lIns="0" tIns="0" rIns="0" bIns="0"/>
          <a:lstStyle/>
          <a:p>
            <a:pPr lvl="0"/>
            <a:r>
              <a:rPr lang="en-US" noProof="0" dirty="0" smtClean="0"/>
              <a:t>Click icon to add table</a:t>
            </a:r>
            <a:endParaRPr lang="en-US" noProof="0" dirty="0"/>
          </a:p>
        </p:txBody>
      </p:sp>
    </p:spTree>
    <p:extLst>
      <p:ext uri="{BB962C8B-B14F-4D97-AF65-F5344CB8AC3E}">
        <p14:creationId xmlns:p14="http://schemas.microsoft.com/office/powerpoint/2010/main" val="413603594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4" name="Chart Placeholder 3"/>
          <p:cNvSpPr>
            <a:spLocks noGrp="1"/>
          </p:cNvSpPr>
          <p:nvPr>
            <p:ph type="chart" sz="half" idx="2"/>
          </p:nvPr>
        </p:nvSpPr>
        <p:spPr>
          <a:xfrm>
            <a:off x="4648200" y="1295400"/>
            <a:ext cx="4038600" cy="4830763"/>
          </a:xfrm>
          <a:prstGeom prst="rect">
            <a:avLst/>
          </a:prstGeom>
        </p:spPr>
        <p:txBody>
          <a:bodyPr lIns="0" tIns="0" rIns="0" bIns="0"/>
          <a:lstStyle>
            <a:lvl1pPr>
              <a:buSzPct val="100000"/>
              <a:buFont typeface="Wingdings 2" pitchFamily="18" charset="2"/>
              <a:buChar char=""/>
              <a:defRPr/>
            </a:lvl1pPr>
          </a:lstStyle>
          <a:p>
            <a:pPr lvl="0"/>
            <a:r>
              <a:rPr lang="en-US" noProof="0" dirty="0" smtClean="0"/>
              <a:t>Click icon to add chart</a:t>
            </a:r>
            <a:endParaRPr lang="en-US" noProof="0" dirty="0"/>
          </a:p>
        </p:txBody>
      </p:sp>
      <p:sp>
        <p:nvSpPr>
          <p:cNvPr id="10" name="Text Placeholder 2"/>
          <p:cNvSpPr>
            <a:spLocks noGrp="1"/>
          </p:cNvSpPr>
          <p:nvPr>
            <p:ph type="body" sz="half" idx="1"/>
          </p:nvPr>
        </p:nvSpPr>
        <p:spPr>
          <a:xfrm>
            <a:off x="457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sz="2200"/>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Char char=""/>
              <a:defRPr sz="1800"/>
            </a:lvl4pPr>
            <a:lvl5pPr marL="1312863" indent="-227013">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171075204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4" name="ClipArt Placeholder 3"/>
          <p:cNvSpPr>
            <a:spLocks noGrp="1"/>
          </p:cNvSpPr>
          <p:nvPr>
            <p:ph type="clipArt" sz="half" idx="2"/>
          </p:nvPr>
        </p:nvSpPr>
        <p:spPr>
          <a:xfrm>
            <a:off x="4648200" y="1295400"/>
            <a:ext cx="4038600" cy="4830763"/>
          </a:xfrm>
          <a:prstGeom prst="rect">
            <a:avLst/>
          </a:prstGeom>
        </p:spPr>
        <p:txBody>
          <a:bodyPr lIns="0" tIns="0" rIns="0" bIns="0"/>
          <a:lstStyle>
            <a:lvl1pPr>
              <a:buSzPct val="100000"/>
              <a:buFont typeface="Wingdings 2" pitchFamily="18" charset="2"/>
              <a:buChar char=""/>
              <a:defRPr/>
            </a:lvl1pPr>
          </a:lstStyle>
          <a:p>
            <a:pPr lvl="0"/>
            <a:r>
              <a:rPr lang="en-US" noProof="0" dirty="0" smtClean="0"/>
              <a:t>Click icon to add clip art</a:t>
            </a:r>
            <a:endParaRPr lang="en-US" noProof="0" dirty="0"/>
          </a:p>
        </p:txBody>
      </p:sp>
      <p:sp>
        <p:nvSpPr>
          <p:cNvPr id="5" name="Text Placeholder 2"/>
          <p:cNvSpPr>
            <a:spLocks noGrp="1"/>
          </p:cNvSpPr>
          <p:nvPr>
            <p:ph type="body" sz="half" idx="1"/>
          </p:nvPr>
        </p:nvSpPr>
        <p:spPr>
          <a:xfrm>
            <a:off x="457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sz="2200"/>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Char char=""/>
              <a:defRPr sz="1800"/>
            </a:lvl4pPr>
            <a:lvl5pPr marL="1312863" indent="-231775">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6305997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4" name="Content Placeholder 3"/>
          <p:cNvSpPr>
            <a:spLocks noGrp="1"/>
          </p:cNvSpPr>
          <p:nvPr>
            <p:ph sz="half" idx="2"/>
          </p:nvPr>
        </p:nvSpPr>
        <p:spPr>
          <a:xfrm>
            <a:off x="4648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spcBef>
                <a:spcPts val="792"/>
              </a:spcBef>
              <a:buSzPct val="100000"/>
              <a:buFont typeface="Wingdings 2" pitchFamily="18" charset="2"/>
              <a:buChar char=""/>
              <a:defRPr/>
            </a:lvl2pPr>
            <a:lvl3pPr marL="859536" indent="-283464">
              <a:lnSpc>
                <a:spcPct val="100000"/>
              </a:lnSpc>
              <a:spcBef>
                <a:spcPts val="792"/>
              </a:spcBef>
              <a:buSzPct val="100000"/>
              <a:buFont typeface="Wingdings 2" pitchFamily="18" charset="2"/>
              <a:buChar char=""/>
              <a:defRPr sz="2000"/>
            </a:lvl3pPr>
            <a:lvl4pPr marL="1027113" indent="-225425">
              <a:lnSpc>
                <a:spcPct val="100000"/>
              </a:lnSpc>
              <a:buSzPct val="100000"/>
              <a:buFont typeface="Wingdings 2" pitchFamily="18" charset="2"/>
              <a:buChar char=""/>
              <a:defRPr sz="1800"/>
            </a:lvl4pPr>
            <a:lvl5pPr marL="1258888" indent="-231775">
              <a:lnSpc>
                <a:spcPct val="100000"/>
              </a:lnSpc>
              <a:buSzPct val="100000"/>
              <a:buFont typeface="Wingdings 2" pitchFamily="18" charset="2"/>
              <a:buChar char=""/>
              <a:defRPr sz="1800"/>
            </a:lvl5pPr>
          </a:lstStyle>
          <a:p>
            <a:pPr lvl="0"/>
            <a:r>
              <a:rPr lang="en-US" smtClean="0"/>
              <a:t>Click to edit Master text styles</a:t>
            </a:r>
          </a:p>
          <a:p>
            <a:pPr lvl="1"/>
            <a:r>
              <a:rPr lang="en-US" smtClean="0"/>
              <a:t>Second level</a:t>
            </a:r>
          </a:p>
          <a:p>
            <a:pPr lvl="2"/>
            <a:r>
              <a:rPr lang="en-US" smtClean="0"/>
              <a:t>Third level</a:t>
            </a:r>
          </a:p>
        </p:txBody>
      </p:sp>
      <p:sp>
        <p:nvSpPr>
          <p:cNvPr id="5" name="Text Placeholder 2"/>
          <p:cNvSpPr>
            <a:spLocks noGrp="1"/>
          </p:cNvSpPr>
          <p:nvPr>
            <p:ph type="body" sz="half" idx="1"/>
          </p:nvPr>
        </p:nvSpPr>
        <p:spPr>
          <a:xfrm>
            <a:off x="457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sz="2200"/>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Char char=""/>
              <a:defRPr sz="1800"/>
            </a:lvl4pPr>
            <a:lvl5pPr marL="1312863" indent="-227013">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98372506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dirty="0"/>
          </a:p>
        </p:txBody>
      </p:sp>
      <p:sp>
        <p:nvSpPr>
          <p:cNvPr id="6" name="Text Placeholder 2"/>
          <p:cNvSpPr>
            <a:spLocks noGrp="1"/>
          </p:cNvSpPr>
          <p:nvPr>
            <p:ph type="body" sz="half" idx="1"/>
          </p:nvPr>
        </p:nvSpPr>
        <p:spPr>
          <a:xfrm>
            <a:off x="457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sz="2200"/>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Char char=""/>
              <a:defRPr sz="1800"/>
            </a:lvl4pPr>
            <a:lvl5pPr marL="1312863" indent="-227013">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7" name="Content Placeholder 2"/>
          <p:cNvSpPr>
            <a:spLocks noGrp="1"/>
          </p:cNvSpPr>
          <p:nvPr>
            <p:ph sz="quarter" idx="10"/>
          </p:nvPr>
        </p:nvSpPr>
        <p:spPr>
          <a:xfrm>
            <a:off x="4648200" y="12954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
        <p:nvSpPr>
          <p:cNvPr id="8" name="Content Placeholder 2"/>
          <p:cNvSpPr>
            <a:spLocks noGrp="1"/>
          </p:cNvSpPr>
          <p:nvPr>
            <p:ph sz="quarter" idx="12"/>
          </p:nvPr>
        </p:nvSpPr>
        <p:spPr>
          <a:xfrm>
            <a:off x="4648200" y="38100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286912382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itle, 2 Content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6" name="Content Placeholder 2"/>
          <p:cNvSpPr>
            <a:spLocks noGrp="1"/>
          </p:cNvSpPr>
          <p:nvPr>
            <p:ph sz="quarter" idx="1"/>
          </p:nvPr>
        </p:nvSpPr>
        <p:spPr>
          <a:xfrm>
            <a:off x="457200" y="12954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
        <p:nvSpPr>
          <p:cNvPr id="7" name="Content Placeholder 2"/>
          <p:cNvSpPr>
            <a:spLocks noGrp="1"/>
          </p:cNvSpPr>
          <p:nvPr>
            <p:ph sz="quarter" idx="11"/>
          </p:nvPr>
        </p:nvSpPr>
        <p:spPr>
          <a:xfrm>
            <a:off x="457200" y="38100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
        <p:nvSpPr>
          <p:cNvPr id="8" name="Content Placeholder 3"/>
          <p:cNvSpPr>
            <a:spLocks noGrp="1"/>
          </p:cNvSpPr>
          <p:nvPr>
            <p:ph sz="half" idx="2"/>
          </p:nvPr>
        </p:nvSpPr>
        <p:spPr>
          <a:xfrm>
            <a:off x="4648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a:lvl2pPr>
            <a:lvl3pPr marL="801688" indent="-231775">
              <a:lnSpc>
                <a:spcPct val="100000"/>
              </a:lnSpc>
              <a:buSzPct val="100000"/>
              <a:buFont typeface="Wingdings 2" pitchFamily="18" charset="2"/>
              <a:buChar char=""/>
              <a:defRPr sz="2000"/>
            </a:lvl3pPr>
            <a:lvl4pPr marL="1027113" indent="-225425">
              <a:lnSpc>
                <a:spcPct val="100000"/>
              </a:lnSpc>
              <a:buSzPct val="100000"/>
              <a:buFont typeface="Wingdings 2" pitchFamily="18" charset="2"/>
              <a:buChar char=""/>
              <a:defRPr sz="1800"/>
            </a:lvl4pPr>
            <a:lvl5pPr marL="1258888" indent="-231775">
              <a:lnSpc>
                <a:spcPct val="100000"/>
              </a:lnSpc>
              <a:buSzPct val="100000"/>
              <a:buFont typeface="Wingdings 2" pitchFamily="18" charset="2"/>
              <a:buChar char=""/>
              <a:defRPr sz="1800"/>
            </a:lvl5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1973327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98448"/>
            <a:ext cx="8229600" cy="4828032"/>
          </a:xfrm>
          <a:prstGeom prst="rect">
            <a:avLst/>
          </a:prstGeom>
        </p:spPr>
        <p:txBody>
          <a:bodyPr lIns="0" tIns="0" rIns="0" bIns="0"/>
          <a:lstStyle>
            <a:lvl1pPr marL="292608" indent="-292608">
              <a:lnSpc>
                <a:spcPct val="100000"/>
              </a:lnSpc>
              <a:buSzPct val="100000"/>
              <a:buFont typeface="Wingdings 2" pitchFamily="18" charset="2"/>
              <a:buChar char=""/>
              <a:defRPr sz="2400"/>
            </a:lvl1pPr>
            <a:lvl2pPr marL="694944" indent="-292608">
              <a:lnSpc>
                <a:spcPct val="100000"/>
              </a:lnSpc>
              <a:buSzPct val="100000"/>
              <a:buFont typeface="Wingdings 2" pitchFamily="18" charset="2"/>
              <a:buChar char=""/>
              <a:defRPr sz="2200"/>
            </a:lvl2pPr>
            <a:lvl3pPr marL="1097280" indent="-292608">
              <a:lnSpc>
                <a:spcPct val="100000"/>
              </a:lnSpc>
              <a:buSzPct val="100000"/>
              <a:buFont typeface="Wingdings 2" pitchFamily="18" charset="2"/>
              <a:buChar char=""/>
              <a:defRPr sz="2000" baseline="0"/>
            </a:lvl3pPr>
            <a:lvl4pPr marL="1499616" indent="-283464">
              <a:lnSpc>
                <a:spcPct val="100000"/>
              </a:lnSpc>
              <a:buSzPct val="100000"/>
              <a:buFont typeface="Wingdings 2" pitchFamily="18" charset="2"/>
              <a:buChar char=""/>
              <a:defRPr sz="2000"/>
            </a:lvl4pPr>
            <a:lvl5pPr marL="1499616" indent="-283464">
              <a:lnSpc>
                <a:spcPct val="100000"/>
              </a:lnSpc>
              <a:buSzPct val="100000"/>
              <a:buFont typeface="Wingdings 2" pitchFamily="18" charset="2"/>
              <a:buChar char=""/>
              <a:defRPr sz="2000"/>
            </a:lvl5pPr>
            <a:lvl6pPr>
              <a:buNone/>
              <a:defRPr/>
            </a:lvl6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5" name="Title 1"/>
          <p:cNvSpPr>
            <a:spLocks noGrp="1"/>
          </p:cNvSpPr>
          <p:nvPr>
            <p:ph type="title"/>
          </p:nvPr>
        </p:nvSpPr>
        <p:spPr>
          <a:xfrm>
            <a:off x="457200" y="130175"/>
            <a:ext cx="8229600" cy="860425"/>
          </a:xfrm>
        </p:spPr>
        <p:txBody>
          <a:bodyPr/>
          <a:lstStyle>
            <a:lvl1pPr>
              <a:defRPr sz="2800"/>
            </a:lvl1pPr>
          </a:lstStyle>
          <a:p>
            <a:r>
              <a:rPr lang="en-US" smtClean="0"/>
              <a:t>Click to edit Master title style</a:t>
            </a:r>
            <a:endParaRPr lang="en-US" dirty="0"/>
          </a:p>
        </p:txBody>
      </p:sp>
    </p:spTree>
    <p:extLst>
      <p:ext uri="{BB962C8B-B14F-4D97-AF65-F5344CB8AC3E}">
        <p14:creationId xmlns:p14="http://schemas.microsoft.com/office/powerpoint/2010/main" val="35767819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2-Column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3" name="Text Placeholder 2"/>
          <p:cNvSpPr>
            <a:spLocks noGrp="1"/>
          </p:cNvSpPr>
          <p:nvPr>
            <p:ph type="body" sz="half" idx="1"/>
          </p:nvPr>
        </p:nvSpPr>
        <p:spPr>
          <a:xfrm>
            <a:off x="457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sz="2200"/>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Char char=""/>
              <a:defRPr sz="1800"/>
            </a:lvl4pPr>
            <a:lvl5pPr marL="1312863" indent="-227013">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5" name="Text Placeholder 2"/>
          <p:cNvSpPr>
            <a:spLocks noGrp="1"/>
          </p:cNvSpPr>
          <p:nvPr>
            <p:ph type="body" sz="half" idx="10"/>
          </p:nvPr>
        </p:nvSpPr>
        <p:spPr>
          <a:xfrm>
            <a:off x="4648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sz="2200"/>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Char char=""/>
              <a:defRPr sz="1800"/>
            </a:lvl4pPr>
            <a:lvl5pPr marL="1312863" indent="-227013">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5937662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639694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and Blan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Tree>
    <p:extLst>
      <p:ext uri="{BB962C8B-B14F-4D97-AF65-F5344CB8AC3E}">
        <p14:creationId xmlns:p14="http://schemas.microsoft.com/office/powerpoint/2010/main" val="17977319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3" name="Chart Placeholder 2"/>
          <p:cNvSpPr>
            <a:spLocks noGrp="1"/>
          </p:cNvSpPr>
          <p:nvPr>
            <p:ph type="chart" idx="1"/>
          </p:nvPr>
        </p:nvSpPr>
        <p:spPr>
          <a:xfrm>
            <a:off x="457200" y="1295400"/>
            <a:ext cx="8229600" cy="4830763"/>
          </a:xfrm>
          <a:prstGeom prst="rect">
            <a:avLst/>
          </a:prstGeom>
        </p:spPr>
        <p:txBody>
          <a:bodyPr lIns="0" tIns="0" rIns="0" bIns="0"/>
          <a:lstStyle/>
          <a:p>
            <a:pPr lvl="0"/>
            <a:r>
              <a:rPr lang="en-US" noProof="0" dirty="0" smtClean="0"/>
              <a:t>Click icon to add chart</a:t>
            </a:r>
            <a:endParaRPr lang="en-US" noProof="0" dirty="0"/>
          </a:p>
        </p:txBody>
      </p:sp>
    </p:spTree>
    <p:extLst>
      <p:ext uri="{BB962C8B-B14F-4D97-AF65-F5344CB8AC3E}">
        <p14:creationId xmlns:p14="http://schemas.microsoft.com/office/powerpoint/2010/main" val="20603843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Chart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3" name="Chart Placeholder 2"/>
          <p:cNvSpPr>
            <a:spLocks noGrp="1"/>
          </p:cNvSpPr>
          <p:nvPr>
            <p:ph type="chart" sz="half" idx="1"/>
          </p:nvPr>
        </p:nvSpPr>
        <p:spPr>
          <a:xfrm>
            <a:off x="457200" y="1295400"/>
            <a:ext cx="4038600" cy="4830763"/>
          </a:xfrm>
          <a:prstGeom prst="rect">
            <a:avLst/>
          </a:prstGeom>
        </p:spPr>
        <p:txBody>
          <a:bodyPr/>
          <a:lstStyle/>
          <a:p>
            <a:pPr lvl="0"/>
            <a:r>
              <a:rPr lang="en-US" noProof="0" dirty="0" smtClean="0"/>
              <a:t>Click icon to add chart</a:t>
            </a:r>
            <a:endParaRPr lang="en-US" noProof="0" dirty="0"/>
          </a:p>
        </p:txBody>
      </p:sp>
      <p:sp>
        <p:nvSpPr>
          <p:cNvPr id="6" name="Text Placeholder 2"/>
          <p:cNvSpPr>
            <a:spLocks noGrp="1"/>
          </p:cNvSpPr>
          <p:nvPr>
            <p:ph type="body" sz="half" idx="10"/>
          </p:nvPr>
        </p:nvSpPr>
        <p:spPr>
          <a:xfrm>
            <a:off x="4648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sz="2200"/>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None/>
              <a:defRPr sz="1800"/>
            </a:lvl4pPr>
            <a:lvl5pPr marL="1312863" indent="-227013">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25307581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3" name="ClipArt Placeholder 2"/>
          <p:cNvSpPr>
            <a:spLocks noGrp="1"/>
          </p:cNvSpPr>
          <p:nvPr>
            <p:ph type="clipArt" sz="half" idx="1"/>
          </p:nvPr>
        </p:nvSpPr>
        <p:spPr>
          <a:xfrm>
            <a:off x="457200" y="1295400"/>
            <a:ext cx="4038600" cy="4830763"/>
          </a:xfrm>
          <a:prstGeom prst="rect">
            <a:avLst/>
          </a:prstGeom>
        </p:spPr>
        <p:txBody>
          <a:bodyPr/>
          <a:lstStyle/>
          <a:p>
            <a:pPr lvl="0"/>
            <a:r>
              <a:rPr lang="en-US" noProof="0" dirty="0" smtClean="0"/>
              <a:t>Click icon to add clip art</a:t>
            </a:r>
            <a:endParaRPr lang="en-US" noProof="0" dirty="0"/>
          </a:p>
        </p:txBody>
      </p:sp>
      <p:sp>
        <p:nvSpPr>
          <p:cNvPr id="6" name="Text Placeholder 2"/>
          <p:cNvSpPr>
            <a:spLocks noGrp="1"/>
          </p:cNvSpPr>
          <p:nvPr>
            <p:ph type="body" sz="half" idx="10"/>
          </p:nvPr>
        </p:nvSpPr>
        <p:spPr>
          <a:xfrm>
            <a:off x="4648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sz="2200"/>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None/>
              <a:defRPr sz="1800"/>
            </a:lvl4pPr>
            <a:lvl5pPr marL="1312863" indent="-227013">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36060941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p:txBody>
          <a:bodyPr/>
          <a:lstStyle>
            <a:lvl1pPr>
              <a:defRPr sz="2800"/>
            </a:lvl1pPr>
          </a:lstStyle>
          <a:p>
            <a:r>
              <a:rPr lang="en-US" smtClean="0"/>
              <a:t>Click to edit Master title style</a:t>
            </a:r>
            <a:endParaRPr lang="en-US"/>
          </a:p>
        </p:txBody>
      </p:sp>
      <p:sp>
        <p:nvSpPr>
          <p:cNvPr id="3" name="Content Placeholder 2"/>
          <p:cNvSpPr>
            <a:spLocks noGrp="1"/>
          </p:cNvSpPr>
          <p:nvPr>
            <p:ph sz="quarter" idx="1"/>
          </p:nvPr>
        </p:nvSpPr>
        <p:spPr>
          <a:xfrm>
            <a:off x="457200" y="12954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
        <p:nvSpPr>
          <p:cNvPr id="7" name="Content Placeholder 2"/>
          <p:cNvSpPr>
            <a:spLocks noGrp="1"/>
          </p:cNvSpPr>
          <p:nvPr>
            <p:ph sz="quarter" idx="10"/>
          </p:nvPr>
        </p:nvSpPr>
        <p:spPr>
          <a:xfrm>
            <a:off x="4648200" y="12954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
        <p:nvSpPr>
          <p:cNvPr id="10" name="Content Placeholder 2"/>
          <p:cNvSpPr>
            <a:spLocks noGrp="1"/>
          </p:cNvSpPr>
          <p:nvPr>
            <p:ph sz="quarter" idx="11"/>
          </p:nvPr>
        </p:nvSpPr>
        <p:spPr>
          <a:xfrm>
            <a:off x="457200" y="38100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
        <p:nvSpPr>
          <p:cNvPr id="11" name="Content Placeholder 2"/>
          <p:cNvSpPr>
            <a:spLocks noGrp="1"/>
          </p:cNvSpPr>
          <p:nvPr>
            <p:ph sz="quarter" idx="12"/>
          </p:nvPr>
        </p:nvSpPr>
        <p:spPr>
          <a:xfrm>
            <a:off x="4648200" y="38100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2946324841"/>
      </p:ext>
    </p:extLst>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image" Target="../media/image1.png"/><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20"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130175"/>
            <a:ext cx="8229600" cy="860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b" anchorCtr="0" compatLnSpc="1">
            <a:prstTxWarp prst="textNoShape">
              <a:avLst/>
            </a:prstTxWarp>
          </a:bodyPr>
          <a:lstStyle/>
          <a:p>
            <a:pPr lvl="0"/>
            <a:r>
              <a:rPr lang="en-US" smtClean="0"/>
              <a:t>Click here to change title</a:t>
            </a:r>
          </a:p>
        </p:txBody>
      </p:sp>
      <p:sp>
        <p:nvSpPr>
          <p:cNvPr id="1027" name="Rectangle 5"/>
          <p:cNvSpPr>
            <a:spLocks noChangeArrowheads="1"/>
          </p:cNvSpPr>
          <p:nvPr/>
        </p:nvSpPr>
        <p:spPr bwMode="auto">
          <a:xfrm>
            <a:off x="5638800" y="6497638"/>
            <a:ext cx="1066800" cy="258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solidFill>
                <a:srgbClr val="000000"/>
              </a:solidFill>
              <a:ea typeface="ＭＳ Ｐゴシック" pitchFamily="34" charset="-128"/>
            </a:endParaRPr>
          </a:p>
        </p:txBody>
      </p:sp>
    </p:spTree>
  </p:cSld>
  <p:clrMap bg1="lt1" tx1="dk1" bg2="lt2" tx2="dk2" accent1="accent1" accent2="accent2" accent3="accent3" accent4="accent4" accent5="accent5" accent6="accent6" hlink="hlink" folHlink="folHlink"/>
  <p:sldLayoutIdLst>
    <p:sldLayoutId id="2147483716"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 id="2147483709" r:id="rId12"/>
    <p:sldLayoutId id="2147483710" r:id="rId13"/>
    <p:sldLayoutId id="2147483711" r:id="rId14"/>
    <p:sldLayoutId id="2147483712" r:id="rId15"/>
    <p:sldLayoutId id="2147483713" r:id="rId16"/>
    <p:sldLayoutId id="2147483714" r:id="rId17"/>
    <p:sldLayoutId id="2147483715" r:id="rId18"/>
  </p:sldLayoutIdLst>
  <p:timing>
    <p:tnLst>
      <p:par>
        <p:cTn xmlns:p14="http://schemas.microsoft.com/office/powerpoint/2010/main" id="1" dur="indefinite" restart="never" nodeType="tmRoot"/>
      </p:par>
    </p:tnLst>
  </p:timing>
  <p:hf sldNum="0" hdr="0" ftr="0" dt="0"/>
  <p:txStyles>
    <p:titleStyle>
      <a:lvl1pPr algn="l" rtl="0" eaLnBrk="0" fontAlgn="base" hangingPunct="0">
        <a:lnSpc>
          <a:spcPct val="90000"/>
        </a:lnSpc>
        <a:spcBef>
          <a:spcPct val="0"/>
        </a:spcBef>
        <a:spcAft>
          <a:spcPct val="0"/>
        </a:spcAft>
        <a:defRPr sz="3200" b="1">
          <a:solidFill>
            <a:srgbClr val="FFFFFF"/>
          </a:solidFill>
          <a:latin typeface="+mj-lt"/>
          <a:ea typeface="ＭＳ Ｐゴシック" charset="0"/>
          <a:cs typeface="+mj-cs"/>
        </a:defRPr>
      </a:lvl1pPr>
      <a:lvl2pPr algn="l" rtl="0" eaLnBrk="0" fontAlgn="base" hangingPunct="0">
        <a:lnSpc>
          <a:spcPct val="90000"/>
        </a:lnSpc>
        <a:spcBef>
          <a:spcPct val="0"/>
        </a:spcBef>
        <a:spcAft>
          <a:spcPct val="0"/>
        </a:spcAft>
        <a:defRPr sz="3200" b="1">
          <a:solidFill>
            <a:srgbClr val="FFFFFF"/>
          </a:solidFill>
          <a:latin typeface="Trebuchet MS" pitchFamily="34" charset="0"/>
          <a:ea typeface="ＭＳ Ｐゴシック" charset="0"/>
        </a:defRPr>
      </a:lvl2pPr>
      <a:lvl3pPr algn="l" rtl="0" eaLnBrk="0" fontAlgn="base" hangingPunct="0">
        <a:lnSpc>
          <a:spcPct val="90000"/>
        </a:lnSpc>
        <a:spcBef>
          <a:spcPct val="0"/>
        </a:spcBef>
        <a:spcAft>
          <a:spcPct val="0"/>
        </a:spcAft>
        <a:defRPr sz="3200" b="1">
          <a:solidFill>
            <a:srgbClr val="FFFFFF"/>
          </a:solidFill>
          <a:latin typeface="Trebuchet MS" pitchFamily="34" charset="0"/>
          <a:ea typeface="ＭＳ Ｐゴシック" charset="0"/>
        </a:defRPr>
      </a:lvl3pPr>
      <a:lvl4pPr algn="l" rtl="0" eaLnBrk="0" fontAlgn="base" hangingPunct="0">
        <a:lnSpc>
          <a:spcPct val="90000"/>
        </a:lnSpc>
        <a:spcBef>
          <a:spcPct val="0"/>
        </a:spcBef>
        <a:spcAft>
          <a:spcPct val="0"/>
        </a:spcAft>
        <a:defRPr sz="3200" b="1">
          <a:solidFill>
            <a:srgbClr val="FFFFFF"/>
          </a:solidFill>
          <a:latin typeface="Trebuchet MS" pitchFamily="34" charset="0"/>
          <a:ea typeface="ＭＳ Ｐゴシック" charset="0"/>
        </a:defRPr>
      </a:lvl4pPr>
      <a:lvl5pPr algn="l" rtl="0" eaLnBrk="0" fontAlgn="base" hangingPunct="0">
        <a:lnSpc>
          <a:spcPct val="90000"/>
        </a:lnSpc>
        <a:spcBef>
          <a:spcPct val="0"/>
        </a:spcBef>
        <a:spcAft>
          <a:spcPct val="0"/>
        </a:spcAft>
        <a:defRPr sz="3200" b="1">
          <a:solidFill>
            <a:srgbClr val="FFFFFF"/>
          </a:solidFill>
          <a:latin typeface="Trebuchet MS" pitchFamily="34" charset="0"/>
          <a:ea typeface="ＭＳ Ｐゴシック" charset="0"/>
        </a:defRPr>
      </a:lvl5pPr>
      <a:lvl6pPr marL="457200" algn="l" rtl="0" eaLnBrk="1" fontAlgn="base" hangingPunct="1">
        <a:lnSpc>
          <a:spcPct val="90000"/>
        </a:lnSpc>
        <a:spcBef>
          <a:spcPct val="0"/>
        </a:spcBef>
        <a:spcAft>
          <a:spcPct val="0"/>
        </a:spcAft>
        <a:defRPr sz="2800" b="1">
          <a:solidFill>
            <a:srgbClr val="FFFFFF"/>
          </a:solidFill>
          <a:latin typeface="Trebuchet MS" pitchFamily="34" charset="0"/>
        </a:defRPr>
      </a:lvl6pPr>
      <a:lvl7pPr marL="914400" algn="l" rtl="0" eaLnBrk="1" fontAlgn="base" hangingPunct="1">
        <a:lnSpc>
          <a:spcPct val="90000"/>
        </a:lnSpc>
        <a:spcBef>
          <a:spcPct val="0"/>
        </a:spcBef>
        <a:spcAft>
          <a:spcPct val="0"/>
        </a:spcAft>
        <a:defRPr sz="2800" b="1">
          <a:solidFill>
            <a:srgbClr val="FFFFFF"/>
          </a:solidFill>
          <a:latin typeface="Trebuchet MS" pitchFamily="34" charset="0"/>
        </a:defRPr>
      </a:lvl7pPr>
      <a:lvl8pPr marL="1371600" algn="l" rtl="0" eaLnBrk="1" fontAlgn="base" hangingPunct="1">
        <a:lnSpc>
          <a:spcPct val="90000"/>
        </a:lnSpc>
        <a:spcBef>
          <a:spcPct val="0"/>
        </a:spcBef>
        <a:spcAft>
          <a:spcPct val="0"/>
        </a:spcAft>
        <a:defRPr sz="2800" b="1">
          <a:solidFill>
            <a:srgbClr val="FFFFFF"/>
          </a:solidFill>
          <a:latin typeface="Trebuchet MS" pitchFamily="34" charset="0"/>
        </a:defRPr>
      </a:lvl8pPr>
      <a:lvl9pPr marL="1828800" algn="l" rtl="0" eaLnBrk="1" fontAlgn="base" hangingPunct="1">
        <a:lnSpc>
          <a:spcPct val="90000"/>
        </a:lnSpc>
        <a:spcBef>
          <a:spcPct val="0"/>
        </a:spcBef>
        <a:spcAft>
          <a:spcPct val="0"/>
        </a:spcAft>
        <a:defRPr sz="2800" b="1">
          <a:solidFill>
            <a:srgbClr val="FFFFFF"/>
          </a:solidFill>
          <a:latin typeface="Trebuchet MS" pitchFamily="34" charset="0"/>
        </a:defRPr>
      </a:lvl9pPr>
    </p:titleStyle>
    <p:bodyStyle>
      <a:lvl1pPr marL="290513" indent="-290513" algn="l" rtl="0" eaLnBrk="0" fontAlgn="base" hangingPunct="0">
        <a:lnSpc>
          <a:spcPct val="110000"/>
        </a:lnSpc>
        <a:spcBef>
          <a:spcPct val="30000"/>
        </a:spcBef>
        <a:spcAft>
          <a:spcPct val="0"/>
        </a:spcAft>
        <a:buClr>
          <a:srgbClr val="DFB20F"/>
        </a:buClr>
        <a:buSzPct val="85000"/>
        <a:buFont typeface="Webdings" pitchFamily="18" charset="2"/>
        <a:buChar char="&lt;"/>
        <a:defRPr sz="2400">
          <a:solidFill>
            <a:srgbClr val="FFFFFF"/>
          </a:solidFill>
          <a:latin typeface="Trebuchet MS" pitchFamily="34" charset="0"/>
          <a:ea typeface="ＭＳ Ｐゴシック" charset="0"/>
          <a:cs typeface="+mn-cs"/>
        </a:defRPr>
      </a:lvl1pPr>
      <a:lvl2pPr marL="692150" indent="-287338" algn="l" rtl="0" eaLnBrk="0" fontAlgn="base" hangingPunct="0">
        <a:lnSpc>
          <a:spcPct val="110000"/>
        </a:lnSpc>
        <a:spcBef>
          <a:spcPct val="30000"/>
        </a:spcBef>
        <a:spcAft>
          <a:spcPct val="0"/>
        </a:spcAft>
        <a:buClr>
          <a:srgbClr val="DFB20F"/>
        </a:buClr>
        <a:buSzPct val="85000"/>
        <a:buFont typeface="Webdings" pitchFamily="18" charset="2"/>
        <a:buChar char="&lt;"/>
        <a:defRPr sz="2200">
          <a:solidFill>
            <a:srgbClr val="FFFFFF"/>
          </a:solidFill>
          <a:latin typeface="Trebuchet MS" pitchFamily="34" charset="0"/>
          <a:ea typeface="ＭＳ Ｐゴシック" charset="0"/>
        </a:defRPr>
      </a:lvl2pPr>
      <a:lvl3pPr marL="1081088" indent="-274638" algn="l" rtl="0" eaLnBrk="0" fontAlgn="base" hangingPunct="0">
        <a:lnSpc>
          <a:spcPct val="110000"/>
        </a:lnSpc>
        <a:spcBef>
          <a:spcPct val="30000"/>
        </a:spcBef>
        <a:spcAft>
          <a:spcPct val="0"/>
        </a:spcAft>
        <a:buClr>
          <a:srgbClr val="DFB20F"/>
        </a:buClr>
        <a:buSzPct val="85000"/>
        <a:buFont typeface="Webdings" pitchFamily="18" charset="2"/>
        <a:buChar char="&lt;"/>
        <a:defRPr sz="2200">
          <a:solidFill>
            <a:srgbClr val="FFFFFF"/>
          </a:solidFill>
          <a:latin typeface="Trebuchet MS" pitchFamily="34" charset="0"/>
          <a:ea typeface="ＭＳ Ｐゴシック" charset="0"/>
        </a:defRPr>
      </a:lvl3pPr>
      <a:lvl4pPr marL="1427163" indent="-231775" algn="l" rtl="0" eaLnBrk="0" fontAlgn="base" hangingPunct="0">
        <a:lnSpc>
          <a:spcPct val="110000"/>
        </a:lnSpc>
        <a:spcBef>
          <a:spcPct val="30000"/>
        </a:spcBef>
        <a:spcAft>
          <a:spcPct val="0"/>
        </a:spcAft>
        <a:buClr>
          <a:srgbClr val="DFB20F"/>
        </a:buClr>
        <a:buSzPct val="85000"/>
        <a:buFont typeface="Webdings" pitchFamily="18" charset="2"/>
        <a:buChar char="&lt;"/>
        <a:defRPr sz="2200">
          <a:solidFill>
            <a:srgbClr val="FFFFFF"/>
          </a:solidFill>
          <a:latin typeface="Trebuchet MS" pitchFamily="34" charset="0"/>
          <a:ea typeface="ＭＳ Ｐゴシック" charset="0"/>
        </a:defRPr>
      </a:lvl4pPr>
      <a:lvl5pPr marL="1828800" indent="-287338" algn="l" rtl="0" eaLnBrk="0" fontAlgn="base" hangingPunct="0">
        <a:lnSpc>
          <a:spcPct val="110000"/>
        </a:lnSpc>
        <a:spcBef>
          <a:spcPct val="30000"/>
        </a:spcBef>
        <a:spcAft>
          <a:spcPct val="0"/>
        </a:spcAft>
        <a:buClr>
          <a:srgbClr val="DFB20F"/>
        </a:buClr>
        <a:buSzPct val="85000"/>
        <a:buFont typeface="Webdings" pitchFamily="18" charset="2"/>
        <a:buChar char="&lt;"/>
        <a:defRPr sz="2200">
          <a:solidFill>
            <a:srgbClr val="FFFFFF"/>
          </a:solidFill>
          <a:latin typeface="Trebuchet MS" pitchFamily="34" charset="0"/>
          <a:ea typeface="ＭＳ Ｐゴシック" charset="0"/>
        </a:defRPr>
      </a:lvl5pPr>
      <a:lvl6pPr marL="2286000" indent="-287338" algn="l" rtl="0" eaLnBrk="1" fontAlgn="base" hangingPunct="1">
        <a:lnSpc>
          <a:spcPct val="110000"/>
        </a:lnSpc>
        <a:spcBef>
          <a:spcPct val="30000"/>
        </a:spcBef>
        <a:spcAft>
          <a:spcPct val="0"/>
        </a:spcAft>
        <a:buClr>
          <a:srgbClr val="DFB20F"/>
        </a:buClr>
        <a:buSzPct val="85000"/>
        <a:buFont typeface="Webdings" pitchFamily="18" charset="2"/>
        <a:buChar char="&lt;"/>
        <a:defRPr sz="2200">
          <a:solidFill>
            <a:srgbClr val="0E1D4E"/>
          </a:solidFill>
          <a:latin typeface="+mn-lt"/>
        </a:defRPr>
      </a:lvl6pPr>
      <a:lvl7pPr marL="2743200" indent="-287338" algn="l" rtl="0" eaLnBrk="1" fontAlgn="base" hangingPunct="1">
        <a:lnSpc>
          <a:spcPct val="110000"/>
        </a:lnSpc>
        <a:spcBef>
          <a:spcPct val="30000"/>
        </a:spcBef>
        <a:spcAft>
          <a:spcPct val="0"/>
        </a:spcAft>
        <a:buClr>
          <a:srgbClr val="DFB20F"/>
        </a:buClr>
        <a:buSzPct val="85000"/>
        <a:buFont typeface="Webdings" pitchFamily="18" charset="2"/>
        <a:buChar char="&lt;"/>
        <a:defRPr sz="2200">
          <a:solidFill>
            <a:srgbClr val="0E1D4E"/>
          </a:solidFill>
          <a:latin typeface="+mn-lt"/>
        </a:defRPr>
      </a:lvl7pPr>
      <a:lvl8pPr marL="3200400" indent="-287338" algn="l" rtl="0" eaLnBrk="1" fontAlgn="base" hangingPunct="1">
        <a:lnSpc>
          <a:spcPct val="110000"/>
        </a:lnSpc>
        <a:spcBef>
          <a:spcPct val="30000"/>
        </a:spcBef>
        <a:spcAft>
          <a:spcPct val="0"/>
        </a:spcAft>
        <a:buClr>
          <a:srgbClr val="DFB20F"/>
        </a:buClr>
        <a:buSzPct val="85000"/>
        <a:buFont typeface="Webdings" pitchFamily="18" charset="2"/>
        <a:buChar char="&lt;"/>
        <a:defRPr sz="2200">
          <a:solidFill>
            <a:srgbClr val="0E1D4E"/>
          </a:solidFill>
          <a:latin typeface="+mn-lt"/>
        </a:defRPr>
      </a:lvl8pPr>
      <a:lvl9pPr marL="3657600" indent="-287338" algn="l" rtl="0" eaLnBrk="1" fontAlgn="base" hangingPunct="1">
        <a:lnSpc>
          <a:spcPct val="110000"/>
        </a:lnSpc>
        <a:spcBef>
          <a:spcPct val="30000"/>
        </a:spcBef>
        <a:spcAft>
          <a:spcPct val="0"/>
        </a:spcAft>
        <a:buClr>
          <a:srgbClr val="DFB20F"/>
        </a:buClr>
        <a:buSzPct val="85000"/>
        <a:buFont typeface="Webdings" pitchFamily="18" charset="2"/>
        <a:buChar char="&lt;"/>
        <a:defRPr sz="2200">
          <a:solidFill>
            <a:srgbClr val="0E1D4E"/>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685800" y="1444625"/>
            <a:ext cx="7734300" cy="1565275"/>
          </a:xfrm>
        </p:spPr>
        <p:txBody>
          <a:bodyPr/>
          <a:lstStyle/>
          <a:p>
            <a:pPr eaLnBrk="1" hangingPunct="1"/>
            <a:r>
              <a:rPr lang="en-US" dirty="0" smtClean="0">
                <a:ea typeface="ＭＳ Ｐゴシック" pitchFamily="34" charset="-128"/>
              </a:rPr>
              <a:t>Covariate Selection for Observational Comparative Effectiveness Research</a:t>
            </a:r>
          </a:p>
        </p:txBody>
      </p:sp>
      <p:sp>
        <p:nvSpPr>
          <p:cNvPr id="3075" name="Subtitle 7"/>
          <p:cNvSpPr>
            <a:spLocks noGrp="1"/>
          </p:cNvSpPr>
          <p:nvPr>
            <p:ph type="subTitle" idx="1"/>
          </p:nvPr>
        </p:nvSpPr>
        <p:spPr bwMode="auto">
          <a:xfrm>
            <a:off x="685800" y="3352800"/>
            <a:ext cx="7734300" cy="1600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eaLnBrk="1" hangingPunct="1"/>
            <a:r>
              <a:rPr lang="en-US" dirty="0" smtClean="0">
                <a:ea typeface="ＭＳ Ｐゴシック" pitchFamily="34" charset="-128"/>
              </a:rPr>
              <a:t>Prepared for:</a:t>
            </a:r>
          </a:p>
          <a:p>
            <a:pPr eaLnBrk="1" hangingPunct="1"/>
            <a:r>
              <a:rPr lang="en-US" dirty="0" smtClean="0">
                <a:ea typeface="ＭＳ Ｐゴシック" pitchFamily="34" charset="-128"/>
              </a:rPr>
              <a:t>Agency for Healthcare Research and Quality (AHRQ)</a:t>
            </a:r>
          </a:p>
          <a:p>
            <a:pPr eaLnBrk="1" hangingPunct="1"/>
            <a:r>
              <a:rPr lang="en-US" dirty="0" smtClean="0">
                <a:ea typeface="ＭＳ Ｐゴシック" pitchFamily="34" charset="-128"/>
              </a:rPr>
              <a:t>www.ahrq.gov</a:t>
            </a:r>
          </a:p>
          <a:p>
            <a:pPr eaLnBrk="1" hangingPunct="1"/>
            <a:endParaRPr lang="en-US" dirty="0" smtClean="0">
              <a:ea typeface="ＭＳ Ｐゴシック" pitchFamily="34" charset="-128"/>
            </a:endParaRP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ontent Placeholder 1"/>
          <p:cNvSpPr>
            <a:spLocks noGrp="1"/>
          </p:cNvSpPr>
          <p:nvPr>
            <p:ph idx="1"/>
          </p:nvPr>
        </p:nvSpPr>
        <p:spPr bwMode="auto">
          <a:xfrm>
            <a:off x="457200" y="1298575"/>
            <a:ext cx="8229600" cy="48275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292100" indent="-292100"/>
            <a:r>
              <a:rPr lang="en-US" dirty="0" smtClean="0">
                <a:ea typeface="ＭＳ Ｐゴシック" pitchFamily="34" charset="-128"/>
              </a:rPr>
              <a:t>Collider variables</a:t>
            </a:r>
          </a:p>
        </p:txBody>
      </p:sp>
      <p:sp>
        <p:nvSpPr>
          <p:cNvPr id="11267" name="Title 2"/>
          <p:cNvSpPr>
            <a:spLocks noGrp="1"/>
          </p:cNvSpPr>
          <p:nvPr>
            <p:ph type="title"/>
          </p:nvPr>
        </p:nvSpPr>
        <p:spPr>
          <a:xfrm>
            <a:off x="457200" y="130175"/>
            <a:ext cx="8001000" cy="860425"/>
          </a:xfrm>
        </p:spPr>
        <p:txBody>
          <a:bodyPr/>
          <a:lstStyle/>
          <a:p>
            <a:r>
              <a:rPr lang="en-US" dirty="0" smtClean="0">
                <a:ea typeface="ＭＳ Ｐゴシック" pitchFamily="34" charset="-128"/>
              </a:rPr>
              <a:t>Causal Models and the Structural Relationship of Variables (6 of 7)</a:t>
            </a:r>
          </a:p>
        </p:txBody>
      </p:sp>
      <p:pic>
        <p:nvPicPr>
          <p:cNvPr id="11268" name="Picture 5" descr="The figure depicts a hypothetical causal diagram illustrating M-type collider stratification bias. Formulary policy (U1) influences treatment with CCB (A0) and treatment for erectile dysfunction (F0).  Unmeasured alcohol use (U2) influences impotence and erectile dysfunction treatment (F0) and acute liver disease (Y1). In this example there is no effect of antihypertensive treatment on liver disease, but antihypertensive treatment and liver disease would be associated when adjusting for medical treatment of erectile dysfunction. The box around F0, represents adjustment and the conditional relationship is represented by the dotted arrow connecting U1 and U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19200" y="1752600"/>
            <a:ext cx="6172200" cy="2526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9" name="Text Box 16"/>
          <p:cNvSpPr txBox="1">
            <a:spLocks/>
          </p:cNvSpPr>
          <p:nvPr/>
        </p:nvSpPr>
        <p:spPr bwMode="auto">
          <a:xfrm>
            <a:off x="468923" y="4343400"/>
            <a:ext cx="8305800"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Palatino Linotype" pitchFamily="18" charset="0"/>
                <a:cs typeface="Arial" charset="0"/>
              </a:defRPr>
            </a:lvl1pPr>
            <a:lvl2pPr marL="742950" indent="-285750" eaLnBrk="0" hangingPunct="0">
              <a:defRPr>
                <a:solidFill>
                  <a:schemeClr val="tx1"/>
                </a:solidFill>
                <a:latin typeface="Palatino Linotype" pitchFamily="18" charset="0"/>
                <a:cs typeface="Arial" charset="0"/>
              </a:defRPr>
            </a:lvl2pPr>
            <a:lvl3pPr marL="1143000" indent="-228600" eaLnBrk="0" hangingPunct="0">
              <a:defRPr>
                <a:solidFill>
                  <a:schemeClr val="tx1"/>
                </a:solidFill>
                <a:latin typeface="Palatino Linotype" pitchFamily="18" charset="0"/>
                <a:cs typeface="Arial" charset="0"/>
              </a:defRPr>
            </a:lvl3pPr>
            <a:lvl4pPr marL="1600200" indent="-228600" eaLnBrk="0" hangingPunct="0">
              <a:defRPr>
                <a:solidFill>
                  <a:schemeClr val="tx1"/>
                </a:solidFill>
                <a:latin typeface="Palatino Linotype" pitchFamily="18" charset="0"/>
                <a:cs typeface="Arial" charset="0"/>
              </a:defRPr>
            </a:lvl4pPr>
            <a:lvl5pPr marL="2057400" indent="-228600" eaLnBrk="0" hangingPunct="0">
              <a:defRPr>
                <a:solidFill>
                  <a:schemeClr val="tx1"/>
                </a:solidFill>
                <a:latin typeface="Palatino Linotype" pitchFamily="18" charset="0"/>
                <a:cs typeface="Arial" charset="0"/>
              </a:defRPr>
            </a:lvl5pPr>
            <a:lvl6pPr marL="2514600" indent="-228600" eaLnBrk="0" fontAlgn="base" hangingPunct="0">
              <a:spcBef>
                <a:spcPct val="0"/>
              </a:spcBef>
              <a:spcAft>
                <a:spcPct val="0"/>
              </a:spcAft>
              <a:defRPr>
                <a:solidFill>
                  <a:schemeClr val="tx1"/>
                </a:solidFill>
                <a:latin typeface="Palatino Linotype" pitchFamily="18" charset="0"/>
                <a:cs typeface="Arial" charset="0"/>
              </a:defRPr>
            </a:lvl6pPr>
            <a:lvl7pPr marL="2971800" indent="-228600" eaLnBrk="0" fontAlgn="base" hangingPunct="0">
              <a:spcBef>
                <a:spcPct val="0"/>
              </a:spcBef>
              <a:spcAft>
                <a:spcPct val="0"/>
              </a:spcAft>
              <a:defRPr>
                <a:solidFill>
                  <a:schemeClr val="tx1"/>
                </a:solidFill>
                <a:latin typeface="Palatino Linotype" pitchFamily="18" charset="0"/>
                <a:cs typeface="Arial" charset="0"/>
              </a:defRPr>
            </a:lvl7pPr>
            <a:lvl8pPr marL="3429000" indent="-228600" eaLnBrk="0" fontAlgn="base" hangingPunct="0">
              <a:spcBef>
                <a:spcPct val="0"/>
              </a:spcBef>
              <a:spcAft>
                <a:spcPct val="0"/>
              </a:spcAft>
              <a:defRPr>
                <a:solidFill>
                  <a:schemeClr val="tx1"/>
                </a:solidFill>
                <a:latin typeface="Palatino Linotype" pitchFamily="18" charset="0"/>
                <a:cs typeface="Arial" charset="0"/>
              </a:defRPr>
            </a:lvl8pPr>
            <a:lvl9pPr marL="3886200" indent="-228600" eaLnBrk="0" fontAlgn="base" hangingPunct="0">
              <a:spcBef>
                <a:spcPct val="0"/>
              </a:spcBef>
              <a:spcAft>
                <a:spcPct val="0"/>
              </a:spcAft>
              <a:defRPr>
                <a:solidFill>
                  <a:schemeClr val="tx1"/>
                </a:solidFill>
                <a:latin typeface="Palatino Linotype" pitchFamily="18" charset="0"/>
                <a:cs typeface="Arial" charset="0"/>
              </a:defRPr>
            </a:lvl9pPr>
          </a:lstStyle>
          <a:p>
            <a:pPr eaLnBrk="1" hangingPunct="1"/>
            <a:r>
              <a:rPr lang="en-US" sz="1400" dirty="0">
                <a:solidFill>
                  <a:schemeClr val="bg1"/>
                </a:solidFill>
                <a:latin typeface="Times New Roman" pitchFamily="18" charset="0"/>
                <a:cs typeface="Times New Roman" pitchFamily="18" charset="0"/>
              </a:rPr>
              <a:t>Hypothetical causal diagram illustrating M-type collider stratification bias. Formulary policy (</a:t>
            </a:r>
            <a:r>
              <a:rPr lang="en-US" sz="1400" i="1" dirty="0">
                <a:solidFill>
                  <a:schemeClr val="bg1"/>
                </a:solidFill>
                <a:latin typeface="Times New Roman" pitchFamily="18" charset="0"/>
                <a:cs typeface="Times New Roman" pitchFamily="18" charset="0"/>
              </a:rPr>
              <a:t>U1</a:t>
            </a:r>
            <a:r>
              <a:rPr lang="en-US" sz="1400" dirty="0">
                <a:solidFill>
                  <a:schemeClr val="bg1"/>
                </a:solidFill>
                <a:latin typeface="Times New Roman" pitchFamily="18" charset="0"/>
                <a:cs typeface="Times New Roman" pitchFamily="18" charset="0"/>
              </a:rPr>
              <a:t>) influences treatment with </a:t>
            </a:r>
            <a:r>
              <a:rPr lang="en-US" sz="1400" dirty="0" smtClean="0">
                <a:solidFill>
                  <a:schemeClr val="bg1"/>
                </a:solidFill>
                <a:latin typeface="Times New Roman" pitchFamily="18" charset="0"/>
                <a:cs typeface="Times New Roman" pitchFamily="18" charset="0"/>
              </a:rPr>
              <a:t>a calcium channel blocker </a:t>
            </a:r>
            <a:r>
              <a:rPr lang="en-US" sz="1400" dirty="0">
                <a:solidFill>
                  <a:schemeClr val="bg1"/>
                </a:solidFill>
                <a:latin typeface="Times New Roman" pitchFamily="18" charset="0"/>
                <a:cs typeface="Times New Roman" pitchFamily="18" charset="0"/>
              </a:rPr>
              <a:t>(</a:t>
            </a:r>
            <a:r>
              <a:rPr lang="en-US" sz="1400" i="1" dirty="0">
                <a:solidFill>
                  <a:schemeClr val="bg1"/>
                </a:solidFill>
                <a:latin typeface="Times New Roman" pitchFamily="18" charset="0"/>
                <a:cs typeface="Times New Roman" pitchFamily="18" charset="0"/>
              </a:rPr>
              <a:t>A</a:t>
            </a:r>
            <a:r>
              <a:rPr lang="en-US" sz="1400" i="1" baseline="-25000" dirty="0">
                <a:solidFill>
                  <a:schemeClr val="bg1"/>
                </a:solidFill>
                <a:latin typeface="Times New Roman" pitchFamily="18" charset="0"/>
                <a:cs typeface="Times New Roman" pitchFamily="18" charset="0"/>
              </a:rPr>
              <a:t>0</a:t>
            </a:r>
            <a:r>
              <a:rPr lang="en-US" sz="1400" dirty="0">
                <a:solidFill>
                  <a:schemeClr val="bg1"/>
                </a:solidFill>
                <a:latin typeface="Times New Roman" pitchFamily="18" charset="0"/>
                <a:cs typeface="Times New Roman" pitchFamily="18" charset="0"/>
              </a:rPr>
              <a:t>) and treatment for erectile dysfunction (</a:t>
            </a:r>
            <a:r>
              <a:rPr lang="en-US" sz="1400" i="1" dirty="0">
                <a:solidFill>
                  <a:schemeClr val="bg1"/>
                </a:solidFill>
                <a:latin typeface="Times New Roman" pitchFamily="18" charset="0"/>
                <a:cs typeface="Times New Roman" pitchFamily="18" charset="0"/>
              </a:rPr>
              <a:t>F</a:t>
            </a:r>
            <a:r>
              <a:rPr lang="en-US" sz="1400" i="1" baseline="-25000" dirty="0">
                <a:solidFill>
                  <a:schemeClr val="bg1"/>
                </a:solidFill>
                <a:latin typeface="Times New Roman" pitchFamily="18" charset="0"/>
                <a:cs typeface="Times New Roman" pitchFamily="18" charset="0"/>
              </a:rPr>
              <a:t>0</a:t>
            </a:r>
            <a:r>
              <a:rPr lang="en-US" sz="1400" dirty="0">
                <a:solidFill>
                  <a:schemeClr val="bg1"/>
                </a:solidFill>
                <a:latin typeface="Times New Roman" pitchFamily="18" charset="0"/>
                <a:cs typeface="Times New Roman" pitchFamily="18" charset="0"/>
              </a:rPr>
              <a:t>). </a:t>
            </a:r>
            <a:r>
              <a:rPr lang="en-US" sz="1400" dirty="0" smtClean="0">
                <a:solidFill>
                  <a:schemeClr val="bg1"/>
                </a:solidFill>
                <a:latin typeface="Times New Roman" pitchFamily="18" charset="0"/>
                <a:cs typeface="Times New Roman" pitchFamily="18" charset="0"/>
              </a:rPr>
              <a:t>Unmeasured </a:t>
            </a:r>
            <a:r>
              <a:rPr lang="en-US" sz="1400" dirty="0">
                <a:solidFill>
                  <a:schemeClr val="bg1"/>
                </a:solidFill>
                <a:latin typeface="Times New Roman" pitchFamily="18" charset="0"/>
                <a:cs typeface="Times New Roman" pitchFamily="18" charset="0"/>
              </a:rPr>
              <a:t>alcohol use (</a:t>
            </a:r>
            <a:r>
              <a:rPr lang="en-US" sz="1400" i="1" dirty="0">
                <a:solidFill>
                  <a:schemeClr val="bg1"/>
                </a:solidFill>
                <a:latin typeface="Times New Roman" pitchFamily="18" charset="0"/>
                <a:cs typeface="Times New Roman" pitchFamily="18" charset="0"/>
              </a:rPr>
              <a:t>U2</a:t>
            </a:r>
            <a:r>
              <a:rPr lang="en-US" sz="1400" dirty="0">
                <a:solidFill>
                  <a:schemeClr val="bg1"/>
                </a:solidFill>
                <a:latin typeface="Times New Roman" pitchFamily="18" charset="0"/>
                <a:cs typeface="Times New Roman" pitchFamily="18" charset="0"/>
              </a:rPr>
              <a:t>) influences impotence and erectile dysfunction treatment (</a:t>
            </a:r>
            <a:r>
              <a:rPr lang="en-US" sz="1400" i="1" dirty="0">
                <a:solidFill>
                  <a:schemeClr val="bg1"/>
                </a:solidFill>
                <a:latin typeface="Times New Roman" pitchFamily="18" charset="0"/>
                <a:cs typeface="Times New Roman" pitchFamily="18" charset="0"/>
              </a:rPr>
              <a:t>F</a:t>
            </a:r>
            <a:r>
              <a:rPr lang="en-US" sz="1400" i="1" baseline="-25000" dirty="0">
                <a:solidFill>
                  <a:schemeClr val="bg1"/>
                </a:solidFill>
                <a:latin typeface="Times New Roman" pitchFamily="18" charset="0"/>
                <a:cs typeface="Times New Roman" pitchFamily="18" charset="0"/>
              </a:rPr>
              <a:t>0</a:t>
            </a:r>
            <a:r>
              <a:rPr lang="en-US" sz="1400" dirty="0">
                <a:solidFill>
                  <a:schemeClr val="bg1"/>
                </a:solidFill>
                <a:latin typeface="Times New Roman" pitchFamily="18" charset="0"/>
                <a:cs typeface="Times New Roman" pitchFamily="18" charset="0"/>
              </a:rPr>
              <a:t>) and acute liver disease (</a:t>
            </a:r>
            <a:r>
              <a:rPr lang="en-US" sz="1400" i="1" dirty="0">
                <a:solidFill>
                  <a:schemeClr val="bg1"/>
                </a:solidFill>
                <a:latin typeface="Times New Roman" pitchFamily="18" charset="0"/>
                <a:cs typeface="Times New Roman" pitchFamily="18" charset="0"/>
              </a:rPr>
              <a:t>Y</a:t>
            </a:r>
            <a:r>
              <a:rPr lang="en-US" sz="1400" i="1" baseline="-25000" dirty="0">
                <a:solidFill>
                  <a:schemeClr val="bg1"/>
                </a:solidFill>
                <a:latin typeface="Times New Roman" pitchFamily="18" charset="0"/>
                <a:cs typeface="Times New Roman" pitchFamily="18" charset="0"/>
              </a:rPr>
              <a:t>1</a:t>
            </a:r>
            <a:r>
              <a:rPr lang="en-US" sz="1400" dirty="0">
                <a:solidFill>
                  <a:schemeClr val="bg1"/>
                </a:solidFill>
                <a:latin typeface="Times New Roman" pitchFamily="18" charset="0"/>
                <a:cs typeface="Times New Roman" pitchFamily="18" charset="0"/>
              </a:rPr>
              <a:t>). In this </a:t>
            </a:r>
            <a:r>
              <a:rPr lang="en-US" sz="1400" dirty="0" smtClean="0">
                <a:solidFill>
                  <a:schemeClr val="bg1"/>
                </a:solidFill>
                <a:latin typeface="Times New Roman" pitchFamily="18" charset="0"/>
                <a:cs typeface="Times New Roman" pitchFamily="18" charset="0"/>
              </a:rPr>
              <a:t>example, </a:t>
            </a:r>
            <a:r>
              <a:rPr lang="en-US" sz="1400" dirty="0">
                <a:solidFill>
                  <a:schemeClr val="bg1"/>
                </a:solidFill>
                <a:latin typeface="Times New Roman" pitchFamily="18" charset="0"/>
                <a:cs typeface="Times New Roman" pitchFamily="18" charset="0"/>
              </a:rPr>
              <a:t>there is no effect of antihypertensive treatment on liver disease, but antihypertensive treatment and liver disease would be associated when adjusting for medical treatment of erectile dysfunction. The box around </a:t>
            </a:r>
            <a:r>
              <a:rPr lang="en-US" sz="1400" i="1" dirty="0" smtClean="0">
                <a:solidFill>
                  <a:schemeClr val="bg1"/>
                </a:solidFill>
                <a:latin typeface="Times New Roman" pitchFamily="18" charset="0"/>
                <a:cs typeface="Times New Roman" pitchFamily="18" charset="0"/>
              </a:rPr>
              <a:t>F</a:t>
            </a:r>
            <a:r>
              <a:rPr lang="en-US" sz="1400" i="1" baseline="-25000" dirty="0" smtClean="0">
                <a:solidFill>
                  <a:schemeClr val="bg1"/>
                </a:solidFill>
                <a:latin typeface="Times New Roman" pitchFamily="18" charset="0"/>
                <a:cs typeface="Times New Roman" pitchFamily="18" charset="0"/>
              </a:rPr>
              <a:t>0</a:t>
            </a:r>
            <a:r>
              <a:rPr lang="en-US" sz="1400" i="1" dirty="0" smtClean="0">
                <a:solidFill>
                  <a:schemeClr val="bg1"/>
                </a:solidFill>
                <a:latin typeface="Times New Roman" pitchFamily="18" charset="0"/>
                <a:cs typeface="Times New Roman" pitchFamily="18" charset="0"/>
              </a:rPr>
              <a:t> </a:t>
            </a:r>
            <a:r>
              <a:rPr lang="en-US" sz="1400" dirty="0" smtClean="0">
                <a:solidFill>
                  <a:schemeClr val="bg1"/>
                </a:solidFill>
                <a:latin typeface="Times New Roman" pitchFamily="18" charset="0"/>
                <a:cs typeface="Times New Roman" pitchFamily="18" charset="0"/>
              </a:rPr>
              <a:t>represents adjustment, </a:t>
            </a:r>
            <a:r>
              <a:rPr lang="en-US" sz="1400" dirty="0">
                <a:solidFill>
                  <a:schemeClr val="bg1"/>
                </a:solidFill>
                <a:latin typeface="Times New Roman" pitchFamily="18" charset="0"/>
                <a:cs typeface="Times New Roman" pitchFamily="18" charset="0"/>
              </a:rPr>
              <a:t>and the conditional relationship is represented by the dotted arrow connecting </a:t>
            </a:r>
            <a:r>
              <a:rPr lang="en-US" sz="1400" i="1" dirty="0">
                <a:solidFill>
                  <a:schemeClr val="bg1"/>
                </a:solidFill>
                <a:latin typeface="Times New Roman" pitchFamily="18" charset="0"/>
                <a:cs typeface="Times New Roman" pitchFamily="18" charset="0"/>
              </a:rPr>
              <a:t>U1</a:t>
            </a:r>
            <a:r>
              <a:rPr lang="en-US" sz="1400" dirty="0">
                <a:solidFill>
                  <a:schemeClr val="bg1"/>
                </a:solidFill>
                <a:latin typeface="Times New Roman" pitchFamily="18" charset="0"/>
                <a:cs typeface="Times New Roman" pitchFamily="18" charset="0"/>
              </a:rPr>
              <a:t> and </a:t>
            </a:r>
            <a:r>
              <a:rPr lang="en-US" sz="1400" i="1" dirty="0">
                <a:solidFill>
                  <a:schemeClr val="bg1"/>
                </a:solidFill>
                <a:latin typeface="Times New Roman" pitchFamily="18" charset="0"/>
                <a:cs typeface="Times New Roman" pitchFamily="18" charset="0"/>
              </a:rPr>
              <a:t>U2</a:t>
            </a:r>
            <a:r>
              <a:rPr lang="en-US" sz="1400" dirty="0">
                <a:solidFill>
                  <a:schemeClr val="bg1"/>
                </a:solidFill>
                <a:latin typeface="Times New Roman" pitchFamily="18" charset="0"/>
                <a:cs typeface="Times New Roman" pitchFamily="18" charset="0"/>
              </a:rPr>
              <a: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98575"/>
            <a:ext cx="8229600" cy="4827588"/>
          </a:xfrm>
        </p:spPr>
        <p:txBody>
          <a:bodyPr/>
          <a:lstStyle/>
          <a:p>
            <a:pPr>
              <a:defRPr/>
            </a:pPr>
            <a:r>
              <a:rPr lang="en-US" dirty="0" smtClean="0"/>
              <a:t>Instrumental variables</a:t>
            </a:r>
          </a:p>
          <a:p>
            <a:pPr marL="0" indent="0">
              <a:buFont typeface="Wingdings 2" pitchFamily="18" charset="2"/>
              <a:buNone/>
              <a:defRPr/>
            </a:pPr>
            <a:endParaRPr lang="en-US" dirty="0"/>
          </a:p>
        </p:txBody>
      </p:sp>
      <p:sp>
        <p:nvSpPr>
          <p:cNvPr id="12291" name="Title 2"/>
          <p:cNvSpPr>
            <a:spLocks noGrp="1"/>
          </p:cNvSpPr>
          <p:nvPr>
            <p:ph type="title"/>
          </p:nvPr>
        </p:nvSpPr>
        <p:spPr>
          <a:xfrm>
            <a:off x="457200" y="130175"/>
            <a:ext cx="7924800" cy="860425"/>
          </a:xfrm>
        </p:spPr>
        <p:txBody>
          <a:bodyPr/>
          <a:lstStyle/>
          <a:p>
            <a:r>
              <a:rPr lang="en-US" dirty="0" smtClean="0">
                <a:ea typeface="ＭＳ Ｐゴシック" pitchFamily="34" charset="-128"/>
              </a:rPr>
              <a:t>Causal Models and the Structural Relationship of Variables (7 of 7)</a:t>
            </a:r>
          </a:p>
        </p:txBody>
      </p:sp>
      <p:pic>
        <p:nvPicPr>
          <p:cNvPr id="12292" name="Picture 4" descr="The figure shows how bias is amplified (Z-bias) when an instrumental variable (Z0) is added to a model with unmeasured confounders (U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2000" y="1817688"/>
            <a:ext cx="7620000" cy="315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3" name="Text Box 3"/>
          <p:cNvSpPr txBox="1">
            <a:spLocks/>
          </p:cNvSpPr>
          <p:nvPr/>
        </p:nvSpPr>
        <p:spPr bwMode="auto">
          <a:xfrm>
            <a:off x="685800" y="5105400"/>
            <a:ext cx="76200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Palatino Linotype" pitchFamily="18" charset="0"/>
                <a:cs typeface="Arial" charset="0"/>
              </a:defRPr>
            </a:lvl1pPr>
            <a:lvl2pPr marL="742950" indent="-285750" eaLnBrk="0" hangingPunct="0">
              <a:defRPr>
                <a:solidFill>
                  <a:schemeClr val="tx1"/>
                </a:solidFill>
                <a:latin typeface="Palatino Linotype" pitchFamily="18" charset="0"/>
                <a:cs typeface="Arial" charset="0"/>
              </a:defRPr>
            </a:lvl2pPr>
            <a:lvl3pPr marL="1143000" indent="-228600" eaLnBrk="0" hangingPunct="0">
              <a:defRPr>
                <a:solidFill>
                  <a:schemeClr val="tx1"/>
                </a:solidFill>
                <a:latin typeface="Palatino Linotype" pitchFamily="18" charset="0"/>
                <a:cs typeface="Arial" charset="0"/>
              </a:defRPr>
            </a:lvl3pPr>
            <a:lvl4pPr marL="1600200" indent="-228600" eaLnBrk="0" hangingPunct="0">
              <a:defRPr>
                <a:solidFill>
                  <a:schemeClr val="tx1"/>
                </a:solidFill>
                <a:latin typeface="Palatino Linotype" pitchFamily="18" charset="0"/>
                <a:cs typeface="Arial" charset="0"/>
              </a:defRPr>
            </a:lvl4pPr>
            <a:lvl5pPr marL="2057400" indent="-228600" eaLnBrk="0" hangingPunct="0">
              <a:defRPr>
                <a:solidFill>
                  <a:schemeClr val="tx1"/>
                </a:solidFill>
                <a:latin typeface="Palatino Linotype" pitchFamily="18" charset="0"/>
                <a:cs typeface="Arial" charset="0"/>
              </a:defRPr>
            </a:lvl5pPr>
            <a:lvl6pPr marL="2514600" indent="-228600" eaLnBrk="0" fontAlgn="base" hangingPunct="0">
              <a:spcBef>
                <a:spcPct val="0"/>
              </a:spcBef>
              <a:spcAft>
                <a:spcPct val="0"/>
              </a:spcAft>
              <a:defRPr>
                <a:solidFill>
                  <a:schemeClr val="tx1"/>
                </a:solidFill>
                <a:latin typeface="Palatino Linotype" pitchFamily="18" charset="0"/>
                <a:cs typeface="Arial" charset="0"/>
              </a:defRPr>
            </a:lvl6pPr>
            <a:lvl7pPr marL="2971800" indent="-228600" eaLnBrk="0" fontAlgn="base" hangingPunct="0">
              <a:spcBef>
                <a:spcPct val="0"/>
              </a:spcBef>
              <a:spcAft>
                <a:spcPct val="0"/>
              </a:spcAft>
              <a:defRPr>
                <a:solidFill>
                  <a:schemeClr val="tx1"/>
                </a:solidFill>
                <a:latin typeface="Palatino Linotype" pitchFamily="18" charset="0"/>
                <a:cs typeface="Arial" charset="0"/>
              </a:defRPr>
            </a:lvl7pPr>
            <a:lvl8pPr marL="3429000" indent="-228600" eaLnBrk="0" fontAlgn="base" hangingPunct="0">
              <a:spcBef>
                <a:spcPct val="0"/>
              </a:spcBef>
              <a:spcAft>
                <a:spcPct val="0"/>
              </a:spcAft>
              <a:defRPr>
                <a:solidFill>
                  <a:schemeClr val="tx1"/>
                </a:solidFill>
                <a:latin typeface="Palatino Linotype" pitchFamily="18" charset="0"/>
                <a:cs typeface="Arial" charset="0"/>
              </a:defRPr>
            </a:lvl8pPr>
            <a:lvl9pPr marL="3886200" indent="-228600" eaLnBrk="0" fontAlgn="base" hangingPunct="0">
              <a:spcBef>
                <a:spcPct val="0"/>
              </a:spcBef>
              <a:spcAft>
                <a:spcPct val="0"/>
              </a:spcAft>
              <a:defRPr>
                <a:solidFill>
                  <a:schemeClr val="tx1"/>
                </a:solidFill>
                <a:latin typeface="Palatino Linotype" pitchFamily="18" charset="0"/>
                <a:cs typeface="Arial" charset="0"/>
              </a:defRPr>
            </a:lvl9pPr>
          </a:lstStyle>
          <a:p>
            <a:pPr eaLnBrk="1" hangingPunct="1"/>
            <a:r>
              <a:rPr lang="en-US" dirty="0">
                <a:solidFill>
                  <a:schemeClr val="bg1"/>
                </a:solidFill>
                <a:latin typeface="Times New Roman" pitchFamily="18" charset="0"/>
                <a:cs typeface="Times New Roman" pitchFamily="18" charset="0"/>
              </a:rPr>
              <a:t>Bias is amplified (Z-bias) when an instrumental variable (</a:t>
            </a:r>
            <a:r>
              <a:rPr lang="en-US" i="1" dirty="0">
                <a:solidFill>
                  <a:schemeClr val="bg1"/>
                </a:solidFill>
                <a:latin typeface="Times New Roman" pitchFamily="18" charset="0"/>
                <a:cs typeface="Times New Roman" pitchFamily="18" charset="0"/>
              </a:rPr>
              <a:t>Z</a:t>
            </a:r>
            <a:r>
              <a:rPr lang="en-US" i="1" baseline="-25000" dirty="0">
                <a:solidFill>
                  <a:schemeClr val="bg1"/>
                </a:solidFill>
                <a:latin typeface="Times New Roman" pitchFamily="18" charset="0"/>
                <a:cs typeface="Times New Roman" pitchFamily="18" charset="0"/>
              </a:rPr>
              <a:t>0</a:t>
            </a:r>
            <a:r>
              <a:rPr lang="en-US" dirty="0">
                <a:solidFill>
                  <a:schemeClr val="bg1"/>
                </a:solidFill>
                <a:latin typeface="Times New Roman" pitchFamily="18" charset="0"/>
                <a:cs typeface="Times New Roman" pitchFamily="18" charset="0"/>
              </a:rPr>
              <a:t>) is added to a model with unmeasured confounders (</a:t>
            </a:r>
            <a:r>
              <a:rPr lang="en-US" i="1" dirty="0">
                <a:solidFill>
                  <a:schemeClr val="bg1"/>
                </a:solidFill>
                <a:latin typeface="Times New Roman" pitchFamily="18" charset="0"/>
                <a:cs typeface="Times New Roman" pitchFamily="18" charset="0"/>
              </a:rPr>
              <a:t>U1</a:t>
            </a:r>
            <a:r>
              <a:rPr lang="en-US" dirty="0" smtClean="0">
                <a:solidFill>
                  <a:schemeClr val="bg1"/>
                </a:solidFill>
                <a:latin typeface="Times New Roman" pitchFamily="18" charset="0"/>
                <a:cs typeface="Times New Roman" pitchFamily="18" charset="0"/>
              </a:rPr>
              <a:t>).</a:t>
            </a:r>
            <a:endParaRPr lang="en-US" dirty="0">
              <a:solidFill>
                <a:schemeClr val="bg1"/>
              </a:solidFill>
              <a:latin typeface="Times New Roman" pitchFamily="18" charset="0"/>
              <a:cs typeface="Times New Roman"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Content Placeholder 1"/>
          <p:cNvSpPr>
            <a:spLocks noGrp="1"/>
          </p:cNvSpPr>
          <p:nvPr>
            <p:ph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normAutofit lnSpcReduction="10000"/>
          </a:bodyPr>
          <a:lstStyle/>
          <a:p>
            <a:pPr marL="292100" indent="-292100"/>
            <a:r>
              <a:rPr lang="en-US" sz="2000" dirty="0" smtClean="0">
                <a:ea typeface="ＭＳ Ｐゴシック" pitchFamily="34" charset="-128"/>
              </a:rPr>
              <a:t>Unmeasured confounders</a:t>
            </a:r>
          </a:p>
          <a:p>
            <a:pPr marL="694436" lvl="1" indent="-292100"/>
            <a:r>
              <a:rPr lang="en-US" sz="2000" dirty="0">
                <a:ea typeface="ＭＳ Ｐゴシック" pitchFamily="34" charset="-128"/>
              </a:rPr>
              <a:t>A measured proxy can sometimes stand in for an unmeasured </a:t>
            </a:r>
            <a:r>
              <a:rPr lang="en-US" sz="2000" dirty="0" smtClean="0">
                <a:ea typeface="ＭＳ Ｐゴシック" pitchFamily="34" charset="-128"/>
              </a:rPr>
              <a:t>confounder.</a:t>
            </a:r>
          </a:p>
          <a:p>
            <a:pPr marL="1096772" lvl="2" indent="-292100"/>
            <a:r>
              <a:rPr lang="en-US" dirty="0" smtClean="0">
                <a:ea typeface="ＭＳ Ｐゴシック" pitchFamily="34" charset="-128"/>
              </a:rPr>
              <a:t>For example, use of oxygen canisters as a proxy for failing health</a:t>
            </a:r>
          </a:p>
          <a:p>
            <a:pPr marL="291402" indent="-292100"/>
            <a:r>
              <a:rPr lang="en-US" sz="2000" dirty="0" smtClean="0">
                <a:ea typeface="ＭＳ Ｐゴシック" pitchFamily="34" charset="-128"/>
              </a:rPr>
              <a:t>Mismeasured confounders</a:t>
            </a:r>
          </a:p>
          <a:p>
            <a:pPr marL="693738" lvl="1" indent="-292100"/>
            <a:r>
              <a:rPr lang="en-US" sz="2000" dirty="0" smtClean="0">
                <a:ea typeface="ＭＳ Ｐゴシック" pitchFamily="34" charset="-128"/>
              </a:rPr>
              <a:t>For example, self-reported body mass index</a:t>
            </a:r>
          </a:p>
          <a:p>
            <a:pPr marL="291402" indent="-292100"/>
            <a:r>
              <a:rPr lang="en-US" sz="2000" dirty="0" smtClean="0">
                <a:ea typeface="ＭＳ Ｐゴシック" pitchFamily="34" charset="-128"/>
              </a:rPr>
              <a:t>Adjusting for a proxy or mismeasured confounder will reduce bias relative to the unadjusted estimate.</a:t>
            </a:r>
          </a:p>
          <a:p>
            <a:pPr marL="693738" lvl="1" indent="-292100"/>
            <a:r>
              <a:rPr lang="en-US" sz="2000" dirty="0" smtClean="0">
                <a:ea typeface="ＭＳ Ｐゴシック" pitchFamily="34" charset="-128"/>
              </a:rPr>
              <a:t>Any increase in the confounder should, on average, always affect treatment in the same direction for both treated and untreated groups.</a:t>
            </a:r>
          </a:p>
          <a:p>
            <a:pPr marL="291402" indent="-292100"/>
            <a:r>
              <a:rPr lang="en-US" sz="2000" dirty="0" smtClean="0">
                <a:ea typeface="ＭＳ Ｐゴシック" pitchFamily="34" charset="-128"/>
              </a:rPr>
              <a:t>Sensitivity analysis techniques can address misclassified and unmeasured confounding.</a:t>
            </a:r>
          </a:p>
        </p:txBody>
      </p:sp>
      <p:sp>
        <p:nvSpPr>
          <p:cNvPr id="13315" name="Title 2"/>
          <p:cNvSpPr>
            <a:spLocks noGrp="1"/>
          </p:cNvSpPr>
          <p:nvPr>
            <p:ph type="title"/>
          </p:nvPr>
        </p:nvSpPr>
        <p:spPr/>
        <p:txBody>
          <a:bodyPr/>
          <a:lstStyle/>
          <a:p>
            <a:r>
              <a:rPr lang="en-US" dirty="0" smtClean="0">
                <a:ea typeface="ＭＳ Ｐゴシック" pitchFamily="34" charset="-128"/>
              </a:rPr>
              <a:t>Proxy Confounders and Mismeasured and Unmeasured Confounders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Content Placeholder 1"/>
          <p:cNvSpPr>
            <a:spLocks noGrp="1"/>
          </p:cNvSpPr>
          <p:nvPr>
            <p:ph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292100" indent="-292100">
              <a:defRPr/>
            </a:pPr>
            <a:r>
              <a:rPr lang="en-US" sz="1940" dirty="0" smtClean="0">
                <a:ea typeface="ＭＳ Ｐゴシック" pitchFamily="34" charset="-128"/>
              </a:rPr>
              <a:t>Variable selection based on background knowledge</a:t>
            </a:r>
          </a:p>
          <a:p>
            <a:pPr marL="694436" lvl="1" indent="-292100">
              <a:defRPr/>
            </a:pPr>
            <a:r>
              <a:rPr lang="en-US" sz="1940" dirty="0" smtClean="0">
                <a:ea typeface="ＭＳ Ｐゴシック" pitchFamily="34" charset="-128"/>
              </a:rPr>
              <a:t>Causal Graph Theory</a:t>
            </a:r>
          </a:p>
          <a:p>
            <a:pPr marL="1096772" lvl="2" indent="-292100">
              <a:defRPr/>
            </a:pPr>
            <a:r>
              <a:rPr lang="en-US" sz="1940" dirty="0" smtClean="0">
                <a:ea typeface="ＭＳ Ｐゴシック" pitchFamily="34" charset="-128"/>
              </a:rPr>
              <a:t>An understanding of causal structure of variables is required to separate confounders from other bias-inducing variables.</a:t>
            </a:r>
          </a:p>
          <a:p>
            <a:pPr marL="694436" lvl="1" indent="-292100">
              <a:defRPr/>
            </a:pPr>
            <a:r>
              <a:rPr lang="en-US" sz="1940" dirty="0" smtClean="0">
                <a:ea typeface="ＭＳ Ｐゴシック" pitchFamily="34" charset="-128"/>
              </a:rPr>
              <a:t>Adjustment for all observed pretreatment covariates</a:t>
            </a:r>
          </a:p>
          <a:p>
            <a:pPr marL="1096772" lvl="2" indent="-292100">
              <a:defRPr/>
            </a:pPr>
            <a:r>
              <a:rPr lang="en-US" sz="1940" dirty="0" smtClean="0">
                <a:ea typeface="ＭＳ Ｐゴシック" pitchFamily="34" charset="-128"/>
              </a:rPr>
              <a:t>Propensity score methods assign the probability of receiving treatment, given the set of observed covariates.</a:t>
            </a:r>
          </a:p>
          <a:p>
            <a:pPr marL="694436" lvl="1" indent="-292100">
              <a:defRPr/>
            </a:pPr>
            <a:r>
              <a:rPr lang="en-US" sz="1940" dirty="0" smtClean="0">
                <a:ea typeface="ＭＳ Ｐゴシック" pitchFamily="34" charset="-128"/>
              </a:rPr>
              <a:t>Adjustment for all possible risk factors of the outcome</a:t>
            </a:r>
          </a:p>
          <a:p>
            <a:pPr marL="1096772" lvl="2" indent="-292100">
              <a:defRPr/>
            </a:pPr>
            <a:r>
              <a:rPr lang="en-US" sz="1940" dirty="0" smtClean="0">
                <a:ea typeface="ＭＳ Ｐゴシック" pitchFamily="34" charset="-128"/>
              </a:rPr>
              <a:t>Include only variables thought to be direct causes (risk factors) to avoid including strong instruments and colliders.</a:t>
            </a:r>
          </a:p>
          <a:p>
            <a:pPr marL="694436" lvl="1" indent="-292100">
              <a:defRPr/>
            </a:pPr>
            <a:r>
              <a:rPr lang="en-US" sz="1940" dirty="0" smtClean="0">
                <a:ea typeface="ＭＳ Ｐゴシック" pitchFamily="34" charset="-128"/>
              </a:rPr>
              <a:t>Disjunctive cause criterion</a:t>
            </a:r>
          </a:p>
          <a:p>
            <a:pPr marL="1096772" lvl="2" indent="-292100">
              <a:defRPr/>
            </a:pPr>
            <a:r>
              <a:rPr lang="en-US" sz="1940" dirty="0" smtClean="0">
                <a:ea typeface="ＭＳ Ｐゴシック" pitchFamily="34" charset="-128"/>
              </a:rPr>
              <a:t>All observed variables that are a cause of treatment, outcome, or both should be included for statistical adjustment.</a:t>
            </a:r>
          </a:p>
        </p:txBody>
      </p:sp>
      <p:sp>
        <p:nvSpPr>
          <p:cNvPr id="14339" name="Title 2"/>
          <p:cNvSpPr>
            <a:spLocks noGrp="1"/>
          </p:cNvSpPr>
          <p:nvPr>
            <p:ph type="title"/>
          </p:nvPr>
        </p:nvSpPr>
        <p:spPr/>
        <p:txBody>
          <a:bodyPr/>
          <a:lstStyle/>
          <a:p>
            <a:r>
              <a:rPr lang="en-US" dirty="0" smtClean="0">
                <a:ea typeface="ＭＳ Ｐゴシック" pitchFamily="34" charset="-128"/>
              </a:rPr>
              <a:t>Selection of Variables To Control</a:t>
            </a:r>
            <a:br>
              <a:rPr lang="en-US" dirty="0" smtClean="0">
                <a:ea typeface="ＭＳ Ｐゴシック" pitchFamily="34" charset="-128"/>
              </a:rPr>
            </a:br>
            <a:r>
              <a:rPr lang="en-US" dirty="0" smtClean="0">
                <a:ea typeface="ＭＳ Ｐゴシック" pitchFamily="34" charset="-128"/>
              </a:rPr>
              <a:t>Confounding (1 of 3)</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Content Placeholder 1"/>
          <p:cNvSpPr>
            <a:spLocks noGrp="1"/>
          </p:cNvSpPr>
          <p:nvPr>
            <p:ph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292100" indent="-292100"/>
            <a:r>
              <a:rPr lang="en-US" dirty="0" smtClean="0">
                <a:ea typeface="ＭＳ Ｐゴシック" pitchFamily="34" charset="-128"/>
              </a:rPr>
              <a:t>Empirical variable-selection approaches</a:t>
            </a:r>
          </a:p>
          <a:p>
            <a:pPr marL="693738" lvl="1" indent="-292100"/>
            <a:r>
              <a:rPr lang="en-US" dirty="0" smtClean="0">
                <a:ea typeface="ＭＳ Ｐゴシック" pitchFamily="34" charset="-128"/>
              </a:rPr>
              <a:t>Forward selection procedures</a:t>
            </a:r>
          </a:p>
          <a:p>
            <a:pPr marL="1095375" lvl="2" indent="-292100"/>
            <a:r>
              <a:rPr lang="en-US" dirty="0" smtClean="0">
                <a:ea typeface="ＭＳ Ｐゴシック" pitchFamily="34" charset="-128"/>
              </a:rPr>
              <a:t>Begin with an empty set of covariates and then consider whether each covariate is associated with the outcome conditional on treatment (</a:t>
            </a:r>
            <a:r>
              <a:rPr lang="en-US" i="1" dirty="0" smtClean="0">
                <a:ea typeface="ＭＳ Ｐゴシック" pitchFamily="34" charset="-128"/>
              </a:rPr>
              <a:t>p</a:t>
            </a:r>
            <a:r>
              <a:rPr lang="en-US" dirty="0" smtClean="0">
                <a:ea typeface="ＭＳ Ｐゴシック" pitchFamily="34" charset="-128"/>
              </a:rPr>
              <a:t>-value cutoff of 0.05 or 0.10).</a:t>
            </a:r>
          </a:p>
          <a:p>
            <a:pPr marL="693039" lvl="1" indent="-292100"/>
            <a:r>
              <a:rPr lang="en-US" dirty="0" smtClean="0">
                <a:ea typeface="ＭＳ Ｐゴシック" pitchFamily="34" charset="-128"/>
              </a:rPr>
              <a:t>Backward selection procedures</a:t>
            </a:r>
          </a:p>
          <a:p>
            <a:pPr marL="1095375" lvl="2" indent="-292100"/>
            <a:r>
              <a:rPr lang="en-US" dirty="0" smtClean="0">
                <a:ea typeface="ＭＳ Ｐゴシック" pitchFamily="34" charset="-128"/>
              </a:rPr>
              <a:t>Begin with all covariates in the model and consider whether each covariate is independent of the outcome conditional on treatment and all other covariates (</a:t>
            </a:r>
            <a:r>
              <a:rPr lang="en-US" i="1" dirty="0" smtClean="0">
                <a:ea typeface="ＭＳ Ｐゴシック" pitchFamily="34" charset="-128"/>
              </a:rPr>
              <a:t>p</a:t>
            </a:r>
            <a:r>
              <a:rPr lang="en-US" dirty="0" smtClean="0">
                <a:ea typeface="ＭＳ Ｐゴシック" pitchFamily="34" charset="-128"/>
              </a:rPr>
              <a:t>-value cutoff of 0.05 or 0.10).</a:t>
            </a:r>
          </a:p>
          <a:p>
            <a:pPr marL="693039" lvl="1" indent="-292100"/>
            <a:r>
              <a:rPr lang="en-US" dirty="0" smtClean="0">
                <a:ea typeface="ＭＳ Ｐゴシック" pitchFamily="34" charset="-128"/>
              </a:rPr>
              <a:t>Forward selection requires additional assumptions to achieve conditional exchangeability. </a:t>
            </a:r>
          </a:p>
        </p:txBody>
      </p:sp>
      <p:sp>
        <p:nvSpPr>
          <p:cNvPr id="15363" name="Title 2"/>
          <p:cNvSpPr>
            <a:spLocks noGrp="1"/>
          </p:cNvSpPr>
          <p:nvPr>
            <p:ph type="title"/>
          </p:nvPr>
        </p:nvSpPr>
        <p:spPr/>
        <p:txBody>
          <a:bodyPr/>
          <a:lstStyle/>
          <a:p>
            <a:r>
              <a:rPr lang="en-US" dirty="0" smtClean="0">
                <a:ea typeface="ＭＳ Ｐゴシック" pitchFamily="34" charset="-128"/>
              </a:rPr>
              <a:t>Selection of Variables To Control</a:t>
            </a:r>
            <a:br>
              <a:rPr lang="en-US" dirty="0" smtClean="0">
                <a:ea typeface="ＭＳ Ｐゴシック" pitchFamily="34" charset="-128"/>
              </a:rPr>
            </a:br>
            <a:r>
              <a:rPr lang="en-US" dirty="0" smtClean="0">
                <a:ea typeface="ＭＳ Ｐゴシック" pitchFamily="34" charset="-128"/>
              </a:rPr>
              <a:t>Confounding (2 of 3)</a:t>
            </a:r>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Content Placeholder 1"/>
          <p:cNvSpPr>
            <a:spLocks noGrp="1"/>
          </p:cNvSpPr>
          <p:nvPr>
            <p:ph idx="1"/>
          </p:nvPr>
        </p:nvSpPr>
        <p:spPr bwMode="auto">
          <a:xfrm>
            <a:off x="457200" y="1267968"/>
            <a:ext cx="8229600" cy="482803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292100" indent="-292100"/>
            <a:r>
              <a:rPr lang="en-US" sz="1800" dirty="0" smtClean="0">
                <a:ea typeface="ＭＳ Ｐゴシック" pitchFamily="34" charset="-128"/>
              </a:rPr>
              <a:t>Empirical variable selection approaches</a:t>
            </a:r>
          </a:p>
          <a:p>
            <a:pPr marL="693738" lvl="1" indent="-292100"/>
            <a:r>
              <a:rPr lang="en-US" sz="1800" dirty="0" smtClean="0">
                <a:ea typeface="ＭＳ Ｐゴシック" pitchFamily="34" charset="-128"/>
              </a:rPr>
              <a:t>Automatic high-dimensional “proxy” adjustment</a:t>
            </a:r>
          </a:p>
          <a:p>
            <a:pPr marL="1096074" lvl="2" indent="-292100"/>
            <a:r>
              <a:rPr lang="en-US" sz="1800" dirty="0" smtClean="0">
                <a:ea typeface="ＭＳ Ｐゴシック" pitchFamily="34" charset="-128"/>
              </a:rPr>
              <a:t>An algorithm </a:t>
            </a:r>
            <a:r>
              <a:rPr lang="en-US" sz="1800" dirty="0">
                <a:ea typeface="ＭＳ Ｐゴシック" pitchFamily="34" charset="-128"/>
              </a:rPr>
              <a:t>that creates a very large set of empirically defined covariates from </a:t>
            </a:r>
            <a:r>
              <a:rPr lang="en-US" sz="1800" dirty="0" smtClean="0">
                <a:ea typeface="ＭＳ Ｐゴシック" pitchFamily="34" charset="-128"/>
              </a:rPr>
              <a:t>health care </a:t>
            </a:r>
            <a:r>
              <a:rPr lang="en-US" sz="1800" dirty="0">
                <a:ea typeface="ＭＳ Ｐゴシック" pitchFamily="34" charset="-128"/>
              </a:rPr>
              <a:t>utilization </a:t>
            </a:r>
            <a:r>
              <a:rPr lang="en-US" sz="1800" dirty="0" smtClean="0">
                <a:ea typeface="ＭＳ Ｐゴシック" pitchFamily="34" charset="-128"/>
              </a:rPr>
              <a:t>data is used.</a:t>
            </a:r>
            <a:endParaRPr lang="en-US" sz="1800" dirty="0">
              <a:ea typeface="ＭＳ Ｐゴシック" pitchFamily="34" charset="-128"/>
            </a:endParaRPr>
          </a:p>
          <a:p>
            <a:pPr marL="1096074" lvl="2" indent="-292100"/>
            <a:r>
              <a:rPr lang="en-US" sz="1800" dirty="0">
                <a:ea typeface="ＭＳ Ｐゴシック" pitchFamily="34" charset="-128"/>
              </a:rPr>
              <a:t>Created variables capture the frequency of codes for procedures, </a:t>
            </a:r>
            <a:r>
              <a:rPr lang="en-US" sz="1800" dirty="0" smtClean="0">
                <a:ea typeface="ＭＳ Ｐゴシック" pitchFamily="34" charset="-128"/>
              </a:rPr>
              <a:t>diagnoses, </a:t>
            </a:r>
            <a:r>
              <a:rPr lang="en-US" sz="1800" dirty="0">
                <a:ea typeface="ＭＳ Ｐゴシック" pitchFamily="34" charset="-128"/>
              </a:rPr>
              <a:t>and medication fills during </a:t>
            </a:r>
            <a:r>
              <a:rPr lang="en-US" sz="1800" dirty="0" smtClean="0">
                <a:ea typeface="ＭＳ Ｐゴシック" pitchFamily="34" charset="-128"/>
              </a:rPr>
              <a:t>the baseline period.</a:t>
            </a:r>
            <a:endParaRPr lang="en-US" sz="1800" dirty="0">
              <a:ea typeface="ＭＳ Ｐゴシック" pitchFamily="34" charset="-128"/>
            </a:endParaRPr>
          </a:p>
          <a:p>
            <a:pPr marL="1096074" lvl="2" indent="-292100"/>
            <a:r>
              <a:rPr lang="en-US" sz="1800" dirty="0" smtClean="0">
                <a:ea typeface="ＭＳ Ｐゴシック" pitchFamily="34" charset="-128"/>
              </a:rPr>
              <a:t>Covariates are required </a:t>
            </a:r>
            <a:r>
              <a:rPr lang="en-US" sz="1800" dirty="0">
                <a:ea typeface="ＭＳ Ｐゴシック" pitchFamily="34" charset="-128"/>
              </a:rPr>
              <a:t>to have a minimal prevalence and have a marginal association with exposure and </a:t>
            </a:r>
            <a:r>
              <a:rPr lang="en-US" sz="1800" dirty="0" smtClean="0">
                <a:ea typeface="ＭＳ Ｐゴシック" pitchFamily="34" charset="-128"/>
              </a:rPr>
              <a:t>outcome.</a:t>
            </a:r>
            <a:endParaRPr lang="en-US" sz="1800" dirty="0">
              <a:ea typeface="ＭＳ Ｐゴシック" pitchFamily="34" charset="-128"/>
            </a:endParaRPr>
          </a:p>
          <a:p>
            <a:pPr marL="1096074" lvl="2" indent="-292100"/>
            <a:r>
              <a:rPr lang="en-US" sz="1800" dirty="0">
                <a:ea typeface="ＭＳ Ｐゴシック" pitchFamily="34" charset="-128"/>
              </a:rPr>
              <a:t>Covariates </a:t>
            </a:r>
            <a:r>
              <a:rPr lang="en-US" sz="1800" dirty="0" smtClean="0">
                <a:ea typeface="ＭＳ Ｐゴシック" pitchFamily="34" charset="-128"/>
              </a:rPr>
              <a:t>are entered </a:t>
            </a:r>
            <a:r>
              <a:rPr lang="en-US" sz="1800" dirty="0">
                <a:ea typeface="ＭＳ Ｐゴシック" pitchFamily="34" charset="-128"/>
              </a:rPr>
              <a:t>into </a:t>
            </a:r>
            <a:r>
              <a:rPr lang="en-US" sz="1800" dirty="0" smtClean="0">
                <a:solidFill>
                  <a:schemeClr val="bg1"/>
                </a:solidFill>
                <a:ea typeface="ＭＳ Ｐゴシック" pitchFamily="34" charset="-128"/>
              </a:rPr>
              <a:t>propensity score </a:t>
            </a:r>
            <a:r>
              <a:rPr lang="en-US" sz="1800" dirty="0">
                <a:ea typeface="ＭＳ Ｐゴシック" pitchFamily="34" charset="-128"/>
              </a:rPr>
              <a:t>models where statistical control of </a:t>
            </a:r>
            <a:r>
              <a:rPr lang="en-US" sz="1800" dirty="0" smtClean="0">
                <a:ea typeface="ＭＳ Ｐゴシック" pitchFamily="34" charset="-128"/>
              </a:rPr>
              <a:t>a large </a:t>
            </a:r>
            <a:r>
              <a:rPr lang="en-US" sz="1800" dirty="0">
                <a:ea typeface="ＭＳ Ｐゴシック" pitchFamily="34" charset="-128"/>
              </a:rPr>
              <a:t>number of covariates is </a:t>
            </a:r>
            <a:r>
              <a:rPr lang="en-US" sz="1800" dirty="0" smtClean="0">
                <a:ea typeface="ＭＳ Ｐゴシック" pitchFamily="34" charset="-128"/>
              </a:rPr>
              <a:t>possible.</a:t>
            </a:r>
            <a:endParaRPr lang="en-US" sz="1800" dirty="0">
              <a:ea typeface="ＭＳ Ｐゴシック" pitchFamily="34" charset="-128"/>
            </a:endParaRPr>
          </a:p>
          <a:p>
            <a:pPr marL="291402" indent="-292100"/>
            <a:r>
              <a:rPr lang="en-US" sz="1800" dirty="0" smtClean="0">
                <a:ea typeface="ＭＳ Ｐゴシック" pitchFamily="34" charset="-128"/>
              </a:rPr>
              <a:t>Causal analysis with empirical selection</a:t>
            </a:r>
          </a:p>
          <a:p>
            <a:pPr marL="693738" lvl="1" indent="-292100"/>
            <a:r>
              <a:rPr lang="en-US" sz="1800" dirty="0" smtClean="0">
                <a:ea typeface="ＭＳ Ｐゴシック" pitchFamily="34" charset="-128"/>
              </a:rPr>
              <a:t>A practical approach to variable selection may involve a combination of:</a:t>
            </a:r>
          </a:p>
          <a:p>
            <a:pPr marL="803974" lvl="2" indent="0">
              <a:buNone/>
            </a:pPr>
            <a:r>
              <a:rPr lang="en-US" sz="1800" dirty="0" smtClean="0">
                <a:solidFill>
                  <a:srgbClr val="FFC000"/>
                </a:solidFill>
                <a:ea typeface="ＭＳ Ｐゴシック" pitchFamily="34" charset="-128"/>
              </a:rPr>
              <a:t>1. </a:t>
            </a:r>
            <a:r>
              <a:rPr lang="en-US" sz="1800" dirty="0" smtClean="0">
                <a:ea typeface="ＭＳ Ｐゴシック" pitchFamily="34" charset="-128"/>
              </a:rPr>
              <a:t>A priori variable selection based on the investigator’s knowledge</a:t>
            </a:r>
          </a:p>
          <a:p>
            <a:pPr marL="803974" lvl="2" indent="0">
              <a:buNone/>
            </a:pPr>
            <a:r>
              <a:rPr lang="en-US" sz="1800" dirty="0" smtClean="0">
                <a:solidFill>
                  <a:srgbClr val="FFC000"/>
                </a:solidFill>
                <a:ea typeface="ＭＳ Ｐゴシック" pitchFamily="34" charset="-128"/>
              </a:rPr>
              <a:t>2.</a:t>
            </a:r>
            <a:r>
              <a:rPr lang="en-US" sz="1800" dirty="0" smtClean="0">
                <a:ea typeface="ＭＳ Ｐゴシック" pitchFamily="34" charset="-128"/>
              </a:rPr>
              <a:t> Empirical selection using the high-dimensional approach</a:t>
            </a:r>
          </a:p>
          <a:p>
            <a:pPr marL="1095375" lvl="2" indent="-292100"/>
            <a:endParaRPr lang="en-US" sz="1800" dirty="0" smtClean="0">
              <a:ea typeface="ＭＳ Ｐゴシック" pitchFamily="34" charset="-128"/>
            </a:endParaRPr>
          </a:p>
        </p:txBody>
      </p:sp>
      <p:sp>
        <p:nvSpPr>
          <p:cNvPr id="16387" name="Title 2"/>
          <p:cNvSpPr>
            <a:spLocks noGrp="1"/>
          </p:cNvSpPr>
          <p:nvPr>
            <p:ph type="title"/>
          </p:nvPr>
        </p:nvSpPr>
        <p:spPr/>
        <p:txBody>
          <a:bodyPr/>
          <a:lstStyle/>
          <a:p>
            <a:r>
              <a:rPr lang="en-US" dirty="0" smtClean="0">
                <a:ea typeface="ＭＳ Ｐゴシック" pitchFamily="34" charset="-128"/>
              </a:rPr>
              <a:t>Selection of Variables To Control</a:t>
            </a:r>
            <a:br>
              <a:rPr lang="en-US" dirty="0" smtClean="0">
                <a:ea typeface="ＭＳ Ｐゴシック" pitchFamily="34" charset="-128"/>
              </a:rPr>
            </a:br>
            <a:r>
              <a:rPr lang="en-US" dirty="0" smtClean="0">
                <a:ea typeface="ＭＳ Ｐゴシック" pitchFamily="34" charset="-128"/>
              </a:rPr>
              <a:t>Confounding (3 of 3)</a:t>
            </a:r>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Content Placeholder 1"/>
          <p:cNvSpPr>
            <a:spLocks noGrp="1"/>
          </p:cNvSpPr>
          <p:nvPr>
            <p:ph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292100" indent="-292100"/>
            <a:r>
              <a:rPr lang="en-US" dirty="0" smtClean="0">
                <a:ea typeface="ＭＳ Ｐゴシック" pitchFamily="34" charset="-128"/>
              </a:rPr>
              <a:t>Confounding can strongly impact observational comparative effectiveness studies.</a:t>
            </a:r>
          </a:p>
          <a:p>
            <a:pPr marL="292100" indent="-292100"/>
            <a:r>
              <a:rPr lang="en-US" dirty="0" smtClean="0">
                <a:ea typeface="ＭＳ Ｐゴシック" pitchFamily="34" charset="-128"/>
              </a:rPr>
              <a:t>Clearly describe how variables are measured and provide rationale for a priori selection of potential confounders.</a:t>
            </a:r>
          </a:p>
          <a:p>
            <a:pPr marL="292100" indent="-292100"/>
            <a:r>
              <a:rPr lang="en-US" dirty="0" smtClean="0">
                <a:ea typeface="ＭＳ Ｐゴシック" pitchFamily="34" charset="-128"/>
              </a:rPr>
              <a:t>If augmenting a model by using an empirical variable-selection technique, present both models and describe how additional variables were measured and selected.</a:t>
            </a:r>
          </a:p>
          <a:p>
            <a:pPr marL="292100" indent="-292100"/>
            <a:r>
              <a:rPr lang="en-US" dirty="0" smtClean="0">
                <a:ea typeface="ＭＳ Ｐゴシック" pitchFamily="34" charset="-128"/>
              </a:rPr>
              <a:t>All variables included for adjustment should be listed in the manuscript or final report.</a:t>
            </a:r>
          </a:p>
          <a:p>
            <a:pPr marL="292100" indent="-292100"/>
            <a:r>
              <a:rPr lang="en-US" dirty="0" smtClean="0">
                <a:ea typeface="ＭＳ Ｐゴシック" pitchFamily="34" charset="-128"/>
              </a:rPr>
              <a:t>Sensitivity analyses can address residual confounding.</a:t>
            </a:r>
          </a:p>
        </p:txBody>
      </p:sp>
      <p:sp>
        <p:nvSpPr>
          <p:cNvPr id="17411" name="Title 2"/>
          <p:cNvSpPr>
            <a:spLocks noGrp="1"/>
          </p:cNvSpPr>
          <p:nvPr>
            <p:ph type="title"/>
          </p:nvPr>
        </p:nvSpPr>
        <p:spPr/>
        <p:txBody>
          <a:bodyPr/>
          <a:lstStyle/>
          <a:p>
            <a:r>
              <a:rPr lang="en-US" dirty="0" smtClean="0">
                <a:ea typeface="ＭＳ Ｐゴシック" pitchFamily="34" charset="-128"/>
              </a:rPr>
              <a:t>Conclusions </a:t>
            </a:r>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2" descr="This slide includes a table of guidance and key considerations for covariate selection in comparative effectiveness research protocols and proposals. Guidance and key considerations include:&#10;&#10;Describe the data source(s) that will be used to identify important covariates:&#10;- Provide information about the source(s) of data for key covariates, acknowledging the strengths and weaknesses of the data source (e.g., administrative claims, electronic medical records, chart review, patient self-report) for measuring each type of covariate.&#10;&#10;Discuss the potential for unmeasured confounding and misclassification:&#10;- Discuss the potential impact of unmeasured confounders and misclassification or measurement error.&#10;- Propose specific formal sensitivity analysis of the impact of unmeasured confounders or misclassified variables.&#10;&#10;Describe the approach to be used to select covariates for statistical models:&#10;- Use approaches based on background knowledge (e.g., selection of all hypothesized common causes, disjunctive cause criterion, Directed Acyclic Graphs, or selection of all variables thought to be risk factors for the outcome).&#10;- Describe model reduction techniques to be used (e.g., forward or backward selection).&#10;- Describe empirical variable-selection techniques and how variables were removed from consideration when they were thought to be bias-inducing rather than bias-reducing variables."/>
          <p:cNvSpPr>
            <a:spLocks noGrp="1"/>
          </p:cNvSpPr>
          <p:nvPr>
            <p:ph type="title"/>
          </p:nvPr>
        </p:nvSpPr>
        <p:spPr/>
        <p:txBody>
          <a:bodyPr/>
          <a:lstStyle/>
          <a:p>
            <a:r>
              <a:rPr lang="en-US" dirty="0" smtClean="0">
                <a:ea typeface="ＭＳ Ｐゴシック" pitchFamily="34" charset="-128"/>
              </a:rPr>
              <a:t>Summary Checklist</a:t>
            </a:r>
          </a:p>
        </p:txBody>
      </p:sp>
      <p:graphicFrame>
        <p:nvGraphicFramePr>
          <p:cNvPr id="4" name="Table 3" descr="This slide includes a table of guidance and key considerations for covariate selection in comparative effectiveness research protocols and proposals. Guidance and key considerations include:&#10;&#10;Describe the data source(s) that will be used to identify important covariates:&#10;- Provide information about the source(s) of data for key covariates, acknowledging the strengths and weaknesses of the data source (e.g., administrative claims, electronic medical records, chart review, patient self-report) for measuring each type of covariate.&#10;&#10;Discuss the potential for unmeasured confounding and misclassification:&#10;- Discuss the potential impact of unmeasured confounders and misclassification or measurement error.&#10;- Propose specific formal sensitivity analysis of the impact of unmeasured confounders or misclassified variables.&#10;&#10;Describe the approach to be used to select covariates for statistical models:&#10;- Use approaches based on background knowledge (e.g., selection of all hypothesized common causes, disjunctive cause criterion, Directed Acyclic Graphs, or selection of all variables thought to be risk factors for the outcome).&#10;- Describe model reduction techniques to be used (e.g., forward or backward selection).&#10;- Describe empirical variable-selection techniques and how variables were removed from consideration when they were thought to be bias-inducing rather than bias-reducing variables."/>
          <p:cNvGraphicFramePr>
            <a:graphicFrameLocks noGrp="1"/>
          </p:cNvGraphicFramePr>
          <p:nvPr>
            <p:extLst>
              <p:ext uri="{D42A27DB-BD31-4B8C-83A1-F6EECF244321}">
                <p14:modId xmlns:p14="http://schemas.microsoft.com/office/powerpoint/2010/main" val="3939707943"/>
              </p:ext>
            </p:extLst>
          </p:nvPr>
        </p:nvGraphicFramePr>
        <p:xfrm>
          <a:off x="304800" y="1219200"/>
          <a:ext cx="8458200" cy="4788814"/>
        </p:xfrm>
        <a:graphic>
          <a:graphicData uri="http://schemas.openxmlformats.org/drawingml/2006/table">
            <a:tbl>
              <a:tblPr firstRow="1" firstCol="1" bandRow="1">
                <a:tableStyleId>{5C22544A-7EE6-4342-B048-85BDC9FD1C3A}</a:tableStyleId>
              </a:tblPr>
              <a:tblGrid>
                <a:gridCol w="1752600"/>
                <a:gridCol w="6705600"/>
              </a:tblGrid>
              <a:tr h="394593">
                <a:tc>
                  <a:txBody>
                    <a:bodyPr/>
                    <a:lstStyle/>
                    <a:p>
                      <a:pPr marL="0" marR="0" lvl="0" indent="0" algn="ctr" defTabSz="914400" rtl="0" eaLnBrk="1" latinLnBrk="0" hangingPunct="1">
                        <a:lnSpc>
                          <a:spcPct val="115000"/>
                        </a:lnSpc>
                        <a:spcBef>
                          <a:spcPts val="0"/>
                        </a:spcBef>
                        <a:spcAft>
                          <a:spcPts val="0"/>
                        </a:spcAft>
                        <a:buFontTx/>
                        <a:buNone/>
                      </a:pPr>
                      <a:r>
                        <a:rPr lang="en-US" sz="1500" b="1" kern="1200" dirty="0">
                          <a:solidFill>
                            <a:schemeClr val="tx1"/>
                          </a:solidFill>
                          <a:effectLst/>
                          <a:latin typeface="Times New Roman"/>
                          <a:ea typeface="Calibri"/>
                          <a:cs typeface="Times New Roman"/>
                        </a:rPr>
                        <a:t>Guidance</a:t>
                      </a:r>
                    </a:p>
                  </a:txBody>
                  <a:tcPr marL="67180" marR="67180" marT="0" marB="0"/>
                </a:tc>
                <a:tc>
                  <a:txBody>
                    <a:bodyPr/>
                    <a:lstStyle/>
                    <a:p>
                      <a:pPr marL="0" marR="0" lvl="0" indent="0" algn="ctr" defTabSz="914400" rtl="0" eaLnBrk="1" latinLnBrk="0" hangingPunct="1">
                        <a:lnSpc>
                          <a:spcPct val="115000"/>
                        </a:lnSpc>
                        <a:spcBef>
                          <a:spcPts val="0"/>
                        </a:spcBef>
                        <a:spcAft>
                          <a:spcPts val="0"/>
                        </a:spcAft>
                        <a:buFontTx/>
                        <a:buNone/>
                      </a:pPr>
                      <a:r>
                        <a:rPr lang="en-US" sz="1500" b="1" kern="1200" dirty="0">
                          <a:solidFill>
                            <a:schemeClr val="tx1"/>
                          </a:solidFill>
                          <a:effectLst/>
                          <a:latin typeface="Times New Roman"/>
                          <a:ea typeface="Calibri"/>
                          <a:cs typeface="Times New Roman"/>
                        </a:rPr>
                        <a:t>Key Considerations</a:t>
                      </a:r>
                    </a:p>
                  </a:txBody>
                  <a:tcPr marL="67180" marR="67180" marT="0" marB="0"/>
                </a:tc>
              </a:tr>
              <a:tr h="1183780">
                <a:tc>
                  <a:txBody>
                    <a:bodyPr/>
                    <a:lstStyle/>
                    <a:p>
                      <a:pPr marL="0" marR="0" lvl="0" indent="0" algn="l" defTabSz="914400" rtl="0" eaLnBrk="1" latinLnBrk="0" hangingPunct="1">
                        <a:lnSpc>
                          <a:spcPct val="100000"/>
                        </a:lnSpc>
                        <a:spcBef>
                          <a:spcPts val="0"/>
                        </a:spcBef>
                        <a:spcAft>
                          <a:spcPts val="0"/>
                        </a:spcAft>
                        <a:buFontTx/>
                        <a:buNone/>
                      </a:pPr>
                      <a:r>
                        <a:rPr lang="en-US" sz="1500" b="0" kern="1200" dirty="0">
                          <a:solidFill>
                            <a:schemeClr val="tx1"/>
                          </a:solidFill>
                          <a:effectLst/>
                          <a:latin typeface="Times New Roman"/>
                          <a:ea typeface="Calibri"/>
                          <a:cs typeface="Times New Roman"/>
                        </a:rPr>
                        <a:t>Describe the data source(s) that will be used to identify important </a:t>
                      </a:r>
                      <a:r>
                        <a:rPr lang="en-US" sz="1500" b="0" kern="1200" dirty="0" smtClean="0">
                          <a:solidFill>
                            <a:schemeClr val="tx1"/>
                          </a:solidFill>
                          <a:effectLst/>
                          <a:latin typeface="Times New Roman"/>
                          <a:ea typeface="Calibri"/>
                          <a:cs typeface="Times New Roman"/>
                        </a:rPr>
                        <a:t>covariates</a:t>
                      </a:r>
                    </a:p>
                    <a:p>
                      <a:pPr marL="0" marR="0" lvl="0" indent="0" algn="l" defTabSz="914400" rtl="0" eaLnBrk="1" latinLnBrk="0" hangingPunct="1">
                        <a:lnSpc>
                          <a:spcPct val="100000"/>
                        </a:lnSpc>
                        <a:spcBef>
                          <a:spcPts val="0"/>
                        </a:spcBef>
                        <a:spcAft>
                          <a:spcPts val="0"/>
                        </a:spcAft>
                        <a:buFontTx/>
                        <a:buNone/>
                      </a:pPr>
                      <a:endParaRPr lang="en-US" sz="1500" b="0" kern="1200" dirty="0">
                        <a:solidFill>
                          <a:schemeClr val="tx1"/>
                        </a:solidFill>
                        <a:effectLst/>
                        <a:latin typeface="Times New Roman"/>
                        <a:ea typeface="Calibri"/>
                        <a:cs typeface="Times New Roman"/>
                      </a:endParaRPr>
                    </a:p>
                  </a:txBody>
                  <a:tcPr marL="67180" marR="67180" marT="0" marB="0"/>
                </a:tc>
                <a:tc>
                  <a:txBody>
                    <a:bodyPr/>
                    <a:lstStyle/>
                    <a:p>
                      <a:pPr marL="285750" marR="0" lvl="0" indent="-285750" algn="l" defTabSz="914400" rtl="0" eaLnBrk="1" latinLnBrk="0" hangingPunct="1">
                        <a:lnSpc>
                          <a:spcPct val="100000"/>
                        </a:lnSpc>
                        <a:spcBef>
                          <a:spcPts val="0"/>
                        </a:spcBef>
                        <a:spcAft>
                          <a:spcPts val="0"/>
                        </a:spcAft>
                        <a:buFont typeface="Arial" pitchFamily="34" charset="0"/>
                        <a:buChar char="•"/>
                      </a:pPr>
                      <a:r>
                        <a:rPr lang="en-US" sz="1500" b="0" kern="1200" dirty="0" smtClean="0">
                          <a:solidFill>
                            <a:schemeClr val="tx1"/>
                          </a:solidFill>
                          <a:effectLst/>
                          <a:latin typeface="Times New Roman"/>
                          <a:ea typeface="Calibri"/>
                          <a:cs typeface="Times New Roman"/>
                        </a:rPr>
                        <a:t>Provide </a:t>
                      </a:r>
                      <a:r>
                        <a:rPr lang="en-US" sz="1500" b="0" kern="1200" dirty="0">
                          <a:solidFill>
                            <a:schemeClr val="tx1"/>
                          </a:solidFill>
                          <a:effectLst/>
                          <a:latin typeface="Times New Roman"/>
                          <a:ea typeface="Calibri"/>
                          <a:cs typeface="Times New Roman"/>
                        </a:rPr>
                        <a:t>information about the source(s) of data for key covariates, acknowledging the strengths and weaknesses of the data source (e.g., administrative claims, </a:t>
                      </a:r>
                      <a:r>
                        <a:rPr lang="en-US" sz="1500" b="0" kern="1200" dirty="0" smtClean="0">
                          <a:solidFill>
                            <a:schemeClr val="tx1"/>
                          </a:solidFill>
                          <a:effectLst/>
                          <a:latin typeface="Times New Roman"/>
                          <a:ea typeface="Calibri"/>
                          <a:cs typeface="Times New Roman"/>
                        </a:rPr>
                        <a:t>electronic medical records, </a:t>
                      </a:r>
                      <a:r>
                        <a:rPr lang="en-US" sz="1500" b="0" kern="1200" dirty="0">
                          <a:solidFill>
                            <a:schemeClr val="tx1"/>
                          </a:solidFill>
                          <a:effectLst/>
                          <a:latin typeface="Times New Roman"/>
                          <a:ea typeface="Calibri"/>
                          <a:cs typeface="Times New Roman"/>
                        </a:rPr>
                        <a:t>chart review, patient self-report) for measuring each type of covariate. </a:t>
                      </a:r>
                    </a:p>
                  </a:txBody>
                  <a:tcPr marL="67180" marR="67180" marT="0" marB="0"/>
                </a:tc>
              </a:tr>
              <a:tr h="1183780">
                <a:tc>
                  <a:txBody>
                    <a:bodyPr/>
                    <a:lstStyle/>
                    <a:p>
                      <a:pPr marL="0" marR="0" lvl="0" indent="0" algn="l" defTabSz="914400" rtl="0" eaLnBrk="1" latinLnBrk="0" hangingPunct="1">
                        <a:lnSpc>
                          <a:spcPct val="100000"/>
                        </a:lnSpc>
                        <a:spcBef>
                          <a:spcPts val="0"/>
                        </a:spcBef>
                        <a:spcAft>
                          <a:spcPts val="0"/>
                        </a:spcAft>
                        <a:buFontTx/>
                        <a:buNone/>
                      </a:pPr>
                      <a:r>
                        <a:rPr lang="en-US" sz="1500" b="0" kern="1200" dirty="0">
                          <a:solidFill>
                            <a:schemeClr val="tx1"/>
                          </a:solidFill>
                          <a:effectLst/>
                          <a:latin typeface="Times New Roman"/>
                          <a:ea typeface="Calibri"/>
                          <a:cs typeface="Times New Roman"/>
                        </a:rPr>
                        <a:t>Discuss the potential for unmeasured confounding and </a:t>
                      </a:r>
                      <a:r>
                        <a:rPr lang="en-US" sz="1500" b="0" kern="1200" dirty="0" smtClean="0">
                          <a:solidFill>
                            <a:schemeClr val="tx1"/>
                          </a:solidFill>
                          <a:effectLst/>
                          <a:latin typeface="Times New Roman"/>
                          <a:ea typeface="Calibri"/>
                          <a:cs typeface="Times New Roman"/>
                        </a:rPr>
                        <a:t>misclassification</a:t>
                      </a:r>
                    </a:p>
                    <a:p>
                      <a:pPr marL="0" marR="0" lvl="0" indent="0" algn="l" defTabSz="914400" rtl="0" eaLnBrk="1" latinLnBrk="0" hangingPunct="1">
                        <a:lnSpc>
                          <a:spcPct val="100000"/>
                        </a:lnSpc>
                        <a:spcBef>
                          <a:spcPts val="0"/>
                        </a:spcBef>
                        <a:spcAft>
                          <a:spcPts val="0"/>
                        </a:spcAft>
                        <a:buFontTx/>
                        <a:buNone/>
                      </a:pPr>
                      <a:endParaRPr lang="en-US" sz="1500" b="0" kern="1200" dirty="0">
                        <a:solidFill>
                          <a:schemeClr val="tx1"/>
                        </a:solidFill>
                        <a:effectLst/>
                        <a:latin typeface="Times New Roman"/>
                        <a:ea typeface="Calibri"/>
                        <a:cs typeface="Times New Roman"/>
                      </a:endParaRPr>
                    </a:p>
                  </a:txBody>
                  <a:tcPr marL="67180" marR="67180" marT="0" marB="0"/>
                </a:tc>
                <a:tc>
                  <a:txBody>
                    <a:bodyPr/>
                    <a:lstStyle/>
                    <a:p>
                      <a:pPr marL="285750" marR="0" lvl="0" indent="-285750" algn="l" defTabSz="914400" rtl="0" eaLnBrk="1" latinLnBrk="0" hangingPunct="1">
                        <a:lnSpc>
                          <a:spcPct val="100000"/>
                        </a:lnSpc>
                        <a:spcBef>
                          <a:spcPts val="0"/>
                        </a:spcBef>
                        <a:spcAft>
                          <a:spcPts val="0"/>
                        </a:spcAft>
                        <a:buFont typeface="Arial" pitchFamily="34" charset="0"/>
                        <a:buChar char="•"/>
                      </a:pPr>
                      <a:r>
                        <a:rPr lang="en-US" sz="1500" b="0" kern="1200" dirty="0">
                          <a:solidFill>
                            <a:schemeClr val="tx1"/>
                          </a:solidFill>
                          <a:effectLst/>
                          <a:latin typeface="Times New Roman"/>
                          <a:ea typeface="Calibri"/>
                          <a:cs typeface="Times New Roman"/>
                        </a:rPr>
                        <a:t>Discuss the potential impact of unmeasured confounders and misclassification or measurement error.</a:t>
                      </a:r>
                    </a:p>
                    <a:p>
                      <a:pPr marL="285750" marR="0" lvl="0" indent="-285750" algn="l" defTabSz="914400" rtl="0" eaLnBrk="1" latinLnBrk="0" hangingPunct="1">
                        <a:lnSpc>
                          <a:spcPct val="100000"/>
                        </a:lnSpc>
                        <a:spcBef>
                          <a:spcPts val="0"/>
                        </a:spcBef>
                        <a:spcAft>
                          <a:spcPts val="0"/>
                        </a:spcAft>
                        <a:buFont typeface="Arial" pitchFamily="34" charset="0"/>
                        <a:buChar char="•"/>
                      </a:pPr>
                      <a:r>
                        <a:rPr lang="en-US" sz="1500" b="0" kern="1200" dirty="0">
                          <a:solidFill>
                            <a:schemeClr val="tx1"/>
                          </a:solidFill>
                          <a:effectLst/>
                          <a:latin typeface="Times New Roman"/>
                          <a:ea typeface="Calibri"/>
                          <a:cs typeface="Times New Roman"/>
                        </a:rPr>
                        <a:t>Propose specific formal sensitivity analysis of the impact of unmeasured confounders or misclassified </a:t>
                      </a:r>
                      <a:r>
                        <a:rPr lang="en-US" sz="1500" b="0" kern="1200" dirty="0" smtClean="0">
                          <a:solidFill>
                            <a:schemeClr val="tx1"/>
                          </a:solidFill>
                          <a:effectLst/>
                          <a:latin typeface="Times New Roman"/>
                          <a:ea typeface="Calibri"/>
                          <a:cs typeface="Times New Roman"/>
                        </a:rPr>
                        <a:t>variables.</a:t>
                      </a:r>
                      <a:endParaRPr lang="en-US" sz="1500" b="0" kern="1200" dirty="0">
                        <a:solidFill>
                          <a:schemeClr val="tx1"/>
                        </a:solidFill>
                        <a:effectLst/>
                        <a:latin typeface="Times New Roman"/>
                        <a:ea typeface="Calibri"/>
                        <a:cs typeface="Times New Roman"/>
                      </a:endParaRPr>
                    </a:p>
                  </a:txBody>
                  <a:tcPr marL="67180" marR="67180" marT="0" marB="0"/>
                </a:tc>
              </a:tr>
              <a:tr h="2026661">
                <a:tc>
                  <a:txBody>
                    <a:bodyPr/>
                    <a:lstStyle/>
                    <a:p>
                      <a:pPr marL="0" marR="0" lvl="0" indent="0" algn="l" defTabSz="914400" rtl="0" eaLnBrk="1" latinLnBrk="0" hangingPunct="1">
                        <a:lnSpc>
                          <a:spcPct val="100000"/>
                        </a:lnSpc>
                        <a:spcBef>
                          <a:spcPts val="0"/>
                        </a:spcBef>
                        <a:spcAft>
                          <a:spcPts val="0"/>
                        </a:spcAft>
                        <a:buFontTx/>
                        <a:buNone/>
                      </a:pPr>
                      <a:r>
                        <a:rPr lang="en-US" sz="1500" b="0" kern="1200" dirty="0">
                          <a:solidFill>
                            <a:schemeClr val="tx1"/>
                          </a:solidFill>
                          <a:effectLst/>
                          <a:latin typeface="Times New Roman"/>
                          <a:ea typeface="Calibri"/>
                          <a:cs typeface="Times New Roman"/>
                        </a:rPr>
                        <a:t>Describe the approach to be used to select covariates for statistical models</a:t>
                      </a:r>
                    </a:p>
                  </a:txBody>
                  <a:tcPr marL="67180" marR="67180" marT="0" marB="0"/>
                </a:tc>
                <a:tc>
                  <a:txBody>
                    <a:bodyPr/>
                    <a:lstStyle/>
                    <a:p>
                      <a:pPr marL="285750" marR="0" lvl="0" indent="-285750" algn="l" defTabSz="914400" rtl="0" eaLnBrk="1" latinLnBrk="0" hangingPunct="1">
                        <a:lnSpc>
                          <a:spcPct val="100000"/>
                        </a:lnSpc>
                        <a:spcBef>
                          <a:spcPts val="0"/>
                        </a:spcBef>
                        <a:spcAft>
                          <a:spcPts val="0"/>
                        </a:spcAft>
                        <a:buFont typeface="Arial" pitchFamily="34" charset="0"/>
                        <a:buChar char="•"/>
                      </a:pPr>
                      <a:r>
                        <a:rPr lang="en-US" sz="1500" b="0" kern="1200" dirty="0" smtClean="0">
                          <a:solidFill>
                            <a:schemeClr val="tx1"/>
                          </a:solidFill>
                          <a:effectLst/>
                          <a:latin typeface="Times New Roman"/>
                          <a:ea typeface="Calibri"/>
                          <a:cs typeface="Times New Roman"/>
                        </a:rPr>
                        <a:t>Use approaches </a:t>
                      </a:r>
                      <a:r>
                        <a:rPr lang="en-US" sz="1500" b="0" kern="1200" dirty="0">
                          <a:solidFill>
                            <a:schemeClr val="tx1"/>
                          </a:solidFill>
                          <a:effectLst/>
                          <a:latin typeface="Times New Roman"/>
                          <a:ea typeface="Calibri"/>
                          <a:cs typeface="Times New Roman"/>
                        </a:rPr>
                        <a:t>based on background knowledge (e.g., selection of all hypothesized common causes, disjunctive cause criterion, Directed Acyclic Graphs, or selection of all variables thought to be risk factors for the </a:t>
                      </a:r>
                      <a:r>
                        <a:rPr lang="en-US" sz="1500" b="0" kern="1200" dirty="0" smtClean="0">
                          <a:solidFill>
                            <a:schemeClr val="tx1"/>
                          </a:solidFill>
                          <a:effectLst/>
                          <a:latin typeface="Times New Roman"/>
                          <a:ea typeface="Calibri"/>
                          <a:cs typeface="Times New Roman"/>
                        </a:rPr>
                        <a:t>outcome).</a:t>
                      </a:r>
                      <a:endParaRPr lang="en-US" sz="1500" b="0" kern="1200" dirty="0">
                        <a:solidFill>
                          <a:schemeClr val="tx1"/>
                        </a:solidFill>
                        <a:effectLst/>
                        <a:latin typeface="Times New Roman"/>
                        <a:ea typeface="Calibri"/>
                        <a:cs typeface="Times New Roman"/>
                      </a:endParaRPr>
                    </a:p>
                    <a:p>
                      <a:pPr marL="285750" marR="0" lvl="0" indent="-285750" algn="l" defTabSz="914400" rtl="0" eaLnBrk="1" latinLnBrk="0" hangingPunct="1">
                        <a:lnSpc>
                          <a:spcPct val="100000"/>
                        </a:lnSpc>
                        <a:spcBef>
                          <a:spcPts val="0"/>
                        </a:spcBef>
                        <a:spcAft>
                          <a:spcPts val="0"/>
                        </a:spcAft>
                        <a:buFont typeface="Arial" pitchFamily="34" charset="0"/>
                        <a:buChar char="•"/>
                      </a:pPr>
                      <a:r>
                        <a:rPr lang="en-US" sz="1500" b="0" kern="1200" dirty="0">
                          <a:solidFill>
                            <a:schemeClr val="tx1"/>
                          </a:solidFill>
                          <a:effectLst/>
                          <a:latin typeface="Times New Roman"/>
                          <a:ea typeface="Calibri"/>
                          <a:cs typeface="Times New Roman"/>
                        </a:rPr>
                        <a:t>Describe </a:t>
                      </a:r>
                      <a:r>
                        <a:rPr lang="en-US" sz="1500" b="0" kern="1200" dirty="0" smtClean="0">
                          <a:solidFill>
                            <a:schemeClr val="tx1"/>
                          </a:solidFill>
                          <a:effectLst/>
                          <a:latin typeface="Times New Roman"/>
                          <a:ea typeface="Calibri"/>
                          <a:cs typeface="Times New Roman"/>
                        </a:rPr>
                        <a:t>model-reduction </a:t>
                      </a:r>
                      <a:r>
                        <a:rPr lang="en-US" sz="1500" b="0" kern="1200" dirty="0">
                          <a:solidFill>
                            <a:schemeClr val="tx1"/>
                          </a:solidFill>
                          <a:effectLst/>
                          <a:latin typeface="Times New Roman"/>
                          <a:ea typeface="Calibri"/>
                          <a:cs typeface="Times New Roman"/>
                        </a:rPr>
                        <a:t>techniques to be used (e.g., forward or backward selection</a:t>
                      </a:r>
                      <a:r>
                        <a:rPr lang="en-US" sz="1500" b="0" kern="1200" dirty="0" smtClean="0">
                          <a:solidFill>
                            <a:schemeClr val="tx1"/>
                          </a:solidFill>
                          <a:effectLst/>
                          <a:latin typeface="Times New Roman"/>
                          <a:ea typeface="Calibri"/>
                          <a:cs typeface="Times New Roman"/>
                        </a:rPr>
                        <a:t>).</a:t>
                      </a:r>
                      <a:endParaRPr lang="en-US" sz="1500" b="0" kern="1200" dirty="0">
                        <a:solidFill>
                          <a:schemeClr val="tx1"/>
                        </a:solidFill>
                        <a:effectLst/>
                        <a:latin typeface="Times New Roman"/>
                        <a:ea typeface="Calibri"/>
                        <a:cs typeface="Times New Roman"/>
                      </a:endParaRPr>
                    </a:p>
                    <a:p>
                      <a:pPr marL="285750" marR="0" lvl="0" indent="-285750" algn="l" defTabSz="914400" rtl="0" eaLnBrk="1" latinLnBrk="0" hangingPunct="1">
                        <a:lnSpc>
                          <a:spcPct val="100000"/>
                        </a:lnSpc>
                        <a:spcBef>
                          <a:spcPts val="0"/>
                        </a:spcBef>
                        <a:spcAft>
                          <a:spcPts val="0"/>
                        </a:spcAft>
                        <a:buFont typeface="Arial" pitchFamily="34" charset="0"/>
                        <a:buChar char="•"/>
                      </a:pPr>
                      <a:r>
                        <a:rPr lang="en-US" sz="1500" b="0" kern="1200" dirty="0">
                          <a:solidFill>
                            <a:schemeClr val="tx1"/>
                          </a:solidFill>
                          <a:effectLst/>
                          <a:latin typeface="Times New Roman"/>
                          <a:ea typeface="Calibri"/>
                          <a:cs typeface="Times New Roman"/>
                        </a:rPr>
                        <a:t>Describe empirical </a:t>
                      </a:r>
                      <a:r>
                        <a:rPr lang="en-US" sz="1500" b="0" kern="1200" dirty="0" smtClean="0">
                          <a:solidFill>
                            <a:schemeClr val="tx1"/>
                          </a:solidFill>
                          <a:effectLst/>
                          <a:latin typeface="Times New Roman"/>
                          <a:ea typeface="Calibri"/>
                          <a:cs typeface="Times New Roman"/>
                        </a:rPr>
                        <a:t>variable-selection </a:t>
                      </a:r>
                      <a:r>
                        <a:rPr lang="en-US" sz="1500" b="0" kern="1200" dirty="0">
                          <a:solidFill>
                            <a:schemeClr val="tx1"/>
                          </a:solidFill>
                          <a:effectLst/>
                          <a:latin typeface="Times New Roman"/>
                          <a:ea typeface="Calibri"/>
                          <a:cs typeface="Times New Roman"/>
                        </a:rPr>
                        <a:t>techniques and how variables were removed from consideration when they were thought to be bias-inducing rather than bias-reducing variables.</a:t>
                      </a:r>
                    </a:p>
                  </a:txBody>
                  <a:tcPr marL="67180" marR="67180" marT="0" marB="0"/>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Content Placeholder 1"/>
          <p:cNvSpPr>
            <a:spLocks noGrp="1"/>
          </p:cNvSpPr>
          <p:nvPr>
            <p:ph idx="1"/>
          </p:nvPr>
        </p:nvSpPr>
        <p:spPr bwMode="auto">
          <a:xfrm>
            <a:off x="457200" y="1371600"/>
            <a:ext cx="8229600" cy="4876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0" indent="0">
              <a:buNone/>
            </a:pPr>
            <a:r>
              <a:rPr lang="en-US" sz="2800" dirty="0" smtClean="0">
                <a:ea typeface="ＭＳ Ｐゴシック" pitchFamily="34" charset="-128"/>
              </a:rPr>
              <a:t>This presentation will:</a:t>
            </a:r>
          </a:p>
          <a:p>
            <a:pPr marL="292100" indent="-292100"/>
            <a:r>
              <a:rPr lang="en-US" sz="2800" dirty="0" smtClean="0">
                <a:ea typeface="ＭＳ Ｐゴシック" pitchFamily="34" charset="-128"/>
              </a:rPr>
              <a:t>Describe the data source(s) that will be used to identify important covariates</a:t>
            </a:r>
          </a:p>
          <a:p>
            <a:pPr marL="292100" indent="-292100"/>
            <a:r>
              <a:rPr lang="en-US" sz="2800" dirty="0" smtClean="0">
                <a:ea typeface="ＭＳ Ｐゴシック" pitchFamily="34" charset="-128"/>
              </a:rPr>
              <a:t>Discuss the potential for unmeasured confounding and misclassification</a:t>
            </a:r>
          </a:p>
          <a:p>
            <a:pPr marL="292100" indent="-292100"/>
            <a:r>
              <a:rPr lang="en-US" sz="2800" dirty="0" smtClean="0">
                <a:ea typeface="ＭＳ Ｐゴシック" pitchFamily="34" charset="-128"/>
              </a:rPr>
              <a:t>Describe the approach to be used to select covariates for statistical models </a:t>
            </a:r>
          </a:p>
        </p:txBody>
      </p:sp>
      <p:sp>
        <p:nvSpPr>
          <p:cNvPr id="4099" name="Title 2"/>
          <p:cNvSpPr>
            <a:spLocks noGrp="1"/>
          </p:cNvSpPr>
          <p:nvPr>
            <p:ph type="title"/>
          </p:nvPr>
        </p:nvSpPr>
        <p:spPr/>
        <p:txBody>
          <a:bodyPr/>
          <a:lstStyle/>
          <a:p>
            <a:r>
              <a:rPr lang="en-US" dirty="0" smtClean="0">
                <a:ea typeface="ＭＳ Ｐゴシック" pitchFamily="34" charset="-128"/>
              </a:rPr>
              <a:t>Outline of Material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Content Placeholder 1"/>
          <p:cNvSpPr>
            <a:spLocks noGrp="1"/>
          </p:cNvSpPr>
          <p:nvPr>
            <p:ph idx="1"/>
          </p:nvPr>
        </p:nvSpPr>
        <p:spPr bwMode="auto">
          <a:xfrm>
            <a:off x="457200" y="1298575"/>
            <a:ext cx="8229600" cy="48275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292100" indent="-292100"/>
            <a:r>
              <a:rPr lang="en-US" sz="2200" dirty="0" smtClean="0">
                <a:ea typeface="ＭＳ Ｐゴシック" pitchFamily="34" charset="-128"/>
              </a:rPr>
              <a:t>Nonexperimental studies that compare the effectiveness of treatments are often strongly affected by confounding. </a:t>
            </a:r>
          </a:p>
          <a:p>
            <a:pPr marL="292100" indent="-292100"/>
            <a:r>
              <a:rPr lang="en-US" sz="2200" dirty="0" smtClean="0">
                <a:ea typeface="ＭＳ Ｐゴシック" pitchFamily="34" charset="-128"/>
              </a:rPr>
              <a:t>Confounding occurs when patients with a higher risk of experiencing the outcome are more likely to receive one treatment over another.</a:t>
            </a:r>
          </a:p>
          <a:p>
            <a:pPr marL="292100" indent="-292100"/>
            <a:r>
              <a:rPr lang="en-US" sz="2200" dirty="0" smtClean="0">
                <a:ea typeface="ＭＳ Ｐゴシック" pitchFamily="34" charset="-128"/>
              </a:rPr>
              <a:t>Causal graphs are often used to illustrate relationships among variables that lead to confounding and other types of bias. </a:t>
            </a:r>
          </a:p>
          <a:p>
            <a:pPr marL="693738" lvl="1" indent="-292100"/>
            <a:r>
              <a:rPr lang="en-US" dirty="0" smtClean="0">
                <a:ea typeface="ＭＳ Ｐゴシック" pitchFamily="34" charset="-128"/>
              </a:rPr>
              <a:t>They represent the investigator’s beliefs about the mechanisms that generated the data and allow the investigator to better interpret statistical associations observed in the data.</a:t>
            </a:r>
          </a:p>
          <a:p>
            <a:pPr marL="291402" indent="-292100"/>
            <a:r>
              <a:rPr lang="en-US" sz="2200" dirty="0">
                <a:ea typeface="ＭＳ Ｐゴシック" pitchFamily="34" charset="-128"/>
              </a:rPr>
              <a:t>Statistical methods can be used to control for confounding.</a:t>
            </a:r>
          </a:p>
          <a:p>
            <a:pPr marL="291402" indent="-292100"/>
            <a:endParaRPr lang="en-US" dirty="0" smtClean="0">
              <a:ea typeface="ＭＳ Ｐゴシック" pitchFamily="34" charset="-128"/>
            </a:endParaRPr>
          </a:p>
        </p:txBody>
      </p:sp>
      <p:sp>
        <p:nvSpPr>
          <p:cNvPr id="5123" name="Title 2"/>
          <p:cNvSpPr>
            <a:spLocks noGrp="1"/>
          </p:cNvSpPr>
          <p:nvPr>
            <p:ph type="title"/>
          </p:nvPr>
        </p:nvSpPr>
        <p:spPr/>
        <p:txBody>
          <a:bodyPr/>
          <a:lstStyle/>
          <a:p>
            <a:r>
              <a:rPr lang="en-US" dirty="0" smtClean="0">
                <a:ea typeface="ＭＳ Ｐゴシック" pitchFamily="34" charset="-128"/>
              </a:rPr>
              <a:t>Introduction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98575"/>
            <a:ext cx="8229600" cy="4827588"/>
          </a:xfrm>
        </p:spPr>
        <p:txBody>
          <a:bodyPr/>
          <a:lstStyle/>
          <a:p>
            <a:pPr>
              <a:defRPr/>
            </a:pPr>
            <a:r>
              <a:rPr lang="en-US" dirty="0" smtClean="0"/>
              <a:t>Treatment effects</a:t>
            </a:r>
          </a:p>
          <a:p>
            <a:pPr>
              <a:defRPr/>
            </a:pPr>
            <a:endParaRPr lang="en-US" dirty="0"/>
          </a:p>
          <a:p>
            <a:pPr>
              <a:defRPr/>
            </a:pPr>
            <a:endParaRPr lang="en-US" dirty="0" smtClean="0"/>
          </a:p>
          <a:p>
            <a:pPr>
              <a:defRPr/>
            </a:pPr>
            <a:endParaRPr lang="en-US" dirty="0"/>
          </a:p>
          <a:p>
            <a:pPr>
              <a:defRPr/>
            </a:pPr>
            <a:r>
              <a:rPr lang="en-US" dirty="0" smtClean="0"/>
              <a:t>Risk factors </a:t>
            </a:r>
          </a:p>
          <a:p>
            <a:pPr marL="0" indent="0">
              <a:buFont typeface="Wingdings 2" pitchFamily="18" charset="2"/>
              <a:buNone/>
              <a:defRPr/>
            </a:pPr>
            <a:endParaRPr lang="en-US" dirty="0" smtClean="0"/>
          </a:p>
          <a:p>
            <a:pPr lvl="1">
              <a:defRPr/>
            </a:pPr>
            <a:endParaRPr lang="en-US" dirty="0"/>
          </a:p>
        </p:txBody>
      </p:sp>
      <p:sp>
        <p:nvSpPr>
          <p:cNvPr id="6147" name="Title 2"/>
          <p:cNvSpPr>
            <a:spLocks noGrp="1"/>
          </p:cNvSpPr>
          <p:nvPr>
            <p:ph type="title"/>
          </p:nvPr>
        </p:nvSpPr>
        <p:spPr>
          <a:xfrm>
            <a:off x="457200" y="130175"/>
            <a:ext cx="8001000" cy="860425"/>
          </a:xfrm>
        </p:spPr>
        <p:txBody>
          <a:bodyPr/>
          <a:lstStyle/>
          <a:p>
            <a:r>
              <a:rPr lang="en-US" dirty="0" smtClean="0">
                <a:ea typeface="ＭＳ Ｐゴシック" pitchFamily="34" charset="-128"/>
              </a:rPr>
              <a:t>Causal Models and the Structural Relationship of Variables (1 of 7) </a:t>
            </a:r>
          </a:p>
        </p:txBody>
      </p:sp>
      <p:pic>
        <p:nvPicPr>
          <p:cNvPr id="6148" name="Picture 3" descr="There two figures in this slide. One is labeled “Treatment Effects,” and the other is labeled “Risk Factors.”&#10;&#10;Treatment Effects&#10;This figure depicts a causal graph illustrating a randomized trial where assigned treatment (A0) has a causal effect on the outcome (Y1).&#10;&#10;Risk Factors&#10;This figure depicts a causal graph illustrating a baseline risk factor (C0) for the outcome (Y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3400" y="1828800"/>
            <a:ext cx="3352800" cy="10924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9" name="Text Box 36"/>
          <p:cNvSpPr txBox="1">
            <a:spLocks/>
          </p:cNvSpPr>
          <p:nvPr/>
        </p:nvSpPr>
        <p:spPr bwMode="auto">
          <a:xfrm>
            <a:off x="4191000" y="1828800"/>
            <a:ext cx="42672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Palatino Linotype" pitchFamily="18" charset="0"/>
                <a:cs typeface="Arial" charset="0"/>
              </a:defRPr>
            </a:lvl1pPr>
            <a:lvl2pPr marL="742950" indent="-285750" eaLnBrk="0" hangingPunct="0">
              <a:defRPr>
                <a:solidFill>
                  <a:schemeClr val="tx1"/>
                </a:solidFill>
                <a:latin typeface="Palatino Linotype" pitchFamily="18" charset="0"/>
                <a:cs typeface="Arial" charset="0"/>
              </a:defRPr>
            </a:lvl2pPr>
            <a:lvl3pPr marL="1143000" indent="-228600" eaLnBrk="0" hangingPunct="0">
              <a:defRPr>
                <a:solidFill>
                  <a:schemeClr val="tx1"/>
                </a:solidFill>
                <a:latin typeface="Palatino Linotype" pitchFamily="18" charset="0"/>
                <a:cs typeface="Arial" charset="0"/>
              </a:defRPr>
            </a:lvl3pPr>
            <a:lvl4pPr marL="1600200" indent="-228600" eaLnBrk="0" hangingPunct="0">
              <a:defRPr>
                <a:solidFill>
                  <a:schemeClr val="tx1"/>
                </a:solidFill>
                <a:latin typeface="Palatino Linotype" pitchFamily="18" charset="0"/>
                <a:cs typeface="Arial" charset="0"/>
              </a:defRPr>
            </a:lvl4pPr>
            <a:lvl5pPr marL="2057400" indent="-228600" eaLnBrk="0" hangingPunct="0">
              <a:defRPr>
                <a:solidFill>
                  <a:schemeClr val="tx1"/>
                </a:solidFill>
                <a:latin typeface="Palatino Linotype" pitchFamily="18" charset="0"/>
                <a:cs typeface="Arial" charset="0"/>
              </a:defRPr>
            </a:lvl5pPr>
            <a:lvl6pPr marL="2514600" indent="-228600" eaLnBrk="0" fontAlgn="base" hangingPunct="0">
              <a:spcBef>
                <a:spcPct val="0"/>
              </a:spcBef>
              <a:spcAft>
                <a:spcPct val="0"/>
              </a:spcAft>
              <a:defRPr>
                <a:solidFill>
                  <a:schemeClr val="tx1"/>
                </a:solidFill>
                <a:latin typeface="Palatino Linotype" pitchFamily="18" charset="0"/>
                <a:cs typeface="Arial" charset="0"/>
              </a:defRPr>
            </a:lvl6pPr>
            <a:lvl7pPr marL="2971800" indent="-228600" eaLnBrk="0" fontAlgn="base" hangingPunct="0">
              <a:spcBef>
                <a:spcPct val="0"/>
              </a:spcBef>
              <a:spcAft>
                <a:spcPct val="0"/>
              </a:spcAft>
              <a:defRPr>
                <a:solidFill>
                  <a:schemeClr val="tx1"/>
                </a:solidFill>
                <a:latin typeface="Palatino Linotype" pitchFamily="18" charset="0"/>
                <a:cs typeface="Arial" charset="0"/>
              </a:defRPr>
            </a:lvl7pPr>
            <a:lvl8pPr marL="3429000" indent="-228600" eaLnBrk="0" fontAlgn="base" hangingPunct="0">
              <a:spcBef>
                <a:spcPct val="0"/>
              </a:spcBef>
              <a:spcAft>
                <a:spcPct val="0"/>
              </a:spcAft>
              <a:defRPr>
                <a:solidFill>
                  <a:schemeClr val="tx1"/>
                </a:solidFill>
                <a:latin typeface="Palatino Linotype" pitchFamily="18" charset="0"/>
                <a:cs typeface="Arial" charset="0"/>
              </a:defRPr>
            </a:lvl8pPr>
            <a:lvl9pPr marL="3886200" indent="-228600" eaLnBrk="0" fontAlgn="base" hangingPunct="0">
              <a:spcBef>
                <a:spcPct val="0"/>
              </a:spcBef>
              <a:spcAft>
                <a:spcPct val="0"/>
              </a:spcAft>
              <a:defRPr>
                <a:solidFill>
                  <a:schemeClr val="tx1"/>
                </a:solidFill>
                <a:latin typeface="Palatino Linotype" pitchFamily="18" charset="0"/>
                <a:cs typeface="Arial" charset="0"/>
              </a:defRPr>
            </a:lvl9pPr>
          </a:lstStyle>
          <a:p>
            <a:pPr eaLnBrk="1" hangingPunct="1">
              <a:lnSpc>
                <a:spcPct val="115000"/>
              </a:lnSpc>
            </a:pPr>
            <a:r>
              <a:rPr lang="en-US" dirty="0">
                <a:solidFill>
                  <a:schemeClr val="bg1"/>
                </a:solidFill>
                <a:latin typeface="Times New Roman" pitchFamily="18" charset="0"/>
                <a:cs typeface="Times New Roman" pitchFamily="18" charset="0"/>
              </a:rPr>
              <a:t>Causal graph illustrating a randomized trial where </a:t>
            </a:r>
            <a:r>
              <a:rPr lang="en-US" dirty="0" smtClean="0">
                <a:solidFill>
                  <a:schemeClr val="bg1"/>
                </a:solidFill>
                <a:latin typeface="Times New Roman" pitchFamily="18" charset="0"/>
                <a:cs typeface="Times New Roman" pitchFamily="18" charset="0"/>
              </a:rPr>
              <a:t>the assigned </a:t>
            </a:r>
            <a:r>
              <a:rPr lang="en-US" dirty="0">
                <a:solidFill>
                  <a:schemeClr val="bg1"/>
                </a:solidFill>
                <a:latin typeface="Times New Roman" pitchFamily="18" charset="0"/>
                <a:cs typeface="Times New Roman" pitchFamily="18" charset="0"/>
              </a:rPr>
              <a:t>treatment (</a:t>
            </a:r>
            <a:r>
              <a:rPr lang="en-US" i="1" dirty="0">
                <a:solidFill>
                  <a:schemeClr val="bg1"/>
                </a:solidFill>
                <a:latin typeface="Times New Roman" pitchFamily="18" charset="0"/>
                <a:cs typeface="Times New Roman" pitchFamily="18" charset="0"/>
              </a:rPr>
              <a:t>A</a:t>
            </a:r>
            <a:r>
              <a:rPr lang="en-US" i="1" baseline="-25000" dirty="0">
                <a:solidFill>
                  <a:schemeClr val="bg1"/>
                </a:solidFill>
                <a:latin typeface="Times New Roman" pitchFamily="18" charset="0"/>
                <a:cs typeface="Times New Roman" pitchFamily="18" charset="0"/>
              </a:rPr>
              <a:t>0</a:t>
            </a:r>
            <a:r>
              <a:rPr lang="en-US" dirty="0">
                <a:solidFill>
                  <a:schemeClr val="bg1"/>
                </a:solidFill>
                <a:latin typeface="Times New Roman" pitchFamily="18" charset="0"/>
                <a:cs typeface="Times New Roman" pitchFamily="18" charset="0"/>
              </a:rPr>
              <a:t>) has a causal effect on the outcome (</a:t>
            </a:r>
            <a:r>
              <a:rPr lang="en-US" i="1" dirty="0">
                <a:solidFill>
                  <a:schemeClr val="bg1"/>
                </a:solidFill>
                <a:latin typeface="Times New Roman" pitchFamily="18" charset="0"/>
                <a:cs typeface="Times New Roman" pitchFamily="18" charset="0"/>
              </a:rPr>
              <a:t>Y</a:t>
            </a:r>
            <a:r>
              <a:rPr lang="en-US" i="1" baseline="-25000" dirty="0">
                <a:solidFill>
                  <a:schemeClr val="bg1"/>
                </a:solidFill>
                <a:latin typeface="Times New Roman" pitchFamily="18" charset="0"/>
                <a:cs typeface="Times New Roman" pitchFamily="18" charset="0"/>
              </a:rPr>
              <a:t>1</a:t>
            </a:r>
            <a:r>
              <a:rPr lang="en-US" dirty="0">
                <a:solidFill>
                  <a:schemeClr val="bg1"/>
                </a:solidFill>
                <a:latin typeface="Times New Roman" pitchFamily="18" charset="0"/>
                <a:cs typeface="Times New Roman" pitchFamily="18" charset="0"/>
              </a:rPr>
              <a:t>).</a:t>
            </a:r>
          </a:p>
        </p:txBody>
      </p:sp>
      <p:pic>
        <p:nvPicPr>
          <p:cNvPr id="6150" name="Picture 6" descr="There two figures in this slide. One is labeled “Treatment Effects,” and the other is labeled “Risk Factors.”&#10;&#10;Treatment Effects&#10;This figure depicts a causal graph illustrating a randomized trial where assigned treatment (A0) has a causal effect on the outcome (Y1).&#10;&#10;Risk Factors&#10;This figure depicts a causal graph illustrating a baseline risk factor (C0) for the outcome (Y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3400" y="3733800"/>
            <a:ext cx="3352800" cy="2040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1" name="Text Box 35"/>
          <p:cNvSpPr txBox="1">
            <a:spLocks/>
          </p:cNvSpPr>
          <p:nvPr/>
        </p:nvSpPr>
        <p:spPr bwMode="auto">
          <a:xfrm>
            <a:off x="4191000" y="4495800"/>
            <a:ext cx="41910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Palatino Linotype" pitchFamily="18" charset="0"/>
                <a:cs typeface="Arial" charset="0"/>
              </a:defRPr>
            </a:lvl1pPr>
            <a:lvl2pPr marL="742950" indent="-285750" eaLnBrk="0" hangingPunct="0">
              <a:defRPr>
                <a:solidFill>
                  <a:schemeClr val="tx1"/>
                </a:solidFill>
                <a:latin typeface="Palatino Linotype" pitchFamily="18" charset="0"/>
                <a:cs typeface="Arial" charset="0"/>
              </a:defRPr>
            </a:lvl2pPr>
            <a:lvl3pPr marL="1143000" indent="-228600" eaLnBrk="0" hangingPunct="0">
              <a:defRPr>
                <a:solidFill>
                  <a:schemeClr val="tx1"/>
                </a:solidFill>
                <a:latin typeface="Palatino Linotype" pitchFamily="18" charset="0"/>
                <a:cs typeface="Arial" charset="0"/>
              </a:defRPr>
            </a:lvl3pPr>
            <a:lvl4pPr marL="1600200" indent="-228600" eaLnBrk="0" hangingPunct="0">
              <a:defRPr>
                <a:solidFill>
                  <a:schemeClr val="tx1"/>
                </a:solidFill>
                <a:latin typeface="Palatino Linotype" pitchFamily="18" charset="0"/>
                <a:cs typeface="Arial" charset="0"/>
              </a:defRPr>
            </a:lvl4pPr>
            <a:lvl5pPr marL="2057400" indent="-228600" eaLnBrk="0" hangingPunct="0">
              <a:defRPr>
                <a:solidFill>
                  <a:schemeClr val="tx1"/>
                </a:solidFill>
                <a:latin typeface="Palatino Linotype" pitchFamily="18" charset="0"/>
                <a:cs typeface="Arial" charset="0"/>
              </a:defRPr>
            </a:lvl5pPr>
            <a:lvl6pPr marL="2514600" indent="-228600" eaLnBrk="0" fontAlgn="base" hangingPunct="0">
              <a:spcBef>
                <a:spcPct val="0"/>
              </a:spcBef>
              <a:spcAft>
                <a:spcPct val="0"/>
              </a:spcAft>
              <a:defRPr>
                <a:solidFill>
                  <a:schemeClr val="tx1"/>
                </a:solidFill>
                <a:latin typeface="Palatino Linotype" pitchFamily="18" charset="0"/>
                <a:cs typeface="Arial" charset="0"/>
              </a:defRPr>
            </a:lvl6pPr>
            <a:lvl7pPr marL="2971800" indent="-228600" eaLnBrk="0" fontAlgn="base" hangingPunct="0">
              <a:spcBef>
                <a:spcPct val="0"/>
              </a:spcBef>
              <a:spcAft>
                <a:spcPct val="0"/>
              </a:spcAft>
              <a:defRPr>
                <a:solidFill>
                  <a:schemeClr val="tx1"/>
                </a:solidFill>
                <a:latin typeface="Palatino Linotype" pitchFamily="18" charset="0"/>
                <a:cs typeface="Arial" charset="0"/>
              </a:defRPr>
            </a:lvl7pPr>
            <a:lvl8pPr marL="3429000" indent="-228600" eaLnBrk="0" fontAlgn="base" hangingPunct="0">
              <a:spcBef>
                <a:spcPct val="0"/>
              </a:spcBef>
              <a:spcAft>
                <a:spcPct val="0"/>
              </a:spcAft>
              <a:defRPr>
                <a:solidFill>
                  <a:schemeClr val="tx1"/>
                </a:solidFill>
                <a:latin typeface="Palatino Linotype" pitchFamily="18" charset="0"/>
                <a:cs typeface="Arial" charset="0"/>
              </a:defRPr>
            </a:lvl8pPr>
            <a:lvl9pPr marL="3886200" indent="-228600" eaLnBrk="0" fontAlgn="base" hangingPunct="0">
              <a:spcBef>
                <a:spcPct val="0"/>
              </a:spcBef>
              <a:spcAft>
                <a:spcPct val="0"/>
              </a:spcAft>
              <a:defRPr>
                <a:solidFill>
                  <a:schemeClr val="tx1"/>
                </a:solidFill>
                <a:latin typeface="Palatino Linotype" pitchFamily="18" charset="0"/>
                <a:cs typeface="Arial" charset="0"/>
              </a:defRPr>
            </a:lvl9pPr>
          </a:lstStyle>
          <a:p>
            <a:pPr eaLnBrk="1" hangingPunct="1">
              <a:lnSpc>
                <a:spcPct val="115000"/>
              </a:lnSpc>
            </a:pPr>
            <a:r>
              <a:rPr lang="en-US" dirty="0">
                <a:solidFill>
                  <a:schemeClr val="bg1"/>
                </a:solidFill>
                <a:latin typeface="Times New Roman" pitchFamily="18" charset="0"/>
                <a:cs typeface="Times New Roman" pitchFamily="18" charset="0"/>
              </a:rPr>
              <a:t>Causal graph illustrating a baseline risk factor (</a:t>
            </a:r>
            <a:r>
              <a:rPr lang="en-US" i="1" dirty="0">
                <a:solidFill>
                  <a:schemeClr val="bg1"/>
                </a:solidFill>
                <a:latin typeface="Times New Roman" pitchFamily="18" charset="0"/>
                <a:cs typeface="Times New Roman" pitchFamily="18" charset="0"/>
              </a:rPr>
              <a:t>C</a:t>
            </a:r>
            <a:r>
              <a:rPr lang="en-US" i="1" baseline="-25000" dirty="0">
                <a:solidFill>
                  <a:schemeClr val="bg1"/>
                </a:solidFill>
                <a:latin typeface="Times New Roman" pitchFamily="18" charset="0"/>
                <a:cs typeface="Times New Roman" pitchFamily="18" charset="0"/>
              </a:rPr>
              <a:t>0</a:t>
            </a:r>
            <a:r>
              <a:rPr lang="en-US" dirty="0">
                <a:solidFill>
                  <a:schemeClr val="bg1"/>
                </a:solidFill>
                <a:latin typeface="Times New Roman" pitchFamily="18" charset="0"/>
                <a:cs typeface="Times New Roman" pitchFamily="18" charset="0"/>
              </a:rPr>
              <a:t>) for the outcome (</a:t>
            </a:r>
            <a:r>
              <a:rPr lang="en-US" i="1" dirty="0">
                <a:solidFill>
                  <a:schemeClr val="bg1"/>
                </a:solidFill>
                <a:latin typeface="Times New Roman" pitchFamily="18" charset="0"/>
                <a:cs typeface="Times New Roman" pitchFamily="18" charset="0"/>
              </a:rPr>
              <a:t>Y</a:t>
            </a:r>
            <a:r>
              <a:rPr lang="en-US" i="1" baseline="-25000" dirty="0">
                <a:solidFill>
                  <a:schemeClr val="bg1"/>
                </a:solidFill>
                <a:latin typeface="Times New Roman" pitchFamily="18" charset="0"/>
                <a:cs typeface="Times New Roman" pitchFamily="18" charset="0"/>
              </a:rPr>
              <a:t>1</a:t>
            </a:r>
            <a:r>
              <a:rPr lang="en-US" dirty="0">
                <a:solidFill>
                  <a:schemeClr val="bg1"/>
                </a:solidFill>
                <a:latin typeface="Times New Roman" pitchFamily="18" charset="0"/>
                <a:cs typeface="Times New Roman" pitchFamily="18" charset="0"/>
              </a:rPr>
              <a: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92212"/>
            <a:ext cx="8229600" cy="4827588"/>
          </a:xfrm>
        </p:spPr>
        <p:txBody>
          <a:bodyPr/>
          <a:lstStyle/>
          <a:p>
            <a:pPr>
              <a:defRPr/>
            </a:pPr>
            <a:r>
              <a:rPr lang="en-US" dirty="0" smtClean="0"/>
              <a:t>Confounding</a:t>
            </a:r>
          </a:p>
          <a:p>
            <a:pPr>
              <a:defRPr/>
            </a:pPr>
            <a:endParaRPr lang="en-US" dirty="0"/>
          </a:p>
          <a:p>
            <a:pPr>
              <a:defRPr/>
            </a:pPr>
            <a:endParaRPr lang="en-US" dirty="0" smtClean="0"/>
          </a:p>
          <a:p>
            <a:pPr>
              <a:defRPr/>
            </a:pPr>
            <a:endParaRPr lang="en-US" dirty="0"/>
          </a:p>
          <a:p>
            <a:pPr>
              <a:defRPr/>
            </a:pPr>
            <a:endParaRPr lang="en-US" dirty="0" smtClean="0"/>
          </a:p>
          <a:p>
            <a:pPr>
              <a:defRPr/>
            </a:pPr>
            <a:endParaRPr lang="en-US" dirty="0"/>
          </a:p>
          <a:p>
            <a:pPr marL="0" indent="0">
              <a:buFont typeface="Wingdings 2" pitchFamily="18" charset="2"/>
              <a:buNone/>
              <a:defRPr/>
            </a:pPr>
            <a:endParaRPr lang="en-US" dirty="0" smtClean="0"/>
          </a:p>
          <a:p>
            <a:pPr marL="0" indent="0">
              <a:buFont typeface="Wingdings 2" pitchFamily="18" charset="2"/>
              <a:buNone/>
              <a:defRPr/>
            </a:pPr>
            <a:endParaRPr lang="en-US" dirty="0"/>
          </a:p>
        </p:txBody>
      </p:sp>
      <p:sp>
        <p:nvSpPr>
          <p:cNvPr id="7171" name="Title 2"/>
          <p:cNvSpPr>
            <a:spLocks noGrp="1"/>
          </p:cNvSpPr>
          <p:nvPr>
            <p:ph type="title"/>
          </p:nvPr>
        </p:nvSpPr>
        <p:spPr>
          <a:xfrm>
            <a:off x="457201" y="130175"/>
            <a:ext cx="8001000" cy="860425"/>
          </a:xfrm>
        </p:spPr>
        <p:txBody>
          <a:bodyPr/>
          <a:lstStyle/>
          <a:p>
            <a:r>
              <a:rPr lang="en-US" dirty="0" smtClean="0">
                <a:ea typeface="ＭＳ Ｐゴシック" pitchFamily="34" charset="-128"/>
              </a:rPr>
              <a:t>Causal Models and the Structural Relationship of Variables (2 of 7)</a:t>
            </a:r>
          </a:p>
        </p:txBody>
      </p:sp>
      <p:pic>
        <p:nvPicPr>
          <p:cNvPr id="7172" name="Picture 3" descr="The figure depicts a causal graph illustrating confounding from the unmeasured variable U2. Conditioning on the measured variable (C0), as indicated by the box around the variable, removes confounding from U1. Measured confounders are often proxies for unmeasurable constructs. For example, family history of heart disease is a measured variable indicating someone’s risk for cardiovascular disease (U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95400" y="1671222"/>
            <a:ext cx="6553200" cy="26721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3" name="Text Box 31"/>
          <p:cNvSpPr txBox="1">
            <a:spLocks/>
          </p:cNvSpPr>
          <p:nvPr/>
        </p:nvSpPr>
        <p:spPr bwMode="auto">
          <a:xfrm>
            <a:off x="561975" y="4419600"/>
            <a:ext cx="8001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Palatino Linotype" pitchFamily="18" charset="0"/>
                <a:cs typeface="Arial" charset="0"/>
              </a:defRPr>
            </a:lvl1pPr>
            <a:lvl2pPr marL="742950" indent="-285750" eaLnBrk="0" hangingPunct="0">
              <a:defRPr>
                <a:solidFill>
                  <a:schemeClr val="tx1"/>
                </a:solidFill>
                <a:latin typeface="Palatino Linotype" pitchFamily="18" charset="0"/>
                <a:cs typeface="Arial" charset="0"/>
              </a:defRPr>
            </a:lvl2pPr>
            <a:lvl3pPr marL="1143000" indent="-228600" eaLnBrk="0" hangingPunct="0">
              <a:defRPr>
                <a:solidFill>
                  <a:schemeClr val="tx1"/>
                </a:solidFill>
                <a:latin typeface="Palatino Linotype" pitchFamily="18" charset="0"/>
                <a:cs typeface="Arial" charset="0"/>
              </a:defRPr>
            </a:lvl3pPr>
            <a:lvl4pPr marL="1600200" indent="-228600" eaLnBrk="0" hangingPunct="0">
              <a:defRPr>
                <a:solidFill>
                  <a:schemeClr val="tx1"/>
                </a:solidFill>
                <a:latin typeface="Palatino Linotype" pitchFamily="18" charset="0"/>
                <a:cs typeface="Arial" charset="0"/>
              </a:defRPr>
            </a:lvl4pPr>
            <a:lvl5pPr marL="2057400" indent="-228600" eaLnBrk="0" hangingPunct="0">
              <a:defRPr>
                <a:solidFill>
                  <a:schemeClr val="tx1"/>
                </a:solidFill>
                <a:latin typeface="Palatino Linotype" pitchFamily="18" charset="0"/>
                <a:cs typeface="Arial" charset="0"/>
              </a:defRPr>
            </a:lvl5pPr>
            <a:lvl6pPr marL="2514600" indent="-228600" eaLnBrk="0" fontAlgn="base" hangingPunct="0">
              <a:spcBef>
                <a:spcPct val="0"/>
              </a:spcBef>
              <a:spcAft>
                <a:spcPct val="0"/>
              </a:spcAft>
              <a:defRPr>
                <a:solidFill>
                  <a:schemeClr val="tx1"/>
                </a:solidFill>
                <a:latin typeface="Palatino Linotype" pitchFamily="18" charset="0"/>
                <a:cs typeface="Arial" charset="0"/>
              </a:defRPr>
            </a:lvl6pPr>
            <a:lvl7pPr marL="2971800" indent="-228600" eaLnBrk="0" fontAlgn="base" hangingPunct="0">
              <a:spcBef>
                <a:spcPct val="0"/>
              </a:spcBef>
              <a:spcAft>
                <a:spcPct val="0"/>
              </a:spcAft>
              <a:defRPr>
                <a:solidFill>
                  <a:schemeClr val="tx1"/>
                </a:solidFill>
                <a:latin typeface="Palatino Linotype" pitchFamily="18" charset="0"/>
                <a:cs typeface="Arial" charset="0"/>
              </a:defRPr>
            </a:lvl7pPr>
            <a:lvl8pPr marL="3429000" indent="-228600" eaLnBrk="0" fontAlgn="base" hangingPunct="0">
              <a:spcBef>
                <a:spcPct val="0"/>
              </a:spcBef>
              <a:spcAft>
                <a:spcPct val="0"/>
              </a:spcAft>
              <a:defRPr>
                <a:solidFill>
                  <a:schemeClr val="tx1"/>
                </a:solidFill>
                <a:latin typeface="Palatino Linotype" pitchFamily="18" charset="0"/>
                <a:cs typeface="Arial" charset="0"/>
              </a:defRPr>
            </a:lvl8pPr>
            <a:lvl9pPr marL="3886200" indent="-228600" eaLnBrk="0" fontAlgn="base" hangingPunct="0">
              <a:spcBef>
                <a:spcPct val="0"/>
              </a:spcBef>
              <a:spcAft>
                <a:spcPct val="0"/>
              </a:spcAft>
              <a:defRPr>
                <a:solidFill>
                  <a:schemeClr val="tx1"/>
                </a:solidFill>
                <a:latin typeface="Palatino Linotype" pitchFamily="18" charset="0"/>
                <a:cs typeface="Arial" charset="0"/>
              </a:defRPr>
            </a:lvl9pPr>
          </a:lstStyle>
          <a:p>
            <a:pPr eaLnBrk="1" hangingPunct="1"/>
            <a:r>
              <a:rPr lang="en-US" sz="1600" dirty="0">
                <a:solidFill>
                  <a:schemeClr val="bg1"/>
                </a:solidFill>
                <a:latin typeface="Times New Roman" pitchFamily="18" charset="0"/>
                <a:cs typeface="Times New Roman" pitchFamily="18" charset="0"/>
              </a:rPr>
              <a:t>A causal graph illustrating confounding from the unmeasured variable </a:t>
            </a:r>
            <a:r>
              <a:rPr lang="en-US" sz="1600" i="1" dirty="0">
                <a:solidFill>
                  <a:schemeClr val="bg1"/>
                </a:solidFill>
                <a:latin typeface="Times New Roman" pitchFamily="18" charset="0"/>
                <a:cs typeface="Times New Roman" pitchFamily="18" charset="0"/>
              </a:rPr>
              <a:t>U2. </a:t>
            </a:r>
            <a:r>
              <a:rPr lang="en-US" sz="1600" dirty="0">
                <a:solidFill>
                  <a:schemeClr val="bg1"/>
                </a:solidFill>
                <a:latin typeface="Times New Roman" pitchFamily="18" charset="0"/>
                <a:cs typeface="Times New Roman" pitchFamily="18" charset="0"/>
              </a:rPr>
              <a:t>Conditioning on the measured variable (</a:t>
            </a:r>
            <a:r>
              <a:rPr lang="en-US" sz="1600" i="1" dirty="0">
                <a:solidFill>
                  <a:schemeClr val="bg1"/>
                </a:solidFill>
                <a:latin typeface="Times New Roman" pitchFamily="18" charset="0"/>
                <a:cs typeface="Times New Roman" pitchFamily="18" charset="0"/>
              </a:rPr>
              <a:t>C</a:t>
            </a:r>
            <a:r>
              <a:rPr lang="en-US" sz="1600" i="1" baseline="-25000" dirty="0">
                <a:solidFill>
                  <a:schemeClr val="bg1"/>
                </a:solidFill>
                <a:latin typeface="Times New Roman" pitchFamily="18" charset="0"/>
                <a:cs typeface="Times New Roman" pitchFamily="18" charset="0"/>
              </a:rPr>
              <a:t>0</a:t>
            </a:r>
            <a:r>
              <a:rPr lang="en-US" sz="1600" dirty="0">
                <a:solidFill>
                  <a:schemeClr val="bg1"/>
                </a:solidFill>
                <a:latin typeface="Times New Roman" pitchFamily="18" charset="0"/>
                <a:cs typeface="Times New Roman" pitchFamily="18" charset="0"/>
              </a:rPr>
              <a:t>), as indicated by the box around the variable, removes confounding from </a:t>
            </a:r>
            <a:r>
              <a:rPr lang="en-US" sz="1600" i="1" dirty="0">
                <a:solidFill>
                  <a:schemeClr val="bg1"/>
                </a:solidFill>
                <a:latin typeface="Times New Roman" pitchFamily="18" charset="0"/>
                <a:cs typeface="Times New Roman" pitchFamily="18" charset="0"/>
              </a:rPr>
              <a:t>U1</a:t>
            </a:r>
            <a:r>
              <a:rPr lang="en-US" sz="1600" dirty="0">
                <a:solidFill>
                  <a:schemeClr val="bg1"/>
                </a:solidFill>
                <a:latin typeface="Times New Roman" pitchFamily="18" charset="0"/>
                <a:cs typeface="Times New Roman" pitchFamily="18" charset="0"/>
              </a:rPr>
              <a:t>. Measured confounders are often proxies for unmeasurable constructs. For example, family history of heart disease is a measured variable indicating someone’s risk for cardiovascular disease (</a:t>
            </a:r>
            <a:r>
              <a:rPr lang="en-US" sz="1600" i="1" dirty="0">
                <a:solidFill>
                  <a:schemeClr val="bg1"/>
                </a:solidFill>
                <a:latin typeface="Times New Roman" pitchFamily="18" charset="0"/>
                <a:cs typeface="Times New Roman" pitchFamily="18" charset="0"/>
              </a:rPr>
              <a:t>U1</a:t>
            </a:r>
            <a:r>
              <a:rPr lang="en-US" sz="1600" dirty="0">
                <a:solidFill>
                  <a:schemeClr val="bg1"/>
                </a:solidFill>
                <a:latin typeface="Times New Roman" pitchFamily="18" charset="0"/>
                <a:cs typeface="Times New Roman" pitchFamily="18" charset="0"/>
              </a:rPr>
              <a:t>).</a:t>
            </a:r>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Content Placeholder 1"/>
          <p:cNvSpPr>
            <a:spLocks noGrp="1"/>
          </p:cNvSpPr>
          <p:nvPr>
            <p:ph idx="1"/>
          </p:nvPr>
        </p:nvSpPr>
        <p:spPr bwMode="auto">
          <a:xfrm>
            <a:off x="457200" y="1298575"/>
            <a:ext cx="8382000" cy="48275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292100" indent="-292100"/>
            <a:r>
              <a:rPr lang="en-US" sz="1970" dirty="0" smtClean="0">
                <a:ea typeface="ＭＳ Ｐゴシック" pitchFamily="34" charset="-128"/>
              </a:rPr>
              <a:t>Provider actions</a:t>
            </a:r>
          </a:p>
          <a:p>
            <a:pPr marL="693738" lvl="1" indent="-292100"/>
            <a:r>
              <a:rPr lang="en-US" sz="1970" dirty="0" smtClean="0">
                <a:ea typeface="ＭＳ Ｐゴシック" pitchFamily="34" charset="-128"/>
              </a:rPr>
              <a:t>Confounding by indication: Prescribers choose treatments for patients who they believe are most likely to benefit or least likely to be harmed.</a:t>
            </a:r>
          </a:p>
          <a:p>
            <a:pPr marL="693738" lvl="1" indent="-292100"/>
            <a:r>
              <a:rPr lang="en-US" sz="1970" dirty="0" smtClean="0">
                <a:ea typeface="ＭＳ Ｐゴシック" pitchFamily="34" charset="-128"/>
              </a:rPr>
              <a:t>Confounding by frailty: Patients perceived by a physician to be frail or very sick may be less likely to receive preventive therapies.</a:t>
            </a:r>
          </a:p>
          <a:p>
            <a:pPr marL="292100" indent="-292100"/>
            <a:r>
              <a:rPr lang="en-US" sz="1970" dirty="0" smtClean="0">
                <a:ea typeface="ＭＳ Ｐゴシック" pitchFamily="34" charset="-128"/>
              </a:rPr>
              <a:t>Patient actions</a:t>
            </a:r>
          </a:p>
          <a:p>
            <a:pPr marL="693738" lvl="1" indent="-292100"/>
            <a:r>
              <a:rPr lang="en-US" sz="1970" dirty="0" smtClean="0">
                <a:ea typeface="ＭＳ Ｐゴシック" pitchFamily="34" charset="-128"/>
              </a:rPr>
              <a:t>Healthy user bias: Patients who initiate or adhere to a preventive therapy may be more likely than other patients to engage in other prevention-oriented behaviors.</a:t>
            </a:r>
          </a:p>
          <a:p>
            <a:pPr marL="292100" indent="-292100"/>
            <a:r>
              <a:rPr lang="en-US" sz="1970" dirty="0" smtClean="0">
                <a:ea typeface="ＭＳ Ｐゴシック" pitchFamily="34" charset="-128"/>
              </a:rPr>
              <a:t>Environmental and social factors</a:t>
            </a:r>
          </a:p>
          <a:p>
            <a:pPr marL="693738" lvl="1" indent="-292100"/>
            <a:r>
              <a:rPr lang="en-US" sz="1970" dirty="0" smtClean="0">
                <a:ea typeface="ＭＳ Ｐゴシック" pitchFamily="34" charset="-128"/>
              </a:rPr>
              <a:t>Access to health care: Patient access may have a direct or indirect relation to treatment and study outcomes.</a:t>
            </a:r>
          </a:p>
        </p:txBody>
      </p:sp>
      <p:sp>
        <p:nvSpPr>
          <p:cNvPr id="8195" name="Title 2"/>
          <p:cNvSpPr>
            <a:spLocks noGrp="1"/>
          </p:cNvSpPr>
          <p:nvPr>
            <p:ph type="title"/>
          </p:nvPr>
        </p:nvSpPr>
        <p:spPr/>
        <p:txBody>
          <a:bodyPr/>
          <a:lstStyle/>
          <a:p>
            <a:r>
              <a:rPr lang="en-US" dirty="0" smtClean="0">
                <a:ea typeface="ＭＳ Ｐゴシック" pitchFamily="34" charset="-128"/>
              </a:rPr>
              <a:t>Sources of Confounding</a:t>
            </a:r>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68412"/>
            <a:ext cx="8229600" cy="4827588"/>
          </a:xfrm>
        </p:spPr>
        <p:txBody>
          <a:bodyPr/>
          <a:lstStyle/>
          <a:p>
            <a:pPr>
              <a:defRPr/>
            </a:pPr>
            <a:r>
              <a:rPr lang="en-US" dirty="0" smtClean="0"/>
              <a:t>Intermediate variables (1 of 2)</a:t>
            </a:r>
          </a:p>
          <a:p>
            <a:pPr>
              <a:defRPr/>
            </a:pPr>
            <a:endParaRPr lang="en-US" dirty="0"/>
          </a:p>
          <a:p>
            <a:pPr marL="0" indent="0">
              <a:buFont typeface="Wingdings 2" pitchFamily="18" charset="2"/>
              <a:buNone/>
              <a:defRPr/>
            </a:pPr>
            <a:endParaRPr lang="en-US" dirty="0"/>
          </a:p>
        </p:txBody>
      </p:sp>
      <p:sp>
        <p:nvSpPr>
          <p:cNvPr id="9219" name="Title 2"/>
          <p:cNvSpPr>
            <a:spLocks noGrp="1"/>
          </p:cNvSpPr>
          <p:nvPr>
            <p:ph type="title"/>
          </p:nvPr>
        </p:nvSpPr>
        <p:spPr>
          <a:xfrm>
            <a:off x="457200" y="130175"/>
            <a:ext cx="8001000" cy="860425"/>
          </a:xfrm>
        </p:spPr>
        <p:txBody>
          <a:bodyPr/>
          <a:lstStyle/>
          <a:p>
            <a:r>
              <a:rPr lang="en-US" dirty="0" smtClean="0">
                <a:ea typeface="ＭＳ Ｐゴシック" pitchFamily="34" charset="-128"/>
              </a:rPr>
              <a:t>Causal Models and the Structural Relationship of Variables (3 of 7)</a:t>
            </a:r>
          </a:p>
        </p:txBody>
      </p:sp>
      <p:pic>
        <p:nvPicPr>
          <p:cNvPr id="9220" name="Picture 3" descr="The figure depicts a causal graph representing an intermediate causal pathway. Blood pressure after treatment initiation (C1) is on the causal pathway between antihypertensive treatment (A0) and cardiovascular events (Y1). Baseline blood pressure (C0) is a measured confounder of disease severity (U1) and the box around the variable represents adjustmen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74688" y="1748118"/>
            <a:ext cx="4508500" cy="30528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2" name="Text Box 4"/>
          <p:cNvSpPr txBox="1">
            <a:spLocks/>
          </p:cNvSpPr>
          <p:nvPr/>
        </p:nvSpPr>
        <p:spPr bwMode="auto">
          <a:xfrm>
            <a:off x="685800" y="4935070"/>
            <a:ext cx="7696200" cy="915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Palatino Linotype" pitchFamily="18" charset="0"/>
                <a:cs typeface="Arial" charset="0"/>
              </a:defRPr>
            </a:lvl1pPr>
            <a:lvl2pPr marL="742950" indent="-285750" eaLnBrk="0" hangingPunct="0">
              <a:defRPr>
                <a:solidFill>
                  <a:schemeClr val="tx1"/>
                </a:solidFill>
                <a:latin typeface="Palatino Linotype" pitchFamily="18" charset="0"/>
                <a:cs typeface="Arial" charset="0"/>
              </a:defRPr>
            </a:lvl2pPr>
            <a:lvl3pPr marL="1143000" indent="-228600" eaLnBrk="0" hangingPunct="0">
              <a:defRPr>
                <a:solidFill>
                  <a:schemeClr val="tx1"/>
                </a:solidFill>
                <a:latin typeface="Palatino Linotype" pitchFamily="18" charset="0"/>
                <a:cs typeface="Arial" charset="0"/>
              </a:defRPr>
            </a:lvl3pPr>
            <a:lvl4pPr marL="1600200" indent="-228600" eaLnBrk="0" hangingPunct="0">
              <a:defRPr>
                <a:solidFill>
                  <a:schemeClr val="tx1"/>
                </a:solidFill>
                <a:latin typeface="Palatino Linotype" pitchFamily="18" charset="0"/>
                <a:cs typeface="Arial" charset="0"/>
              </a:defRPr>
            </a:lvl4pPr>
            <a:lvl5pPr marL="2057400" indent="-228600" eaLnBrk="0" hangingPunct="0">
              <a:defRPr>
                <a:solidFill>
                  <a:schemeClr val="tx1"/>
                </a:solidFill>
                <a:latin typeface="Palatino Linotype" pitchFamily="18" charset="0"/>
                <a:cs typeface="Arial" charset="0"/>
              </a:defRPr>
            </a:lvl5pPr>
            <a:lvl6pPr marL="2514600" indent="-228600" eaLnBrk="0" fontAlgn="base" hangingPunct="0">
              <a:spcBef>
                <a:spcPct val="0"/>
              </a:spcBef>
              <a:spcAft>
                <a:spcPct val="0"/>
              </a:spcAft>
              <a:defRPr>
                <a:solidFill>
                  <a:schemeClr val="tx1"/>
                </a:solidFill>
                <a:latin typeface="Palatino Linotype" pitchFamily="18" charset="0"/>
                <a:cs typeface="Arial" charset="0"/>
              </a:defRPr>
            </a:lvl6pPr>
            <a:lvl7pPr marL="2971800" indent="-228600" eaLnBrk="0" fontAlgn="base" hangingPunct="0">
              <a:spcBef>
                <a:spcPct val="0"/>
              </a:spcBef>
              <a:spcAft>
                <a:spcPct val="0"/>
              </a:spcAft>
              <a:defRPr>
                <a:solidFill>
                  <a:schemeClr val="tx1"/>
                </a:solidFill>
                <a:latin typeface="Palatino Linotype" pitchFamily="18" charset="0"/>
                <a:cs typeface="Arial" charset="0"/>
              </a:defRPr>
            </a:lvl7pPr>
            <a:lvl8pPr marL="3429000" indent="-228600" eaLnBrk="0" fontAlgn="base" hangingPunct="0">
              <a:spcBef>
                <a:spcPct val="0"/>
              </a:spcBef>
              <a:spcAft>
                <a:spcPct val="0"/>
              </a:spcAft>
              <a:defRPr>
                <a:solidFill>
                  <a:schemeClr val="tx1"/>
                </a:solidFill>
                <a:latin typeface="Palatino Linotype" pitchFamily="18" charset="0"/>
                <a:cs typeface="Arial" charset="0"/>
              </a:defRPr>
            </a:lvl8pPr>
            <a:lvl9pPr marL="3886200" indent="-228600" eaLnBrk="0" fontAlgn="base" hangingPunct="0">
              <a:spcBef>
                <a:spcPct val="0"/>
              </a:spcBef>
              <a:spcAft>
                <a:spcPct val="0"/>
              </a:spcAft>
              <a:defRPr>
                <a:solidFill>
                  <a:schemeClr val="tx1"/>
                </a:solidFill>
                <a:latin typeface="Palatino Linotype" pitchFamily="18" charset="0"/>
                <a:cs typeface="Arial" charset="0"/>
              </a:defRPr>
            </a:lvl9pPr>
          </a:lstStyle>
          <a:p>
            <a:pPr eaLnBrk="1" hangingPunct="1"/>
            <a:r>
              <a:rPr lang="en-US" sz="1400" dirty="0">
                <a:solidFill>
                  <a:schemeClr val="bg1"/>
                </a:solidFill>
                <a:latin typeface="Times New Roman" pitchFamily="18" charset="0"/>
                <a:cs typeface="Times New Roman" pitchFamily="18" charset="0"/>
              </a:rPr>
              <a:t>A causal graph representing an intermediate causal pathway. Blood pressure after treatment initiation (</a:t>
            </a:r>
            <a:r>
              <a:rPr lang="en-US" sz="1400" i="1" dirty="0">
                <a:solidFill>
                  <a:schemeClr val="bg1"/>
                </a:solidFill>
                <a:latin typeface="Times New Roman" pitchFamily="18" charset="0"/>
                <a:cs typeface="Times New Roman" pitchFamily="18" charset="0"/>
              </a:rPr>
              <a:t>C</a:t>
            </a:r>
            <a:r>
              <a:rPr lang="en-US" sz="1400" i="1" baseline="-25000" dirty="0">
                <a:solidFill>
                  <a:schemeClr val="bg1"/>
                </a:solidFill>
                <a:latin typeface="Times New Roman" pitchFamily="18" charset="0"/>
                <a:cs typeface="Times New Roman" pitchFamily="18" charset="0"/>
              </a:rPr>
              <a:t>1</a:t>
            </a:r>
            <a:r>
              <a:rPr lang="en-US" sz="1400" dirty="0">
                <a:solidFill>
                  <a:schemeClr val="bg1"/>
                </a:solidFill>
                <a:latin typeface="Times New Roman" pitchFamily="18" charset="0"/>
                <a:cs typeface="Times New Roman" pitchFamily="18" charset="0"/>
              </a:rPr>
              <a:t>) is on the causal pathway between antihypertensive treatment (</a:t>
            </a:r>
            <a:r>
              <a:rPr lang="en-US" sz="1400" i="1" dirty="0">
                <a:solidFill>
                  <a:schemeClr val="bg1"/>
                </a:solidFill>
                <a:latin typeface="Times New Roman" pitchFamily="18" charset="0"/>
                <a:cs typeface="Times New Roman" pitchFamily="18" charset="0"/>
              </a:rPr>
              <a:t>A</a:t>
            </a:r>
            <a:r>
              <a:rPr lang="en-US" sz="1400" i="1" baseline="-25000" dirty="0">
                <a:solidFill>
                  <a:schemeClr val="bg1"/>
                </a:solidFill>
                <a:latin typeface="Times New Roman" pitchFamily="18" charset="0"/>
                <a:cs typeface="Times New Roman" pitchFamily="18" charset="0"/>
              </a:rPr>
              <a:t>0</a:t>
            </a:r>
            <a:r>
              <a:rPr lang="en-US" sz="1400" dirty="0">
                <a:solidFill>
                  <a:schemeClr val="bg1"/>
                </a:solidFill>
                <a:latin typeface="Times New Roman" pitchFamily="18" charset="0"/>
                <a:cs typeface="Times New Roman" pitchFamily="18" charset="0"/>
              </a:rPr>
              <a:t>) and cardiovascular events (</a:t>
            </a:r>
            <a:r>
              <a:rPr lang="en-US" sz="1400" i="1" dirty="0">
                <a:solidFill>
                  <a:schemeClr val="bg1"/>
                </a:solidFill>
                <a:latin typeface="Times New Roman" pitchFamily="18" charset="0"/>
                <a:cs typeface="Times New Roman" pitchFamily="18" charset="0"/>
              </a:rPr>
              <a:t>Y</a:t>
            </a:r>
            <a:r>
              <a:rPr lang="en-US" sz="1400" i="1" baseline="-25000" dirty="0">
                <a:solidFill>
                  <a:schemeClr val="bg1"/>
                </a:solidFill>
                <a:latin typeface="Times New Roman" pitchFamily="18" charset="0"/>
                <a:cs typeface="Times New Roman" pitchFamily="18" charset="0"/>
              </a:rPr>
              <a:t>1</a:t>
            </a:r>
            <a:r>
              <a:rPr lang="en-US" sz="1400" dirty="0">
                <a:solidFill>
                  <a:schemeClr val="bg1"/>
                </a:solidFill>
                <a:latin typeface="Times New Roman" pitchFamily="18" charset="0"/>
                <a:cs typeface="Times New Roman" pitchFamily="18" charset="0"/>
              </a:rPr>
              <a:t>). Baseline blood pressure (</a:t>
            </a:r>
            <a:r>
              <a:rPr lang="en-US" sz="1400" i="1" dirty="0">
                <a:solidFill>
                  <a:schemeClr val="bg1"/>
                </a:solidFill>
                <a:latin typeface="Times New Roman" pitchFamily="18" charset="0"/>
                <a:cs typeface="Times New Roman" pitchFamily="18" charset="0"/>
              </a:rPr>
              <a:t>C</a:t>
            </a:r>
            <a:r>
              <a:rPr lang="en-US" sz="1400" i="1" baseline="-25000" dirty="0">
                <a:solidFill>
                  <a:schemeClr val="bg1"/>
                </a:solidFill>
                <a:latin typeface="Times New Roman" pitchFamily="18" charset="0"/>
                <a:cs typeface="Times New Roman" pitchFamily="18" charset="0"/>
              </a:rPr>
              <a:t>0</a:t>
            </a:r>
            <a:r>
              <a:rPr lang="en-US" sz="1400" dirty="0">
                <a:solidFill>
                  <a:schemeClr val="bg1"/>
                </a:solidFill>
                <a:latin typeface="Times New Roman" pitchFamily="18" charset="0"/>
                <a:cs typeface="Times New Roman" pitchFamily="18" charset="0"/>
              </a:rPr>
              <a:t>) is a measured confounder of disease severity (</a:t>
            </a:r>
            <a:r>
              <a:rPr lang="en-US" sz="1400" i="1" dirty="0">
                <a:solidFill>
                  <a:schemeClr val="bg1"/>
                </a:solidFill>
                <a:latin typeface="Times New Roman" pitchFamily="18" charset="0"/>
                <a:cs typeface="Times New Roman" pitchFamily="18" charset="0"/>
              </a:rPr>
              <a:t>U1</a:t>
            </a:r>
            <a:r>
              <a:rPr lang="en-US" sz="1400" dirty="0">
                <a:solidFill>
                  <a:schemeClr val="bg1"/>
                </a:solidFill>
                <a:latin typeface="Times New Roman" pitchFamily="18" charset="0"/>
                <a:cs typeface="Times New Roman" pitchFamily="18" charset="0"/>
              </a:rPr>
              <a:t>) and the box around the variable represents adjustment.</a:t>
            </a:r>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68412"/>
            <a:ext cx="8229600" cy="4827588"/>
          </a:xfrm>
        </p:spPr>
        <p:txBody>
          <a:bodyPr/>
          <a:lstStyle/>
          <a:p>
            <a:pPr>
              <a:defRPr/>
            </a:pPr>
            <a:r>
              <a:rPr lang="en-US" dirty="0" smtClean="0"/>
              <a:t>Intermediate variables (2 of 2) </a:t>
            </a:r>
          </a:p>
          <a:p>
            <a:pPr>
              <a:defRPr/>
            </a:pPr>
            <a:endParaRPr lang="en-US" dirty="0"/>
          </a:p>
          <a:p>
            <a:pPr marL="0" indent="0">
              <a:buFont typeface="Wingdings 2" pitchFamily="18" charset="2"/>
              <a:buNone/>
              <a:defRPr/>
            </a:pPr>
            <a:endParaRPr lang="en-US" dirty="0"/>
          </a:p>
        </p:txBody>
      </p:sp>
      <p:sp>
        <p:nvSpPr>
          <p:cNvPr id="9219" name="Title 2"/>
          <p:cNvSpPr>
            <a:spLocks noGrp="1"/>
          </p:cNvSpPr>
          <p:nvPr>
            <p:ph type="title"/>
          </p:nvPr>
        </p:nvSpPr>
        <p:spPr>
          <a:xfrm>
            <a:off x="457200" y="130175"/>
            <a:ext cx="8001000" cy="860425"/>
          </a:xfrm>
        </p:spPr>
        <p:txBody>
          <a:bodyPr/>
          <a:lstStyle/>
          <a:p>
            <a:r>
              <a:rPr lang="en-US" dirty="0" smtClean="0">
                <a:ea typeface="ＭＳ Ｐゴシック" pitchFamily="34" charset="-128"/>
              </a:rPr>
              <a:t>Causal Models and the Structural Relationship of Variables (4 of 7)</a:t>
            </a:r>
          </a:p>
        </p:txBody>
      </p:sp>
      <p:pic>
        <p:nvPicPr>
          <p:cNvPr id="9221" name="Picture 4" descr="The figure depicts a causal diagram illustrating the problem of adjustment for the intermediate variable, low birth-weight (M1), when evaluating the causal effect of maternal smoking (A0) on infant mortality (Y1) after adjustment for measured baseline confounders (C0) between exposure and outcome. Confounding at the intermediate and outcome, birth defects (U1), remains unmeasured."/>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43000" y="1828800"/>
            <a:ext cx="4020991" cy="26849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3" name="Text Box 13"/>
          <p:cNvSpPr txBox="1">
            <a:spLocks/>
          </p:cNvSpPr>
          <p:nvPr/>
        </p:nvSpPr>
        <p:spPr bwMode="auto">
          <a:xfrm>
            <a:off x="457200" y="4648200"/>
            <a:ext cx="8058150" cy="1203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Palatino Linotype" pitchFamily="18" charset="0"/>
                <a:cs typeface="Arial" charset="0"/>
              </a:defRPr>
            </a:lvl1pPr>
            <a:lvl2pPr marL="742950" indent="-285750" eaLnBrk="0" hangingPunct="0">
              <a:defRPr>
                <a:solidFill>
                  <a:schemeClr val="tx1"/>
                </a:solidFill>
                <a:latin typeface="Palatino Linotype" pitchFamily="18" charset="0"/>
                <a:cs typeface="Arial" charset="0"/>
              </a:defRPr>
            </a:lvl2pPr>
            <a:lvl3pPr marL="1143000" indent="-228600" eaLnBrk="0" hangingPunct="0">
              <a:defRPr>
                <a:solidFill>
                  <a:schemeClr val="tx1"/>
                </a:solidFill>
                <a:latin typeface="Palatino Linotype" pitchFamily="18" charset="0"/>
                <a:cs typeface="Arial" charset="0"/>
              </a:defRPr>
            </a:lvl3pPr>
            <a:lvl4pPr marL="1600200" indent="-228600" eaLnBrk="0" hangingPunct="0">
              <a:defRPr>
                <a:solidFill>
                  <a:schemeClr val="tx1"/>
                </a:solidFill>
                <a:latin typeface="Palatino Linotype" pitchFamily="18" charset="0"/>
                <a:cs typeface="Arial" charset="0"/>
              </a:defRPr>
            </a:lvl4pPr>
            <a:lvl5pPr marL="2057400" indent="-228600" eaLnBrk="0" hangingPunct="0">
              <a:defRPr>
                <a:solidFill>
                  <a:schemeClr val="tx1"/>
                </a:solidFill>
                <a:latin typeface="Palatino Linotype" pitchFamily="18" charset="0"/>
                <a:cs typeface="Arial" charset="0"/>
              </a:defRPr>
            </a:lvl5pPr>
            <a:lvl6pPr marL="2514600" indent="-228600" eaLnBrk="0" fontAlgn="base" hangingPunct="0">
              <a:spcBef>
                <a:spcPct val="0"/>
              </a:spcBef>
              <a:spcAft>
                <a:spcPct val="0"/>
              </a:spcAft>
              <a:defRPr>
                <a:solidFill>
                  <a:schemeClr val="tx1"/>
                </a:solidFill>
                <a:latin typeface="Palatino Linotype" pitchFamily="18" charset="0"/>
                <a:cs typeface="Arial" charset="0"/>
              </a:defRPr>
            </a:lvl6pPr>
            <a:lvl7pPr marL="2971800" indent="-228600" eaLnBrk="0" fontAlgn="base" hangingPunct="0">
              <a:spcBef>
                <a:spcPct val="0"/>
              </a:spcBef>
              <a:spcAft>
                <a:spcPct val="0"/>
              </a:spcAft>
              <a:defRPr>
                <a:solidFill>
                  <a:schemeClr val="tx1"/>
                </a:solidFill>
                <a:latin typeface="Palatino Linotype" pitchFamily="18" charset="0"/>
                <a:cs typeface="Arial" charset="0"/>
              </a:defRPr>
            </a:lvl7pPr>
            <a:lvl8pPr marL="3429000" indent="-228600" eaLnBrk="0" fontAlgn="base" hangingPunct="0">
              <a:spcBef>
                <a:spcPct val="0"/>
              </a:spcBef>
              <a:spcAft>
                <a:spcPct val="0"/>
              </a:spcAft>
              <a:defRPr>
                <a:solidFill>
                  <a:schemeClr val="tx1"/>
                </a:solidFill>
                <a:latin typeface="Palatino Linotype" pitchFamily="18" charset="0"/>
                <a:cs typeface="Arial" charset="0"/>
              </a:defRPr>
            </a:lvl8pPr>
            <a:lvl9pPr marL="3886200" indent="-228600" eaLnBrk="0" fontAlgn="base" hangingPunct="0">
              <a:spcBef>
                <a:spcPct val="0"/>
              </a:spcBef>
              <a:spcAft>
                <a:spcPct val="0"/>
              </a:spcAft>
              <a:defRPr>
                <a:solidFill>
                  <a:schemeClr val="tx1"/>
                </a:solidFill>
                <a:latin typeface="Palatino Linotype" pitchFamily="18" charset="0"/>
                <a:cs typeface="Arial" charset="0"/>
              </a:defRPr>
            </a:lvl9pPr>
          </a:lstStyle>
          <a:p>
            <a:pPr eaLnBrk="1" hangingPunct="1"/>
            <a:r>
              <a:rPr lang="en-US" sz="1600" dirty="0">
                <a:solidFill>
                  <a:schemeClr val="bg1"/>
                </a:solidFill>
                <a:latin typeface="Times New Roman" pitchFamily="18" charset="0"/>
                <a:cs typeface="Times New Roman" pitchFamily="18" charset="0"/>
              </a:rPr>
              <a:t>A causal diagram illustrating the problem of adjustment for the intermediate variable, low birth-weight (</a:t>
            </a:r>
            <a:r>
              <a:rPr lang="en-US" sz="1600" i="1" dirty="0">
                <a:solidFill>
                  <a:schemeClr val="bg1"/>
                </a:solidFill>
                <a:latin typeface="Times New Roman" pitchFamily="18" charset="0"/>
                <a:cs typeface="Times New Roman" pitchFamily="18" charset="0"/>
              </a:rPr>
              <a:t>M</a:t>
            </a:r>
            <a:r>
              <a:rPr lang="en-US" sz="1600" i="1" baseline="-25000" dirty="0">
                <a:solidFill>
                  <a:schemeClr val="bg1"/>
                </a:solidFill>
                <a:latin typeface="Times New Roman" pitchFamily="18" charset="0"/>
                <a:cs typeface="Times New Roman" pitchFamily="18" charset="0"/>
              </a:rPr>
              <a:t>1</a:t>
            </a:r>
            <a:r>
              <a:rPr lang="en-US" sz="1600" dirty="0">
                <a:solidFill>
                  <a:schemeClr val="bg1"/>
                </a:solidFill>
                <a:latin typeface="Times New Roman" pitchFamily="18" charset="0"/>
                <a:cs typeface="Times New Roman" pitchFamily="18" charset="0"/>
              </a:rPr>
              <a:t>), when evaluating the causal effect of maternal smoking (</a:t>
            </a:r>
            <a:r>
              <a:rPr lang="en-US" sz="1600" i="1" dirty="0">
                <a:solidFill>
                  <a:schemeClr val="bg1"/>
                </a:solidFill>
                <a:latin typeface="Times New Roman" pitchFamily="18" charset="0"/>
                <a:cs typeface="Times New Roman" pitchFamily="18" charset="0"/>
              </a:rPr>
              <a:t>A</a:t>
            </a:r>
            <a:r>
              <a:rPr lang="en-US" sz="1600" i="1" baseline="-25000" dirty="0">
                <a:solidFill>
                  <a:schemeClr val="bg1"/>
                </a:solidFill>
                <a:latin typeface="Times New Roman" pitchFamily="18" charset="0"/>
                <a:cs typeface="Times New Roman" pitchFamily="18" charset="0"/>
              </a:rPr>
              <a:t>0</a:t>
            </a:r>
            <a:r>
              <a:rPr lang="en-US" sz="1600" dirty="0">
                <a:solidFill>
                  <a:schemeClr val="bg1"/>
                </a:solidFill>
                <a:latin typeface="Times New Roman" pitchFamily="18" charset="0"/>
                <a:cs typeface="Times New Roman" pitchFamily="18" charset="0"/>
              </a:rPr>
              <a:t>) on infant mortality (</a:t>
            </a:r>
            <a:r>
              <a:rPr lang="en-US" sz="1600" i="1" dirty="0">
                <a:solidFill>
                  <a:schemeClr val="bg1"/>
                </a:solidFill>
                <a:latin typeface="Times New Roman" pitchFamily="18" charset="0"/>
                <a:cs typeface="Times New Roman" pitchFamily="18" charset="0"/>
              </a:rPr>
              <a:t>Y</a:t>
            </a:r>
            <a:r>
              <a:rPr lang="en-US" sz="1600" i="1" baseline="-25000" dirty="0">
                <a:solidFill>
                  <a:schemeClr val="bg1"/>
                </a:solidFill>
                <a:latin typeface="Times New Roman" pitchFamily="18" charset="0"/>
                <a:cs typeface="Times New Roman" pitchFamily="18" charset="0"/>
              </a:rPr>
              <a:t>1</a:t>
            </a:r>
            <a:r>
              <a:rPr lang="en-US" sz="1600" dirty="0">
                <a:solidFill>
                  <a:schemeClr val="bg1"/>
                </a:solidFill>
                <a:latin typeface="Times New Roman" pitchFamily="18" charset="0"/>
                <a:cs typeface="Times New Roman" pitchFamily="18" charset="0"/>
              </a:rPr>
              <a:t>) after adjustment for measured baseline confounders (</a:t>
            </a:r>
            <a:r>
              <a:rPr lang="en-US" sz="1600" i="1" dirty="0">
                <a:solidFill>
                  <a:schemeClr val="bg1"/>
                </a:solidFill>
                <a:latin typeface="Times New Roman" pitchFamily="18" charset="0"/>
                <a:cs typeface="Times New Roman" pitchFamily="18" charset="0"/>
              </a:rPr>
              <a:t>C</a:t>
            </a:r>
            <a:r>
              <a:rPr lang="en-US" sz="1600" i="1" baseline="-25000" dirty="0">
                <a:solidFill>
                  <a:schemeClr val="bg1"/>
                </a:solidFill>
                <a:latin typeface="Times New Roman" pitchFamily="18" charset="0"/>
                <a:cs typeface="Times New Roman" pitchFamily="18" charset="0"/>
              </a:rPr>
              <a:t>0</a:t>
            </a:r>
            <a:r>
              <a:rPr lang="en-US" sz="1600" dirty="0">
                <a:solidFill>
                  <a:schemeClr val="bg1"/>
                </a:solidFill>
                <a:latin typeface="Times New Roman" pitchFamily="18" charset="0"/>
                <a:cs typeface="Times New Roman" pitchFamily="18" charset="0"/>
              </a:rPr>
              <a:t>) between exposure and outcome. Confounding at the intermediate </a:t>
            </a:r>
            <a:r>
              <a:rPr lang="en-US" sz="1600" dirty="0" smtClean="0">
                <a:solidFill>
                  <a:schemeClr val="bg1"/>
                </a:solidFill>
                <a:latin typeface="Times New Roman" pitchFamily="18" charset="0"/>
                <a:cs typeface="Times New Roman" pitchFamily="18" charset="0"/>
              </a:rPr>
              <a:t>variable and </a:t>
            </a:r>
            <a:r>
              <a:rPr lang="en-US" sz="1600" dirty="0">
                <a:solidFill>
                  <a:schemeClr val="bg1"/>
                </a:solidFill>
                <a:latin typeface="Times New Roman" pitchFamily="18" charset="0"/>
                <a:cs typeface="Times New Roman" pitchFamily="18" charset="0"/>
              </a:rPr>
              <a:t>outcome, birth defects (</a:t>
            </a:r>
            <a:r>
              <a:rPr lang="en-US" sz="1600" i="1" dirty="0">
                <a:solidFill>
                  <a:schemeClr val="bg1"/>
                </a:solidFill>
                <a:latin typeface="Times New Roman" pitchFamily="18" charset="0"/>
                <a:cs typeface="Times New Roman" pitchFamily="18" charset="0"/>
              </a:rPr>
              <a:t>U1</a:t>
            </a:r>
            <a:r>
              <a:rPr lang="en-US" sz="1600" dirty="0">
                <a:solidFill>
                  <a:schemeClr val="bg1"/>
                </a:solidFill>
                <a:latin typeface="Times New Roman" pitchFamily="18" charset="0"/>
                <a:cs typeface="Times New Roman" pitchFamily="18" charset="0"/>
              </a:rPr>
              <a:t>), remains unmeasured.</a:t>
            </a:r>
          </a:p>
        </p:txBody>
      </p:sp>
      <p:sp>
        <p:nvSpPr>
          <p:cNvPr id="3" name="Rectangle 2"/>
          <p:cNvSpPr/>
          <p:nvPr/>
        </p:nvSpPr>
        <p:spPr>
          <a:xfrm>
            <a:off x="5276849" y="3464004"/>
            <a:ext cx="2343151" cy="1107996"/>
          </a:xfrm>
          <a:prstGeom prst="rect">
            <a:avLst/>
          </a:prstGeom>
        </p:spPr>
        <p:txBody>
          <a:bodyPr wrap="square">
            <a:spAutoFit/>
          </a:bodyPr>
          <a:lstStyle/>
          <a:p>
            <a:r>
              <a:rPr lang="en-US" sz="1100" dirty="0">
                <a:solidFill>
                  <a:schemeClr val="bg1"/>
                </a:solidFill>
                <a:latin typeface="Arial" pitchFamily="34" charset="0"/>
                <a:ea typeface="ＭＳ Ｐゴシック" pitchFamily="34" charset="-128"/>
                <a:cs typeface="Arial" pitchFamily="34" charset="0"/>
              </a:rPr>
              <a:t>Modified and reprinted with permission from </a:t>
            </a:r>
            <a:r>
              <a:rPr lang="en-US" sz="1100" dirty="0" smtClean="0">
                <a:solidFill>
                  <a:schemeClr val="bg1"/>
                </a:solidFill>
                <a:latin typeface="Arial" pitchFamily="34" charset="0"/>
                <a:ea typeface="ＭＳ Ｐゴシック" pitchFamily="34" charset="-128"/>
                <a:cs typeface="Arial" pitchFamily="34" charset="0"/>
              </a:rPr>
              <a:t>Vanderweele TJ, Mumford EF, Schisterman EF. Epidemiology 2012 Jan;23(1):1-9. </a:t>
            </a:r>
            <a:r>
              <a:rPr lang="en-US" sz="1100" dirty="0">
                <a:solidFill>
                  <a:schemeClr val="bg1"/>
                </a:solidFill>
                <a:latin typeface="Arial" pitchFamily="34" charset="0"/>
                <a:ea typeface="ＭＳ Ｐゴシック" pitchFamily="34" charset="-128"/>
                <a:cs typeface="Arial" pitchFamily="34" charset="0"/>
              </a:rPr>
              <a:t>Copyright </a:t>
            </a:r>
            <a:r>
              <a:rPr lang="en-US" sz="1100" dirty="0" smtClean="0">
                <a:solidFill>
                  <a:schemeClr val="bg1"/>
                </a:solidFill>
                <a:latin typeface="Arial" pitchFamily="34" charset="0"/>
                <a:ea typeface="ＭＳ Ｐゴシック" pitchFamily="34" charset="-128"/>
                <a:cs typeface="Arial" pitchFamily="34" charset="0"/>
              </a:rPr>
              <a:t>© 2012</a:t>
            </a:r>
            <a:r>
              <a:rPr lang="en-US" sz="1100" dirty="0" smtClean="0">
                <a:solidFill>
                  <a:srgbClr val="FFFFFF"/>
                </a:solidFill>
                <a:latin typeface="Arial" pitchFamily="34" charset="0"/>
                <a:ea typeface="ＭＳ Ｐゴシック" pitchFamily="34" charset="-128"/>
                <a:cs typeface="Arial" pitchFamily="34" charset="0"/>
              </a:rPr>
              <a:t> </a:t>
            </a:r>
            <a:r>
              <a:rPr lang="en-US" sz="1100" dirty="0">
                <a:solidFill>
                  <a:srgbClr val="FFFFFF"/>
                </a:solidFill>
                <a:latin typeface="Arial" pitchFamily="34" charset="0"/>
                <a:ea typeface="ＭＳ Ｐゴシック" pitchFamily="34" charset="-128"/>
                <a:cs typeface="Arial" pitchFamily="34" charset="0"/>
              </a:rPr>
              <a:t>Wolters Kluwer </a:t>
            </a:r>
            <a:r>
              <a:rPr lang="en-US" sz="1100" dirty="0" smtClean="0">
                <a:solidFill>
                  <a:srgbClr val="FFFFFF"/>
                </a:solidFill>
                <a:latin typeface="Arial" pitchFamily="34" charset="0"/>
                <a:ea typeface="ＭＳ Ｐゴシック" pitchFamily="34" charset="-128"/>
                <a:cs typeface="Arial" pitchFamily="34" charset="0"/>
              </a:rPr>
              <a:t>Health.</a:t>
            </a:r>
            <a:r>
              <a:rPr lang="en-US" sz="1100" dirty="0" smtClean="0">
                <a:solidFill>
                  <a:schemeClr val="bg1"/>
                </a:solidFill>
                <a:latin typeface="Arial" pitchFamily="34" charset="0"/>
                <a:ea typeface="ＭＳ Ｐゴシック" pitchFamily="34" charset="-128"/>
                <a:cs typeface="Arial" pitchFamily="34" charset="0"/>
              </a:rPr>
              <a:t> All </a:t>
            </a:r>
            <a:r>
              <a:rPr lang="en-US" sz="1100" dirty="0">
                <a:solidFill>
                  <a:schemeClr val="bg1"/>
                </a:solidFill>
                <a:latin typeface="Arial" pitchFamily="34" charset="0"/>
                <a:ea typeface="ＭＳ Ｐゴシック" pitchFamily="34" charset="-128"/>
                <a:cs typeface="Arial" pitchFamily="34" charset="0"/>
              </a:rPr>
              <a:t>rights reserved.</a:t>
            </a:r>
          </a:p>
        </p:txBody>
      </p:sp>
    </p:spTree>
    <p:extLst>
      <p:ext uri="{BB962C8B-B14F-4D97-AF65-F5344CB8AC3E}">
        <p14:creationId xmlns:p14="http://schemas.microsoft.com/office/powerpoint/2010/main" val="3218291135"/>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98575"/>
            <a:ext cx="8229600" cy="4827588"/>
          </a:xfrm>
        </p:spPr>
        <p:txBody>
          <a:bodyPr/>
          <a:lstStyle/>
          <a:p>
            <a:pPr>
              <a:defRPr/>
            </a:pPr>
            <a:r>
              <a:rPr lang="en-US" dirty="0" smtClean="0"/>
              <a:t>Time-varying confounding </a:t>
            </a:r>
          </a:p>
          <a:p>
            <a:pPr>
              <a:defRPr/>
            </a:pPr>
            <a:endParaRPr lang="en-US" dirty="0"/>
          </a:p>
          <a:p>
            <a:pPr>
              <a:defRPr/>
            </a:pPr>
            <a:endParaRPr lang="en-US" dirty="0" smtClean="0"/>
          </a:p>
          <a:p>
            <a:pPr>
              <a:defRPr/>
            </a:pPr>
            <a:endParaRPr lang="en-US" dirty="0" smtClean="0"/>
          </a:p>
          <a:p>
            <a:pPr marL="0" indent="0">
              <a:buFont typeface="Wingdings 2" pitchFamily="18" charset="2"/>
              <a:buNone/>
              <a:defRPr/>
            </a:pPr>
            <a:endParaRPr lang="en-US" dirty="0"/>
          </a:p>
        </p:txBody>
      </p:sp>
      <p:sp>
        <p:nvSpPr>
          <p:cNvPr id="10243" name="Title 2"/>
          <p:cNvSpPr>
            <a:spLocks noGrp="1"/>
          </p:cNvSpPr>
          <p:nvPr>
            <p:ph type="title"/>
          </p:nvPr>
        </p:nvSpPr>
        <p:spPr>
          <a:xfrm>
            <a:off x="457200" y="130175"/>
            <a:ext cx="8001000" cy="860425"/>
          </a:xfrm>
        </p:spPr>
        <p:txBody>
          <a:bodyPr/>
          <a:lstStyle/>
          <a:p>
            <a:r>
              <a:rPr lang="en-US" dirty="0" smtClean="0">
                <a:ea typeface="ＭＳ Ｐゴシック" pitchFamily="34" charset="-128"/>
              </a:rPr>
              <a:t>Causal Models and the Structural Relationship of Variables (5 of 7)</a:t>
            </a:r>
          </a:p>
        </p:txBody>
      </p:sp>
      <p:pic>
        <p:nvPicPr>
          <p:cNvPr id="10244" name="Picture 3" descr="The figure depicts a simplified causal graph illustrating adherence to initial antihypertensive therapy as a time-varying treatment (A0, A1), joint predictors of treatment adherence and the outcome (C0, C1). The unmeasured variable (U1) indicates this is a non-experimental study."/>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66813" y="1752600"/>
            <a:ext cx="6681787" cy="3093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5" name="Text Box 14"/>
          <p:cNvSpPr txBox="1">
            <a:spLocks/>
          </p:cNvSpPr>
          <p:nvPr/>
        </p:nvSpPr>
        <p:spPr bwMode="auto">
          <a:xfrm>
            <a:off x="838200" y="4876800"/>
            <a:ext cx="7467600" cy="1046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Palatino Linotype" pitchFamily="18" charset="0"/>
                <a:cs typeface="Arial" charset="0"/>
              </a:defRPr>
            </a:lvl1pPr>
            <a:lvl2pPr marL="742950" indent="-285750" eaLnBrk="0" hangingPunct="0">
              <a:defRPr>
                <a:solidFill>
                  <a:schemeClr val="tx1"/>
                </a:solidFill>
                <a:latin typeface="Palatino Linotype" pitchFamily="18" charset="0"/>
                <a:cs typeface="Arial" charset="0"/>
              </a:defRPr>
            </a:lvl2pPr>
            <a:lvl3pPr marL="1143000" indent="-228600" eaLnBrk="0" hangingPunct="0">
              <a:defRPr>
                <a:solidFill>
                  <a:schemeClr val="tx1"/>
                </a:solidFill>
                <a:latin typeface="Palatino Linotype" pitchFamily="18" charset="0"/>
                <a:cs typeface="Arial" charset="0"/>
              </a:defRPr>
            </a:lvl3pPr>
            <a:lvl4pPr marL="1600200" indent="-228600" eaLnBrk="0" hangingPunct="0">
              <a:defRPr>
                <a:solidFill>
                  <a:schemeClr val="tx1"/>
                </a:solidFill>
                <a:latin typeface="Palatino Linotype" pitchFamily="18" charset="0"/>
                <a:cs typeface="Arial" charset="0"/>
              </a:defRPr>
            </a:lvl4pPr>
            <a:lvl5pPr marL="2057400" indent="-228600" eaLnBrk="0" hangingPunct="0">
              <a:defRPr>
                <a:solidFill>
                  <a:schemeClr val="tx1"/>
                </a:solidFill>
                <a:latin typeface="Palatino Linotype" pitchFamily="18" charset="0"/>
                <a:cs typeface="Arial" charset="0"/>
              </a:defRPr>
            </a:lvl5pPr>
            <a:lvl6pPr marL="2514600" indent="-228600" eaLnBrk="0" fontAlgn="base" hangingPunct="0">
              <a:spcBef>
                <a:spcPct val="0"/>
              </a:spcBef>
              <a:spcAft>
                <a:spcPct val="0"/>
              </a:spcAft>
              <a:defRPr>
                <a:solidFill>
                  <a:schemeClr val="tx1"/>
                </a:solidFill>
                <a:latin typeface="Palatino Linotype" pitchFamily="18" charset="0"/>
                <a:cs typeface="Arial" charset="0"/>
              </a:defRPr>
            </a:lvl6pPr>
            <a:lvl7pPr marL="2971800" indent="-228600" eaLnBrk="0" fontAlgn="base" hangingPunct="0">
              <a:spcBef>
                <a:spcPct val="0"/>
              </a:spcBef>
              <a:spcAft>
                <a:spcPct val="0"/>
              </a:spcAft>
              <a:defRPr>
                <a:solidFill>
                  <a:schemeClr val="tx1"/>
                </a:solidFill>
                <a:latin typeface="Palatino Linotype" pitchFamily="18" charset="0"/>
                <a:cs typeface="Arial" charset="0"/>
              </a:defRPr>
            </a:lvl7pPr>
            <a:lvl8pPr marL="3429000" indent="-228600" eaLnBrk="0" fontAlgn="base" hangingPunct="0">
              <a:spcBef>
                <a:spcPct val="0"/>
              </a:spcBef>
              <a:spcAft>
                <a:spcPct val="0"/>
              </a:spcAft>
              <a:defRPr>
                <a:solidFill>
                  <a:schemeClr val="tx1"/>
                </a:solidFill>
                <a:latin typeface="Palatino Linotype" pitchFamily="18" charset="0"/>
                <a:cs typeface="Arial" charset="0"/>
              </a:defRPr>
            </a:lvl8pPr>
            <a:lvl9pPr marL="3886200" indent="-228600" eaLnBrk="0" fontAlgn="base" hangingPunct="0">
              <a:spcBef>
                <a:spcPct val="0"/>
              </a:spcBef>
              <a:spcAft>
                <a:spcPct val="0"/>
              </a:spcAft>
              <a:defRPr>
                <a:solidFill>
                  <a:schemeClr val="tx1"/>
                </a:solidFill>
                <a:latin typeface="Palatino Linotype" pitchFamily="18" charset="0"/>
                <a:cs typeface="Arial" charset="0"/>
              </a:defRPr>
            </a:lvl9pPr>
          </a:lstStyle>
          <a:p>
            <a:pPr eaLnBrk="1" hangingPunct="1"/>
            <a:r>
              <a:rPr lang="en-US" sz="1600" dirty="0">
                <a:solidFill>
                  <a:schemeClr val="bg1"/>
                </a:solidFill>
                <a:latin typeface="Times New Roman" pitchFamily="18" charset="0"/>
                <a:cs typeface="Times New Roman" pitchFamily="18" charset="0"/>
              </a:rPr>
              <a:t>A simplified causal graph illustrating adherence to initial antihypertensive therapy as a time-varying treatment (</a:t>
            </a:r>
            <a:r>
              <a:rPr lang="en-US" sz="1600" i="1" dirty="0">
                <a:solidFill>
                  <a:schemeClr val="bg1"/>
                </a:solidFill>
                <a:latin typeface="Times New Roman" pitchFamily="18" charset="0"/>
                <a:cs typeface="Times New Roman" pitchFamily="18" charset="0"/>
              </a:rPr>
              <a:t>A</a:t>
            </a:r>
            <a:r>
              <a:rPr lang="en-US" sz="1600" i="1" baseline="-25000" dirty="0">
                <a:solidFill>
                  <a:schemeClr val="bg1"/>
                </a:solidFill>
                <a:latin typeface="Times New Roman" pitchFamily="18" charset="0"/>
                <a:cs typeface="Times New Roman" pitchFamily="18" charset="0"/>
              </a:rPr>
              <a:t>0</a:t>
            </a:r>
            <a:r>
              <a:rPr lang="en-US" sz="1600" dirty="0">
                <a:solidFill>
                  <a:schemeClr val="bg1"/>
                </a:solidFill>
                <a:latin typeface="Times New Roman" pitchFamily="18" charset="0"/>
                <a:cs typeface="Times New Roman" pitchFamily="18" charset="0"/>
              </a:rPr>
              <a:t>, </a:t>
            </a:r>
            <a:r>
              <a:rPr lang="en-US" sz="1600" i="1" dirty="0">
                <a:solidFill>
                  <a:schemeClr val="bg1"/>
                </a:solidFill>
                <a:latin typeface="Times New Roman" pitchFamily="18" charset="0"/>
                <a:cs typeface="Times New Roman" pitchFamily="18" charset="0"/>
              </a:rPr>
              <a:t>A</a:t>
            </a:r>
            <a:r>
              <a:rPr lang="en-US" sz="1600" i="1" baseline="-25000" dirty="0">
                <a:solidFill>
                  <a:schemeClr val="bg1"/>
                </a:solidFill>
                <a:latin typeface="Times New Roman" pitchFamily="18" charset="0"/>
                <a:cs typeface="Times New Roman" pitchFamily="18" charset="0"/>
              </a:rPr>
              <a:t>1</a:t>
            </a:r>
            <a:r>
              <a:rPr lang="en-US" sz="1600" dirty="0">
                <a:solidFill>
                  <a:schemeClr val="bg1"/>
                </a:solidFill>
                <a:latin typeface="Times New Roman" pitchFamily="18" charset="0"/>
                <a:cs typeface="Times New Roman" pitchFamily="18" charset="0"/>
              </a:rPr>
              <a:t>), joint predictors of treatment </a:t>
            </a:r>
            <a:r>
              <a:rPr lang="en-US" sz="1600" dirty="0" smtClean="0">
                <a:solidFill>
                  <a:schemeClr val="bg1"/>
                </a:solidFill>
                <a:latin typeface="Times New Roman" pitchFamily="18" charset="0"/>
                <a:cs typeface="Times New Roman" pitchFamily="18" charset="0"/>
              </a:rPr>
              <a:t>adherence, </a:t>
            </a:r>
            <a:r>
              <a:rPr lang="en-US" sz="1600" dirty="0">
                <a:solidFill>
                  <a:schemeClr val="bg1"/>
                </a:solidFill>
                <a:latin typeface="Times New Roman" pitchFamily="18" charset="0"/>
                <a:cs typeface="Times New Roman" pitchFamily="18" charset="0"/>
              </a:rPr>
              <a:t>and the outcome (</a:t>
            </a:r>
            <a:r>
              <a:rPr lang="en-US" sz="1600" i="1" dirty="0">
                <a:solidFill>
                  <a:schemeClr val="bg1"/>
                </a:solidFill>
                <a:latin typeface="Times New Roman" pitchFamily="18" charset="0"/>
                <a:cs typeface="Times New Roman" pitchFamily="18" charset="0"/>
              </a:rPr>
              <a:t>C</a:t>
            </a:r>
            <a:r>
              <a:rPr lang="en-US" sz="1600" i="1" baseline="-25000" dirty="0">
                <a:solidFill>
                  <a:schemeClr val="bg1"/>
                </a:solidFill>
                <a:latin typeface="Times New Roman" pitchFamily="18" charset="0"/>
                <a:cs typeface="Times New Roman" pitchFamily="18" charset="0"/>
              </a:rPr>
              <a:t>0</a:t>
            </a:r>
            <a:r>
              <a:rPr lang="en-US" sz="1600" dirty="0">
                <a:solidFill>
                  <a:schemeClr val="bg1"/>
                </a:solidFill>
                <a:latin typeface="Times New Roman" pitchFamily="18" charset="0"/>
                <a:cs typeface="Times New Roman" pitchFamily="18" charset="0"/>
              </a:rPr>
              <a:t>, </a:t>
            </a:r>
            <a:r>
              <a:rPr lang="en-US" sz="1600" i="1" dirty="0">
                <a:solidFill>
                  <a:schemeClr val="bg1"/>
                </a:solidFill>
                <a:latin typeface="Times New Roman" pitchFamily="18" charset="0"/>
                <a:cs typeface="Times New Roman" pitchFamily="18" charset="0"/>
              </a:rPr>
              <a:t>C</a:t>
            </a:r>
            <a:r>
              <a:rPr lang="en-US" sz="1600" i="1" baseline="-25000" dirty="0">
                <a:solidFill>
                  <a:schemeClr val="bg1"/>
                </a:solidFill>
                <a:latin typeface="Times New Roman" pitchFamily="18" charset="0"/>
                <a:cs typeface="Times New Roman" pitchFamily="18" charset="0"/>
              </a:rPr>
              <a:t>1</a:t>
            </a:r>
            <a:r>
              <a:rPr lang="en-US" sz="1600" dirty="0">
                <a:solidFill>
                  <a:schemeClr val="bg1"/>
                </a:solidFill>
                <a:latin typeface="Times New Roman" pitchFamily="18" charset="0"/>
                <a:cs typeface="Times New Roman" pitchFamily="18" charset="0"/>
              </a:rPr>
              <a:t>). The unmeasured variable (</a:t>
            </a:r>
            <a:r>
              <a:rPr lang="en-US" sz="1600" i="1" dirty="0">
                <a:solidFill>
                  <a:schemeClr val="bg1"/>
                </a:solidFill>
                <a:latin typeface="Times New Roman" pitchFamily="18" charset="0"/>
                <a:cs typeface="Times New Roman" pitchFamily="18" charset="0"/>
              </a:rPr>
              <a:t>U1</a:t>
            </a:r>
            <a:r>
              <a:rPr lang="en-US" sz="1600" dirty="0">
                <a:solidFill>
                  <a:schemeClr val="bg1"/>
                </a:solidFill>
                <a:latin typeface="Times New Roman" pitchFamily="18" charset="0"/>
                <a:cs typeface="Times New Roman" pitchFamily="18" charset="0"/>
              </a:rPr>
              <a:t>) indicates this is a nonexperimental study.</a:t>
            </a:r>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EHC-slide-template-final-2011">
  <a:themeElements>
    <a:clrScheme name="Custom 1">
      <a:dk1>
        <a:srgbClr val="000000"/>
      </a:dk1>
      <a:lt1>
        <a:srgbClr val="FFFFFF"/>
      </a:lt1>
      <a:dk2>
        <a:srgbClr val="595959"/>
      </a:dk2>
      <a:lt2>
        <a:srgbClr val="BFBFBF"/>
      </a:lt2>
      <a:accent1>
        <a:srgbClr val="DDE3EE"/>
      </a:accent1>
      <a:accent2>
        <a:srgbClr val="7030A0"/>
      </a:accent2>
      <a:accent3>
        <a:srgbClr val="C00000"/>
      </a:accent3>
      <a:accent4>
        <a:srgbClr val="6984B5"/>
      </a:accent4>
      <a:accent5>
        <a:srgbClr val="92D050"/>
      </a:accent5>
      <a:accent6>
        <a:srgbClr val="FFC000"/>
      </a:accent6>
      <a:hlink>
        <a:srgbClr val="515798"/>
      </a:hlink>
      <a:folHlink>
        <a:srgbClr val="6984B5"/>
      </a:folHlink>
    </a:clrScheme>
    <a:fontScheme name="ccit_template">
      <a:majorFont>
        <a:latin typeface="Trebuchet MS"/>
        <a:ea typeface=""/>
        <a:cs typeface=""/>
      </a:majorFont>
      <a:minorFont>
        <a:latin typeface="Palatino Linotype"/>
        <a:ea typeface=""/>
        <a:cs typeface=""/>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905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905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ccit_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cit_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cit_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cit_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cit_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cit_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cit_templat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cit_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cit_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cit_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cit_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cit_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ccit_template 13">
        <a:dk1>
          <a:srgbClr val="000000"/>
        </a:dk1>
        <a:lt1>
          <a:srgbClr val="AAB9D5"/>
        </a:lt1>
        <a:dk2>
          <a:srgbClr val="000000"/>
        </a:dk2>
        <a:lt2>
          <a:srgbClr val="808080"/>
        </a:lt2>
        <a:accent1>
          <a:srgbClr val="BF946D"/>
        </a:accent1>
        <a:accent2>
          <a:srgbClr val="76572A"/>
        </a:accent2>
        <a:accent3>
          <a:srgbClr val="D2D9E7"/>
        </a:accent3>
        <a:accent4>
          <a:srgbClr val="000000"/>
        </a:accent4>
        <a:accent5>
          <a:srgbClr val="DCC8BA"/>
        </a:accent5>
        <a:accent6>
          <a:srgbClr val="6A4E25"/>
        </a:accent6>
        <a:hlink>
          <a:srgbClr val="6D6DBF"/>
        </a:hlink>
        <a:folHlink>
          <a:srgbClr val="4E4E7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6581</TotalTime>
  <Words>8460</Words>
  <Application>Microsoft Macintosh PowerPoint</Application>
  <PresentationFormat>On-screen Show (4:3)</PresentationFormat>
  <Paragraphs>393</Paragraphs>
  <Slides>17</Slides>
  <Notes>17</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EHC-slide-template-final-2011</vt:lpstr>
      <vt:lpstr>Covariate Selection for Observational Comparative Effectiveness Research</vt:lpstr>
      <vt:lpstr>Outline of Material</vt:lpstr>
      <vt:lpstr>Introduction </vt:lpstr>
      <vt:lpstr>Causal Models and the Structural Relationship of Variables (1 of 7) </vt:lpstr>
      <vt:lpstr>Causal Models and the Structural Relationship of Variables (2 of 7)</vt:lpstr>
      <vt:lpstr>Sources of Confounding</vt:lpstr>
      <vt:lpstr>Causal Models and the Structural Relationship of Variables (3 of 7)</vt:lpstr>
      <vt:lpstr>Causal Models and the Structural Relationship of Variables (4 of 7)</vt:lpstr>
      <vt:lpstr>Causal Models and the Structural Relationship of Variables (5 of 7)</vt:lpstr>
      <vt:lpstr>Causal Models and the Structural Relationship of Variables (6 of 7)</vt:lpstr>
      <vt:lpstr>Causal Models and the Structural Relationship of Variables (7 of 7)</vt:lpstr>
      <vt:lpstr>Proxy Confounders and Mismeasured and Unmeasured Confounders</vt:lpstr>
      <vt:lpstr>Selection of Variables To Control Confounding (1 of 3)</vt:lpstr>
      <vt:lpstr>Selection of Variables To Control Confounding (2 of 3)</vt:lpstr>
      <vt:lpstr>Selection of Variables To Control Confounding (3 of 3)</vt:lpstr>
      <vt:lpstr>Conclusions </vt:lpstr>
      <vt:lpstr>Summary Checklist</vt:lpstr>
    </vt:vector>
  </TitlesOfParts>
  <Company>Outcome Sciences, Inc.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Covariate Selection for Observational Comparative Effectiveness Research</dc:title>
  <dc:creator>Allison Bryant</dc:creator>
  <cp:lastModifiedBy>Katharine Schneider</cp:lastModifiedBy>
  <cp:revision>193</cp:revision>
  <cp:lastPrinted>2012-09-19T22:52:58Z</cp:lastPrinted>
  <dcterms:created xsi:type="dcterms:W3CDTF">2012-05-10T19:07:52Z</dcterms:created>
  <dcterms:modified xsi:type="dcterms:W3CDTF">2013-09-01T20:19:46Z</dcterms:modified>
</cp:coreProperties>
</file>