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2" r:id="rId2"/>
    <p:sldMasterId id="2147483695" r:id="rId3"/>
  </p:sldMasterIdLst>
  <p:notesMasterIdLst>
    <p:notesMasterId r:id="rId56"/>
  </p:notesMasterIdLst>
  <p:sldIdLst>
    <p:sldId id="323" r:id="rId4"/>
    <p:sldId id="265" r:id="rId5"/>
    <p:sldId id="266" r:id="rId6"/>
    <p:sldId id="267" r:id="rId7"/>
    <p:sldId id="321" r:id="rId8"/>
    <p:sldId id="282" r:id="rId9"/>
    <p:sldId id="283" r:id="rId10"/>
    <p:sldId id="326" r:id="rId11"/>
    <p:sldId id="285" r:id="rId12"/>
    <p:sldId id="286" r:id="rId13"/>
    <p:sldId id="287" r:id="rId14"/>
    <p:sldId id="288" r:id="rId15"/>
    <p:sldId id="289" r:id="rId16"/>
    <p:sldId id="269" r:id="rId17"/>
    <p:sldId id="270" r:id="rId18"/>
    <p:sldId id="271" r:id="rId19"/>
    <p:sldId id="272" r:id="rId20"/>
    <p:sldId id="274" r:id="rId21"/>
    <p:sldId id="300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11" r:id="rId41"/>
    <p:sldId id="312" r:id="rId42"/>
    <p:sldId id="313" r:id="rId43"/>
    <p:sldId id="314" r:id="rId44"/>
    <p:sldId id="315" r:id="rId45"/>
    <p:sldId id="316" r:id="rId46"/>
    <p:sldId id="317" r:id="rId47"/>
    <p:sldId id="318" r:id="rId48"/>
    <p:sldId id="319" r:id="rId49"/>
    <p:sldId id="320" r:id="rId50"/>
    <p:sldId id="275" r:id="rId51"/>
    <p:sldId id="324" r:id="rId52"/>
    <p:sldId id="322" r:id="rId53"/>
    <p:sldId id="277" r:id="rId54"/>
    <p:sldId id="278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5" autoAdjust="0"/>
    <p:restoredTop sz="94658" autoAdjust="0"/>
  </p:normalViewPr>
  <p:slideViewPr>
    <p:cSldViewPr>
      <p:cViewPr>
        <p:scale>
          <a:sx n="90" d="100"/>
          <a:sy n="90" d="100"/>
        </p:scale>
        <p:origin x="-3280" y="-22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50" Type="http://schemas.openxmlformats.org/officeDocument/2006/relationships/slide" Target="slides/slide47.xml"/><Relationship Id="rId51" Type="http://schemas.openxmlformats.org/officeDocument/2006/relationships/slide" Target="slides/slide48.xml"/><Relationship Id="rId52" Type="http://schemas.openxmlformats.org/officeDocument/2006/relationships/slide" Target="slides/slide49.xml"/><Relationship Id="rId53" Type="http://schemas.openxmlformats.org/officeDocument/2006/relationships/slide" Target="slides/slide50.xml"/><Relationship Id="rId54" Type="http://schemas.openxmlformats.org/officeDocument/2006/relationships/slide" Target="slides/slide51.xml"/><Relationship Id="rId55" Type="http://schemas.openxmlformats.org/officeDocument/2006/relationships/slide" Target="slides/slide52.xml"/><Relationship Id="rId56" Type="http://schemas.openxmlformats.org/officeDocument/2006/relationships/notesMaster" Target="notesMasters/notesMaster1.xml"/><Relationship Id="rId57" Type="http://schemas.openxmlformats.org/officeDocument/2006/relationships/printerSettings" Target="printerSettings/printerSettings1.bin"/><Relationship Id="rId58" Type="http://schemas.openxmlformats.org/officeDocument/2006/relationships/presProps" Target="presProps.xml"/><Relationship Id="rId59" Type="http://schemas.openxmlformats.org/officeDocument/2006/relationships/viewProps" Target="viewProps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<Relationship Id="rId47" Type="http://schemas.openxmlformats.org/officeDocument/2006/relationships/slide" Target="slides/slide44.xml"/><Relationship Id="rId48" Type="http://schemas.openxmlformats.org/officeDocument/2006/relationships/slide" Target="slides/slide45.xml"/><Relationship Id="rId49" Type="http://schemas.openxmlformats.org/officeDocument/2006/relationships/slide" Target="slides/slide4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60" Type="http://schemas.openxmlformats.org/officeDocument/2006/relationships/theme" Target="theme/theme1.xml"/><Relationship Id="rId61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8AFF13-B096-4E36-968F-046376953F8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7119C793-B931-41F2-9678-12007C22FC62}">
      <dgm:prSet phldrT="[Text]" custT="1"/>
      <dgm:spPr>
        <a:solidFill>
          <a:srgbClr val="DDA800"/>
        </a:solidFill>
      </dgm:spPr>
      <dgm:t>
        <a:bodyPr anchor="ctr"/>
        <a:lstStyle/>
        <a:p>
          <a:r>
            <a:rPr lang="en-US" sz="1800" b="1" dirty="0" smtClean="0"/>
            <a:t>Launch</a:t>
          </a:r>
        </a:p>
        <a:p>
          <a:r>
            <a:rPr lang="en-US" sz="1800" b="1" dirty="0" smtClean="0"/>
            <a:t>June 18 </a:t>
          </a:r>
        </a:p>
      </dgm:t>
    </dgm:pt>
    <dgm:pt modelId="{F301F58B-4536-4023-9E6F-11430DBEEE10}" type="parTrans" cxnId="{178363FC-F323-4F7F-9CDD-25B86BB66225}">
      <dgm:prSet/>
      <dgm:spPr/>
      <dgm:t>
        <a:bodyPr/>
        <a:lstStyle/>
        <a:p>
          <a:endParaRPr lang="en-US"/>
        </a:p>
      </dgm:t>
    </dgm:pt>
    <dgm:pt modelId="{2CBAB8E5-2669-499E-AA99-B48A0D696759}" type="sibTrans" cxnId="{178363FC-F323-4F7F-9CDD-25B86BB66225}">
      <dgm:prSet/>
      <dgm:spPr>
        <a:solidFill>
          <a:schemeClr val="accent1"/>
        </a:solidFill>
      </dgm:spPr>
      <dgm:t>
        <a:bodyPr/>
        <a:lstStyle/>
        <a:p>
          <a:endParaRPr lang="en-US" dirty="0"/>
        </a:p>
      </dgm:t>
    </dgm:pt>
    <dgm:pt modelId="{ABAA0657-6319-4181-B9BE-DE3F293DE1CF}">
      <dgm:prSet phldrT="[Text]" custT="1"/>
      <dgm:spPr>
        <a:solidFill>
          <a:srgbClr val="009CC8"/>
        </a:solidFill>
      </dgm:spPr>
      <dgm:t>
        <a:bodyPr anchor="ctr"/>
        <a:lstStyle/>
        <a:p>
          <a:r>
            <a:rPr lang="en-US" sz="1800" b="1" dirty="0" smtClean="0"/>
            <a:t>Intent to Submit</a:t>
          </a:r>
        </a:p>
        <a:p>
          <a:r>
            <a:rPr lang="en-US" sz="1800" b="1" dirty="0" smtClean="0"/>
            <a:t>Aug. 17</a:t>
          </a:r>
        </a:p>
      </dgm:t>
    </dgm:pt>
    <dgm:pt modelId="{27642E3C-E7D6-4D6B-983B-9C11D4361AE8}" type="parTrans" cxnId="{2976A75D-2133-4CF0-A810-95CB7343A492}">
      <dgm:prSet/>
      <dgm:spPr/>
      <dgm:t>
        <a:bodyPr/>
        <a:lstStyle/>
        <a:p>
          <a:endParaRPr lang="en-US"/>
        </a:p>
      </dgm:t>
    </dgm:pt>
    <dgm:pt modelId="{5252F889-9AE8-4631-84E9-8F57935E29EC}" type="sibTrans" cxnId="{2976A75D-2133-4CF0-A810-95CB7343A492}">
      <dgm:prSet/>
      <dgm:spPr>
        <a:solidFill>
          <a:schemeClr val="accent1"/>
        </a:solidFill>
      </dgm:spPr>
      <dgm:t>
        <a:bodyPr/>
        <a:lstStyle/>
        <a:p>
          <a:endParaRPr lang="en-US" dirty="0"/>
        </a:p>
      </dgm:t>
    </dgm:pt>
    <dgm:pt modelId="{1D9A6892-A91B-4C72-A920-73826E87E4E5}">
      <dgm:prSet custT="1"/>
      <dgm:spPr>
        <a:solidFill>
          <a:srgbClr val="DDA800"/>
        </a:solidFill>
      </dgm:spPr>
      <dgm:t>
        <a:bodyPr anchor="ctr"/>
        <a:lstStyle/>
        <a:p>
          <a:r>
            <a:rPr lang="en-US" sz="1800" b="1" dirty="0" smtClean="0"/>
            <a:t>Judging</a:t>
          </a:r>
        </a:p>
        <a:p>
          <a:r>
            <a:rPr lang="en-US" sz="1800" b="1" dirty="0" smtClean="0"/>
            <a:t>Late Nov. </a:t>
          </a:r>
        </a:p>
      </dgm:t>
    </dgm:pt>
    <dgm:pt modelId="{C6A4BACF-5B9B-4157-8C56-74ED2EBCB830}" type="parTrans" cxnId="{3060B19F-775C-4C10-A3B6-3039ADF5F424}">
      <dgm:prSet/>
      <dgm:spPr/>
      <dgm:t>
        <a:bodyPr/>
        <a:lstStyle/>
        <a:p>
          <a:endParaRPr lang="en-US"/>
        </a:p>
      </dgm:t>
    </dgm:pt>
    <dgm:pt modelId="{7685D080-D48F-4A05-B5EF-FE6EDAB25DD1}" type="sibTrans" cxnId="{3060B19F-775C-4C10-A3B6-3039ADF5F424}">
      <dgm:prSet/>
      <dgm:spPr>
        <a:solidFill>
          <a:schemeClr val="accent1"/>
        </a:solidFill>
      </dgm:spPr>
      <dgm:t>
        <a:bodyPr/>
        <a:lstStyle/>
        <a:p>
          <a:endParaRPr lang="en-US" dirty="0"/>
        </a:p>
      </dgm:t>
    </dgm:pt>
    <dgm:pt modelId="{D258C441-FC26-482E-B566-53F783EC8782}">
      <dgm:prSet custT="1"/>
      <dgm:spPr>
        <a:solidFill>
          <a:srgbClr val="009CC8"/>
        </a:solidFill>
      </dgm:spPr>
      <dgm:t>
        <a:bodyPr anchor="ctr"/>
        <a:lstStyle/>
        <a:p>
          <a:r>
            <a:rPr lang="en-US" sz="1800" b="1" dirty="0" smtClean="0"/>
            <a:t>Dissemin-ation</a:t>
          </a:r>
        </a:p>
        <a:p>
          <a:r>
            <a:rPr lang="en-US" sz="1800" b="1" dirty="0" smtClean="0"/>
            <a:t>Early 2013</a:t>
          </a:r>
        </a:p>
      </dgm:t>
    </dgm:pt>
    <dgm:pt modelId="{8F45C61D-48DB-4E61-ADF9-CA07C2D80C37}" type="parTrans" cxnId="{F6F539E6-15C3-4744-8F64-0B90431DC177}">
      <dgm:prSet/>
      <dgm:spPr/>
      <dgm:t>
        <a:bodyPr/>
        <a:lstStyle/>
        <a:p>
          <a:endParaRPr lang="en-US"/>
        </a:p>
      </dgm:t>
    </dgm:pt>
    <dgm:pt modelId="{C58777E8-E96C-46DB-91A3-7287CA6EA0A3}" type="sibTrans" cxnId="{F6F539E6-15C3-4744-8F64-0B90431DC177}">
      <dgm:prSet/>
      <dgm:spPr/>
      <dgm:t>
        <a:bodyPr/>
        <a:lstStyle/>
        <a:p>
          <a:endParaRPr lang="en-US"/>
        </a:p>
      </dgm:t>
    </dgm:pt>
    <dgm:pt modelId="{AF912190-DCC5-4F41-9C24-0F0AE0C75808}">
      <dgm:prSet phldrT="[Text]" custT="1"/>
      <dgm:spPr>
        <a:solidFill>
          <a:srgbClr val="004080"/>
        </a:solidFill>
      </dgm:spPr>
      <dgm:t>
        <a:bodyPr anchor="ctr"/>
        <a:lstStyle/>
        <a:p>
          <a:r>
            <a:rPr lang="en-US" sz="1800" b="1" dirty="0" smtClean="0"/>
            <a:t>Close</a:t>
          </a:r>
        </a:p>
        <a:p>
          <a:r>
            <a:rPr lang="en-US" sz="1800" b="1" dirty="0" smtClean="0"/>
            <a:t>Oct. 19</a:t>
          </a:r>
        </a:p>
      </dgm:t>
    </dgm:pt>
    <dgm:pt modelId="{864B7654-C049-4869-B67E-CA9FC6B556BF}" type="parTrans" cxnId="{BF6859D8-07D5-4BA5-AF05-B5F9E5925D29}">
      <dgm:prSet/>
      <dgm:spPr/>
      <dgm:t>
        <a:bodyPr/>
        <a:lstStyle/>
        <a:p>
          <a:endParaRPr lang="en-US"/>
        </a:p>
      </dgm:t>
    </dgm:pt>
    <dgm:pt modelId="{00AC6402-0381-46F8-ADF0-83BB08B1BBA9}" type="sibTrans" cxnId="{BF6859D8-07D5-4BA5-AF05-B5F9E5925D29}">
      <dgm:prSet/>
      <dgm:spPr/>
      <dgm:t>
        <a:bodyPr/>
        <a:lstStyle/>
        <a:p>
          <a:endParaRPr lang="en-US" dirty="0"/>
        </a:p>
      </dgm:t>
    </dgm:pt>
    <dgm:pt modelId="{F223981F-2061-4668-9CE6-C169D895B5EA}" type="pres">
      <dgm:prSet presAssocID="{358AFF13-B096-4E36-968F-046376953F8D}" presName="Name0" presStyleCnt="0">
        <dgm:presLayoutVars>
          <dgm:dir/>
          <dgm:resizeHandles val="exact"/>
        </dgm:presLayoutVars>
      </dgm:prSet>
      <dgm:spPr/>
    </dgm:pt>
    <dgm:pt modelId="{462C6EA3-E391-4B75-894C-40F29106AEF0}" type="pres">
      <dgm:prSet presAssocID="{7119C793-B931-41F2-9678-12007C22FC62}" presName="node" presStyleLbl="node1" presStyleIdx="0" presStyleCnt="5" custScaleX="100645" custScaleY="965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D67BB4-3885-4655-9A2B-05A5B701C7EC}" type="pres">
      <dgm:prSet presAssocID="{2CBAB8E5-2669-499E-AA99-B48A0D696759}" presName="sibTrans" presStyleLbl="sibTrans2D1" presStyleIdx="0" presStyleCnt="4"/>
      <dgm:spPr/>
      <dgm:t>
        <a:bodyPr/>
        <a:lstStyle/>
        <a:p>
          <a:endParaRPr lang="en-US"/>
        </a:p>
      </dgm:t>
    </dgm:pt>
    <dgm:pt modelId="{03D44E91-48C9-431E-AA05-B3FEBE955381}" type="pres">
      <dgm:prSet presAssocID="{2CBAB8E5-2669-499E-AA99-B48A0D696759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B9B8F9B3-FB7B-43D2-A410-9C8E6F5DC241}" type="pres">
      <dgm:prSet presAssocID="{ABAA0657-6319-4181-B9BE-DE3F293DE1C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A1E706-1BC0-4656-9F8E-9A84E439018D}" type="pres">
      <dgm:prSet presAssocID="{5252F889-9AE8-4631-84E9-8F57935E29EC}" presName="sibTrans" presStyleLbl="sibTrans2D1" presStyleIdx="1" presStyleCnt="4"/>
      <dgm:spPr/>
      <dgm:t>
        <a:bodyPr/>
        <a:lstStyle/>
        <a:p>
          <a:endParaRPr lang="en-US"/>
        </a:p>
      </dgm:t>
    </dgm:pt>
    <dgm:pt modelId="{B4CF26C3-4F36-40DD-A12F-A93B01F89B12}" type="pres">
      <dgm:prSet presAssocID="{5252F889-9AE8-4631-84E9-8F57935E29EC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886AF8DA-E4B5-4CFF-B86B-77C0293B862F}" type="pres">
      <dgm:prSet presAssocID="{AF912190-DCC5-4F41-9C24-0F0AE0C7580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DA7BBD-82ED-406E-B435-9F7986853685}" type="pres">
      <dgm:prSet presAssocID="{00AC6402-0381-46F8-ADF0-83BB08B1BBA9}" presName="sibTrans" presStyleLbl="sibTrans2D1" presStyleIdx="2" presStyleCnt="4"/>
      <dgm:spPr/>
      <dgm:t>
        <a:bodyPr/>
        <a:lstStyle/>
        <a:p>
          <a:endParaRPr lang="en-US"/>
        </a:p>
      </dgm:t>
    </dgm:pt>
    <dgm:pt modelId="{459F7CFF-D0DD-4AFF-AAE1-7CEB71D03524}" type="pres">
      <dgm:prSet presAssocID="{00AC6402-0381-46F8-ADF0-83BB08B1BBA9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DEFE0B7D-EEA5-4DFB-80FA-5A22C93CB195}" type="pres">
      <dgm:prSet presAssocID="{1D9A6892-A91B-4C72-A920-73826E87E4E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5C3115-3F66-42B7-AD27-FE027D937E9C}" type="pres">
      <dgm:prSet presAssocID="{7685D080-D48F-4A05-B5EF-FE6EDAB25DD1}" presName="sibTrans" presStyleLbl="sibTrans2D1" presStyleIdx="3" presStyleCnt="4"/>
      <dgm:spPr/>
      <dgm:t>
        <a:bodyPr/>
        <a:lstStyle/>
        <a:p>
          <a:endParaRPr lang="en-US"/>
        </a:p>
      </dgm:t>
    </dgm:pt>
    <dgm:pt modelId="{CAF8F099-C6AA-472D-A08E-CC0BB90ABCC1}" type="pres">
      <dgm:prSet presAssocID="{7685D080-D48F-4A05-B5EF-FE6EDAB25DD1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D7C505A7-02BB-4CB9-81B2-598BD62F9FF4}" type="pres">
      <dgm:prSet presAssocID="{D258C441-FC26-482E-B566-53F783EC8782}" presName="node" presStyleLbl="node1" presStyleIdx="4" presStyleCnt="5" custLinFactNeighborX="0" custLinFactNeighborY="47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F6859D8-07D5-4BA5-AF05-B5F9E5925D29}" srcId="{358AFF13-B096-4E36-968F-046376953F8D}" destId="{AF912190-DCC5-4F41-9C24-0F0AE0C75808}" srcOrd="2" destOrd="0" parTransId="{864B7654-C049-4869-B67E-CA9FC6B556BF}" sibTransId="{00AC6402-0381-46F8-ADF0-83BB08B1BBA9}"/>
    <dgm:cxn modelId="{404E8E38-600B-4CFF-8BF8-D4E6F3A48B99}" type="presOf" srcId="{7685D080-D48F-4A05-B5EF-FE6EDAB25DD1}" destId="{CAF8F099-C6AA-472D-A08E-CC0BB90ABCC1}" srcOrd="1" destOrd="0" presId="urn:microsoft.com/office/officeart/2005/8/layout/process1"/>
    <dgm:cxn modelId="{178363FC-F323-4F7F-9CDD-25B86BB66225}" srcId="{358AFF13-B096-4E36-968F-046376953F8D}" destId="{7119C793-B931-41F2-9678-12007C22FC62}" srcOrd="0" destOrd="0" parTransId="{F301F58B-4536-4023-9E6F-11430DBEEE10}" sibTransId="{2CBAB8E5-2669-499E-AA99-B48A0D696759}"/>
    <dgm:cxn modelId="{7AEDF408-4FB6-4509-A8FA-7E2B2BB5554D}" type="presOf" srcId="{00AC6402-0381-46F8-ADF0-83BB08B1BBA9}" destId="{459F7CFF-D0DD-4AFF-AAE1-7CEB71D03524}" srcOrd="1" destOrd="0" presId="urn:microsoft.com/office/officeart/2005/8/layout/process1"/>
    <dgm:cxn modelId="{E034C406-2A23-4A6F-AA8E-67749A36F2BF}" type="presOf" srcId="{5252F889-9AE8-4631-84E9-8F57935E29EC}" destId="{B4CF26C3-4F36-40DD-A12F-A93B01F89B12}" srcOrd="1" destOrd="0" presId="urn:microsoft.com/office/officeart/2005/8/layout/process1"/>
    <dgm:cxn modelId="{FEE1D419-4583-4022-831C-AF7D7E4DF0FB}" type="presOf" srcId="{7685D080-D48F-4A05-B5EF-FE6EDAB25DD1}" destId="{745C3115-3F66-42B7-AD27-FE027D937E9C}" srcOrd="0" destOrd="0" presId="urn:microsoft.com/office/officeart/2005/8/layout/process1"/>
    <dgm:cxn modelId="{3DADF459-6ADA-4A17-A139-1DE12EEC5275}" type="presOf" srcId="{7119C793-B931-41F2-9678-12007C22FC62}" destId="{462C6EA3-E391-4B75-894C-40F29106AEF0}" srcOrd="0" destOrd="0" presId="urn:microsoft.com/office/officeart/2005/8/layout/process1"/>
    <dgm:cxn modelId="{3060B19F-775C-4C10-A3B6-3039ADF5F424}" srcId="{358AFF13-B096-4E36-968F-046376953F8D}" destId="{1D9A6892-A91B-4C72-A920-73826E87E4E5}" srcOrd="3" destOrd="0" parTransId="{C6A4BACF-5B9B-4157-8C56-74ED2EBCB830}" sibTransId="{7685D080-D48F-4A05-B5EF-FE6EDAB25DD1}"/>
    <dgm:cxn modelId="{B465C1F1-AC84-43B7-A229-CEE506DE5BB9}" type="presOf" srcId="{2CBAB8E5-2669-499E-AA99-B48A0D696759}" destId="{03D44E91-48C9-431E-AA05-B3FEBE955381}" srcOrd="1" destOrd="0" presId="urn:microsoft.com/office/officeart/2005/8/layout/process1"/>
    <dgm:cxn modelId="{E7269D67-72FF-4292-9CC4-80D80AE979B7}" type="presOf" srcId="{AF912190-DCC5-4F41-9C24-0F0AE0C75808}" destId="{886AF8DA-E4B5-4CFF-B86B-77C0293B862F}" srcOrd="0" destOrd="0" presId="urn:microsoft.com/office/officeart/2005/8/layout/process1"/>
    <dgm:cxn modelId="{34E02102-B5A0-4C3B-A0A8-8F227E05CA3D}" type="presOf" srcId="{1D9A6892-A91B-4C72-A920-73826E87E4E5}" destId="{DEFE0B7D-EEA5-4DFB-80FA-5A22C93CB195}" srcOrd="0" destOrd="0" presId="urn:microsoft.com/office/officeart/2005/8/layout/process1"/>
    <dgm:cxn modelId="{F6F539E6-15C3-4744-8F64-0B90431DC177}" srcId="{358AFF13-B096-4E36-968F-046376953F8D}" destId="{D258C441-FC26-482E-B566-53F783EC8782}" srcOrd="4" destOrd="0" parTransId="{8F45C61D-48DB-4E61-ADF9-CA07C2D80C37}" sibTransId="{C58777E8-E96C-46DB-91A3-7287CA6EA0A3}"/>
    <dgm:cxn modelId="{2976A75D-2133-4CF0-A810-95CB7343A492}" srcId="{358AFF13-B096-4E36-968F-046376953F8D}" destId="{ABAA0657-6319-4181-B9BE-DE3F293DE1CF}" srcOrd="1" destOrd="0" parTransId="{27642E3C-E7D6-4D6B-983B-9C11D4361AE8}" sibTransId="{5252F889-9AE8-4631-84E9-8F57935E29EC}"/>
    <dgm:cxn modelId="{79BC67C4-AF89-42B6-BF6C-FCE05122E51B}" type="presOf" srcId="{2CBAB8E5-2669-499E-AA99-B48A0D696759}" destId="{23D67BB4-3885-4655-9A2B-05A5B701C7EC}" srcOrd="0" destOrd="0" presId="urn:microsoft.com/office/officeart/2005/8/layout/process1"/>
    <dgm:cxn modelId="{8B162B9B-EAAB-4666-B851-82A5555B76DB}" type="presOf" srcId="{5252F889-9AE8-4631-84E9-8F57935E29EC}" destId="{98A1E706-1BC0-4656-9F8E-9A84E439018D}" srcOrd="0" destOrd="0" presId="urn:microsoft.com/office/officeart/2005/8/layout/process1"/>
    <dgm:cxn modelId="{0C83E921-6D4F-4831-B634-737FE7C7A854}" type="presOf" srcId="{358AFF13-B096-4E36-968F-046376953F8D}" destId="{F223981F-2061-4668-9CE6-C169D895B5EA}" srcOrd="0" destOrd="0" presId="urn:microsoft.com/office/officeart/2005/8/layout/process1"/>
    <dgm:cxn modelId="{D5AD41C0-A5DA-4698-82DB-CCA3C5B2E450}" type="presOf" srcId="{ABAA0657-6319-4181-B9BE-DE3F293DE1CF}" destId="{B9B8F9B3-FB7B-43D2-A410-9C8E6F5DC241}" srcOrd="0" destOrd="0" presId="urn:microsoft.com/office/officeart/2005/8/layout/process1"/>
    <dgm:cxn modelId="{1EBBA929-2C85-402A-BA3E-DEE6FF9DFAA0}" type="presOf" srcId="{D258C441-FC26-482E-B566-53F783EC8782}" destId="{D7C505A7-02BB-4CB9-81B2-598BD62F9FF4}" srcOrd="0" destOrd="0" presId="urn:microsoft.com/office/officeart/2005/8/layout/process1"/>
    <dgm:cxn modelId="{724B2A86-9061-4977-94E7-F2B34183743D}" type="presOf" srcId="{00AC6402-0381-46F8-ADF0-83BB08B1BBA9}" destId="{82DA7BBD-82ED-406E-B435-9F7986853685}" srcOrd="0" destOrd="0" presId="urn:microsoft.com/office/officeart/2005/8/layout/process1"/>
    <dgm:cxn modelId="{8A598A56-ADAA-420D-8B76-A696A5326B28}" type="presParOf" srcId="{F223981F-2061-4668-9CE6-C169D895B5EA}" destId="{462C6EA3-E391-4B75-894C-40F29106AEF0}" srcOrd="0" destOrd="0" presId="urn:microsoft.com/office/officeart/2005/8/layout/process1"/>
    <dgm:cxn modelId="{D85C9A23-75F0-436F-A24D-010BCEB754A0}" type="presParOf" srcId="{F223981F-2061-4668-9CE6-C169D895B5EA}" destId="{23D67BB4-3885-4655-9A2B-05A5B701C7EC}" srcOrd="1" destOrd="0" presId="urn:microsoft.com/office/officeart/2005/8/layout/process1"/>
    <dgm:cxn modelId="{D03442E1-6D8B-45CD-88C6-2B5D765112BF}" type="presParOf" srcId="{23D67BB4-3885-4655-9A2B-05A5B701C7EC}" destId="{03D44E91-48C9-431E-AA05-B3FEBE955381}" srcOrd="0" destOrd="0" presId="urn:microsoft.com/office/officeart/2005/8/layout/process1"/>
    <dgm:cxn modelId="{10A66658-F2E8-43A1-9DF7-DBA025E1D49B}" type="presParOf" srcId="{F223981F-2061-4668-9CE6-C169D895B5EA}" destId="{B9B8F9B3-FB7B-43D2-A410-9C8E6F5DC241}" srcOrd="2" destOrd="0" presId="urn:microsoft.com/office/officeart/2005/8/layout/process1"/>
    <dgm:cxn modelId="{A74D3EE4-4547-4AF0-98D8-DA16DDEA7926}" type="presParOf" srcId="{F223981F-2061-4668-9CE6-C169D895B5EA}" destId="{98A1E706-1BC0-4656-9F8E-9A84E439018D}" srcOrd="3" destOrd="0" presId="urn:microsoft.com/office/officeart/2005/8/layout/process1"/>
    <dgm:cxn modelId="{20878877-0B06-47CC-BE14-7F4C5B407E32}" type="presParOf" srcId="{98A1E706-1BC0-4656-9F8E-9A84E439018D}" destId="{B4CF26C3-4F36-40DD-A12F-A93B01F89B12}" srcOrd="0" destOrd="0" presId="urn:microsoft.com/office/officeart/2005/8/layout/process1"/>
    <dgm:cxn modelId="{D01C20B1-FEEB-41E4-9DC8-5F85B173281F}" type="presParOf" srcId="{F223981F-2061-4668-9CE6-C169D895B5EA}" destId="{886AF8DA-E4B5-4CFF-B86B-77C0293B862F}" srcOrd="4" destOrd="0" presId="urn:microsoft.com/office/officeart/2005/8/layout/process1"/>
    <dgm:cxn modelId="{C8AD46FA-372F-4C1C-9BB6-41860A301EBA}" type="presParOf" srcId="{F223981F-2061-4668-9CE6-C169D895B5EA}" destId="{82DA7BBD-82ED-406E-B435-9F7986853685}" srcOrd="5" destOrd="0" presId="urn:microsoft.com/office/officeart/2005/8/layout/process1"/>
    <dgm:cxn modelId="{6B03F0A5-4CFE-47EC-B900-CC418FC28C9F}" type="presParOf" srcId="{82DA7BBD-82ED-406E-B435-9F7986853685}" destId="{459F7CFF-D0DD-4AFF-AAE1-7CEB71D03524}" srcOrd="0" destOrd="0" presId="urn:microsoft.com/office/officeart/2005/8/layout/process1"/>
    <dgm:cxn modelId="{9DD0F78D-51E2-488A-A1EE-92D18FD02C70}" type="presParOf" srcId="{F223981F-2061-4668-9CE6-C169D895B5EA}" destId="{DEFE0B7D-EEA5-4DFB-80FA-5A22C93CB195}" srcOrd="6" destOrd="0" presId="urn:microsoft.com/office/officeart/2005/8/layout/process1"/>
    <dgm:cxn modelId="{A9668F84-C7FA-4DDD-8B53-A6AC3797237F}" type="presParOf" srcId="{F223981F-2061-4668-9CE6-C169D895B5EA}" destId="{745C3115-3F66-42B7-AD27-FE027D937E9C}" srcOrd="7" destOrd="0" presId="urn:microsoft.com/office/officeart/2005/8/layout/process1"/>
    <dgm:cxn modelId="{49910880-71DA-4376-8150-54104BE5CFD6}" type="presParOf" srcId="{745C3115-3F66-42B7-AD27-FE027D937E9C}" destId="{CAF8F099-C6AA-472D-A08E-CC0BB90ABCC1}" srcOrd="0" destOrd="0" presId="urn:microsoft.com/office/officeart/2005/8/layout/process1"/>
    <dgm:cxn modelId="{94163361-B3CE-41B2-8099-09A615FE785A}" type="presParOf" srcId="{F223981F-2061-4668-9CE6-C169D895B5EA}" destId="{D7C505A7-02BB-4CB9-81B2-598BD62F9FF4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2C6EA3-E391-4B75-894C-40F29106AEF0}">
      <dsp:nvSpPr>
        <dsp:cNvPr id="0" name=""/>
        <dsp:cNvSpPr/>
      </dsp:nvSpPr>
      <dsp:spPr>
        <a:xfrm>
          <a:off x="1" y="1249935"/>
          <a:ext cx="1323377" cy="1005328"/>
        </a:xfrm>
        <a:prstGeom prst="roundRect">
          <a:avLst>
            <a:gd name="adj" fmla="val 10000"/>
          </a:avLst>
        </a:prstGeom>
        <a:solidFill>
          <a:srgbClr val="DDA8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Launch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June 18 </a:t>
          </a:r>
        </a:p>
      </dsp:txBody>
      <dsp:txXfrm>
        <a:off x="29446" y="1279380"/>
        <a:ext cx="1264487" cy="946438"/>
      </dsp:txXfrm>
    </dsp:sp>
    <dsp:sp modelId="{23D67BB4-3885-4655-9A2B-05A5B701C7EC}">
      <dsp:nvSpPr>
        <dsp:cNvPr id="0" name=""/>
        <dsp:cNvSpPr/>
      </dsp:nvSpPr>
      <dsp:spPr>
        <a:xfrm>
          <a:off x="1454868" y="1589552"/>
          <a:ext cx="278758" cy="3260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1454868" y="1654771"/>
        <a:ext cx="195131" cy="195656"/>
      </dsp:txXfrm>
    </dsp:sp>
    <dsp:sp modelId="{B9B8F9B3-FB7B-43D2-A410-9C8E6F5DC241}">
      <dsp:nvSpPr>
        <dsp:cNvPr id="0" name=""/>
        <dsp:cNvSpPr/>
      </dsp:nvSpPr>
      <dsp:spPr>
        <a:xfrm>
          <a:off x="1849337" y="1232162"/>
          <a:ext cx="1314896" cy="1040874"/>
        </a:xfrm>
        <a:prstGeom prst="roundRect">
          <a:avLst>
            <a:gd name="adj" fmla="val 10000"/>
          </a:avLst>
        </a:prstGeom>
        <a:solidFill>
          <a:srgbClr val="009CC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Intent to Submit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Aug. 17</a:t>
          </a:r>
        </a:p>
      </dsp:txBody>
      <dsp:txXfrm>
        <a:off x="1879823" y="1262648"/>
        <a:ext cx="1253924" cy="979902"/>
      </dsp:txXfrm>
    </dsp:sp>
    <dsp:sp modelId="{98A1E706-1BC0-4656-9F8E-9A84E439018D}">
      <dsp:nvSpPr>
        <dsp:cNvPr id="0" name=""/>
        <dsp:cNvSpPr/>
      </dsp:nvSpPr>
      <dsp:spPr>
        <a:xfrm>
          <a:off x="3295723" y="1589552"/>
          <a:ext cx="278758" cy="3260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3295723" y="1654771"/>
        <a:ext cx="195131" cy="195656"/>
      </dsp:txXfrm>
    </dsp:sp>
    <dsp:sp modelId="{886AF8DA-E4B5-4CFF-B86B-77C0293B862F}">
      <dsp:nvSpPr>
        <dsp:cNvPr id="0" name=""/>
        <dsp:cNvSpPr/>
      </dsp:nvSpPr>
      <dsp:spPr>
        <a:xfrm>
          <a:off x="3690192" y="1232162"/>
          <a:ext cx="1314896" cy="1040874"/>
        </a:xfrm>
        <a:prstGeom prst="roundRect">
          <a:avLst>
            <a:gd name="adj" fmla="val 10000"/>
          </a:avLst>
        </a:prstGeom>
        <a:solidFill>
          <a:srgbClr val="00408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Close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Oct. 19</a:t>
          </a:r>
        </a:p>
      </dsp:txBody>
      <dsp:txXfrm>
        <a:off x="3720678" y="1262648"/>
        <a:ext cx="1253924" cy="979902"/>
      </dsp:txXfrm>
    </dsp:sp>
    <dsp:sp modelId="{82DA7BBD-82ED-406E-B435-9F7986853685}">
      <dsp:nvSpPr>
        <dsp:cNvPr id="0" name=""/>
        <dsp:cNvSpPr/>
      </dsp:nvSpPr>
      <dsp:spPr>
        <a:xfrm>
          <a:off x="5136578" y="1589552"/>
          <a:ext cx="278758" cy="3260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5136578" y="1654771"/>
        <a:ext cx="195131" cy="195656"/>
      </dsp:txXfrm>
    </dsp:sp>
    <dsp:sp modelId="{DEFE0B7D-EEA5-4DFB-80FA-5A22C93CB195}">
      <dsp:nvSpPr>
        <dsp:cNvPr id="0" name=""/>
        <dsp:cNvSpPr/>
      </dsp:nvSpPr>
      <dsp:spPr>
        <a:xfrm>
          <a:off x="5531047" y="1232162"/>
          <a:ext cx="1314896" cy="1040874"/>
        </a:xfrm>
        <a:prstGeom prst="roundRect">
          <a:avLst>
            <a:gd name="adj" fmla="val 10000"/>
          </a:avLst>
        </a:prstGeom>
        <a:solidFill>
          <a:srgbClr val="DDA8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Judging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Late Nov. </a:t>
          </a:r>
        </a:p>
      </dsp:txBody>
      <dsp:txXfrm>
        <a:off x="5561533" y="1262648"/>
        <a:ext cx="1253924" cy="979902"/>
      </dsp:txXfrm>
    </dsp:sp>
    <dsp:sp modelId="{745C3115-3F66-42B7-AD27-FE027D937E9C}">
      <dsp:nvSpPr>
        <dsp:cNvPr id="0" name=""/>
        <dsp:cNvSpPr/>
      </dsp:nvSpPr>
      <dsp:spPr>
        <a:xfrm rot="92697">
          <a:off x="6977382" y="1614590"/>
          <a:ext cx="278859" cy="3260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6977397" y="1678681"/>
        <a:ext cx="195201" cy="195656"/>
      </dsp:txXfrm>
    </dsp:sp>
    <dsp:sp modelId="{D7C505A7-02BB-4CB9-81B2-598BD62F9FF4}">
      <dsp:nvSpPr>
        <dsp:cNvPr id="0" name=""/>
        <dsp:cNvSpPr/>
      </dsp:nvSpPr>
      <dsp:spPr>
        <a:xfrm>
          <a:off x="7371902" y="1281812"/>
          <a:ext cx="1314896" cy="1040874"/>
        </a:xfrm>
        <a:prstGeom prst="roundRect">
          <a:avLst>
            <a:gd name="adj" fmla="val 10000"/>
          </a:avLst>
        </a:prstGeom>
        <a:solidFill>
          <a:srgbClr val="009CC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Dissemin-ation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Early 2013</a:t>
          </a:r>
        </a:p>
      </dsp:txBody>
      <dsp:txXfrm>
        <a:off x="7402388" y="1312298"/>
        <a:ext cx="1253924" cy="9799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07F67E-6C7B-4F23-9DDA-0F7094380E3F}" type="datetimeFigureOut">
              <a:rPr lang="en-US" smtClean="0"/>
              <a:t>4/24/13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E3E353-D8CF-490A-890F-D0E51E0EB4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101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ACE9F40E-4AC4-4E26-85A5-D44EEB888CB5}" type="slidenum">
              <a:rPr lang="en-US" sz="1200">
                <a:solidFill>
                  <a:srgbClr val="000000"/>
                </a:solidFill>
              </a:rPr>
              <a:pPr/>
              <a:t>2</a:t>
            </a:fld>
            <a:endParaRPr 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b="1" dirty="0" smtClean="0">
                <a:latin typeface="Arial" charset="0"/>
                <a:ea typeface="ＭＳ Ｐゴシック" pitchFamily="34" charset="-128"/>
                <a:cs typeface="Arial" charset="0"/>
              </a:rPr>
              <a:t>Presenter – Paul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ea typeface="ＭＳ Ｐゴシック" pitchFamily="34" charset="-128"/>
              </a:rPr>
              <a:t>Presentation Controller: Paul Vineyard</a:t>
            </a:r>
          </a:p>
          <a:p>
            <a:pPr eaLnBrk="1" hangingPunct="1">
              <a:spcBef>
                <a:spcPct val="0"/>
              </a:spcBef>
            </a:pPr>
            <a:endParaRPr lang="en-US" b="1" dirty="0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eaLnBrk="1" hangingPunct="1"/>
            <a:fld id="{781C3C23-01AD-4243-80D6-0D551A2DAED3}" type="slidenum">
              <a:rPr lang="en-US" sz="1200">
                <a:solidFill>
                  <a:prstClr val="black"/>
                </a:solidFill>
              </a:rPr>
              <a:pPr eaLnBrk="1" hangingPunct="1"/>
              <a:t>22</a:t>
            </a:fld>
            <a:endParaRPr lang="en-US" sz="1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b="1" dirty="0" smtClean="0">
                <a:latin typeface="Arial" charset="0"/>
                <a:ea typeface="ＭＳ Ｐゴシック" pitchFamily="34" charset="-128"/>
                <a:cs typeface="Arial" charset="0"/>
              </a:rPr>
              <a:t>Presenter – Melinda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ea typeface="ＭＳ Ｐゴシック" pitchFamily="34" charset="-128"/>
              </a:rPr>
              <a:t>Presentation Controller: Paul Vineyard</a:t>
            </a:r>
          </a:p>
          <a:p>
            <a:pPr eaLnBrk="1" hangingPunct="1">
              <a:spcBef>
                <a:spcPct val="0"/>
              </a:spcBef>
            </a:pPr>
            <a:endParaRPr lang="en-US" b="1" dirty="0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eaLnBrk="1" hangingPunct="1"/>
            <a:fld id="{1CDAB5E7-9F50-4E2B-8451-243E0EA259BD}" type="slidenum">
              <a:rPr lang="en-US" sz="1200">
                <a:solidFill>
                  <a:prstClr val="black"/>
                </a:solidFill>
              </a:rPr>
              <a:pPr eaLnBrk="1" hangingPunct="1"/>
              <a:t>23</a:t>
            </a:fld>
            <a:endParaRPr lang="en-US" sz="1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b="1" dirty="0" smtClean="0">
                <a:ea typeface="ＭＳ Ｐゴシック" pitchFamily="34" charset="-128"/>
              </a:rPr>
              <a:t>Presenter: Kelly McGee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ea typeface="ＭＳ Ｐゴシック" pitchFamily="34" charset="-128"/>
              </a:rPr>
              <a:t>Presentation Controller: Paul Vineyard</a:t>
            </a:r>
          </a:p>
          <a:p>
            <a:pPr eaLnBrk="1" hangingPunct="1"/>
            <a:endParaRPr lang="en-US" b="1" dirty="0" smtClean="0"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</a:pPr>
            <a:endParaRPr lang="en-US" dirty="0" smtClean="0"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</a:pPr>
            <a:endParaRPr lang="en-US" dirty="0" smtClean="0"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</a:pP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eaLnBrk="1" hangingPunct="1"/>
            <a:fld id="{4AE1E4D1-A954-4D5A-B9EC-8C7BC59BF107}" type="slidenum">
              <a:rPr lang="en-US" sz="1200">
                <a:solidFill>
                  <a:prstClr val="black"/>
                </a:solidFill>
              </a:rPr>
              <a:pPr eaLnBrk="1" hangingPunct="1"/>
              <a:t>24</a:t>
            </a:fld>
            <a:endParaRPr lang="en-US" sz="1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b="1" dirty="0" smtClean="0">
                <a:ea typeface="ＭＳ Ｐゴシック" pitchFamily="34" charset="-128"/>
              </a:rPr>
              <a:t>Presenter: Kelly McGee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ea typeface="ＭＳ Ｐゴシック" pitchFamily="34" charset="-128"/>
              </a:rPr>
              <a:t>Presentation Controller: Paul Vineyard</a:t>
            </a:r>
          </a:p>
          <a:p>
            <a:pPr eaLnBrk="1" hangingPunct="1"/>
            <a:endParaRPr lang="en-US" b="1" dirty="0" smtClean="0">
              <a:ea typeface="ＭＳ Ｐゴシック" pitchFamily="34" charset="-128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eaLnBrk="1" hangingPunct="1"/>
            <a:fld id="{493390A2-0C71-4265-A522-12FDE0DFB18E}" type="slidenum">
              <a:rPr lang="en-US" sz="1200">
                <a:solidFill>
                  <a:prstClr val="black"/>
                </a:solidFill>
              </a:rPr>
              <a:pPr eaLnBrk="1" hangingPunct="1"/>
              <a:t>25</a:t>
            </a:fld>
            <a:endParaRPr lang="en-US" sz="1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b="1" dirty="0" smtClean="0"/>
              <a:t>Presenter: Kelly McGee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ea typeface="ＭＳ Ｐゴシック" pitchFamily="34" charset="-128"/>
              </a:rPr>
              <a:t>Presentation Controller: Paul Vineyard</a:t>
            </a:r>
          </a:p>
          <a:p>
            <a:pPr eaLnBrk="1" hangingPunct="1">
              <a:defRPr/>
            </a:pPr>
            <a:endParaRPr lang="en-US" b="1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eaLnBrk="1" hangingPunct="1"/>
            <a:fld id="{43B0F6BC-5389-4D5E-8ECE-4FE346842E20}" type="slidenum">
              <a:rPr lang="en-US" sz="1200">
                <a:solidFill>
                  <a:prstClr val="black"/>
                </a:solidFill>
              </a:rPr>
              <a:pPr eaLnBrk="1" hangingPunct="1"/>
              <a:t>26</a:t>
            </a:fld>
            <a:endParaRPr lang="en-US" sz="1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b="1" dirty="0" smtClean="0">
                <a:ea typeface="ＭＳ Ｐゴシック" pitchFamily="34" charset="-128"/>
              </a:rPr>
              <a:t>Presenter: Kelly McGee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ea typeface="ＭＳ Ｐゴシック" pitchFamily="34" charset="-128"/>
              </a:rPr>
              <a:t>Presentation Controller: Paul Vineyard</a:t>
            </a:r>
          </a:p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eaLnBrk="1" hangingPunct="1"/>
            <a:fld id="{9E65B763-D554-4E55-8740-BD6F470C8B01}" type="slidenum">
              <a:rPr lang="en-US" sz="1200">
                <a:solidFill>
                  <a:prstClr val="black"/>
                </a:solidFill>
              </a:rPr>
              <a:pPr eaLnBrk="1" hangingPunct="1"/>
              <a:t>27</a:t>
            </a:fld>
            <a:endParaRPr lang="en-US" sz="1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Presenter and Controller:</a:t>
            </a:r>
            <a:r>
              <a:rPr lang="en-US" baseline="0" dirty="0" smtClean="0"/>
              <a:t> Janette Capaci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3E353-D8CF-490A-890F-D0E51E0EB4CE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2890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Presenter and Controller:</a:t>
            </a:r>
            <a:r>
              <a:rPr lang="en-US" baseline="0" dirty="0" smtClean="0"/>
              <a:t> Janette Capaci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3E353-D8CF-490A-890F-D0E51E0EB4CE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6774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Presenter and Controller:</a:t>
            </a:r>
            <a:r>
              <a:rPr lang="en-US" baseline="0" dirty="0" smtClean="0"/>
              <a:t> Janette Capaci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3E353-D8CF-490A-890F-D0E51E0EB4CE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273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Presenter and Controller:</a:t>
            </a:r>
            <a:r>
              <a:rPr lang="en-US" baseline="0" dirty="0" smtClean="0"/>
              <a:t> Janette Capaci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F07D4F-0E2C-4ABB-A7FA-7DA9DFB9F421}" type="slidenum">
              <a:rPr lang="en-US" smtClean="0"/>
              <a:t>32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ACE9F40E-4AC4-4E26-85A5-D44EEB888CB5}" type="slidenum">
              <a:rPr lang="en-US" sz="1200">
                <a:solidFill>
                  <a:srgbClr val="000000"/>
                </a:solidFill>
              </a:rPr>
              <a:pPr/>
              <a:t>6</a:t>
            </a:fld>
            <a:endParaRPr 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Presenter and Controller:</a:t>
            </a:r>
            <a:r>
              <a:rPr lang="en-US" baseline="0" dirty="0" smtClean="0"/>
              <a:t> Janette Capaci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3E353-D8CF-490A-890F-D0E51E0EB4CE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7556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Presenter and Controller:</a:t>
            </a:r>
            <a:r>
              <a:rPr lang="en-US" baseline="0" dirty="0" smtClean="0"/>
              <a:t> Janette Capaci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3E353-D8CF-490A-890F-D0E51E0EB4CE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6161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Presenter and Controller:</a:t>
            </a:r>
            <a:r>
              <a:rPr lang="en-US" baseline="0" dirty="0" smtClean="0"/>
              <a:t> Janette Capaci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3E353-D8CF-490A-890F-D0E51E0EB4CE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6948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Presenter and Controller:</a:t>
            </a:r>
            <a:r>
              <a:rPr lang="en-US" baseline="0" dirty="0" smtClean="0"/>
              <a:t> Janette Capaci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3E353-D8CF-490A-890F-D0E51E0EB4CE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7068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Speaker Nicola Archie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4D717-CDFA-49E9-B32B-150229156AD3}" type="slidenum">
              <a:rPr lang="en-US" smtClean="0">
                <a:solidFill>
                  <a:prstClr val="black"/>
                </a:solidFill>
              </a:rPr>
              <a:pPr/>
              <a:t>38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Speaker Nicola Archie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4D717-CDFA-49E9-B32B-150229156AD3}" type="slidenum">
              <a:rPr lang="en-US" smtClean="0">
                <a:solidFill>
                  <a:prstClr val="black"/>
                </a:solidFill>
              </a:rPr>
              <a:pPr/>
              <a:t>39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6068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Speaker Nicola Archie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4D717-CDFA-49E9-B32B-150229156AD3}" type="slidenum">
              <a:rPr lang="en-US" smtClean="0">
                <a:solidFill>
                  <a:prstClr val="black"/>
                </a:solidFill>
              </a:rPr>
              <a:pPr/>
              <a:t>40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Speaker Nicola Archie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4D717-CDFA-49E9-B32B-150229156AD3}" type="slidenum">
              <a:rPr lang="en-US" smtClean="0">
                <a:solidFill>
                  <a:prstClr val="black"/>
                </a:solidFill>
              </a:rPr>
              <a:pPr/>
              <a:t>41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Speaker Nicola Archie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4D717-CDFA-49E9-B32B-150229156AD3}" type="slidenum">
              <a:rPr lang="en-US" smtClean="0">
                <a:solidFill>
                  <a:prstClr val="black"/>
                </a:solidFill>
              </a:rPr>
              <a:pPr/>
              <a:t>42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Speaker Nicola Archie---Last slide pass the ball to Tara Jones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4D717-CDFA-49E9-B32B-150229156AD3}" type="slidenum">
              <a:rPr lang="en-US" smtClean="0">
                <a:solidFill>
                  <a:prstClr val="black"/>
                </a:solidFill>
              </a:rPr>
              <a:pPr/>
              <a:t>43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A7C28AF8-BEB2-404D-8EE5-2986031C8469}" type="slidenum">
              <a:rPr lang="en-US" sz="1200">
                <a:solidFill>
                  <a:srgbClr val="000000"/>
                </a:solidFill>
              </a:rPr>
              <a:pPr/>
              <a:t>7</a:t>
            </a:fld>
            <a:endParaRPr 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Speaker Tara Jones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4D717-CDFA-49E9-B32B-150229156AD3}" type="slidenum">
              <a:rPr lang="en-US" smtClean="0">
                <a:solidFill>
                  <a:prstClr val="black"/>
                </a:solidFill>
              </a:rPr>
              <a:pPr/>
              <a:t>44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Speaker Tara Jones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4D717-CDFA-49E9-B32B-150229156AD3}" type="slidenum">
              <a:rPr lang="en-US" smtClean="0">
                <a:solidFill>
                  <a:prstClr val="black"/>
                </a:solidFill>
              </a:rPr>
              <a:pPr/>
              <a:t>45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Speaker Tara Jones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4D717-CDFA-49E9-B32B-150229156AD3}" type="slidenum">
              <a:rPr lang="en-US" smtClean="0">
                <a:solidFill>
                  <a:prstClr val="black"/>
                </a:solidFill>
              </a:rPr>
              <a:pPr/>
              <a:t>46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Last Slide/ conclusion----Speaker Tara Jones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4D717-CDFA-49E9-B32B-150229156AD3}" type="slidenum">
              <a:rPr lang="en-US" smtClean="0">
                <a:solidFill>
                  <a:prstClr val="black"/>
                </a:solidFill>
              </a:rPr>
              <a:pPr/>
              <a:t>47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3E353-D8CF-490A-890F-D0E51E0EB4CE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3E353-D8CF-490A-890F-D0E51E0EB4CE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Edits</a:t>
            </a:r>
            <a:r>
              <a:rPr lang="en-US" baseline="0" dirty="0" smtClean="0"/>
              <a:t> consistent with idea that </a:t>
            </a:r>
            <a:r>
              <a:rPr lang="en-US" dirty="0" smtClean="0"/>
              <a:t>NPs and PAs aren’t a “new” stakeholder group</a:t>
            </a:r>
            <a:r>
              <a:rPr lang="en-US" baseline="0" dirty="0" smtClean="0"/>
              <a:t> for AHRQ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3E353-D8CF-490A-890F-D0E51E0EB4CE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ADAPTED rather than adopted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3E353-D8CF-490A-890F-D0E51E0EB4CE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2600" b="1" dirty="0" smtClean="0">
                <a:latin typeface="Arial" charset="0"/>
                <a:ea typeface="ＭＳ Ｐゴシック" pitchFamily="34" charset="-128"/>
                <a:cs typeface="Arial" charset="0"/>
              </a:rPr>
              <a:t>Presenter – Paul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>
                <a:ea typeface="ＭＳ Ｐゴシック" pitchFamily="34" charset="-128"/>
              </a:rPr>
              <a:t>Presentation Controller: Paul Vineyard</a:t>
            </a:r>
          </a:p>
          <a:p>
            <a:pPr>
              <a:lnSpc>
                <a:spcPct val="90000"/>
              </a:lnSpc>
            </a:pPr>
            <a:endParaRPr lang="en-US" sz="2600" b="1" dirty="0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eaLnBrk="1" hangingPunct="1"/>
            <a:fld id="{CB94EF4A-D9DC-4044-A487-6A9FB9B0365E}" type="slidenum">
              <a:rPr lang="en-US" sz="1200">
                <a:solidFill>
                  <a:prstClr val="black"/>
                </a:solidFill>
              </a:rPr>
              <a:pPr eaLnBrk="1" hangingPunct="1"/>
              <a:t>20</a:t>
            </a:fld>
            <a:endParaRPr lang="en-US" sz="1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b="1" dirty="0" smtClean="0">
                <a:latin typeface="Arial" charset="0"/>
                <a:ea typeface="ＭＳ Ｐゴシック" pitchFamily="34" charset="-128"/>
                <a:cs typeface="Arial" charset="0"/>
              </a:rPr>
              <a:t>Presenter – Paul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ea typeface="ＭＳ Ｐゴシック" pitchFamily="34" charset="-128"/>
              </a:rPr>
              <a:t>Presentation Controller: Paul Vineyard</a:t>
            </a:r>
          </a:p>
          <a:p>
            <a:pPr eaLnBrk="1" hangingPunct="1">
              <a:spcBef>
                <a:spcPct val="0"/>
              </a:spcBef>
            </a:pPr>
            <a:endParaRPr lang="en-US" b="1" dirty="0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eaLnBrk="1" hangingPunct="1"/>
            <a:fld id="{0B0EE64F-1466-496F-92E0-A58BD7FD9DE3}" type="slidenum">
              <a:rPr lang="en-US" sz="1200">
                <a:solidFill>
                  <a:prstClr val="black"/>
                </a:solidFill>
              </a:rPr>
              <a:pPr eaLnBrk="1" hangingPunct="1"/>
              <a:t>21</a:t>
            </a:fld>
            <a:endParaRPr lang="en-US" sz="1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4"/>
          <p:cNvCxnSpPr>
            <a:cxnSpLocks noChangeShapeType="1"/>
          </p:cNvCxnSpPr>
          <p:nvPr/>
        </p:nvCxnSpPr>
        <p:spPr bwMode="auto">
          <a:xfrm>
            <a:off x="703263" y="3059113"/>
            <a:ext cx="7715250" cy="0"/>
          </a:xfrm>
          <a:prstGeom prst="line">
            <a:avLst/>
          </a:prstGeom>
          <a:noFill/>
          <a:ln w="25400" algn="ctr">
            <a:solidFill>
              <a:srgbClr val="82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" name="Picture 5" descr="EHC-logo-reversed-colo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5105400"/>
            <a:ext cx="35814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3733800" y="5638800"/>
            <a:ext cx="1676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 smtClean="0">
                <a:solidFill>
                  <a:srgbClr val="FFFFFF"/>
                </a:solidFill>
                <a:latin typeface="Arial Narrow" pitchFamily="34" charset="0"/>
              </a:rPr>
              <a:t>Community Forum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4625"/>
            <a:ext cx="7733805" cy="1565050"/>
          </a:xfrm>
          <a:prstGeom prst="rect">
            <a:avLst/>
          </a:prstGeom>
          <a:effectLst/>
        </p:spPr>
        <p:txBody>
          <a:bodyPr/>
          <a:lstStyle>
            <a:lvl1pPr algn="ctr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99" y="3112477"/>
            <a:ext cx="7733805" cy="184052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20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981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None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0"/>
          </p:nvPr>
        </p:nvSpPr>
        <p:spPr>
          <a:xfrm>
            <a:off x="4648200" y="12954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2"/>
          </p:nvPr>
        </p:nvSpPr>
        <p:spPr>
          <a:xfrm>
            <a:off x="4648200" y="38100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51179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295400"/>
            <a:ext cx="8229600" cy="4830763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en-US" noProof="0" dirty="0" smtClean="0"/>
              <a:t>Click icon to add SmartArt graphic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6155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5105400"/>
            <a:ext cx="5486400" cy="457200"/>
          </a:xfrm>
          <a:prstGeom prst="rect">
            <a:avLst/>
          </a:prstGeo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371600"/>
            <a:ext cx="5486400" cy="36575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611090"/>
            <a:ext cx="5486400" cy="5611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25709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229600" cy="4830763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en-US" noProof="0" dirty="0" smtClean="0"/>
              <a:t>Click icon to add table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404592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buSzPct val="100000"/>
              <a:buFont typeface="Wingdings 2" pitchFamily="18" charset="2"/>
              <a:buChar char=""/>
              <a:defRPr/>
            </a:lvl1pPr>
          </a:lstStyle>
          <a:p>
            <a:pPr lvl="0"/>
            <a:r>
              <a:rPr lang="en-US" noProof="0" dirty="0" smtClean="0"/>
              <a:t>Click icon to add chart</a:t>
            </a:r>
            <a:endParaRPr lang="en-US" noProof="0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069092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buSzPct val="100000"/>
              <a:buFont typeface="Wingdings 2" pitchFamily="18" charset="2"/>
              <a:buChar char=""/>
              <a:defRPr/>
            </a:lvl1pPr>
          </a:lstStyle>
          <a:p>
            <a:pPr lvl="0"/>
            <a:r>
              <a:rPr lang="en-US" noProof="0" dirty="0" smtClean="0"/>
              <a:t>Click icon to add clip art</a:t>
            </a:r>
            <a:endParaRPr lang="en-US" noProof="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312863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928362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spcBef>
                <a:spcPts val="792"/>
              </a:spcBef>
              <a:buSzPct val="100000"/>
              <a:buFont typeface="Wingdings 2" pitchFamily="18" charset="2"/>
              <a:buChar char=""/>
              <a:defRPr/>
            </a:lvl2pPr>
            <a:lvl3pPr marL="859536" indent="-283464">
              <a:lnSpc>
                <a:spcPct val="100000"/>
              </a:lnSpc>
              <a:spcBef>
                <a:spcPts val="792"/>
              </a:spcBef>
              <a:buSzPct val="100000"/>
              <a:buFont typeface="Wingdings 2" pitchFamily="18" charset="2"/>
              <a:buChar char=""/>
              <a:defRPr sz="2000"/>
            </a:lvl3pPr>
            <a:lvl4pPr marL="1027113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258888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0947621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0"/>
          </p:nvPr>
        </p:nvSpPr>
        <p:spPr>
          <a:xfrm>
            <a:off x="4648200" y="12954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4648200" y="38100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737017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/>
          </p:nvPr>
        </p:nvSpPr>
        <p:spPr>
          <a:xfrm>
            <a:off x="457200" y="38100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/>
            </a:lvl2pPr>
            <a:lvl3pPr marL="801688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27113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258888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34267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296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0"/>
          <p:cNvSpPr txBox="1">
            <a:spLocks noChangeArrowheads="1"/>
          </p:cNvSpPr>
          <p:nvPr userDrawn="1"/>
        </p:nvSpPr>
        <p:spPr bwMode="auto">
          <a:xfrm>
            <a:off x="7010400" y="6596063"/>
            <a:ext cx="19050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dirty="0" smtClean="0">
                <a:solidFill>
                  <a:srgbClr val="FFFFFF"/>
                </a:solidFill>
                <a:latin typeface="Arial Narrow" pitchFamily="34" charset="0"/>
              </a:rPr>
              <a:t>Community Forum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8448"/>
            <a:ext cx="8229600" cy="4828032"/>
          </a:xfrm>
          <a:prstGeom prst="rect">
            <a:avLst/>
          </a:prstGeom>
        </p:spPr>
        <p:txBody>
          <a:bodyPr lIns="0" tIns="0" rIns="0" bIns="0"/>
          <a:lstStyle>
            <a:lvl1pPr marL="292608" indent="-292608">
              <a:lnSpc>
                <a:spcPct val="100000"/>
              </a:lnSpc>
              <a:spcBef>
                <a:spcPts val="1200"/>
              </a:spcBef>
              <a:buSzPct val="100000"/>
              <a:buFont typeface="Wingdings 2" pitchFamily="18" charset="2"/>
              <a:buChar char=""/>
              <a:defRPr sz="2400"/>
            </a:lvl1pPr>
            <a:lvl2pPr marL="694944" indent="-292608">
              <a:lnSpc>
                <a:spcPct val="100000"/>
              </a:lnSpc>
              <a:buSzPct val="100000"/>
              <a:buFont typeface="Times New Roman" pitchFamily="18" charset="0"/>
              <a:buChar char="─"/>
              <a:defRPr sz="2200"/>
            </a:lvl2pPr>
            <a:lvl3pPr marL="1097280" indent="-292608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 baseline="0"/>
            </a:lvl3pPr>
            <a:lvl4pPr marL="1499616" indent="-283464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4pPr>
            <a:lvl5pPr marL="1499616" indent="-283464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5pPr>
            <a:lvl6pPr>
              <a:buNone/>
              <a:defRPr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 anchor="b" anchorCtr="0"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656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Divid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0080" y="2286000"/>
            <a:ext cx="7772400" cy="1828800"/>
          </a:xfrm>
          <a:prstGeom prst="rect">
            <a:avLst/>
          </a:prstGeom>
          <a:ln w="28575">
            <a:solidFill>
              <a:srgbClr val="4F81BD"/>
            </a:solidFill>
          </a:ln>
        </p:spPr>
        <p:txBody>
          <a:bodyPr lIns="182880" tIns="365760" rIns="182880" bIns="365760">
            <a:normAutofit/>
          </a:bodyPr>
          <a:lstStyle>
            <a:lvl1pPr algn="ctr">
              <a:defRPr sz="4000">
                <a:solidFill>
                  <a:srgbClr val="002060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9343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400" b="1" cap="none">
                <a:latin typeface="Verdan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79363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4580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2203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8829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0519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1064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9880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5305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126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half" idx="10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4724706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6223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5207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5464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4737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2DC5B-B5F0-4DBB-B42A-53CD749545D7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4/24/13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2EDD-12A5-47BD-8ACB-4D24D3F5B397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319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2DC5B-B5F0-4DBB-B42A-53CD749545D7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4/24/13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2EDD-12A5-47BD-8ACB-4D24D3F5B39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9318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2DC5B-B5F0-4DBB-B42A-53CD749545D7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4/24/13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2EDD-12A5-47BD-8ACB-4D24D3F5B397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1480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2DC5B-B5F0-4DBB-B42A-53CD749545D7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4/24/13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2EDD-12A5-47BD-8ACB-4D24D3F5B39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6318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2DC5B-B5F0-4DBB-B42A-53CD749545D7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4/24/13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2EDD-12A5-47BD-8ACB-4D24D3F5B39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0694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2DC5B-B5F0-4DBB-B42A-53CD749545D7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4/24/13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2EDD-12A5-47BD-8ACB-4D24D3F5B39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95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13076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2DC5B-B5F0-4DBB-B42A-53CD749545D7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4/24/13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2EDD-12A5-47BD-8ACB-4D24D3F5B39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7159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2DC5B-B5F0-4DBB-B42A-53CD749545D7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4/24/13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2EDD-12A5-47BD-8ACB-4D24D3F5B39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8146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2DC5B-B5F0-4DBB-B42A-53CD749545D7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4/24/13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09F2EDD-12A5-47BD-8ACB-4D24D3F5B39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59205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2DC5B-B5F0-4DBB-B42A-53CD749545D7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4/24/13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2EDD-12A5-47BD-8ACB-4D24D3F5B39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0727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2DC5B-B5F0-4DBB-B42A-53CD749545D7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4/24/13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2EDD-12A5-47BD-8ACB-4D24D3F5B39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162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295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295400"/>
            <a:ext cx="8229600" cy="4830763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en-US" noProof="0" dirty="0" smtClean="0"/>
              <a:t>Click icon to add chart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12999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Click icon to add chart</a:t>
            </a:r>
            <a:endParaRPr lang="en-US" noProof="0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half" idx="10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None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30733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Click icon to add clip art</a:t>
            </a:r>
            <a:endParaRPr lang="en-US" noProof="0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half" idx="10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None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868054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0"/>
          </p:nvPr>
        </p:nvSpPr>
        <p:spPr>
          <a:xfrm>
            <a:off x="4648200" y="12954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1"/>
          </p:nvPr>
        </p:nvSpPr>
        <p:spPr>
          <a:xfrm>
            <a:off x="457200" y="38100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2"/>
          </p:nvPr>
        </p:nvSpPr>
        <p:spPr>
          <a:xfrm>
            <a:off x="4648200" y="38100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08670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theme" Target="../theme/theme1.xml"/><Relationship Id="rId23" Type="http://schemas.openxmlformats.org/officeDocument/2006/relationships/image" Target="../media/image1.png"/><Relationship Id="rId24" Type="http://schemas.openxmlformats.org/officeDocument/2006/relationships/image" Target="../media/image2.png"/><Relationship Id="rId2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3.xml"/><Relationship Id="rId13" Type="http://schemas.openxmlformats.org/officeDocument/2006/relationships/theme" Target="../theme/theme2.xml"/><Relationship Id="rId14" Type="http://schemas.openxmlformats.org/officeDocument/2006/relationships/image" Target="../media/image5.png"/><Relationship Id="rId1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ChangeArrowheads="1"/>
          </p:cNvSpPr>
          <p:nvPr/>
        </p:nvSpPr>
        <p:spPr bwMode="auto">
          <a:xfrm>
            <a:off x="5638800" y="6497638"/>
            <a:ext cx="10668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2051" name="TextBox 6"/>
          <p:cNvSpPr txBox="1">
            <a:spLocks noChangeArrowheads="1"/>
          </p:cNvSpPr>
          <p:nvPr userDrawn="1"/>
        </p:nvSpPr>
        <p:spPr bwMode="auto">
          <a:xfrm>
            <a:off x="7010400" y="6553200"/>
            <a:ext cx="20574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000" b="1" dirty="0" smtClean="0">
              <a:solidFill>
                <a:srgbClr val="FFFFFF"/>
              </a:solidFill>
              <a:latin typeface="Arial Narrow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00" b="1" dirty="0" smtClean="0">
                <a:solidFill>
                  <a:srgbClr val="FFFFFF"/>
                </a:solidFill>
                <a:latin typeface="Arial Narrow" pitchFamily="34" charset="0"/>
              </a:rPr>
              <a:t>Community Forum</a:t>
            </a:r>
          </a:p>
        </p:txBody>
      </p:sp>
      <p:sp>
        <p:nvSpPr>
          <p:cNvPr id="2052" name="Rectangle 4"/>
          <p:cNvSpPr>
            <a:spLocks noChangeArrowheads="1"/>
          </p:cNvSpPr>
          <p:nvPr userDrawn="1"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435985"/>
          </a:soli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4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6248400"/>
            <a:ext cx="2209800" cy="609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2054" name="Picture 6" descr="EHC-logo-reversed-color.png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6270625"/>
            <a:ext cx="22701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TextBox 3"/>
          <p:cNvSpPr txBox="1">
            <a:spLocks noChangeArrowheads="1"/>
          </p:cNvSpPr>
          <p:nvPr userDrawn="1"/>
        </p:nvSpPr>
        <p:spPr bwMode="auto">
          <a:xfrm>
            <a:off x="7010400" y="6596063"/>
            <a:ext cx="19050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dirty="0" smtClean="0">
                <a:solidFill>
                  <a:srgbClr val="FFFFFF"/>
                </a:solidFill>
                <a:latin typeface="Arial Narrow" pitchFamily="34" charset="0"/>
              </a:rPr>
              <a:t>Community Forum</a:t>
            </a:r>
          </a:p>
        </p:txBody>
      </p:sp>
      <p:cxnSp>
        <p:nvCxnSpPr>
          <p:cNvPr id="10" name="Straight Connector 9"/>
          <p:cNvCxnSpPr/>
          <p:nvPr userDrawn="1"/>
        </p:nvCxnSpPr>
        <p:spPr bwMode="auto">
          <a:xfrm>
            <a:off x="0" y="6248400"/>
            <a:ext cx="9144000" cy="0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3019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Trebuchet MS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Trebuchet MS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Trebuchet MS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Trebuchet MS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9pPr>
    </p:titleStyle>
    <p:bodyStyle>
      <a:lvl1pPr marL="290513" indent="-290513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400">
          <a:solidFill>
            <a:srgbClr val="FFFFFF"/>
          </a:solidFill>
          <a:latin typeface="Trebuchet MS" pitchFamily="34" charset="0"/>
          <a:ea typeface="+mn-ea"/>
          <a:cs typeface="+mn-cs"/>
        </a:defRPr>
      </a:lvl1pPr>
      <a:lvl2pPr marL="692150" indent="-287338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FFFFFF"/>
          </a:solidFill>
          <a:latin typeface="Trebuchet MS" pitchFamily="34" charset="0"/>
        </a:defRPr>
      </a:lvl2pPr>
      <a:lvl3pPr marL="1081088" indent="-274638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FFFFFF"/>
          </a:solidFill>
          <a:latin typeface="Trebuchet MS" pitchFamily="34" charset="0"/>
        </a:defRPr>
      </a:lvl3pPr>
      <a:lvl4pPr marL="1427163" indent="-231775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FFFFFF"/>
          </a:solidFill>
          <a:latin typeface="Trebuchet MS" pitchFamily="34" charset="0"/>
        </a:defRPr>
      </a:lvl4pPr>
      <a:lvl5pPr marL="1828800" indent="-287338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FFFFFF"/>
          </a:solidFill>
          <a:latin typeface="Trebuchet MS" pitchFamily="34" charset="0"/>
        </a:defRPr>
      </a:lvl5pPr>
      <a:lvl6pPr marL="2286000" indent="-287338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0E1D4E"/>
          </a:solidFill>
          <a:latin typeface="+mn-lt"/>
        </a:defRPr>
      </a:lvl6pPr>
      <a:lvl7pPr marL="2743200" indent="-287338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0E1D4E"/>
          </a:solidFill>
          <a:latin typeface="+mn-lt"/>
        </a:defRPr>
      </a:lvl7pPr>
      <a:lvl8pPr marL="3200400" indent="-287338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0E1D4E"/>
          </a:solidFill>
          <a:latin typeface="+mn-lt"/>
        </a:defRPr>
      </a:lvl8pPr>
      <a:lvl9pPr marL="3657600" indent="-287338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0E1D4E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Acute-Otitis-Media-Video_S1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1447800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2362200"/>
            <a:ext cx="9144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 New Roman" charset="0"/>
                <a:ea typeface="ＭＳ Ｐゴシック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6400800"/>
            <a:ext cx="533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 New Roman" charset="0"/>
                <a:ea typeface="ＭＳ Ｐゴシック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 New Roman" charset="0"/>
                <a:ea typeface="ＭＳ Ｐゴシック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767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Myriad Pro" pitchFamily="34" charset="0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Myriad Pro" pitchFamily="34" charset="0"/>
          <a:ea typeface="ＭＳ Ｐゴシック" charset="0"/>
          <a:cs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Myriad Pro" pitchFamily="34" charset="0"/>
          <a:ea typeface="ＭＳ Ｐゴシック" charset="0"/>
          <a:cs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Myriad Pro" pitchFamily="34" charset="0"/>
          <a:ea typeface="ＭＳ Ｐゴシック" charset="0"/>
          <a:cs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Myriad Pro" pitchFamily="34" charset="0"/>
          <a:ea typeface="ＭＳ Ｐゴシック" charset="0"/>
          <a:cs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cs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cs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cs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cs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Myriad Pro" pitchFamily="34" charset="0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Myriad Pro" pitchFamily="34" charset="0"/>
          <a:ea typeface="Times New Roman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Myriad Pro" pitchFamily="34" charset="0"/>
          <a:ea typeface="Times New Roman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Myriad Pro" pitchFamily="34" charset="0"/>
          <a:ea typeface="Times New Roman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Myriad Pro" pitchFamily="34" charset="0"/>
          <a:ea typeface="Times New Roman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652DC5B-B5F0-4DBB-B42A-53CD749545D7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4/24/13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09F2EDD-12A5-47BD-8ACB-4D24D3F5B397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1991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jfernandez@air.org" TargetMode="External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6.png"/><Relationship Id="rId12" Type="http://schemas.openxmlformats.org/officeDocument/2006/relationships/image" Target="../media/image17.png"/><Relationship Id="rId13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gif"/><Relationship Id="rId4" Type="http://schemas.openxmlformats.org/officeDocument/2006/relationships/image" Target="../media/image9.jpeg"/><Relationship Id="rId5" Type="http://schemas.openxmlformats.org/officeDocument/2006/relationships/image" Target="../media/image10.gif"/><Relationship Id="rId6" Type="http://schemas.openxmlformats.org/officeDocument/2006/relationships/image" Target="../media/image11.jpeg"/><Relationship Id="rId7" Type="http://schemas.openxmlformats.org/officeDocument/2006/relationships/image" Target="../media/image12.jpeg"/><Relationship Id="rId8" Type="http://schemas.openxmlformats.org/officeDocument/2006/relationships/image" Target="../media/image13.jpeg"/><Relationship Id="rId9" Type="http://schemas.openxmlformats.org/officeDocument/2006/relationships/image" Target="../media/image14.jpeg"/><Relationship Id="rId10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jpe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otitismedia.hawkelibrary.com/tubes/6_1?full=1" TargetMode="External"/><Relationship Id="rId4" Type="http://schemas.openxmlformats.org/officeDocument/2006/relationships/image" Target="../media/image28.jpeg"/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3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3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3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3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hyperlink" Target="mailto:jfernandez@air.org" TargetMode="Externa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5209032"/>
          </a:xfrm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b="1" dirty="0" smtClean="0">
                <a:solidFill>
                  <a:schemeClr val="accent6"/>
                </a:solidFill>
                <a:latin typeface="Calibri" pitchFamily="34" charset="0"/>
              </a:rPr>
              <a:t>Welcome!  </a:t>
            </a:r>
          </a:p>
          <a:p>
            <a:pPr>
              <a:spcBef>
                <a:spcPts val="600"/>
              </a:spcBef>
              <a:defRPr/>
            </a:pPr>
            <a:r>
              <a:rPr lang="en-US" sz="2300" b="1" dirty="0" smtClean="0">
                <a:solidFill>
                  <a:schemeClr val="bg1"/>
                </a:solidFill>
                <a:latin typeface="Calibri" pitchFamily="34" charset="0"/>
              </a:rPr>
              <a:t>Reminder</a:t>
            </a:r>
            <a:r>
              <a:rPr lang="en-US" sz="2300" b="1" dirty="0">
                <a:solidFill>
                  <a:schemeClr val="bg1"/>
                </a:solidFill>
                <a:latin typeface="Calibri" pitchFamily="34" charset="0"/>
              </a:rPr>
              <a:t>:  You will need a phone to take part in this discussion. </a:t>
            </a:r>
          </a:p>
          <a:p>
            <a:pPr marL="457200" indent="-220663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bg1"/>
                </a:solidFill>
                <a:latin typeface="Calibri" pitchFamily="34" charset="0"/>
              </a:rPr>
              <a:t>Click “Audio” at the top of this WebEx screen and then click “Teleconference</a:t>
            </a:r>
            <a:r>
              <a:rPr lang="en-US" sz="2000" dirty="0" smtClean="0">
                <a:solidFill>
                  <a:schemeClr val="bg1"/>
                </a:solidFill>
                <a:latin typeface="Calibri" pitchFamily="34" charset="0"/>
              </a:rPr>
              <a:t>.”</a:t>
            </a:r>
          </a:p>
          <a:p>
            <a:pPr>
              <a:defRPr/>
            </a:pPr>
            <a:r>
              <a:rPr lang="en-US" sz="2300" b="1" dirty="0">
                <a:solidFill>
                  <a:schemeClr val="bg1"/>
                </a:solidFill>
                <a:latin typeface="Calibri" pitchFamily="34" charset="0"/>
              </a:rPr>
              <a:t>Enter the phone number where you’d like to be called in the second box and click “Call Me.”  </a:t>
            </a:r>
          </a:p>
          <a:p>
            <a:pPr marL="457200" indent="-220663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chemeClr val="bg1"/>
                </a:solidFill>
                <a:latin typeface="Calibri" pitchFamily="34" charset="0"/>
              </a:rPr>
              <a:t>You </a:t>
            </a:r>
            <a:r>
              <a:rPr lang="en-US" sz="2000" dirty="0">
                <a:solidFill>
                  <a:schemeClr val="bg1"/>
                </a:solidFill>
                <a:latin typeface="Calibri" pitchFamily="34" charset="0"/>
              </a:rPr>
              <a:t>will be called within two minutes after entering the phone number. </a:t>
            </a:r>
          </a:p>
          <a:p>
            <a:pPr marL="457200" indent="-220663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bg1"/>
                </a:solidFill>
                <a:latin typeface="Calibri" pitchFamily="34" charset="0"/>
              </a:rPr>
              <a:t>When you answer, select Option 1 to join the audio portion of the session.</a:t>
            </a:r>
          </a:p>
          <a:p>
            <a:pPr>
              <a:defRPr/>
            </a:pPr>
            <a:r>
              <a:rPr lang="en-US" sz="2300" b="1" dirty="0" smtClean="0">
                <a:solidFill>
                  <a:schemeClr val="bg1"/>
                </a:solidFill>
                <a:latin typeface="Calibri" pitchFamily="34" charset="0"/>
              </a:rPr>
              <a:t>Or</a:t>
            </a:r>
            <a:r>
              <a:rPr lang="en-US" sz="2300" b="1" dirty="0">
                <a:solidFill>
                  <a:schemeClr val="bg1"/>
                </a:solidFill>
                <a:latin typeface="Calibri" pitchFamily="34" charset="0"/>
              </a:rPr>
              <a:t>, you can join the teleconference by calling in on your own.  </a:t>
            </a:r>
          </a:p>
          <a:p>
            <a:pPr marL="457200" indent="-220663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bg1"/>
                </a:solidFill>
                <a:latin typeface="Calibri" pitchFamily="34" charset="0"/>
              </a:rPr>
              <a:t>Click on the small arrow in the top box and select “I will call in” from the drop down menu.  </a:t>
            </a:r>
          </a:p>
          <a:p>
            <a:pPr marL="457200" indent="-220663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bg1"/>
                </a:solidFill>
                <a:latin typeface="Calibri" pitchFamily="34" charset="0"/>
              </a:rPr>
              <a:t>This will list the toll free number and access code for you to call and join the teleconference. </a:t>
            </a:r>
            <a:endParaRPr lang="en-US" sz="2000" dirty="0" smtClean="0">
              <a:solidFill>
                <a:schemeClr val="bg1"/>
              </a:solidFill>
              <a:latin typeface="Calibri" pitchFamily="34" charset="0"/>
            </a:endParaRPr>
          </a:p>
          <a:p>
            <a:pPr lvl="0">
              <a:spcBef>
                <a:spcPts val="600"/>
              </a:spcBef>
              <a:defRPr/>
            </a:pPr>
            <a:r>
              <a:rPr lang="en-US" sz="2300" b="1" dirty="0">
                <a:solidFill>
                  <a:schemeClr val="accent6"/>
                </a:solidFill>
                <a:latin typeface="Calibri" pitchFamily="34" charset="0"/>
              </a:rPr>
              <a:t>For technical support: </a:t>
            </a:r>
            <a:r>
              <a:rPr lang="en-US" sz="2000" dirty="0">
                <a:latin typeface="Calibri" pitchFamily="34" charset="0"/>
              </a:rPr>
              <a:t> </a:t>
            </a:r>
            <a:r>
              <a:rPr lang="en-US" sz="2300" b="1" dirty="0">
                <a:solidFill>
                  <a:schemeClr val="bg1"/>
                </a:solidFill>
                <a:latin typeface="Calibri" pitchFamily="34" charset="0"/>
              </a:rPr>
              <a:t>Contact Jess Fernandez at </a:t>
            </a:r>
            <a:r>
              <a:rPr lang="en-US" sz="2300" dirty="0">
                <a:solidFill>
                  <a:schemeClr val="bg1"/>
                </a:solidFill>
                <a:latin typeface="Calibri" pitchFamily="34" charset="0"/>
                <a:hlinkClick r:id="rId2"/>
              </a:rPr>
              <a:t>jfernandez@air.org</a:t>
            </a:r>
            <a:r>
              <a:rPr lang="en-US" sz="2300" dirty="0">
                <a:solidFill>
                  <a:schemeClr val="bg1"/>
                </a:solidFill>
                <a:latin typeface="Calibri" pitchFamily="34" charset="0"/>
              </a:rPr>
              <a:t>  </a:t>
            </a:r>
          </a:p>
          <a:p>
            <a:pPr marL="236537" indent="0">
              <a:spcBef>
                <a:spcPts val="600"/>
              </a:spcBef>
              <a:buNone/>
              <a:defRPr/>
            </a:pPr>
            <a:endParaRPr lang="en-US" sz="2000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130175"/>
            <a:ext cx="8991600" cy="860425"/>
          </a:xfrm>
        </p:spPr>
        <p:txBody>
          <a:bodyPr/>
          <a:lstStyle/>
          <a:p>
            <a:r>
              <a:rPr lang="en-US" sz="2400" dirty="0" smtClean="0"/>
              <a:t>The </a:t>
            </a:r>
            <a:r>
              <a:rPr lang="en-US" sz="2400" dirty="0"/>
              <a:t>Evidence-Based Care (EBC) Challenge for NPs and PAs: </a:t>
            </a:r>
            <a:br>
              <a:rPr lang="en-US" sz="2400" dirty="0"/>
            </a:br>
            <a:r>
              <a:rPr lang="en-US" sz="2400" dirty="0"/>
              <a:t>Using Evidence in the Retail Clinic Setting</a:t>
            </a:r>
          </a:p>
        </p:txBody>
      </p:sp>
    </p:spTree>
    <p:extLst>
      <p:ext uri="{BB962C8B-B14F-4D97-AF65-F5344CB8AC3E}">
        <p14:creationId xmlns:p14="http://schemas.microsoft.com/office/powerpoint/2010/main" val="87319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AHRQ EHC Program Nursing Workgroup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7010400" cy="2895600"/>
          </a:xfrm>
        </p:spPr>
        <p:txBody>
          <a:bodyPr/>
          <a:lstStyle/>
          <a:p>
            <a:pPr>
              <a:spcAft>
                <a:spcPts val="400"/>
              </a:spcAft>
            </a:pPr>
            <a:r>
              <a:rPr lang="en-US" sz="1900" dirty="0" smtClean="0"/>
              <a:t>Who’s Involved</a:t>
            </a:r>
          </a:p>
          <a:p>
            <a:pPr lvl="1">
              <a:spcAft>
                <a:spcPts val="400"/>
              </a:spcAft>
            </a:pPr>
            <a:r>
              <a:rPr lang="en-US" sz="1900" dirty="0" smtClean="0"/>
              <a:t>A group of 10 national professional nursing organizations dedicated to working with AHRQ to advance the needs of the nursing community, improving patient care, and increasing awareness of CER</a:t>
            </a:r>
          </a:p>
          <a:p>
            <a:pPr>
              <a:spcAft>
                <a:spcPts val="400"/>
              </a:spcAft>
            </a:pPr>
            <a:r>
              <a:rPr lang="en-US" sz="1900" dirty="0" smtClean="0"/>
              <a:t>Purpose</a:t>
            </a:r>
          </a:p>
          <a:p>
            <a:pPr lvl="1">
              <a:spcAft>
                <a:spcPts val="400"/>
              </a:spcAft>
            </a:pPr>
            <a:r>
              <a:rPr lang="en-US" sz="1900" dirty="0" smtClean="0"/>
              <a:t>Foster open dialogue between nursing organizations and AHRQ to discuss ways the EHC Program and the nursing community can work together to improve care.</a:t>
            </a:r>
          </a:p>
          <a:p>
            <a:pPr lvl="1">
              <a:spcAft>
                <a:spcPts val="400"/>
              </a:spcAft>
            </a:pPr>
            <a:r>
              <a:rPr lang="en-US" sz="1900" dirty="0" smtClean="0"/>
              <a:t>Provide insights and feedback on how to engage nurses in CER</a:t>
            </a:r>
            <a:r>
              <a:rPr lang="en-US" sz="1900" dirty="0" smtClean="0"/>
              <a:t>.</a:t>
            </a:r>
            <a:endParaRPr lang="en-US" sz="1900" dirty="0" smtClean="0"/>
          </a:p>
        </p:txBody>
      </p:sp>
      <p:pic>
        <p:nvPicPr>
          <p:cNvPr id="5122" name="Picture 2" descr="http://www.apna.org/nav_graphics/space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5124" name="Picture 4" descr="http://www.apna.org/nav_graphics/space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5126" name="Picture 6" descr="http://ww1.prweb.com/prfiles/2011/01/26/9805321/gI_58971_APNA_LOGO_we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5486400"/>
            <a:ext cx="974148" cy="685800"/>
          </a:xfrm>
          <a:prstGeom prst="rect">
            <a:avLst/>
          </a:prstGeom>
          <a:noFill/>
        </p:spPr>
      </p:pic>
      <p:sp>
        <p:nvSpPr>
          <p:cNvPr id="5130" name="AutoShape 10" descr="data:image/jpeg;base64,/9j/4AAQSkZJRgABAQAAAQABAAD/2wCEAAkGBhQQEBUUEhAVFRUVFhkVFhYVFRQXFRgZFxYYFhcWFhoXHCYeGBojGRcWHy8gJicpLCwsFh8xNTAqNSYrLCkBCQoKDgwOGg8PGjMkHyQ1LC0tKjEtKS4wLDQ2LC8vLCkqLCwsLy8vLDAsLCw0LCw0LCwsLC8tLywpLCksLCwsLP/AABEIAHEBvQMBIgACEQEDEQH/xAAbAAEAAwEBAQEAAAAAAAAAAAAABQYHBAMBAv/EAEkQAAIBAgMDBwcJBgQGAwEAAAECAwARBBIhBQYxBxMiQVFhcRVSgZGSodIUIzJCcoKxssEzNDVic7NTotHwFhdUwsPhQ4PxJP/EABsBAQACAwEBAAAAAAAAAAAAAAAEBQIDBgEH/8QANBEAAQMCBAMGBQMFAQAAAAAAAQACAwQRBRIhMRNBUWFxkaGx8CKBwdHhMkJSFCM0NfEk/9oADAMBAAIRAxEAPwDcaUpREpSlEXBtjbceETPLmsTYZVZtey40HpIqqYrlSQH5vDse93C+4A/jV3mhV1KsoZSLEEXBHYQazHfHcs4a8sIJhJ1HEx3/ABXv6uvtqwomwPOWQa9+iqcRfVRtzwnTnpquluVGXqgj9bGvWHlTf6+GU/Zcj8VNUSlXJoYP4+q50YnVD9/kPstTwPKRhpNHDxH+YZl9a3Puqy4TGpKuaN1de1SCPdWD10YLHyQNnikZG7VNvQe0dxqJLhjD+g2U6DGpGm0ouOzQrdqVSN2+URZCI8VZG4CQaIftD6p7+HhV2BvVPLC+F2V4XRU9THUNzRn8L7SlK0qQlKUoiUpXxmAFybAa3oi+0rHNtb0TTTyOk0ioW6Cq7qAo0XQHiQLnvNXjk924Z4GjdizxHixJJVrkEk6mxuPQKnzUL4o+IT+FV0+JxzzcIDrY9Va6UrN9/MXiMPirpiJVSRQygOwUEdFgNe4H71R6eHjPyA2UqrqRTR8Qi4WkUqs7gbYbEYYiRyzxsVJYksQekpJPiR92rNWEsZjeWHktsMomjEjdilKq/KDthoMMFRyryMACpIYKvSYgjh9Ufeqr7lbyS/LEWWZ3WQFLO7MAx1Ui543FvvVIjo3viMoUOXEI4pxARvbXpdahSlfieYIpZjYKCxPYALn3VDViTZfulY2d4sVPNZMRKDI9lUOwALtooF9ALgVpW8TNDgJMsjZkjAD3Oe4sM1+Nz+tTZqN0Ra0nUqtp8QbO17mtNm+amqVlu5u255MdEr4iRlOa6s7EG0bHUE9orUq11FOYHZSb81uo6ttUwvaLa2SlKzDffbU8WNdY55EUBLKrsBqgJ0BryngM7soNl7V1QpWZ3C+tlp9KhdzsS0mCiZ2LMQ12Ykk9NhqT3VLYjELGpd2CqouSeAArU9ha8s6aLfHIHsD+RF16UrNtvco8jkrhhkXhnIBc94B0Ues+FVo43Ezm/OTSHuaRvw4VYR4bI4XebKplxiJrssYLlt1KxOHbWJgbSaVCPqlmt6VbT3Vct2uUTOwjxVlJ0Eg0W/8AOPq+I08Kxlw6RgzN1CzgxeGV2Vwynt2V6pSqjyjY+SGGIxSMhMhBKMVJGU6G1Q4ozK8MHNWNRMIYzIRsrdSsq3Z32lhmHPyvJE2jZmLFexhfs6x1jwFamjggEEEHUEagg9YrZUUzoHWd4rTSVjKpt28twv1SlZnvztmeLGMsc8iLlTRXYDUa6A15TwGd+UGy9q6oU0edwvyWmUqF3OxLSYKJnYsxDXZiST02GpPdVX5RNrTQ4lBHNIgMQJCuyi+dxfTr0FZR0xfKYgdr+SxmrGxQCcjQ2071oVKz7cbfFi/MYiQtnPzbsbkMfqEnqPV36demg1hPA6F2Vy2UtSypZnZ4dEpSsf21vBiVxMyriZQBLIABIwAAdgANazpqYzkgG1lqrKxtKAXC91sFK8sKbopPmj8K9ailTQbhKUpRepUZt7bi4WO51c6Ivae09wruxOIWNGdjZVBJPcKy7a202xErSN16KPNUcB/vrJqrxKt/pmWb+o7dnatb35Qu7Db34hHLF8wJuVYaei2q+g1ddh7eTFLdeiw+kh4jvHaO+swrr2VtFsPKsi9R1Hap+kPV77VQ0eJSxPAkN2ne/qFpa8g6rV6/MkYYFWAIIIIOoIOhBpHIGAINwQCD2g6iv1XZA8wpW6xrevYfyTEsg+gelGf5T1eINx6AeuoatL5TsEGw8cnWj5fQ4N/eq1mldVSSmWIOO64XEIBBO5o23CUpSpSgpVx3L3zMBEM7XiOisf8A4+4/yfh4VTqVqlibK3K5b6eofA8PYfyt+BpVK5PN4+cT5PIekguhPWg+r4r+B7qutcrNEYnlhXdU87Z4xI3mlKUrUt6VWOUDa/MYUoD0pugPs/XPqsPvVZ6yHffa/wAoxbWN0j+bX0HpH0tf0AVOoYeJKL7DVVmJ1HBgNtzoPqvm7G7JxiznzE6HfIdVHhYG/wBoV5bpbW+S4tGJsrdB/st1nwNj6K0zdPZHyXCohFmIzv8AabW3oFl+7Web97I5jFsQOhL84vZc/THta/eFWUVQJ5HxHY7e/NU01I6lhjnb+ob/AE+y1uqpyj7M5zC84B0omzfdbot/2n7tdu5W1/lOEQk3dPm38VGh9K2PjepnF4YSRsjfRdSp8CLGqdpNPNryK6F4bV05ts4e/NZlycbR5vFmMnSVSPvL0l92YemtSrDlL4XEfzwye9G/A299bPJtBBAZr9AJzl/5cub8Km4lH8bXt5qtweb+06N37ffqs05RNpc7i8gOkShfvHpN+IH3arpV4ZAbFXXK47rgOp9RBrs2bh2xmMVW4yyZn8CSz+69WTlN2XkkjmUWDLka3C66r/lNvu1Zsc2Esg7PfjqqaRj6hslV0Pvw0V/2fjBNEki8HUMPSL29HCoLlA2jzWCZQdZSIx4HVv8AKCPTXLya7S5zDNETrE2n2Xuw/wA2eoHlL2jnxCRA6RLc/afX8oX11UQ09qrJyBv9vor6prL0PEG7hb58/qufk72ZzuLzkdGJS33j0V/U/dq975fuM/2P1FR/J1szmsJnI6UrZvujor+p+9Uhvl+4z/Y/UV7US8SqHYQPNeUkPCoT1IJ8vss63F/iEP3/AO29a/WGbK2k2GmWVLZlvbMCRqpU3sR1GrF/zLxXmw+w3x1MraSSaQOb0VfhtfDTxFj73vfyC1Gsk5QP3+TwT8i11f8AMvFebD7DfHVf2vtV8VKZZAoZgAcoIGgAHEnspRUkkMhc7omJV8NREGMve9/VanuN/D4fBv7j1V+UnbhaQYZT0Vs0nex1UHuAsfFu6rRuN/D4fBv7j1mG8UxfFzk/4rj0BiB7gK1UsYdVPceRPqt9dMWUMbR+4Dwsp/cbdBcTeaYXjBsq8M5HEn+Ue8+GulwwqihVUKo4BQAB4AVwbt4cR4OBR/hKfSwDE+smpKoFVO6WQ325K0oaZkEQsNTuVy7Q2ZHiEySxhx3jUd4PEHvFZNvXu4cFNlBJjbWNjxt1qe8aesVsdVLlKw4bBhutJFt94FSPw9VbqCdzJA3kVHxSlZJCX2+Ia3+icnm3DPAYnN2hsATxKH6PqsR4Wrn5Uf2EX9Q/kNQPJrKRjCOpo2B9BU/pU9yo/sIv6h/IakGMMrRbnqojZjLhri7caeaztMMxRnCkqpUMewtfLfxymrxyfb02Iw0raH9kx7f8M/p6uyvLk1wqyrikdQyssYIPWDzlV7eTYL4KfKblT0o37Rfu+sOv0HrFTZSydzoHbjbwVbC2SlYyqZqDcHx9/NbPWTcof7+32E/LVz3K3o+VR5JD88g1/nXgHHf1Hv8AGqZyh/vzfYT8tQKGN0dQWu3t9la4pM2aka9mxI+qve438Ph8G/uPVQ5T/wB6j/oj871b9xv4fD4N/ceqhyn/AL1H/RH53pTf5ju9y8rf9ezub6Kpvh2VVcg5WJCnqJXiPEXHrFafuPvT8pj5qQ/OoOJ+uvneI4H19enBunsZMXswxv8A4jlW61YWsw/3qCapUkcuBxNvoSRNcEcO4jtUj1g1MkyVWaI6Obt79VXwmShLJhqxwF/foturD9vfvU/9aT87Vrm7u3kxkIddGGjr1q3+h4g/+6yPb371P/Wk/O1RsNaWSPa7cKbjL2yRRuadCtrwn7NPsj8BXrXlhP2afZH4CvWqc7roG7BKUpXiyVS382lZVhB+l028AeiPSdfu1Sald58XzmLkPUpyD7un43PpqLrhcQmM1Q48hoPkojzcpXyvtfKgrBaVujiucwia6rdPZOn+W1TNVTk/lvFIvY4PtLb/ALatdd5Qvz07HdnpopjDdoVf37wxfAS2FyuV/QrAn1C59FZFW9ugIIIuDoQeBB6jWY7z7hyQsXgUvFxyjV07rcWXvGvb2npcOqGtBjdp0XP4xSPeRMwXsLH7qo0r7XyrtcylKUoi6tmY9sPMkqcUYHxHWPAi49NbfhcQJEV1N1ZQwPcRcVg1avyeY7nMEFPGNmT0fSHua3oqpxSK7RJ00V/gkxD3RHY6+/fJWelKVQrqVD717X+S4V3Bsx6CfabQH0C7eisew05R1cAEqwYBhcGxuLjrFWvlH2vzuIEKnoxDX7ban1Cw9JqX3K3SibCiSeJXaQ5lzDgvBfXqfSKvactpafO/9y5iqD66r4cZ0b7PnooT/mViuyL2G+Kozbm9MuMVVlWPom4KqQdRYi5J0OnqFab/AMIYT/po/VT/AIQwn/TR+qtTaymYczWa/Jb34fWPaWuluPn9lQuT3a/M4rmyejMMv3h9A/iv3hWq1ie3NnHCYp4wSMjXQ9eU9JD42t6RWubA2oMTh45RxYdIdjDRh6wfdWOIxg5Zm7H2FlhEpAdTv3b7Pn6rPuUjZvN4oSAaSrf7y2VvdlPpr7LvFfZCxX6efmT25FtJfwsVWrVyg7M57BlgOlEQ48ODe43+7WUVMpLTwtzbtPpsq+vzUtQ/Ls8eu/mrxyYbNzSSTEaKMi+Lat6gB7VWrfPZvP4OQAXZRzi+Kam3iuYemvu52zeYwcakWZhzjeL66+AsPRUyRVVUTk1BkHI6fJXtJShtIIncxr81k24O1BBiwGNlkUoSeAt0lPrFvvVGTO2MxZI+lNLp3ZmsPQBb1U2/s75PiZY+pWOX7J6S/wCUip3k22ZzmJMpGkS6fae6j3ZvdV28sY11QOYHv0XMxCSVzaQ8nH8+Gq0vDYcRoqKLKqhR4AWFRW+X7jP9j9RU1ULvl+4z/Y/UVzsOsre8eq6+oFoXgdD6LM90sEk2MijkXMjZri5F7IxHA34gVpP/AAPg/wDpx7UnxVnu4v8AEIfv/wBt61+rLEZXslAa4jTr2lU+DwxyQkvaDrzA6BQX/A+D/wCnHtSfFWc744BIMY8cS5UAWwuTxUE8TfjWx1knKB+/yeCfkWvMOle+UhzidOvcvcXgjjgBY0DUbAdCr7uN/D4fBv7j1nO+GCMWNmBGjNzg7w/S/EkeitG3G/h8Pg39x65d+N2Di4w8Y+djBsPPXiV8esentrGCYRVTs2xJHms6mmdPRMy7gA+S6Nx9qifBoL9KICNh2ZdFPpW3v7KsFYlsjbEuDlzJoR0XRgbGx1Vh/sir3g+U2Bh85HIjddgGX0G4PuryqoZA8uYLgr2hxOIxhkps4aa81cqo3KdtQCOOAHpFucbuUAhb+JJ9mm0+U5ApEETM3nSWCjvsCSfdVJjjmxs+l5JZDcn9T1KoHoArOjo3NdxJNAFqxDEGPZwYdSdNFZuTDBEzyS9SJl9LkH8FPrqU5Uf2EX9Q/kNWLd7Yi4SBY11P0nbzmPE+HADuAqu8qP7CL+ofyGsGzCasDht+FsfTmnw9zDva58VyclfHEeEf/kq3bwbDTGQmNtDxRutW6j4dRHZVR5K+OI8I/wDyVoFaq1xbUlw309At+Gsa+ja1w0N/UrEQZsDifMlib0f+1I9YNe+8+1lxU/OqLZkS47GAsw79eur/AL77rfKo+cjHzyDT+deOTx6x6uusqIq4ppWTgSfuGhXPVsMlKTD+06j316rX9xv4fD4N/ceqhyn/AL1H/RH53q37jfw+Hwb+49VDlP8A3qP+iPzvVdTf5ju9yt63/Xs7m+isfJv+5f8A2P8ApXtvpuuMXFmQfPIOj/MOJQ/p3+Jrx5N/3L/7H/SrVUWaR0dQ5zdwVOp4mzUjWP2ICxfd7bj4KfOAbfRkThcX1Hcw6v8A2a5NrTiSeV1N1aR2B7mYke41dOUHdXjiYl/qqP7g/X19tUA1fU72S/3W7nQrlqqOWnPAfsDcLecJ+zT7I/AV615YT9mn2R+Ar1rljuu4bsEpSleLJY/NJmZm7ST6zevzRhY27NKV84JudVBSvlfaV4ind0Nsrh5SHNkkABPUCDoT3akVoisCLg3vWPVL7F3mlw1h9OPzCeH2T9X8KvMOxMQDhSfp5HotrJLaFaXSvLDYgSIrjgyhhfjYi4v669a6sEEXCkqC27ufBi7krkk/xEFjf+YcG9OveKyjaeAbDzPExBKNa44HsPqtWybd2wuEgaVgTbQKOJY8B3eNYzj8a00ryP8ASdixtw16h3Dh6KvsMdIQbn4eS5fGmwtIyj4+fd2rnpSlW659K0Dkrm0nX7DfnB/AVn9XzkrXpTnujHvf/Sodf/ju+XqrLCz/AOpnz9CtCoaV8drAk9Wtcuu2VKm5M1dy74pyWYsxyLqSbnrq5xRBFCqLBQAAOoAWA9VcflyLzz7Enw08txeefYk+GvZK0S2D3g27Qo0NPDCSYxa+676VweW4vPPsSfDTy3F559iT4a08aP8AkPEKRcKN3l3OTGurmQoyjKSADcXuL3PVc+uvfdnd35EjIJS6sQwBUCxtY2sesAequvy3F559iT4aeW4vPPsSfDW41oLOGXi3eFHFPCJOKB8XVdk0QdSrC4YEEdoIsR6qo8PJaocFsSWUEErzdrgHUXz6XGl7VbPLcXnn2JPhp5bi88+xJ8NIq7hXDHgX7QvJ6aGcgyC9l30rg8txeefYk+GnluLzz7Enw1p48f8AIeIUm4UPvNuSMbKsgl5shcp6Ga9iSD9IW4n3V37s7ujBRFA+csxYtly30AAtc8AO3rNdPluLzz7Enw08txeefYk+Gtxrrs4ZeLd4UZtNC2UygfEea7649r7OGIgeItlDi1wL21B/Svx5bi88+xJ8NPLcXnn2JPhrUKiNpuHDxC3uyuBadioLYm4C4WdJhOzFL6FQAbqV4376tlcHluLzz7Enw08txeefYk+Gs5axspu94J7wtcMMUDcsYsF31Vdu7hrip2lM7KWAFgoP0QBxv3VN+W4vPPsSfDTy3F559iT4aR1jYjmY8A94SaGKZuWQXC+7F2WMNAkQYsEvqRa92LcPTXdXB5bi88+xJ8NPLcXnn2JPhrB1QxxJLhr2hbGhrGhrdguXbe6WHxerplfz00b09TekVV5+Sw36GJFv5o9fWGq5eW4vPPsSfDTy3F559iT4akR4iYxZsgt3hRJqKmmOZ7Rfw9FUsJyWqD87iCR2IgX3kn8Kt2ydiQ4VcsMYW/E8WbxJ1NfPLcXnn2JPhp5bi88+xJ8NeS4hxdHyDxCyhpIIDeNoB6/9XfUNvNu4MaioZCmVs1wAb6EW1PfXV5bi88+xJ8NPLcXnn2JPhrSypYx2ZrxfvC3yMZI0sfqCuDdjdQYEyWlL85l4qBbLm7D/ADVPVweW4vPPsSfDTy3F559iT4a9fVNkdmc8X7wkTGRNDGaALvqqbb5PosTMZRIYy2rAKCC3W3HQnrqc8txeefYk+GnluLzz7Enw17HWCI3Y8D5hYzQxTNyyC4X3YmyxhoEiDFgl9SLE3Ytw9NRO8u5i42VZDMUypksFB6yb6nvqV8txeefYk+GnluLzz7Enw162sDX5w8X7wvHwRPjETh8I5dy893tiDBw80HL9Itci3G3+lSdcHluLzz7Enw08txeefYk+GsHVLHkuLhc9oWxjWMaGt2C7mUEWIuDoQapeK5MImdikzIpJIXKDlv1Ak8Ks3luLzz7Enw08uReefYf4azirRF+h4HzC1TU8M9uIL2XZEmVQOwAeoV+6+A19opKUpSiLKds4fm8RKvY7W8Cbj3EVx1Z9/MBlmWUDRxY/aX/VbezVYrgayIxTuZ2/8UNwsbJSvlfairFK9sDhudlRL2zsFv2XNr1419ViDcGxGoI4jvrJpAIvsi16KMKoUCwAAA7hoK/dcOw2kOHjMpu5W5OnA6re3XltXdX0ON2ZoIFrqaFwbc2QuKgaJjbNwPYRqD6/1rGMfgmhleNrZkYqbcNOsVu1Y7vnh4o8ZIIjccW1Js51YXOp7fEkVd4XIcxZy3XP43C3K2XnsoOlKVeLmF9rSOS/C2glfz3CjwRf9WPqrNxW1bt7N+T4WKM8Qt2+03Sb3kj0VW4lJliy9VdYNFmnL+g9fZUnSlK51dclKoZlf5btGIPimyJA0CRSTEq8kcjHLdsi3bLo/R07K697ZZo8DhXkkZZxNhElMLuoYySxJMoCEZgekB46WoiuNKruwcSTi8Sod+bVYisUzMZFY85nkXPdhEwCAXNsyPa3X57ExLY3EYxpGYJBOcNHGrMoGREZ5GykZmZn0vwCi1rkkis1Krm7W0HafGYWRi4w0iBHJOYxzRLKqseLMpLLm4kBb3NyYzdbbkkL4nD4h2kKXxOHLMWZ4ZHKiMFrklJRk1P1loiu1Kqm42KkZMY00jyMmMxCXLMQFjIsqKTZVFzYDur7umGx2BTEzSSCTEAyDJI6iJWJyJGAbDKuUXIOYg3ve1EVqr5VY3cxUm0dnxtLKyOJGSVoi0ZcwTMjZSpBUPkubdTECuXYODaebGqcROOYxqrFaaUgIsUEhjILWZWJcG9/pHuoiuVKrG9EjDGbPVZJFWWd0kCyOoZVw8sgBCkD6Sg346dleu+GBmkWE4aZop1kJTpMI3tG8nNzKDZkYoASRcXuO8isVKrexNsLjXhlHOIwSZJYS7jm5Y2iDJIgOUsuZrEjUMD2V+Y8W2K2lPAWZYsLFE2RWZeckmznMxUglVVAAvC7MTewsRWalcGCwJjlkIlZo2CZUZi2RlL5ypOtjdNLmxX0V7bSwhmiZBI0ZYWzoSHAuL5SOBtcX6r0RdFfapWGwDTY7H4f5TiFWOHDGIrPNeNpFmzMCX6WqqbNcaV179Yho/kZWSRc+MiicRu6lkZXLKQp1vlHfpRFaqVUp8YzbXwyBplRsPO7IWlVWaN4Ahyk2NgzeN9b03nxRTaOAXPKEkGIEiRtLZskQZLrGdbE3uBRFbaVD7uRhk59WlCzqjCOWSR8ls3DnDdCQRddLFalnW4I7dNCQfQRqKIv1Ss+2XtRzsnFOz4hpFOMyyZpjl5mWZYrNfTKFUd9tb1ZdjXfZkTM7lmwyOzF3zlmjDE5r5hqeo0RTlKom6WJ+V4XBK8mJ51sPHiWlMmIUM0bQll1IWQPnNwLix7xVu2vjeZhZswUmyqzWyhnYIpN+oEgnuBoi7aVXtxNrNiMGvOPnlhZsPM175nhOTPfrzrle/8APXhsSRjtXHIZJCkaYZkQyOVUyrKXspNtSo8LaWoitFfK4tobN55oyZZFVCWKxu6ZyRYBihByi5Nus2qubj4d58PFO+ImLpPiQ15ZGV0WaeJUZS2XQZCDa90HfRFcaVUp8YybayF5jH8j53m1aRlz8+UzZQbfR07O69em6OIZ8VjwXlKxzokayPIcinDxSEBXOnSZj6eyiK00r8Ty5VLdgJ046C+lVndVGxuBjxE0sgkxC87eOR1EQckosYByjKuUag5iCWveiK00qlR7dlxOwJcQzFZkw+Iu8ZZPnIOcTnFynQFkzW4a2ro2GgxBis+JR4Y4JmZ5cRlk5wOGUozZWHQJvrqR2URW2lKURKUpRFH7c2WMRAydfFT2MOH+ngTWXSRlSQRYg2IPEEaEVsNVLfHd3NeeIaj9oo6wPrDvA493vo8WojK3isGo37R+FpkbfUKlUpSuTUdK9MNh2kdUQXZjYCvOpnc5rYyPwb8hrdBGJJWsPMgL0C5stA2dhOahSO98ihb9thXTSlfQWtDQAFNSsf322UYMY/myEyqftElh6GuPC1bBVD5U2XLAPr3c9+Wwv77eo1Y4dIWzAdVU4vEH05cdxr9Fn1fKV17L2W+JlWOMXZvUB1s3YBXRkgC5XHtaXENG6m9w9hfKMSHYfNxWY9hb6q+vX0d9axXBsXY6YWFYk6tSetmPFj/vhYV31y9XUceS425Lt6Cl/posp3OpSlKVEU9Q2z9gNFi58Rzob5QIwyZLACJWVMpzXvZtb3v3V+t5NhHGRogl5sJLHNfJmJaJ1kQfSFhmXXu7Kl6URRa7EtjBiucOYwCB1t0WCuXVhrdSGZu3Q+mvibEMc0ssDhDNZpUZS6F1UKJFAZSrFQoOpByjQG5MrSiKO2TsZcOJCGLSTOZZZG4s5AUaDgqqqqF6go1JuTxpuqpfDySvmkwxkysq5Awk4q4ubgMFYa8UBqdpRFD7u7BOEEwMvOc9O856GWzSG7AdI9Hhbr8a/OC2A2HjaHDzBIrsUBjDNFnYsVjOYDKCSVDK1r21AAqapRFx7J2VHhYEhiFkjGUXNyeslj1sSSSesk1ybE2EcNJiHMof5RLzzDJls2RI+icx6OVBobm/XUvSiKI2vsI4ifDyiUL8mdpFGTNdmjeM5jmGmVzwtr19VdeNwbO8TK4URuXIKZs10ZLXzDLo56jrbwPZSiKLj3eRca2KUlXeLm5FH0HIKFZCPPCrlv1ggdQpidif/wBIxMT83KUET3XMkiAllDLcHMpLWYEfSIN9LSlKIonZO7qYeaecWMmIKlyFCqMi5QEA1F+JuTcm9S1KURQ+B2EYsZPiedvz6xqyZLACLOEynNx6Zvfj1Wr7t/YJxRgPO5OYmWcdDNd0DBQekOjZjcDXhqKl6URRGI2EXxsWK50AxRvEEyaFZDGzknNxvGLdl+Br8bV2A02KgxAmCHD85kXJmB51cjZukOoC1rempqlEXBgcA6SO7zZ8yoqoEyIgQuSQMxuWL6n+UV2uDY2IBtoSLi/VcXF/XX6pRFXsHuoY8FLhRPdZTMc5j6Q+UM7yWGax1c27NL3rvweymiwi4cSAlIxEHKdSqFBK5tTlHbx9VSVKIq9gd2JIcJFhUxVkiVIwwitIUQrcZs9gSq2JA66lsTg2eWNs4Cxktly3uSpW97i1gzdXXXXSiKH2bsAwYrETLLdcQVZo8tgGRQgZTfiVAzduUcK84N35I8VPiEnW+IEasrREhREGC2IkBvZzf9KnKURcOzcA0MRUy53LSOXK2F5HZ/og/RGYAC/BRrXPu1sM4KHmeczrndwSuU3kkaVgbEgjM5tw07alqURQ/kE/L/lfO68zzGTJpkz85e+a+bN18LdXXX3Y+wjh5sRKZQ3yhxIwyZcrLGkYy9I6ZUHHr6+qpelESoXBbAbDxGHDz83FdsgMeZ4gxJKxsWAsCTlzK1tBqBapqlEUNPuynyBsFCebjaFoL2zsFdSrHUi7nMTc9ZvXfszBmGJIywYoqpmC5bhRYXFzr6a6qURKUpREpSlESlKURVLeLc7MTJAADxaPgD3r2HuqlvGVJDAgjQgixB762Go/amwosSPnE16mGjD09fgbiqKtwlspzxaHpyP2Wl0d9Qssq2bk7FYyc+wIUAhL/WJFrjuAv6+6p/BbqYeLUR5iOtzm93D3VMVhRYQYniSU7bAI2OxuUrk2ltSPDoXlcKvDXiT2ADUmuusv3/xb4jF82iswiAUBQT0mszHT7o+7XU0sHGkynbmtFbU/08WcC52ClNo8qC6iCEk9TSGw9lbk+sVRto7RkxEhklYsx9QHUAOod1SeB3LxcvCBlHbJ0B6jr6hVr2RyZotmxEmc+Yl1T0n6R91XIdS0v6d/ErnXMrq7Rw07dB+fNUrYm78uLfLEug+k50RfE9vcNa1fd/dyPBx5U1Y/Tc/SY/oOwf8A7UhhsMsahUUKo4BQAB6q9aq6qtdPoNB0+6vKLDmU3xHV3X7JSlKgqzSlKURVHD42cPj8M2IfnUKPhnIj0jnXLF9WzWmV0JYG4AvXtu9tKXFYXBsZnWQ3M+kdyYiUmQgpYDnQF0ANidak8XsEPjIsTmsY43jZQPphmVkzfYZWI72psbYQwzzsGJE0zSqvUgcBnUeMpkf7/dRFxYLaD4vG4mPOyRYUxx2TRpJHQSszNxCqrIABa5zE30t+9h7Wc4rFYSRs5g5uRHIAZo5lYgPYWzKyMLi1xl67k+67GaHFSzwlTz4TnY3JALxjKsisAbHLZSLG+VTpY3/eyNic1LPM7BpsQVLkCyqsa5Y41B1sAWNzxLMdNACKG3c3gkXFYrD4mS4QvPA5sCcOrtEynKBcxumpOtnFdG5+0Zp5cbzzk83iebRLKAiczFIF0FywMhBJJvav3LumZXgklcB4ZpXvGDZ45izNC1/qlil+3J1X06N3tiSYaTFO7owxE/PgKGBX5tI8puTfSMG+nE6URQse3iuMxsU2JkyRy4aOFVCBgcQiaXC69N+JOgqcxeFljwEinEuZEjciYZOcut2ViMuUmwAItY61zYTd+aPE4qbNCwxLRNkZX6HMoEXW/S+iG4CxrtbATHCPG0qNK4kBcqwQc4zEALcmyqwAF/qjWiKEwG2pnikw2IkMeMw7Rh2QIOejZwqTxhlIyuLggDosCNNKt4FQm2t2/lLQS5+bnhdTnXUMmZTLC1+KMF9BCnq1nKIoreXFSJhnEBAndWSEtwzlWIOvYFY/dr13f2uuMwsM66CVFe3mkjpKe8NceivuI2eZJ1ZwjRqrAKy3OZiOlrpoBYafWbXWuPdjYT4MSoXUxvNJLGqgjmhI2Zoxc6qGLEcPpWtRFFQ7ZmwmNaPESmTCzy81DIwXNDNlVhC5AF0fMcjHUFcpvcGp7ZkbNCwaZ2JeVc5yBwFlZFtlUDQKOqvKTYfPxYiLEhHjnYmy5hYFVA1PBgVBDC1j4V67G2dJh8MsTS87Iub5xhbOS7NmYDr11t13oigd05cTjNnRTHGOszc50ikJQlZXVc6BB0bKL5Sp7xUzupts43BxTlMjOCGUG4DozRuAesZlNu61cGw93cRhcEuFSeNSucc8EYsM7s91QmwYZtCSRpcg8Kmtj7JjwkEcEQISNQq3Nz3knrJNyT2k0Rcm9MUrYc/J5zDLnQI4CsAWdUs6sCGXpajuqO2Vt58UkWZmgnjn5nFQrkNnCM1ukpJjaysrC11bjxqc2rhnkQCMqCHRune1kdXtp1nLb09fCuHGbth8ZDikfI6XWUAdGZMrhA38yO1w3YWHXoRcm+W0ngbBlJmjWXFLDJYKQUaOVj9JSQbouors2G/Os0yYiR4mzxhHy2DxSsjOtgDYlSNewcK/O8exJMS+GKOi/J51xHSDHMVR0y6EWFnJvrw4V1YTCTCbMzxiMIw5uNWF3dwxdiTrwPV9ZjfWiKHhx8keLxkEs7kc0k+HPzeYI10dV6HSZZV+tfSRRXnu7tCfEYSFZJ2GJErxTsoi0aCRll0yZQrZQBYac6pqY2lsETYnDz5spgLgjz0cA5D4SJE/3O+mzNhCDEYiUNcTuHC20Q82iOR9sxqT4CiKM3n2g8WNwKCV1jmaZZVX6wSBnW1gWBDW1Hprp3V2m0sUzNIXRJpFjZrCTm1VdJQACrBs9gQGy5SdTX72zsSSbFYWdHQDDNI2VgxLmSMxkXB6Ngb8DXtsfYhhkxEruGkxLq75RlRQkaxoqgkk9FdWPEnqFgCKP3bnlx+DXEtM8bTgvEqZcsSEnmxYiznLYsWvck2sLAfnZ+3nxeymxF+alVJQxjtYSwF1YrmB6JZL2N9DauvZexZcJB8ngaMxqW5lnzZolZiwQqNJAt7DpLoADwuf1Bu4IMAcJA3/AMbJnk1JMl88jZbXJZmbS2p6qIobd7bk0pwHz7OZsOJMQsiIq6whs8RyqS3OlRlW4ysSQNDUhvbJio2ilwjFmTMz4folZ0UXZASLrJYnKQbXABvevxFupIsGAXnV5zAsliFbLIqwNAwIvdSVYnr1HXU1icM7TRspTImbMDmzHMLdG2g4ddEXDszaq4qSKaGZmhkhZwlky3DKuvRzBhdgRfQjhpUVtbeAx4uWGed8LnVFwcpUcwzMnSLOQVMgkuMjEdELbUk1LbN3aGHxcs0bkRzDMYbdFZSQZJF7M4VLjtUnrNee2tiS4mLEQM0bRYjogsCWiVkVWsvB2DBnU3WxYcbakU9SvzFHlUAcAABfu0r9URKUpREpSlESlKURKUpREpSlESlKURKUpRF8NBX2lEXyvtKURKUpREpSlESlKURKUpREpSlESlKURKUpREpSlESlKURKUpREpSlESlKURKUpREpSlESlKURKUpREpSlESlKURKUpREpSlESlKURKUpREpSlEX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132" name="Picture 12" descr="http://www.awhonn.org/awhonn/CNE/awhonn_logo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2895600"/>
            <a:ext cx="2093705" cy="533400"/>
          </a:xfrm>
          <a:prstGeom prst="rect">
            <a:avLst/>
          </a:prstGeom>
          <a:noFill/>
        </p:spPr>
      </p:pic>
      <p:pic>
        <p:nvPicPr>
          <p:cNvPr id="5134" name="Picture 14" descr="http://www.ipedsnursing.org/ptisite/resource/images/IP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72400" y="5410200"/>
            <a:ext cx="942033" cy="685800"/>
          </a:xfrm>
          <a:prstGeom prst="rect">
            <a:avLst/>
          </a:prstGeom>
          <a:noFill/>
        </p:spPr>
      </p:pic>
      <p:pic>
        <p:nvPicPr>
          <p:cNvPr id="11" name="Picture 8" descr="http://urbanherbwifery.files.wordpress.com/2011/01/american_college_of_midwives_logo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72400" y="2057400"/>
            <a:ext cx="1203385" cy="768427"/>
          </a:xfrm>
          <a:prstGeom prst="rect">
            <a:avLst/>
          </a:prstGeom>
          <a:noFill/>
        </p:spPr>
      </p:pic>
      <p:pic>
        <p:nvPicPr>
          <p:cNvPr id="12" name="Picture 2" descr="\\usdcoprfs01\users\Erin.Slattery\MyDocuments\AHRQ desktop\ahrq logos\AN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20000" y="1143000"/>
            <a:ext cx="1390879" cy="762000"/>
          </a:xfrm>
          <a:prstGeom prst="rect">
            <a:avLst/>
          </a:prstGeom>
          <a:noFill/>
        </p:spPr>
      </p:pic>
      <p:pic>
        <p:nvPicPr>
          <p:cNvPr id="13" name="Picture 10" descr="http://www.cdc.gov/h1n1flu/images/aacn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15200" y="4876800"/>
            <a:ext cx="1604209" cy="457200"/>
          </a:xfrm>
          <a:prstGeom prst="rect">
            <a:avLst/>
          </a:prstGeom>
          <a:noFill/>
        </p:spPr>
      </p:pic>
      <p:pic>
        <p:nvPicPr>
          <p:cNvPr id="15" name="Picture 4" descr="http://a278.phobos.apple.com/us/r30/Podcasts/42/92/ef/ps.pqqyolou.600x600-75.jpg"/>
          <p:cNvPicPr>
            <a:picLocks noChangeAspect="1" noChangeArrowheads="1"/>
          </p:cNvPicPr>
          <p:nvPr/>
        </p:nvPicPr>
        <p:blipFill>
          <a:blip r:embed="rId10" cstate="print"/>
          <a:srcRect t="29333" b="29333"/>
          <a:stretch>
            <a:fillRect/>
          </a:stretch>
        </p:blipFill>
        <p:spPr bwMode="auto">
          <a:xfrm>
            <a:off x="7620000" y="4267200"/>
            <a:ext cx="1290484" cy="533400"/>
          </a:xfrm>
          <a:prstGeom prst="rect">
            <a:avLst/>
          </a:prstGeom>
          <a:noFill/>
        </p:spPr>
      </p:pic>
      <p:pic>
        <p:nvPicPr>
          <p:cNvPr id="17" name="Picture 16" descr="American Academy of Nurse Practitioners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5000" y="5410200"/>
            <a:ext cx="1676400" cy="7810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391400" y="3581400"/>
            <a:ext cx="141593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24400" y="541020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47085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AHRQ EHC Program Nursing Workgroup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077200" cy="4648200"/>
          </a:xfrm>
        </p:spPr>
        <p:txBody>
          <a:bodyPr/>
          <a:lstStyle/>
          <a:p>
            <a:r>
              <a:rPr lang="en-US" dirty="0" smtClean="0"/>
              <a:t>What they do</a:t>
            </a:r>
          </a:p>
          <a:p>
            <a:pPr lvl="1">
              <a:spcAft>
                <a:spcPts val="1200"/>
              </a:spcAft>
            </a:pPr>
            <a:r>
              <a:rPr lang="en-US" sz="2400" dirty="0" smtClean="0"/>
              <a:t>Preview EHC Program initiatives and provide feedback on how to reach and engage nurses</a:t>
            </a:r>
          </a:p>
          <a:p>
            <a:pPr lvl="1">
              <a:spcAft>
                <a:spcPts val="1200"/>
              </a:spcAft>
            </a:pPr>
            <a:r>
              <a:rPr lang="en-US" sz="2400" dirty="0" smtClean="0"/>
              <a:t>Educate members and patients on CER and the EHC Program </a:t>
            </a:r>
          </a:p>
          <a:p>
            <a:pPr lvl="1">
              <a:spcAft>
                <a:spcPts val="1200"/>
              </a:spcAft>
            </a:pPr>
            <a:r>
              <a:rPr lang="en-US" sz="2400" dirty="0" smtClean="0"/>
              <a:t>Share new research, CE opportunities, patient education, and resources and tools with </a:t>
            </a:r>
            <a:r>
              <a:rPr lang="en-US" sz="2400" dirty="0" smtClean="0"/>
              <a:t>members</a:t>
            </a:r>
            <a:endParaRPr lang="en-US" dirty="0" smtClean="0"/>
          </a:p>
          <a:p>
            <a:pPr>
              <a:buNone/>
            </a:pPr>
            <a:r>
              <a:rPr lang="en-US" sz="2600" i="1" dirty="0"/>
              <a:t>C</a:t>
            </a:r>
            <a:r>
              <a:rPr lang="en-US" sz="2600" i="1" dirty="0" smtClean="0"/>
              <a:t>ontact:  </a:t>
            </a:r>
            <a:r>
              <a:rPr lang="en-US" sz="2600" i="1" dirty="0" err="1" smtClean="0"/>
              <a:t>Cheryl.Thompson@</a:t>
            </a:r>
            <a:r>
              <a:rPr lang="en-US" sz="2600" i="1" dirty="0" err="1" smtClean="0"/>
              <a:t>ahrq.hhs.gov</a:t>
            </a:r>
            <a:endParaRPr lang="en-US" sz="1400" dirty="0"/>
          </a:p>
        </p:txBody>
      </p:sp>
      <p:pic>
        <p:nvPicPr>
          <p:cNvPr id="5122" name="Picture 2" descr="http://www.apna.org/nav_graphics/space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5124" name="Picture 4" descr="http://www.apna.org/nav_graphics/space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sp>
        <p:nvSpPr>
          <p:cNvPr id="5130" name="AutoShape 10" descr="data:image/jpeg;base64,/9j/4AAQSkZJRgABAQAAAQABAAD/2wCEAAkGBhQQEBUUEhAVFRUVFhkVFhYVFRQXFRgZFxYYFhcWFhoXHCYeGBojGRcWHy8gJicpLCwsFh8xNTAqNSYrLCkBCQoKDgwOGg8PGjMkHyQ1LC0tKjEtKS4wLDQ2LC8vLCkqLCwsLy8vLDAsLCw0LCw0LCwsLC8tLywpLCksLCwsLP/AABEIAHEBvQMBIgACEQEDEQH/xAAbAAEAAwEBAQEAAAAAAAAAAAAABQYHBAMBAv/EAEkQAAIBAgMDBwcJBgQGAwEAAAECAwARBBIhBQYxBxMiQVFhcRVSgZGSodIUIzJCcoKxssEzNDVic7NTotHwFhdUwsPhQ4PxJP/EABsBAQACAwEBAAAAAAAAAAAAAAAEBQIDBgEH/8QANBEAAQMCBAMGBQMFAQAAAAAAAQACAwQRBRIhMRNBUWFxkaGx8CKBwdHhMkJSFCM0NfEk/9oADAMBAAIRAxEAPwDcaUpREpSlEXBtjbceETPLmsTYZVZtey40HpIqqYrlSQH5vDse93C+4A/jV3mhV1KsoZSLEEXBHYQazHfHcs4a8sIJhJ1HEx3/ABXv6uvtqwomwPOWQa9+iqcRfVRtzwnTnpquluVGXqgj9bGvWHlTf6+GU/Zcj8VNUSlXJoYP4+q50YnVD9/kPstTwPKRhpNHDxH+YZl9a3Puqy4TGpKuaN1de1SCPdWD10YLHyQNnikZG7VNvQe0dxqJLhjD+g2U6DGpGm0ouOzQrdqVSN2+URZCI8VZG4CQaIftD6p7+HhV2BvVPLC+F2V4XRU9THUNzRn8L7SlK0qQlKUoiUpXxmAFybAa3oi+0rHNtb0TTTyOk0ioW6Cq7qAo0XQHiQLnvNXjk924Z4GjdizxHixJJVrkEk6mxuPQKnzUL4o+IT+FV0+JxzzcIDrY9Va6UrN9/MXiMPirpiJVSRQygOwUEdFgNe4H71R6eHjPyA2UqrqRTR8Qi4WkUqs7gbYbEYYiRyzxsVJYksQekpJPiR92rNWEsZjeWHktsMomjEjdilKq/KDthoMMFRyryMACpIYKvSYgjh9Ufeqr7lbyS/LEWWZ3WQFLO7MAx1Ui543FvvVIjo3viMoUOXEI4pxARvbXpdahSlfieYIpZjYKCxPYALn3VDViTZfulY2d4sVPNZMRKDI9lUOwALtooF9ALgVpW8TNDgJMsjZkjAD3Oe4sM1+Nz+tTZqN0Ra0nUqtp8QbO17mtNm+amqVlu5u255MdEr4iRlOa6s7EG0bHUE9orUq11FOYHZSb81uo6ttUwvaLa2SlKzDffbU8WNdY55EUBLKrsBqgJ0BryngM7soNl7V1QpWZ3C+tlp9KhdzsS0mCiZ2LMQ12Ykk9NhqT3VLYjELGpd2CqouSeAArU9ha8s6aLfHIHsD+RF16UrNtvco8jkrhhkXhnIBc94B0Ues+FVo43Ezm/OTSHuaRvw4VYR4bI4XebKplxiJrssYLlt1KxOHbWJgbSaVCPqlmt6VbT3Vct2uUTOwjxVlJ0Eg0W/8AOPq+I08Kxlw6RgzN1CzgxeGV2Vwynt2V6pSqjyjY+SGGIxSMhMhBKMVJGU6G1Q4ozK8MHNWNRMIYzIRsrdSsq3Z32lhmHPyvJE2jZmLFexhfs6x1jwFamjggEEEHUEagg9YrZUUzoHWd4rTSVjKpt28twv1SlZnvztmeLGMsc8iLlTRXYDUa6A15TwGd+UGy9q6oU0edwvyWmUqF3OxLSYKJnYsxDXZiST02GpPdVX5RNrTQ4lBHNIgMQJCuyi+dxfTr0FZR0xfKYgdr+SxmrGxQCcjQ2071oVKz7cbfFi/MYiQtnPzbsbkMfqEnqPV36demg1hPA6F2Vy2UtSypZnZ4dEpSsf21vBiVxMyriZQBLIABIwAAdgANazpqYzkgG1lqrKxtKAXC91sFK8sKbopPmj8K9ailTQbhKUpRepUZt7bi4WO51c6Ivae09wruxOIWNGdjZVBJPcKy7a202xErSN16KPNUcB/vrJqrxKt/pmWb+o7dnatb35Qu7Db34hHLF8wJuVYaei2q+g1ddh7eTFLdeiw+kh4jvHaO+swrr2VtFsPKsi9R1Hap+kPV77VQ0eJSxPAkN2ne/qFpa8g6rV6/MkYYFWAIIIIOoIOhBpHIGAINwQCD2g6iv1XZA8wpW6xrevYfyTEsg+gelGf5T1eINx6AeuoatL5TsEGw8cnWj5fQ4N/eq1mldVSSmWIOO64XEIBBO5o23CUpSpSgpVx3L3zMBEM7XiOisf8A4+4/yfh4VTqVqlibK3K5b6eofA8PYfyt+BpVK5PN4+cT5PIekguhPWg+r4r+B7qutcrNEYnlhXdU87Z4xI3mlKUrUt6VWOUDa/MYUoD0pugPs/XPqsPvVZ6yHffa/wAoxbWN0j+bX0HpH0tf0AVOoYeJKL7DVVmJ1HBgNtzoPqvm7G7JxiznzE6HfIdVHhYG/wBoV5bpbW+S4tGJsrdB/st1nwNj6K0zdPZHyXCohFmIzv8AabW3oFl+7Web97I5jFsQOhL84vZc/THta/eFWUVQJ5HxHY7e/NU01I6lhjnb+ob/AE+y1uqpyj7M5zC84B0omzfdbot/2n7tdu5W1/lOEQk3dPm38VGh9K2PjepnF4YSRsjfRdSp8CLGqdpNPNryK6F4bV05ts4e/NZlycbR5vFmMnSVSPvL0l92YemtSrDlL4XEfzwye9G/A299bPJtBBAZr9AJzl/5cub8Km4lH8bXt5qtweb+06N37ffqs05RNpc7i8gOkShfvHpN+IH3arpV4ZAbFXXK47rgOp9RBrs2bh2xmMVW4yyZn8CSz+69WTlN2XkkjmUWDLka3C66r/lNvu1Zsc2Esg7PfjqqaRj6hslV0Pvw0V/2fjBNEki8HUMPSL29HCoLlA2jzWCZQdZSIx4HVv8AKCPTXLya7S5zDNETrE2n2Xuw/wA2eoHlL2jnxCRA6RLc/afX8oX11UQ09qrJyBv9vor6prL0PEG7hb58/qufk72ZzuLzkdGJS33j0V/U/dq975fuM/2P1FR/J1szmsJnI6UrZvujor+p+9Uhvl+4z/Y/UV7US8SqHYQPNeUkPCoT1IJ8vss63F/iEP3/AO29a/WGbK2k2GmWVLZlvbMCRqpU3sR1GrF/zLxXmw+w3x1MraSSaQOb0VfhtfDTxFj73vfyC1Gsk5QP3+TwT8i11f8AMvFebD7DfHVf2vtV8VKZZAoZgAcoIGgAHEnspRUkkMhc7omJV8NREGMve9/VanuN/D4fBv7j1V+UnbhaQYZT0Vs0nex1UHuAsfFu6rRuN/D4fBv7j1mG8UxfFzk/4rj0BiB7gK1UsYdVPceRPqt9dMWUMbR+4Dwsp/cbdBcTeaYXjBsq8M5HEn+Ue8+GulwwqihVUKo4BQAB4AVwbt4cR4OBR/hKfSwDE+smpKoFVO6WQ325K0oaZkEQsNTuVy7Q2ZHiEySxhx3jUd4PEHvFZNvXu4cFNlBJjbWNjxt1qe8aesVsdVLlKw4bBhutJFt94FSPw9VbqCdzJA3kVHxSlZJCX2+Ia3+icnm3DPAYnN2hsATxKH6PqsR4Wrn5Uf2EX9Q/kNQPJrKRjCOpo2B9BU/pU9yo/sIv6h/IakGMMrRbnqojZjLhri7caeaztMMxRnCkqpUMewtfLfxymrxyfb02Iw0raH9kx7f8M/p6uyvLk1wqyrikdQyssYIPWDzlV7eTYL4KfKblT0o37Rfu+sOv0HrFTZSydzoHbjbwVbC2SlYyqZqDcHx9/NbPWTcof7+32E/LVz3K3o+VR5JD88g1/nXgHHf1Hv8AGqZyh/vzfYT8tQKGN0dQWu3t9la4pM2aka9mxI+qve438Ph8G/uPVQ5T/wB6j/oj871b9xv4fD4N/ceqhyn/AL1H/RH53pTf5ju9y8rf9ezub6Kpvh2VVcg5WJCnqJXiPEXHrFafuPvT8pj5qQ/OoOJ+uvneI4H19enBunsZMXswxv8A4jlW61YWsw/3qCapUkcuBxNvoSRNcEcO4jtUj1g1MkyVWaI6Obt79VXwmShLJhqxwF/foturD9vfvU/9aT87Vrm7u3kxkIddGGjr1q3+h4g/+6yPb371P/Wk/O1RsNaWSPa7cKbjL2yRRuadCtrwn7NPsj8BXrXlhP2afZH4CvWqc7roG7BKUpXiyVS382lZVhB+l028AeiPSdfu1Sald58XzmLkPUpyD7un43PpqLrhcQmM1Q48hoPkojzcpXyvtfKgrBaVujiucwia6rdPZOn+W1TNVTk/lvFIvY4PtLb/ALatdd5Qvz07HdnpopjDdoVf37wxfAS2FyuV/QrAn1C59FZFW9ugIIIuDoQeBB6jWY7z7hyQsXgUvFxyjV07rcWXvGvb2npcOqGtBjdp0XP4xSPeRMwXsLH7qo0r7XyrtcylKUoi6tmY9sPMkqcUYHxHWPAi49NbfhcQJEV1N1ZQwPcRcVg1avyeY7nMEFPGNmT0fSHua3oqpxSK7RJ00V/gkxD3RHY6+/fJWelKVQrqVD717X+S4V3Bsx6CfabQH0C7eisew05R1cAEqwYBhcGxuLjrFWvlH2vzuIEKnoxDX7ban1Cw9JqX3K3SibCiSeJXaQ5lzDgvBfXqfSKvactpafO/9y5iqD66r4cZ0b7PnooT/mViuyL2G+Kozbm9MuMVVlWPom4KqQdRYi5J0OnqFab/AMIYT/po/VT/AIQwn/TR+qtTaymYczWa/Jb34fWPaWuluPn9lQuT3a/M4rmyejMMv3h9A/iv3hWq1ie3NnHCYp4wSMjXQ9eU9JD42t6RWubA2oMTh45RxYdIdjDRh6wfdWOIxg5Zm7H2FlhEpAdTv3b7Pn6rPuUjZvN4oSAaSrf7y2VvdlPpr7LvFfZCxX6efmT25FtJfwsVWrVyg7M57BlgOlEQ48ODe43+7WUVMpLTwtzbtPpsq+vzUtQ/Ls8eu/mrxyYbNzSSTEaKMi+Lat6gB7VWrfPZvP4OQAXZRzi+Kam3iuYemvu52zeYwcakWZhzjeL66+AsPRUyRVVUTk1BkHI6fJXtJShtIIncxr81k24O1BBiwGNlkUoSeAt0lPrFvvVGTO2MxZI+lNLp3ZmsPQBb1U2/s75PiZY+pWOX7J6S/wCUip3k22ZzmJMpGkS6fae6j3ZvdV28sY11QOYHv0XMxCSVzaQ8nH8+Gq0vDYcRoqKLKqhR4AWFRW+X7jP9j9RU1ULvl+4z/Y/UVzsOsre8eq6+oFoXgdD6LM90sEk2MijkXMjZri5F7IxHA34gVpP/AAPg/wDpx7UnxVnu4v8AEIfv/wBt61+rLEZXslAa4jTr2lU+DwxyQkvaDrzA6BQX/A+D/wCnHtSfFWc744BIMY8cS5UAWwuTxUE8TfjWx1knKB+/yeCfkWvMOle+UhzidOvcvcXgjjgBY0DUbAdCr7uN/D4fBv7j1nO+GCMWNmBGjNzg7w/S/EkeitG3G/h8Pg39x65d+N2Di4w8Y+djBsPPXiV8esentrGCYRVTs2xJHms6mmdPRMy7gA+S6Nx9qifBoL9KICNh2ZdFPpW3v7KsFYlsjbEuDlzJoR0XRgbGx1Vh/sir3g+U2Bh85HIjddgGX0G4PuryqoZA8uYLgr2hxOIxhkps4aa81cqo3KdtQCOOAHpFucbuUAhb+JJ9mm0+U5ApEETM3nSWCjvsCSfdVJjjmxs+l5JZDcn9T1KoHoArOjo3NdxJNAFqxDEGPZwYdSdNFZuTDBEzyS9SJl9LkH8FPrqU5Uf2EX9Q/kNWLd7Yi4SBY11P0nbzmPE+HADuAqu8qP7CL+ofyGsGzCasDht+FsfTmnw9zDva58VyclfHEeEf/kq3bwbDTGQmNtDxRutW6j4dRHZVR5K+OI8I/wDyVoFaq1xbUlw309At+Gsa+ja1w0N/UrEQZsDifMlib0f+1I9YNe+8+1lxU/OqLZkS47GAsw79eur/AL77rfKo+cjHzyDT+deOTx6x6uusqIq4ppWTgSfuGhXPVsMlKTD+06j316rX9xv4fD4N/ceqhyn/AL1H/RH53q37jfw+Hwb+49VDlP8A3qP+iPzvVdTf5ju9yt63/Xs7m+isfJv+5f8A2P8ApXtvpuuMXFmQfPIOj/MOJQ/p3+Jrx5N/3L/7H/SrVUWaR0dQ5zdwVOp4mzUjWP2ICxfd7bj4KfOAbfRkThcX1Hcw6v8A2a5NrTiSeV1N1aR2B7mYke41dOUHdXjiYl/qqP7g/X19tUA1fU72S/3W7nQrlqqOWnPAfsDcLecJ+zT7I/AV615YT9mn2R+Ar1rljuu4bsEpSleLJY/NJmZm7ST6zevzRhY27NKV84JudVBSvlfaV4ind0Nsrh5SHNkkABPUCDoT3akVoisCLg3vWPVL7F3mlw1h9OPzCeH2T9X8KvMOxMQDhSfp5HotrJLaFaXSvLDYgSIrjgyhhfjYi4v669a6sEEXCkqC27ufBi7krkk/xEFjf+YcG9OveKyjaeAbDzPExBKNa44HsPqtWybd2wuEgaVgTbQKOJY8B3eNYzj8a00ryP8ASdixtw16h3Dh6KvsMdIQbn4eS5fGmwtIyj4+fd2rnpSlW659K0Dkrm0nX7DfnB/AVn9XzkrXpTnujHvf/Sodf/ju+XqrLCz/AOpnz9CtCoaV8drAk9Wtcuu2VKm5M1dy74pyWYsxyLqSbnrq5xRBFCqLBQAAOoAWA9VcflyLzz7Enw08txeefYk+GvZK0S2D3g27Qo0NPDCSYxa+676VweW4vPPsSfDTy3F559iT4a08aP8AkPEKRcKN3l3OTGurmQoyjKSADcXuL3PVc+uvfdnd35EjIJS6sQwBUCxtY2sesAequvy3F559iT4aeW4vPPsSfDW41oLOGXi3eFHFPCJOKB8XVdk0QdSrC4YEEdoIsR6qo8PJaocFsSWUEErzdrgHUXz6XGl7VbPLcXnn2JPhp5bi88+xJ8NIq7hXDHgX7QvJ6aGcgyC9l30rg8txeefYk+GnluLzz7Enw1p48f8AIeIUm4UPvNuSMbKsgl5shcp6Ga9iSD9IW4n3V37s7ujBRFA+csxYtly30AAtc8AO3rNdPluLzz7Enw08txeefYk+Gtxrrs4ZeLd4UZtNC2UygfEea7649r7OGIgeItlDi1wL21B/Svx5bi88+xJ8NPLcXnn2JPhrUKiNpuHDxC3uyuBadioLYm4C4WdJhOzFL6FQAbqV4376tlcHluLzz7Enw08txeefYk+Gs5axspu94J7wtcMMUDcsYsF31Vdu7hrip2lM7KWAFgoP0QBxv3VN+W4vPPsSfDTy3F559iT4aR1jYjmY8A94SaGKZuWQXC+7F2WMNAkQYsEvqRa92LcPTXdXB5bi88+xJ8NPLcXnn2JPhrB1QxxJLhr2hbGhrGhrdguXbe6WHxerplfz00b09TekVV5+Sw36GJFv5o9fWGq5eW4vPPsSfDTy3F559iT4akR4iYxZsgt3hRJqKmmOZ7Rfw9FUsJyWqD87iCR2IgX3kn8Kt2ydiQ4VcsMYW/E8WbxJ1NfPLcXnn2JPhp5bi88+xJ8NeS4hxdHyDxCyhpIIDeNoB6/9XfUNvNu4MaioZCmVs1wAb6EW1PfXV5bi88+xJ8NPLcXnn2JPhrSypYx2ZrxfvC3yMZI0sfqCuDdjdQYEyWlL85l4qBbLm7D/ADVPVweW4vPPsSfDTy3F559iT4a9fVNkdmc8X7wkTGRNDGaALvqqbb5PosTMZRIYy2rAKCC3W3HQnrqc8txeefYk+GnluLzz7Enw17HWCI3Y8D5hYzQxTNyyC4X3YmyxhoEiDFgl9SLE3Ytw9NRO8u5i42VZDMUypksFB6yb6nvqV8txeefYk+GnluLzz7Enw162sDX5w8X7wvHwRPjETh8I5dy893tiDBw80HL9Itci3G3+lSdcHluLzz7Enw08txeefYk+GsHVLHkuLhc9oWxjWMaGt2C7mUEWIuDoQapeK5MImdikzIpJIXKDlv1Ak8Ks3luLzz7Enw08uReefYf4azirRF+h4HzC1TU8M9uIL2XZEmVQOwAeoV+6+A19opKUpSiLKds4fm8RKvY7W8Cbj3EVx1Z9/MBlmWUDRxY/aX/VbezVYrgayIxTuZ2/8UNwsbJSvlfairFK9sDhudlRL2zsFv2XNr1419ViDcGxGoI4jvrJpAIvsi16KMKoUCwAAA7hoK/dcOw2kOHjMpu5W5OnA6re3XltXdX0ON2ZoIFrqaFwbc2QuKgaJjbNwPYRqD6/1rGMfgmhleNrZkYqbcNOsVu1Y7vnh4o8ZIIjccW1Js51YXOp7fEkVd4XIcxZy3XP43C3K2XnsoOlKVeLmF9rSOS/C2glfz3CjwRf9WPqrNxW1bt7N+T4WKM8Qt2+03Sb3kj0VW4lJliy9VdYNFmnL+g9fZUnSlK51dclKoZlf5btGIPimyJA0CRSTEq8kcjHLdsi3bLo/R07K697ZZo8DhXkkZZxNhElMLuoYySxJMoCEZgekB46WoiuNKruwcSTi8Sod+bVYisUzMZFY85nkXPdhEwCAXNsyPa3X57ExLY3EYxpGYJBOcNHGrMoGREZ5GykZmZn0vwCi1rkkis1Krm7W0HafGYWRi4w0iBHJOYxzRLKqseLMpLLm4kBb3NyYzdbbkkL4nD4h2kKXxOHLMWZ4ZHKiMFrklJRk1P1loiu1Kqm42KkZMY00jyMmMxCXLMQFjIsqKTZVFzYDur7umGx2BTEzSSCTEAyDJI6iJWJyJGAbDKuUXIOYg3ve1EVqr5VY3cxUm0dnxtLKyOJGSVoi0ZcwTMjZSpBUPkubdTECuXYODaebGqcROOYxqrFaaUgIsUEhjILWZWJcG9/pHuoiuVKrG9EjDGbPVZJFWWd0kCyOoZVw8sgBCkD6Sg346dleu+GBmkWE4aZop1kJTpMI3tG8nNzKDZkYoASRcXuO8isVKrexNsLjXhlHOIwSZJYS7jm5Y2iDJIgOUsuZrEjUMD2V+Y8W2K2lPAWZYsLFE2RWZeckmznMxUglVVAAvC7MTewsRWalcGCwJjlkIlZo2CZUZi2RlL5ypOtjdNLmxX0V7bSwhmiZBI0ZYWzoSHAuL5SOBtcX6r0RdFfapWGwDTY7H4f5TiFWOHDGIrPNeNpFmzMCX6WqqbNcaV179Yho/kZWSRc+MiicRu6lkZXLKQp1vlHfpRFaqVUp8YzbXwyBplRsPO7IWlVWaN4Ahyk2NgzeN9b03nxRTaOAXPKEkGIEiRtLZskQZLrGdbE3uBRFbaVD7uRhk59WlCzqjCOWSR8ls3DnDdCQRddLFalnW4I7dNCQfQRqKIv1Ss+2XtRzsnFOz4hpFOMyyZpjl5mWZYrNfTKFUd9tb1ZdjXfZkTM7lmwyOzF3zlmjDE5r5hqeo0RTlKom6WJ+V4XBK8mJ51sPHiWlMmIUM0bQll1IWQPnNwLix7xVu2vjeZhZswUmyqzWyhnYIpN+oEgnuBoi7aVXtxNrNiMGvOPnlhZsPM175nhOTPfrzrle/8APXhsSRjtXHIZJCkaYZkQyOVUyrKXspNtSo8LaWoitFfK4tobN55oyZZFVCWKxu6ZyRYBihByi5Nus2qubj4d58PFO+ImLpPiQ15ZGV0WaeJUZS2XQZCDa90HfRFcaVUp8YybayF5jH8j53m1aRlz8+UzZQbfR07O69em6OIZ8VjwXlKxzokayPIcinDxSEBXOnSZj6eyiK00r8Ty5VLdgJ046C+lVndVGxuBjxE0sgkxC87eOR1EQckosYByjKuUag5iCWveiK00qlR7dlxOwJcQzFZkw+Iu8ZZPnIOcTnFynQFkzW4a2ro2GgxBis+JR4Y4JmZ5cRlk5wOGUozZWHQJvrqR2URW2lKURKUpRFH7c2WMRAydfFT2MOH+ngTWXSRlSQRYg2IPEEaEVsNVLfHd3NeeIaj9oo6wPrDvA493vo8WojK3isGo37R+FpkbfUKlUpSuTUdK9MNh2kdUQXZjYCvOpnc5rYyPwb8hrdBGJJWsPMgL0C5stA2dhOahSO98ihb9thXTSlfQWtDQAFNSsf322UYMY/myEyqftElh6GuPC1bBVD5U2XLAPr3c9+Wwv77eo1Y4dIWzAdVU4vEH05cdxr9Fn1fKV17L2W+JlWOMXZvUB1s3YBXRkgC5XHtaXENG6m9w9hfKMSHYfNxWY9hb6q+vX0d9axXBsXY6YWFYk6tSetmPFj/vhYV31y9XUceS425Lt6Cl/posp3OpSlKVEU9Q2z9gNFi58Rzob5QIwyZLACJWVMpzXvZtb3v3V+t5NhHGRogl5sJLHNfJmJaJ1kQfSFhmXXu7Kl6URRa7EtjBiucOYwCB1t0WCuXVhrdSGZu3Q+mvibEMc0ssDhDNZpUZS6F1UKJFAZSrFQoOpByjQG5MrSiKO2TsZcOJCGLSTOZZZG4s5AUaDgqqqqF6go1JuTxpuqpfDySvmkwxkysq5Awk4q4ubgMFYa8UBqdpRFD7u7BOEEwMvOc9O856GWzSG7AdI9Hhbr8a/OC2A2HjaHDzBIrsUBjDNFnYsVjOYDKCSVDK1r21AAqapRFx7J2VHhYEhiFkjGUXNyeslj1sSSSesk1ybE2EcNJiHMof5RLzzDJls2RI+icx6OVBobm/XUvSiKI2vsI4ifDyiUL8mdpFGTNdmjeM5jmGmVzwtr19VdeNwbO8TK4URuXIKZs10ZLXzDLo56jrbwPZSiKLj3eRca2KUlXeLm5FH0HIKFZCPPCrlv1ggdQpidif/wBIxMT83KUET3XMkiAllDLcHMpLWYEfSIN9LSlKIonZO7qYeaecWMmIKlyFCqMi5QEA1F+JuTcm9S1KURQ+B2EYsZPiedvz6xqyZLACLOEynNx6Zvfj1Wr7t/YJxRgPO5OYmWcdDNd0DBQekOjZjcDXhqKl6URRGI2EXxsWK50AxRvEEyaFZDGzknNxvGLdl+Br8bV2A02KgxAmCHD85kXJmB51cjZukOoC1rempqlEXBgcA6SO7zZ8yoqoEyIgQuSQMxuWL6n+UV2uDY2IBtoSLi/VcXF/XX6pRFXsHuoY8FLhRPdZTMc5j6Q+UM7yWGax1c27NL3rvweymiwi4cSAlIxEHKdSqFBK5tTlHbx9VSVKIq9gd2JIcJFhUxVkiVIwwitIUQrcZs9gSq2JA66lsTg2eWNs4Cxktly3uSpW97i1gzdXXXXSiKH2bsAwYrETLLdcQVZo8tgGRQgZTfiVAzduUcK84N35I8VPiEnW+IEasrREhREGC2IkBvZzf9KnKURcOzcA0MRUy53LSOXK2F5HZ/og/RGYAC/BRrXPu1sM4KHmeczrndwSuU3kkaVgbEgjM5tw07alqURQ/kE/L/lfO68zzGTJpkz85e+a+bN18LdXXX3Y+wjh5sRKZQ3yhxIwyZcrLGkYy9I6ZUHHr6+qpelESoXBbAbDxGHDz83FdsgMeZ4gxJKxsWAsCTlzK1tBqBapqlEUNPuynyBsFCebjaFoL2zsFdSrHUi7nMTc9ZvXfszBmGJIywYoqpmC5bhRYXFzr6a6qURKUpREpSlESlKURVLeLc7MTJAADxaPgD3r2HuqlvGVJDAgjQgixB762Go/amwosSPnE16mGjD09fgbiqKtwlspzxaHpyP2Wl0d9Qssq2bk7FYyc+wIUAhL/WJFrjuAv6+6p/BbqYeLUR5iOtzm93D3VMVhRYQYniSU7bAI2OxuUrk2ltSPDoXlcKvDXiT2ADUmuusv3/xb4jF82iswiAUBQT0mszHT7o+7XU0sHGkynbmtFbU/08WcC52ClNo8qC6iCEk9TSGw9lbk+sVRto7RkxEhklYsx9QHUAOod1SeB3LxcvCBlHbJ0B6jr6hVr2RyZotmxEmc+Yl1T0n6R91XIdS0v6d/ErnXMrq7Rw07dB+fNUrYm78uLfLEug+k50RfE9vcNa1fd/dyPBx5U1Y/Tc/SY/oOwf8A7UhhsMsahUUKo4BQAB6q9aq6qtdPoNB0+6vKLDmU3xHV3X7JSlKgqzSlKURVHD42cPj8M2IfnUKPhnIj0jnXLF9WzWmV0JYG4AvXtu9tKXFYXBsZnWQ3M+kdyYiUmQgpYDnQF0ANidak8XsEPjIsTmsY43jZQPphmVkzfYZWI72psbYQwzzsGJE0zSqvUgcBnUeMpkf7/dRFxYLaD4vG4mPOyRYUxx2TRpJHQSszNxCqrIABa5zE30t+9h7Wc4rFYSRs5g5uRHIAZo5lYgPYWzKyMLi1xl67k+67GaHFSzwlTz4TnY3JALxjKsisAbHLZSLG+VTpY3/eyNic1LPM7BpsQVLkCyqsa5Y41B1sAWNzxLMdNACKG3c3gkXFYrD4mS4QvPA5sCcOrtEynKBcxumpOtnFdG5+0Zp5cbzzk83iebRLKAiczFIF0FywMhBJJvav3LumZXgklcB4ZpXvGDZ45izNC1/qlil+3J1X06N3tiSYaTFO7owxE/PgKGBX5tI8puTfSMG+nE6URQse3iuMxsU2JkyRy4aOFVCBgcQiaXC69N+JOgqcxeFljwEinEuZEjciYZOcut2ViMuUmwAItY61zYTd+aPE4qbNCwxLRNkZX6HMoEXW/S+iG4CxrtbATHCPG0qNK4kBcqwQc4zEALcmyqwAF/qjWiKEwG2pnikw2IkMeMw7Rh2QIOejZwqTxhlIyuLggDosCNNKt4FQm2t2/lLQS5+bnhdTnXUMmZTLC1+KMF9BCnq1nKIoreXFSJhnEBAndWSEtwzlWIOvYFY/dr13f2uuMwsM66CVFe3mkjpKe8NceivuI2eZJ1ZwjRqrAKy3OZiOlrpoBYafWbXWuPdjYT4MSoXUxvNJLGqgjmhI2Zoxc6qGLEcPpWtRFFQ7ZmwmNaPESmTCzy81DIwXNDNlVhC5AF0fMcjHUFcpvcGp7ZkbNCwaZ2JeVc5yBwFlZFtlUDQKOqvKTYfPxYiLEhHjnYmy5hYFVA1PBgVBDC1j4V67G2dJh8MsTS87Iub5xhbOS7NmYDr11t13oigd05cTjNnRTHGOszc50ikJQlZXVc6BB0bKL5Sp7xUzupts43BxTlMjOCGUG4DozRuAesZlNu61cGw93cRhcEuFSeNSucc8EYsM7s91QmwYZtCSRpcg8Kmtj7JjwkEcEQISNQq3Nz3knrJNyT2k0Rcm9MUrYc/J5zDLnQI4CsAWdUs6sCGXpajuqO2Vt58UkWZmgnjn5nFQrkNnCM1ukpJjaysrC11bjxqc2rhnkQCMqCHRune1kdXtp1nLb09fCuHGbth8ZDikfI6XWUAdGZMrhA38yO1w3YWHXoRcm+W0ngbBlJmjWXFLDJYKQUaOVj9JSQbouors2G/Os0yYiR4mzxhHy2DxSsjOtgDYlSNewcK/O8exJMS+GKOi/J51xHSDHMVR0y6EWFnJvrw4V1YTCTCbMzxiMIw5uNWF3dwxdiTrwPV9ZjfWiKHhx8keLxkEs7kc0k+HPzeYI10dV6HSZZV+tfSRRXnu7tCfEYSFZJ2GJErxTsoi0aCRll0yZQrZQBYac6pqY2lsETYnDz5spgLgjz0cA5D4SJE/3O+mzNhCDEYiUNcTuHC20Q82iOR9sxqT4CiKM3n2g8WNwKCV1jmaZZVX6wSBnW1gWBDW1Hprp3V2m0sUzNIXRJpFjZrCTm1VdJQACrBs9gQGy5SdTX72zsSSbFYWdHQDDNI2VgxLmSMxkXB6Ngb8DXtsfYhhkxEruGkxLq75RlRQkaxoqgkk9FdWPEnqFgCKP3bnlx+DXEtM8bTgvEqZcsSEnmxYiznLYsWvck2sLAfnZ+3nxeymxF+alVJQxjtYSwF1YrmB6JZL2N9DauvZexZcJB8ngaMxqW5lnzZolZiwQqNJAt7DpLoADwuf1Bu4IMAcJA3/AMbJnk1JMl88jZbXJZmbS2p6qIobd7bk0pwHz7OZsOJMQsiIq6whs8RyqS3OlRlW4ysSQNDUhvbJio2ilwjFmTMz4folZ0UXZASLrJYnKQbXABvevxFupIsGAXnV5zAsliFbLIqwNAwIvdSVYnr1HXU1icM7TRspTImbMDmzHMLdG2g4ddEXDszaq4qSKaGZmhkhZwlky3DKuvRzBhdgRfQjhpUVtbeAx4uWGed8LnVFwcpUcwzMnSLOQVMgkuMjEdELbUk1LbN3aGHxcs0bkRzDMYbdFZSQZJF7M4VLjtUnrNee2tiS4mLEQM0bRYjogsCWiVkVWsvB2DBnU3WxYcbakU9SvzFHlUAcAABfu0r9URKUpREpSlESlKURKUpREpSlESlKURKUpRF8NBX2lEXyvtKURKUpREpSlESlKURKUpREpSlESlKURKUpREpSlESlKURKUpREpSlESlKURKUpREpSlESlKURKUpREpSlESlKURKUpREpSlESlKURKUpREpSlEX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914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Objectives: </a:t>
            </a:r>
          </a:p>
          <a:p>
            <a:pPr lvl="1"/>
            <a:r>
              <a:rPr lang="en-US" dirty="0" smtClean="0"/>
              <a:t>Goal: Increase engagement of Nurse Practitioners (NPs) and Physician Assistants (PAs) in EHC program</a:t>
            </a:r>
          </a:p>
          <a:p>
            <a:pPr lvl="1"/>
            <a:r>
              <a:rPr lang="en-US" dirty="0" smtClean="0"/>
              <a:t>Translate </a:t>
            </a:r>
            <a:r>
              <a:rPr lang="en-US" dirty="0"/>
              <a:t>existing AHRQ research </a:t>
            </a:r>
            <a:r>
              <a:rPr lang="en-US" dirty="0" smtClean="0"/>
              <a:t>reports into provider-friendly resources for use in retail settings-  </a:t>
            </a:r>
          </a:p>
          <a:p>
            <a:pPr lvl="2"/>
            <a:r>
              <a:rPr lang="en-US" i="1" dirty="0" smtClean="0"/>
              <a:t>Health </a:t>
            </a:r>
            <a:r>
              <a:rPr lang="en-US" i="1" dirty="0"/>
              <a:t>Literacy Interventions and Outcomes: An Updated Systematic Review</a:t>
            </a:r>
            <a:r>
              <a:rPr lang="en-US" dirty="0"/>
              <a:t>, and </a:t>
            </a:r>
            <a:endParaRPr lang="en-US" dirty="0" smtClean="0"/>
          </a:p>
          <a:p>
            <a:pPr lvl="2"/>
            <a:r>
              <a:rPr lang="en-US" dirty="0" smtClean="0"/>
              <a:t>either </a:t>
            </a:r>
            <a:r>
              <a:rPr lang="en-US" i="1" dirty="0"/>
              <a:t>Acute Otitis Media, </a:t>
            </a:r>
            <a:r>
              <a:rPr lang="en-US" i="1" dirty="0" smtClean="0"/>
              <a:t>Update</a:t>
            </a:r>
            <a:r>
              <a:rPr lang="en-US" i="0" baseline="0" dirty="0"/>
              <a:t> </a:t>
            </a:r>
            <a:r>
              <a:rPr lang="en-US" dirty="0" smtClean="0"/>
              <a:t>or </a:t>
            </a:r>
            <a:r>
              <a:rPr lang="en-US" dirty="0"/>
              <a:t>the </a:t>
            </a:r>
            <a:r>
              <a:rPr lang="en-US" i="1" dirty="0"/>
              <a:t>Screening for Obesity in Children and </a:t>
            </a:r>
            <a:r>
              <a:rPr lang="en-US" i="1" dirty="0" smtClean="0"/>
              <a:t>Adolescents</a:t>
            </a:r>
            <a:endParaRPr lang="en-US" dirty="0"/>
          </a:p>
          <a:p>
            <a:r>
              <a:rPr lang="en-US" dirty="0" smtClean="0"/>
              <a:t>Who: </a:t>
            </a:r>
          </a:p>
          <a:p>
            <a:pPr lvl="1"/>
            <a:r>
              <a:rPr lang="en-US" dirty="0" smtClean="0"/>
              <a:t>Nurse </a:t>
            </a:r>
            <a:r>
              <a:rPr lang="en-US" dirty="0"/>
              <a:t>practitioners (NPs), physician assistants (PAs), researchers, </a:t>
            </a:r>
            <a:r>
              <a:rPr lang="en-US" dirty="0" smtClean="0"/>
              <a:t>students, and </a:t>
            </a:r>
            <a:r>
              <a:rPr lang="en-US" dirty="0"/>
              <a:t>other health </a:t>
            </a:r>
            <a:r>
              <a:rPr lang="en-US" dirty="0" smtClean="0"/>
              <a:t>professionals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EBC Challenge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454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Encourage </a:t>
            </a:r>
            <a:r>
              <a:rPr lang="en-US" dirty="0"/>
              <a:t>development of relevant and useful resources that can be </a:t>
            </a:r>
            <a:r>
              <a:rPr lang="en-US" dirty="0" smtClean="0"/>
              <a:t>adapted </a:t>
            </a:r>
            <a:r>
              <a:rPr lang="en-US" dirty="0"/>
              <a:t>for use by NPs and PAs in the convenience care setting</a:t>
            </a:r>
          </a:p>
          <a:p>
            <a:r>
              <a:rPr lang="en-US" dirty="0" smtClean="0"/>
              <a:t>Introduce </a:t>
            </a:r>
            <a:r>
              <a:rPr lang="en-US" dirty="0"/>
              <a:t>and </a:t>
            </a:r>
            <a:r>
              <a:rPr lang="en-US" dirty="0" smtClean="0"/>
              <a:t>expand </a:t>
            </a:r>
            <a:r>
              <a:rPr lang="en-US" dirty="0"/>
              <a:t>use of evidence from the EHC Program to an important clinician audience</a:t>
            </a:r>
          </a:p>
          <a:p>
            <a:r>
              <a:rPr lang="en-US" dirty="0" smtClean="0"/>
              <a:t>Increase </a:t>
            </a:r>
            <a:r>
              <a:rPr lang="en-US" dirty="0"/>
              <a:t>awareness of the EHC Program and its products among the retail NP and PA communities</a:t>
            </a:r>
          </a:p>
          <a:p>
            <a:r>
              <a:rPr lang="en-US" dirty="0" smtClean="0"/>
              <a:t>Learn </a:t>
            </a:r>
            <a:r>
              <a:rPr lang="en-US" dirty="0"/>
              <a:t>about effective ways to communicate with the retail NP and PA </a:t>
            </a:r>
            <a:r>
              <a:rPr lang="en-US" dirty="0" smtClean="0"/>
              <a:t>communities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of the EBC Challenge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6432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7772400" cy="762000"/>
          </a:xfrm>
        </p:spPr>
        <p:txBody>
          <a:bodyPr/>
          <a:lstStyle/>
          <a:p>
            <a:r>
              <a:rPr lang="en-US" dirty="0" smtClean="0"/>
              <a:t>EBC Challenge Timeline 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6456484"/>
              </p:ext>
            </p:extLst>
          </p:nvPr>
        </p:nvGraphicFramePr>
        <p:xfrm>
          <a:off x="284967" y="914400"/>
          <a:ext cx="86868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ight Arrow 6"/>
          <p:cNvSpPr/>
          <p:nvPr/>
        </p:nvSpPr>
        <p:spPr bwMode="auto">
          <a:xfrm>
            <a:off x="423949" y="3429000"/>
            <a:ext cx="8610600" cy="73025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en-US" sz="1800" b="1" dirty="0">
                <a:solidFill>
                  <a:schemeClr val="bg1"/>
                </a:solidFill>
                <a:ea typeface="ＭＳ Ｐゴシック" pitchFamily="-128" charset="-128"/>
              </a:rPr>
              <a:t>Marketing/Promotion</a:t>
            </a:r>
          </a:p>
        </p:txBody>
      </p:sp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76200" y="6523038"/>
            <a:ext cx="70802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6B46E33C-1E03-4C3D-8BBF-A00BF60323AE}" type="slidenum">
              <a:rPr lang="en-US" sz="1100">
                <a:solidFill>
                  <a:schemeClr val="bg1"/>
                </a:solidFill>
              </a:rPr>
              <a:pPr/>
              <a:t>14</a:t>
            </a:fld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516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Judging Process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entries were reviewed by a panel of expert judges composed of:</a:t>
            </a:r>
          </a:p>
          <a:p>
            <a:pPr lvl="1"/>
            <a:r>
              <a:rPr lang="en-US" dirty="0" smtClean="0"/>
              <a:t>Academics</a:t>
            </a:r>
          </a:p>
          <a:p>
            <a:pPr lvl="1"/>
            <a:r>
              <a:rPr lang="en-US" dirty="0" smtClean="0"/>
              <a:t>Practitioners</a:t>
            </a:r>
          </a:p>
          <a:p>
            <a:pPr lvl="1"/>
            <a:r>
              <a:rPr lang="en-US" dirty="0" smtClean="0"/>
              <a:t>Patients</a:t>
            </a:r>
          </a:p>
          <a:p>
            <a:pPr lvl="1"/>
            <a:r>
              <a:rPr lang="en-US" dirty="0"/>
              <a:t>R</a:t>
            </a:r>
            <a:r>
              <a:rPr lang="en-US" dirty="0" smtClean="0"/>
              <a:t>epresentatives </a:t>
            </a:r>
            <a:r>
              <a:rPr lang="en-US" dirty="0"/>
              <a:t>from convenience care organizations and the retail clinic </a:t>
            </a:r>
            <a:r>
              <a:rPr lang="en-US" dirty="0" smtClean="0"/>
              <a:t>industry</a:t>
            </a:r>
            <a:endParaRPr lang="en-US" dirty="0"/>
          </a:p>
        </p:txBody>
      </p:sp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76200" y="6523038"/>
            <a:ext cx="70802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FF399870-9830-4297-AEE5-BB68EA0DDCBF}" type="slidenum">
              <a:rPr lang="en-US" sz="1100">
                <a:solidFill>
                  <a:schemeClr val="bg1"/>
                </a:solidFill>
              </a:rPr>
              <a:pPr/>
              <a:t>15</a:t>
            </a:fld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169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Criteria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00600"/>
          </a:xfrm>
        </p:spPr>
        <p:txBody>
          <a:bodyPr/>
          <a:lstStyle/>
          <a:p>
            <a:pPr>
              <a:defRPr/>
            </a:pPr>
            <a:r>
              <a:rPr lang="en-US" sz="2800" dirty="0"/>
              <a:t>Submissions </a:t>
            </a:r>
            <a:r>
              <a:rPr lang="en-US" sz="2800" dirty="0" smtClean="0"/>
              <a:t>were scored on </a:t>
            </a:r>
            <a:r>
              <a:rPr lang="en-US" sz="2800" dirty="0"/>
              <a:t>a 100 point scale:  </a:t>
            </a:r>
            <a:r>
              <a:rPr lang="en-US" sz="2000" dirty="0"/>
              <a:t>	</a:t>
            </a:r>
          </a:p>
          <a:p>
            <a:pPr lvl="1">
              <a:defRPr/>
            </a:pPr>
            <a:r>
              <a:rPr lang="en-US" sz="1800" i="1" u="sng" dirty="0"/>
              <a:t>Effectiveness</a:t>
            </a:r>
            <a:r>
              <a:rPr lang="en-US" sz="1800" dirty="0"/>
              <a:t> (i.e., is the resource tailored to highlight and effectively communicate key content areas most relevant to NPs/PAs in retail settings?) </a:t>
            </a:r>
            <a:r>
              <a:rPr lang="en-US" sz="1800" dirty="0" smtClean="0"/>
              <a:t>– 40 points</a:t>
            </a:r>
            <a:endParaRPr lang="en-US" sz="1800" dirty="0"/>
          </a:p>
          <a:p>
            <a:pPr lvl="1">
              <a:defRPr/>
            </a:pPr>
            <a:r>
              <a:rPr lang="en-US" sz="1800" i="1" u="sng" dirty="0"/>
              <a:t>Usefulness at point of care</a:t>
            </a:r>
            <a:r>
              <a:rPr lang="en-US" sz="1800" dirty="0"/>
              <a:t> (i.e., can the resource be easily used by NPs and PAs at the point of care in the retail setting?) </a:t>
            </a:r>
            <a:r>
              <a:rPr lang="en-US" sz="1800" dirty="0" smtClean="0"/>
              <a:t>– 30 points</a:t>
            </a:r>
            <a:endParaRPr lang="en-US" sz="1800" dirty="0"/>
          </a:p>
          <a:p>
            <a:pPr lvl="1">
              <a:defRPr/>
            </a:pPr>
            <a:r>
              <a:rPr lang="en-US" sz="1800" i="1" u="sng" dirty="0"/>
              <a:t>Scalability</a:t>
            </a:r>
            <a:r>
              <a:rPr lang="en-US" sz="1800" dirty="0"/>
              <a:t> (i.e., can the resource be used by a larger target audience?) – </a:t>
            </a:r>
            <a:r>
              <a:rPr lang="en-US" sz="1800" dirty="0" smtClean="0"/>
              <a:t>15 points</a:t>
            </a:r>
            <a:endParaRPr lang="en-US" sz="1800" dirty="0"/>
          </a:p>
          <a:p>
            <a:pPr marL="693738" lvl="1" indent="-292100">
              <a:defRPr/>
            </a:pPr>
            <a:r>
              <a:rPr lang="en-US" sz="1800" i="1" u="sng" dirty="0" smtClean="0"/>
              <a:t>Creativity</a:t>
            </a:r>
            <a:r>
              <a:rPr lang="en-US" sz="1800" dirty="0" smtClean="0"/>
              <a:t> (i.e., is the resource intuitive and “catchy?”) – 10 points </a:t>
            </a:r>
          </a:p>
          <a:p>
            <a:pPr marL="693738" lvl="1" indent="-292100">
              <a:defRPr/>
            </a:pPr>
            <a:r>
              <a:rPr lang="en-US" sz="1800" i="1" u="sng" dirty="0" smtClean="0"/>
              <a:t>Team composition</a:t>
            </a:r>
            <a:r>
              <a:rPr lang="en-US" sz="1800" dirty="0" smtClean="0"/>
              <a:t> (i.e., does the team represent a variety of disciplines?) Please note that each team must include at least one NP or PA with experience practicing in a retail setting, but should not exceed 10 members – 5</a:t>
            </a:r>
            <a:r>
              <a:rPr lang="en-US" sz="1800" dirty="0"/>
              <a:t> </a:t>
            </a:r>
            <a:r>
              <a:rPr lang="en-US" sz="1800" dirty="0" smtClean="0"/>
              <a:t>points </a:t>
            </a:r>
          </a:p>
        </p:txBody>
      </p:sp>
      <p:sp>
        <p:nvSpPr>
          <p:cNvPr id="10244" name="TextBox 4"/>
          <p:cNvSpPr txBox="1">
            <a:spLocks noChangeArrowheads="1"/>
          </p:cNvSpPr>
          <p:nvPr/>
        </p:nvSpPr>
        <p:spPr bwMode="auto">
          <a:xfrm>
            <a:off x="76200" y="6523038"/>
            <a:ext cx="70802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B20D5733-5DA0-4317-946B-661D2CCBA74F}" type="slidenum">
              <a:rPr lang="en-US" sz="1100">
                <a:solidFill>
                  <a:schemeClr val="bg1"/>
                </a:solidFill>
              </a:rPr>
              <a:pPr/>
              <a:t>16</a:t>
            </a:fld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390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2"/>
          <p:cNvSpPr>
            <a:spLocks noGrp="1"/>
          </p:cNvSpPr>
          <p:nvPr>
            <p:ph idx="1"/>
          </p:nvPr>
        </p:nvSpPr>
        <p:spPr>
          <a:xfrm>
            <a:off x="457200" y="1298575"/>
            <a:ext cx="8229600" cy="4827588"/>
          </a:xfrm>
          <a:extLst/>
        </p:spPr>
        <p:txBody>
          <a:bodyPr/>
          <a:lstStyle/>
          <a:p>
            <a:pPr>
              <a:defRPr/>
            </a:pPr>
            <a:r>
              <a:rPr lang="en-US" sz="2200" i="1" dirty="0"/>
              <a:t>1st place</a:t>
            </a:r>
            <a:r>
              <a:rPr lang="en-US" sz="2200" dirty="0"/>
              <a:t>: </a:t>
            </a:r>
            <a:r>
              <a:rPr lang="en-US" sz="2200" dirty="0" smtClean="0"/>
              <a:t>$</a:t>
            </a:r>
            <a:r>
              <a:rPr lang="en-US" sz="2200" dirty="0"/>
              <a:t>7,500 "seed funding" award to implement </a:t>
            </a:r>
            <a:r>
              <a:rPr lang="en-US" sz="2200" dirty="0" smtClean="0"/>
              <a:t>resource </a:t>
            </a:r>
            <a:r>
              <a:rPr lang="en-US" sz="2200" dirty="0"/>
              <a:t>in a retail </a:t>
            </a:r>
            <a:r>
              <a:rPr lang="en-US" sz="2200" dirty="0" smtClean="0"/>
              <a:t>setting</a:t>
            </a:r>
          </a:p>
          <a:p>
            <a:pPr>
              <a:defRPr/>
            </a:pPr>
            <a:endParaRPr lang="en-US" sz="1050" dirty="0"/>
          </a:p>
          <a:p>
            <a:pPr>
              <a:defRPr/>
            </a:pPr>
            <a:r>
              <a:rPr lang="en-US" sz="2200" i="1" dirty="0"/>
              <a:t>2nd place</a:t>
            </a:r>
            <a:r>
              <a:rPr lang="en-US" sz="2200" dirty="0"/>
              <a:t>: </a:t>
            </a:r>
            <a:r>
              <a:rPr lang="en-US" sz="2200" dirty="0" smtClean="0"/>
              <a:t>$</a:t>
            </a:r>
            <a:r>
              <a:rPr lang="en-US" sz="2200" dirty="0"/>
              <a:t>1,000 support for designated team members to attend a relevant </a:t>
            </a:r>
            <a:r>
              <a:rPr lang="en-US" sz="2200" dirty="0" smtClean="0"/>
              <a:t>professional conference</a:t>
            </a:r>
            <a:r>
              <a:rPr lang="en-US" sz="2000" dirty="0" smtClean="0"/>
              <a:t> </a:t>
            </a:r>
          </a:p>
          <a:p>
            <a:pPr>
              <a:defRPr/>
            </a:pPr>
            <a:endParaRPr lang="en-US" sz="1100" dirty="0"/>
          </a:p>
          <a:p>
            <a:pPr>
              <a:defRPr/>
            </a:pPr>
            <a:r>
              <a:rPr lang="en-US" sz="2200" i="1" dirty="0"/>
              <a:t>3rd place</a:t>
            </a:r>
            <a:r>
              <a:rPr lang="en-US" sz="2200" dirty="0"/>
              <a:t>: Two members </a:t>
            </a:r>
            <a:r>
              <a:rPr lang="en-US" sz="2200" dirty="0" smtClean="0"/>
              <a:t>receive a </a:t>
            </a:r>
            <a:r>
              <a:rPr lang="en-US" sz="2200" dirty="0"/>
              <a:t>one-year subscription to </a:t>
            </a:r>
            <a:r>
              <a:rPr lang="en-US" sz="2200" dirty="0" smtClean="0"/>
              <a:t>UpToDate, </a:t>
            </a:r>
            <a:r>
              <a:rPr lang="en-US" sz="2200" dirty="0"/>
              <a:t>an </a:t>
            </a:r>
            <a:r>
              <a:rPr lang="en-US" sz="2200" dirty="0" smtClean="0"/>
              <a:t>evidence-based</a:t>
            </a:r>
            <a:r>
              <a:rPr lang="en-US" sz="2200" dirty="0"/>
              <a:t>, peer reviewed information resource to inform point of care </a:t>
            </a:r>
            <a:r>
              <a:rPr lang="en-US" sz="2200" dirty="0" smtClean="0"/>
              <a:t>decisions</a:t>
            </a:r>
          </a:p>
          <a:p>
            <a:pPr>
              <a:defRPr/>
            </a:pPr>
            <a:endParaRPr lang="en-US" sz="1000" dirty="0"/>
          </a:p>
          <a:p>
            <a:pPr>
              <a:defRPr/>
            </a:pPr>
            <a:r>
              <a:rPr lang="en-US" sz="2200" dirty="0"/>
              <a:t>All winners </a:t>
            </a:r>
            <a:r>
              <a:rPr lang="en-US" sz="2200" dirty="0" smtClean="0"/>
              <a:t>have been featured in blog posts, listservs, social media, AHRQ and AcademyHealth websites, </a:t>
            </a:r>
            <a:r>
              <a:rPr lang="en-US" sz="2200" dirty="0"/>
              <a:t>and </a:t>
            </a:r>
            <a:r>
              <a:rPr lang="en-US" sz="2200" dirty="0" smtClean="0"/>
              <a:t>trade publications</a:t>
            </a:r>
            <a:endParaRPr lang="en-US" sz="1600" dirty="0" smtClean="0"/>
          </a:p>
        </p:txBody>
      </p:sp>
      <p:sp>
        <p:nvSpPr>
          <p:cNvPr id="11267" name="Title 1"/>
          <p:cNvSpPr>
            <a:spLocks noGrp="1"/>
          </p:cNvSpPr>
          <p:nvPr>
            <p:ph type="title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 smtClean="0"/>
              <a:t>Prizes!</a:t>
            </a:r>
          </a:p>
        </p:txBody>
      </p:sp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76200" y="6523038"/>
            <a:ext cx="70802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32FCA307-BAEF-434B-8284-B78B02708050}" type="slidenum">
              <a:rPr lang="en-US" sz="1100">
                <a:solidFill>
                  <a:schemeClr val="bg1"/>
                </a:solidFill>
              </a:rPr>
              <a:pPr/>
              <a:t>17</a:t>
            </a:fld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161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First Place: QR Medica</a:t>
            </a:r>
          </a:p>
          <a:p>
            <a:r>
              <a:rPr lang="en-US" dirty="0"/>
              <a:t>Second Place: PAWS Team</a:t>
            </a:r>
          </a:p>
          <a:p>
            <a:r>
              <a:rPr lang="en-US" dirty="0"/>
              <a:t>Third Place: The Tympanic </a:t>
            </a:r>
            <a:r>
              <a:rPr lang="en-US" dirty="0" smtClean="0"/>
              <a:t>Trio</a:t>
            </a:r>
            <a:endParaRPr lang="en-US" dirty="0"/>
          </a:p>
          <a:p>
            <a:r>
              <a:rPr lang="en-US" dirty="0" smtClean="0"/>
              <a:t>View winning submissions: </a:t>
            </a:r>
          </a:p>
          <a:p>
            <a:pPr marL="0" indent="0">
              <a:buNone/>
            </a:pPr>
            <a:r>
              <a:rPr lang="en-US" dirty="0" smtClean="0"/>
              <a:t>http</a:t>
            </a:r>
            <a:r>
              <a:rPr lang="en-US" dirty="0"/>
              <a:t>://effectivehealthcare.ahrq.gov/index.cfm/tools-and-resources/the-ahrq-evidence-based-care-ebc-challenge</a:t>
            </a:r>
            <a:r>
              <a:rPr lang="en-US" dirty="0" smtClean="0"/>
              <a:t>/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 Remarks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169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QR </a:t>
            </a:r>
            <a:r>
              <a:rPr lang="en-US" dirty="0" err="1" smtClean="0"/>
              <a:t>Medica</a:t>
            </a:r>
            <a:r>
              <a:rPr lang="en-US" dirty="0" smtClean="0"/>
              <a:t> </a:t>
            </a:r>
            <a:r>
              <a:rPr lang="en-US" dirty="0" smtClean="0"/>
              <a:t>Team</a:t>
            </a:r>
            <a:endParaRPr lang="en-US" sz="2800" b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99" y="3112477"/>
            <a:ext cx="7733805" cy="1383323"/>
          </a:xfrm>
        </p:spPr>
        <p:txBody>
          <a:bodyPr/>
          <a:lstStyle/>
          <a:p>
            <a:r>
              <a:rPr lang="en-US" dirty="0" smtClean="0"/>
              <a:t>Kelly McGee, M.B.A., M.S.N., N.P.-C</a:t>
            </a:r>
            <a:br>
              <a:rPr lang="en-US" dirty="0" smtClean="0"/>
            </a:br>
            <a:r>
              <a:rPr lang="en-US" dirty="0" smtClean="0"/>
              <a:t>Melinda </a:t>
            </a:r>
            <a:r>
              <a:rPr lang="en-US" dirty="0" err="1" smtClean="0"/>
              <a:t>McGaughy</a:t>
            </a:r>
            <a:r>
              <a:rPr lang="en-US" dirty="0" smtClean="0"/>
              <a:t>, M.S.N., F.N.P.-BC, </a:t>
            </a:r>
            <a:br>
              <a:rPr lang="en-US" dirty="0" smtClean="0"/>
            </a:br>
            <a:r>
              <a:rPr lang="en-US" dirty="0" smtClean="0"/>
              <a:t>Paul Vineyard, Freelance 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095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5"/>
          <p:cNvSpPr>
            <a:spLocks noGrp="1"/>
          </p:cNvSpPr>
          <p:nvPr>
            <p:ph idx="1"/>
          </p:nvPr>
        </p:nvSpPr>
        <p:spPr bwMode="auto">
          <a:xfrm>
            <a:off x="457200" y="1298575"/>
            <a:ext cx="8229600" cy="406265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marL="292100" indent="-292100" algn="ctr">
              <a:buFont typeface="Wingdings 2" pitchFamily="18" charset="2"/>
              <a:buNone/>
            </a:pPr>
            <a:endParaRPr lang="en-US" sz="3200" b="1" dirty="0" smtClean="0"/>
          </a:p>
          <a:p>
            <a:pPr marL="292100" indent="-292100" algn="ctr">
              <a:buFont typeface="Wingdings 2" pitchFamily="18" charset="2"/>
              <a:buNone/>
            </a:pPr>
            <a:r>
              <a:rPr lang="en-US" sz="4400" b="1" dirty="0" smtClean="0"/>
              <a:t>The Evidence-Based Care (EBC) Challenge for NPs and PAs: </a:t>
            </a:r>
          </a:p>
          <a:p>
            <a:pPr marL="292100" indent="-292100" algn="ctr">
              <a:buFont typeface="Wingdings 2" pitchFamily="18" charset="2"/>
              <a:buNone/>
            </a:pPr>
            <a:r>
              <a:rPr lang="en-US" sz="3200" b="1" dirty="0" smtClean="0"/>
              <a:t>Using Evidence in the Retail Clinic </a:t>
            </a:r>
            <a:r>
              <a:rPr lang="en-US" sz="3200" b="1" dirty="0" smtClean="0"/>
              <a:t>Setting</a:t>
            </a:r>
            <a:endParaRPr lang="en-US" sz="3200" b="1" dirty="0" smtClean="0"/>
          </a:p>
        </p:txBody>
      </p:sp>
    </p:spTree>
    <p:extLst>
      <p:ext uri="{BB962C8B-B14F-4D97-AF65-F5344CB8AC3E}">
        <p14:creationId xmlns:p14="http://schemas.microsoft.com/office/powerpoint/2010/main" val="719211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pitchFamily="34" charset="-128"/>
              </a:rPr>
              <a:t>The QR Medica Team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438400"/>
            <a:ext cx="8763000" cy="2895600"/>
          </a:xfrm>
        </p:spPr>
        <p:txBody>
          <a:bodyPr/>
          <a:lstStyle/>
          <a:p>
            <a:pPr>
              <a:defRPr/>
            </a:pPr>
            <a:r>
              <a:rPr lang="en-US" sz="2000" b="1" dirty="0" smtClean="0"/>
              <a:t>Kelly McGee </a:t>
            </a:r>
            <a:r>
              <a:rPr lang="en-US" sz="2000" dirty="0" smtClean="0"/>
              <a:t>- MBA, MSN, DNPc, NP-C</a:t>
            </a:r>
          </a:p>
          <a:p>
            <a:pPr>
              <a:defRPr/>
            </a:pPr>
            <a:r>
              <a:rPr lang="en-US" sz="2000" b="1" dirty="0" smtClean="0"/>
              <a:t>Melinda McGaughy </a:t>
            </a:r>
            <a:r>
              <a:rPr lang="en-US" sz="2000" dirty="0" smtClean="0"/>
              <a:t>- BSN, MS, FNP-BC</a:t>
            </a:r>
          </a:p>
          <a:p>
            <a:pPr>
              <a:defRPr/>
            </a:pPr>
            <a:r>
              <a:rPr lang="en-US" sz="2000" b="1" dirty="0" smtClean="0"/>
              <a:t>Janet Schmittgen </a:t>
            </a:r>
            <a:r>
              <a:rPr lang="en-US" sz="2000" dirty="0" smtClean="0"/>
              <a:t>- BS, RPh, Walgreens Pharmacist</a:t>
            </a:r>
          </a:p>
          <a:p>
            <a:pPr>
              <a:defRPr/>
            </a:pPr>
            <a:r>
              <a:rPr lang="en-US" sz="2000" b="1" dirty="0" smtClean="0"/>
              <a:t>Jordan </a:t>
            </a:r>
            <a:r>
              <a:rPr lang="en-US" sz="2000" b="1" dirty="0"/>
              <a:t>A. </a:t>
            </a:r>
            <a:r>
              <a:rPr lang="en-US" sz="2000" b="1" dirty="0" smtClean="0"/>
              <a:t>McGaughy </a:t>
            </a:r>
            <a:r>
              <a:rPr lang="en-US" sz="2000" dirty="0" smtClean="0"/>
              <a:t>- </a:t>
            </a:r>
            <a:r>
              <a:rPr lang="en-US" sz="2000" dirty="0"/>
              <a:t>Nursing </a:t>
            </a:r>
            <a:r>
              <a:rPr lang="en-US" sz="2000" dirty="0" smtClean="0"/>
              <a:t>Student, Central </a:t>
            </a:r>
            <a:r>
              <a:rPr lang="en-US" sz="2000" dirty="0"/>
              <a:t>Ohio Technical College</a:t>
            </a:r>
            <a:endParaRPr lang="en-US" sz="2000" dirty="0" smtClean="0"/>
          </a:p>
          <a:p>
            <a:pPr>
              <a:defRPr/>
            </a:pPr>
            <a:r>
              <a:rPr lang="en-US" sz="2000" b="1" dirty="0"/>
              <a:t>Amanda </a:t>
            </a:r>
            <a:r>
              <a:rPr lang="en-US" sz="2000" b="1" dirty="0" smtClean="0"/>
              <a:t>McGaughy </a:t>
            </a:r>
            <a:r>
              <a:rPr lang="en-US" sz="2000" dirty="0" smtClean="0"/>
              <a:t>- </a:t>
            </a:r>
            <a:r>
              <a:rPr lang="en-US" sz="2000" dirty="0"/>
              <a:t>Nursing Student, The Ohio State </a:t>
            </a:r>
            <a:r>
              <a:rPr lang="en-US" sz="2000" dirty="0" smtClean="0"/>
              <a:t>University</a:t>
            </a:r>
          </a:p>
          <a:p>
            <a:pPr>
              <a:defRPr/>
            </a:pPr>
            <a:r>
              <a:rPr lang="en-US" sz="2000" b="1" dirty="0" smtClean="0"/>
              <a:t>Christine Lake </a:t>
            </a:r>
            <a:r>
              <a:rPr lang="en-US" sz="2000" dirty="0" smtClean="0"/>
              <a:t>– ADN, American Institute of Alternative Medicine</a:t>
            </a:r>
          </a:p>
          <a:p>
            <a:pPr>
              <a:defRPr/>
            </a:pPr>
            <a:r>
              <a:rPr lang="en-US" sz="2000" b="1" dirty="0" smtClean="0"/>
              <a:t>Paul Vineyard </a:t>
            </a:r>
            <a:r>
              <a:rPr lang="en-US" sz="2000" dirty="0" smtClean="0"/>
              <a:t>- Marketing, Design, Training , Business Development</a:t>
            </a:r>
          </a:p>
          <a:p>
            <a:pPr marL="0" indent="0">
              <a:buFontTx/>
              <a:buNone/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011915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/>
          </p:cNvSpPr>
          <p:nvPr>
            <p:ph type="ctrTitle" idx="4294967295"/>
          </p:nvPr>
        </p:nvSpPr>
        <p:spPr>
          <a:xfrm>
            <a:off x="228600" y="1600200"/>
            <a:ext cx="8686800" cy="1219200"/>
          </a:xfrm>
        </p:spPr>
        <p:txBody>
          <a:bodyPr/>
          <a:lstStyle/>
          <a:p>
            <a:pPr algn="l"/>
            <a:r>
              <a:rPr lang="en-US" sz="4000" dirty="0" smtClean="0">
                <a:solidFill>
                  <a:srgbClr val="000000"/>
                </a:solidFill>
                <a:ea typeface="ＭＳ Ｐゴシック" pitchFamily="34" charset="-128"/>
              </a:rPr>
              <a:t>Imagine Evidence Based Care …</a:t>
            </a:r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/>
            </a:r>
            <a:b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</a:br>
            <a:r>
              <a:rPr lang="en-US" sz="2400" dirty="0" smtClean="0">
                <a:solidFill>
                  <a:srgbClr val="000000"/>
                </a:solidFill>
                <a:ea typeface="ＭＳ Ｐゴシック" pitchFamily="34" charset="-128"/>
              </a:rPr>
              <a:t>Diagnosis, Treatment &amp; Patient Education Information</a:t>
            </a:r>
            <a:br>
              <a:rPr lang="en-US" sz="2400" dirty="0" smtClean="0">
                <a:solidFill>
                  <a:srgbClr val="000000"/>
                </a:solidFill>
                <a:ea typeface="ＭＳ Ｐゴシック" pitchFamily="34" charset="-128"/>
              </a:rPr>
            </a:br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at Your Fingertips</a:t>
            </a:r>
          </a:p>
        </p:txBody>
      </p:sp>
      <p:grpSp>
        <p:nvGrpSpPr>
          <p:cNvPr id="4099" name="Group 3"/>
          <p:cNvGrpSpPr>
            <a:grpSpLocks/>
          </p:cNvGrpSpPr>
          <p:nvPr/>
        </p:nvGrpSpPr>
        <p:grpSpPr bwMode="auto">
          <a:xfrm>
            <a:off x="5029200" y="3200400"/>
            <a:ext cx="3886200" cy="3429000"/>
            <a:chOff x="5029200" y="3200400"/>
            <a:chExt cx="3886200" cy="3429000"/>
          </a:xfrm>
        </p:grpSpPr>
        <p:pic>
          <p:nvPicPr>
            <p:cNvPr id="4104" name="Subtitl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0912" y="3145536"/>
              <a:ext cx="3925824" cy="3505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5" name="Picture 7" descr="devices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1600" y="4267200"/>
              <a:ext cx="3581400" cy="223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0" name="Group 6"/>
          <p:cNvGrpSpPr>
            <a:grpSpLocks/>
          </p:cNvGrpSpPr>
          <p:nvPr/>
        </p:nvGrpSpPr>
        <p:grpSpPr bwMode="auto">
          <a:xfrm>
            <a:off x="3676650" y="4383088"/>
            <a:ext cx="1255713" cy="1176337"/>
            <a:chOff x="2316" y="2761"/>
            <a:chExt cx="791" cy="741"/>
          </a:xfrm>
        </p:grpSpPr>
        <p:pic>
          <p:nvPicPr>
            <p:cNvPr id="4102" name="Right Arrow 2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6" y="2761"/>
              <a:ext cx="791" cy="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3" name="Text Box 5"/>
            <p:cNvSpPr txBox="1">
              <a:spLocks noChangeArrowheads="1"/>
            </p:cNvSpPr>
            <p:nvPr/>
          </p:nvSpPr>
          <p:spPr bwMode="auto">
            <a:xfrm>
              <a:off x="2352" y="2952"/>
              <a:ext cx="552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ＭＳ Ｐゴシック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solidFill>
                  <a:srgbClr val="000000"/>
                </a:solidFill>
              </a:endParaRPr>
            </a:p>
          </p:txBody>
        </p:sp>
      </p:grpSp>
      <p:pic>
        <p:nvPicPr>
          <p:cNvPr id="4101" name="Picture 23" descr="QR Poster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132138"/>
            <a:ext cx="3170238" cy="371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09216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2" descr="QR Post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6067">
            <a:off x="2530475" y="2371725"/>
            <a:ext cx="2657475" cy="338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Content Placeholder 8"/>
          <p:cNvSpPr>
            <a:spLocks noGrp="1"/>
          </p:cNvSpPr>
          <p:nvPr>
            <p:ph idx="4294967295"/>
          </p:nvPr>
        </p:nvSpPr>
        <p:spPr>
          <a:xfrm>
            <a:off x="5486400" y="2819400"/>
            <a:ext cx="3657600" cy="3276600"/>
          </a:xfrm>
        </p:spPr>
        <p:txBody>
          <a:bodyPr/>
          <a:lstStyle/>
          <a:p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Office Posters</a:t>
            </a:r>
          </a:p>
          <a:p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Handouts</a:t>
            </a:r>
          </a:p>
          <a:p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Clinic Kiosks</a:t>
            </a:r>
          </a:p>
          <a:p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LCD Video Monitors</a:t>
            </a:r>
          </a:p>
          <a:p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Web Access</a:t>
            </a:r>
          </a:p>
        </p:txBody>
      </p:sp>
      <p:sp>
        <p:nvSpPr>
          <p:cNvPr id="5124" name="Title 7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Connecting Patient and Provider</a:t>
            </a:r>
          </a:p>
        </p:txBody>
      </p:sp>
      <p:pic>
        <p:nvPicPr>
          <p:cNvPr id="5125" name="Picture 10" descr="QR Medica LC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2650"/>
            <a:ext cx="251460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11" descr="QR Medica Kiosk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9" r="15897"/>
          <a:stretch>
            <a:fillRect/>
          </a:stretch>
        </p:blipFill>
        <p:spPr bwMode="auto">
          <a:xfrm>
            <a:off x="3581400" y="4200525"/>
            <a:ext cx="2286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13" descr="QR-medica-Handout-Cards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217988"/>
            <a:ext cx="3108325" cy="264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2138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Content Placeholder 9" descr="QR Pos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82"/>
          <a:stretch>
            <a:fillRect/>
          </a:stretch>
        </p:blipFill>
        <p:spPr bwMode="auto">
          <a:xfrm>
            <a:off x="4049713" y="1752600"/>
            <a:ext cx="4941887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Text Placeholder 7"/>
          <p:cNvSpPr>
            <a:spLocks noGrp="1"/>
          </p:cNvSpPr>
          <p:nvPr>
            <p:ph type="body" idx="4294967295"/>
          </p:nvPr>
        </p:nvSpPr>
        <p:spPr>
          <a:xfrm>
            <a:off x="304800" y="1600200"/>
            <a:ext cx="3886200" cy="49530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b="1" dirty="0" smtClean="0">
                <a:solidFill>
                  <a:srgbClr val="000000"/>
                </a:solidFill>
                <a:ea typeface="ＭＳ Ｐゴシック" pitchFamily="34" charset="-128"/>
              </a:rPr>
              <a:t>Common Retail Clinic Conditions</a:t>
            </a:r>
          </a:p>
          <a:p>
            <a:pPr marL="228600" indent="-228600">
              <a:defRPr/>
            </a:pPr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Sinus Infections</a:t>
            </a:r>
          </a:p>
          <a:p>
            <a:pPr marL="228600" indent="-228600">
              <a:defRPr/>
            </a:pPr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Sore Throats</a:t>
            </a:r>
          </a:p>
          <a:p>
            <a:pPr marL="228600" indent="-228600">
              <a:defRPr/>
            </a:pPr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Chest Colds</a:t>
            </a:r>
          </a:p>
          <a:p>
            <a:pPr marL="228600" indent="-228600">
              <a:defRPr/>
            </a:pPr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Diarrhea</a:t>
            </a:r>
          </a:p>
          <a:p>
            <a:pPr marL="228600" indent="-228600">
              <a:defRPr/>
            </a:pPr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Urinary Tract Infections</a:t>
            </a:r>
          </a:p>
          <a:p>
            <a:pPr marL="228600" indent="-228600">
              <a:defRPr/>
            </a:pPr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Lyme Disease</a:t>
            </a:r>
          </a:p>
          <a:p>
            <a:pPr marL="228600" indent="-228600">
              <a:defRPr/>
            </a:pPr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Other </a:t>
            </a:r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Conditions</a:t>
            </a:r>
            <a:endParaRPr lang="en-US" sz="280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5958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Resourcing the Medical Community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4294967295"/>
          </p:nvPr>
        </p:nvSpPr>
        <p:spPr>
          <a:xfrm>
            <a:off x="228600" y="2362200"/>
            <a:ext cx="8915400" cy="3733800"/>
          </a:xfrm>
        </p:spPr>
        <p:txBody>
          <a:bodyPr/>
          <a:lstStyle/>
          <a:p>
            <a:r>
              <a:rPr lang="en-US" sz="2000" dirty="0" smtClean="0">
                <a:ea typeface="ＭＳ Ｐゴシック" pitchFamily="34" charset="-128"/>
              </a:rPr>
              <a:t>Posters in clinics/pharmacies </a:t>
            </a:r>
          </a:p>
          <a:p>
            <a:r>
              <a:rPr lang="en-US" sz="2000" dirty="0" smtClean="0">
                <a:ea typeface="ＭＳ Ｐゴシック" pitchFamily="34" charset="-128"/>
              </a:rPr>
              <a:t>Article in Drug Store News </a:t>
            </a:r>
          </a:p>
          <a:p>
            <a:r>
              <a:rPr lang="en-US" sz="2000" dirty="0" smtClean="0">
                <a:ea typeface="ＭＳ Ｐゴシック" pitchFamily="34" charset="-128"/>
              </a:rPr>
              <a:t>Booth at the Convenient Care Association Retail Clinicians Education Congress</a:t>
            </a:r>
          </a:p>
          <a:p>
            <a:r>
              <a:rPr lang="en-US" sz="2000" dirty="0" smtClean="0">
                <a:ea typeface="ＭＳ Ｐゴシック" pitchFamily="34" charset="-128"/>
              </a:rPr>
              <a:t>Poster Presentation at the American Academy of Nurse Practitioners (AANP) National Convention June 2014</a:t>
            </a:r>
          </a:p>
          <a:p>
            <a:r>
              <a:rPr lang="en-US" sz="2000" dirty="0" smtClean="0">
                <a:ea typeface="ＭＳ Ｐゴシック" pitchFamily="34" charset="-128"/>
              </a:rPr>
              <a:t>Ohio Association of Advance Practice Nurses (OAAPN) poster presentation </a:t>
            </a:r>
          </a:p>
          <a:p>
            <a:r>
              <a:rPr lang="en-US" sz="2000" dirty="0" smtClean="0">
                <a:ea typeface="ＭＳ Ｐゴシック" pitchFamily="34" charset="-128"/>
              </a:rPr>
              <a:t>Develop application (App Store ITunes)</a:t>
            </a:r>
          </a:p>
          <a:p>
            <a:r>
              <a:rPr lang="en-US" sz="2000" dirty="0" smtClean="0">
                <a:ea typeface="ＭＳ Ｐゴシック" pitchFamily="34" charset="-128"/>
              </a:rPr>
              <a:t>YouTube video </a:t>
            </a:r>
          </a:p>
          <a:p>
            <a:r>
              <a:rPr lang="en-US" sz="2000" dirty="0" smtClean="0">
                <a:ea typeface="ＭＳ Ｐゴシック" pitchFamily="34" charset="-128"/>
              </a:rPr>
              <a:t>Partnering with ENT associations, pediatric associations and family practice associations</a:t>
            </a:r>
          </a:p>
        </p:txBody>
      </p:sp>
    </p:spTree>
    <p:extLst>
      <p:ext uri="{BB962C8B-B14F-4D97-AF65-F5344CB8AC3E}">
        <p14:creationId xmlns:p14="http://schemas.microsoft.com/office/powerpoint/2010/main" val="6340330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Working with the EBC Challenge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4294967295"/>
          </p:nvPr>
        </p:nvSpPr>
        <p:spPr>
          <a:xfrm>
            <a:off x="228600" y="2362200"/>
            <a:ext cx="8915400" cy="3733800"/>
          </a:xfrm>
        </p:spPr>
        <p:txBody>
          <a:bodyPr/>
          <a:lstStyle/>
          <a:p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Why Acute Otitis Media?</a:t>
            </a:r>
          </a:p>
          <a:p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The Need for Dissemination in Retail Clinics</a:t>
            </a:r>
          </a:p>
          <a:p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Providing “Real-World” Solutions</a:t>
            </a:r>
          </a:p>
          <a:p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Affirming Best Practices</a:t>
            </a:r>
          </a:p>
          <a:p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Consistency in the Marketplace</a:t>
            </a:r>
          </a:p>
        </p:txBody>
      </p:sp>
    </p:spTree>
    <p:extLst>
      <p:ext uri="{BB962C8B-B14F-4D97-AF65-F5344CB8AC3E}">
        <p14:creationId xmlns:p14="http://schemas.microsoft.com/office/powerpoint/2010/main" val="38923443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pitchFamily="34" charset="-128"/>
              </a:rPr>
              <a:t>The Secret of Our Success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28600" y="2362200"/>
            <a:ext cx="8915400" cy="3733800"/>
          </a:xfrm>
        </p:spPr>
        <p:txBody>
          <a:bodyPr/>
          <a:lstStyle/>
          <a:p>
            <a:r>
              <a:rPr lang="en-US" sz="2800" dirty="0" smtClean="0">
                <a:ea typeface="ＭＳ Ｐゴシック" pitchFamily="34" charset="-128"/>
              </a:rPr>
              <a:t>Diversity of Knowledge and Skills</a:t>
            </a:r>
          </a:p>
          <a:p>
            <a:r>
              <a:rPr lang="en-US" sz="2800" dirty="0" smtClean="0">
                <a:ea typeface="ＭＳ Ｐゴシック" pitchFamily="34" charset="-128"/>
              </a:rPr>
              <a:t>Convenient Care Business Management</a:t>
            </a:r>
          </a:p>
          <a:p>
            <a:r>
              <a:rPr lang="en-US" sz="2800" dirty="0" smtClean="0">
                <a:ea typeface="ＭＳ Ｐゴシック" pitchFamily="34" charset="-128"/>
              </a:rPr>
              <a:t>Real-World Experience</a:t>
            </a:r>
          </a:p>
          <a:p>
            <a:r>
              <a:rPr lang="en-US" sz="2800" dirty="0" smtClean="0">
                <a:ea typeface="ＭＳ Ｐゴシック" pitchFamily="34" charset="-128"/>
              </a:rPr>
              <a:t>Marketing, Design, and Advertising Perspectives</a:t>
            </a:r>
          </a:p>
          <a:p>
            <a:r>
              <a:rPr lang="en-US" sz="2800" dirty="0" smtClean="0">
                <a:ea typeface="ＭＳ Ｐゴシック" pitchFamily="34" charset="-128"/>
              </a:rPr>
              <a:t>Robust Technology Experience</a:t>
            </a:r>
          </a:p>
          <a:p>
            <a:r>
              <a:rPr lang="en-US" sz="2800" dirty="0" smtClean="0">
                <a:ea typeface="ＭＳ Ｐゴシック" pitchFamily="34" charset="-128"/>
              </a:rPr>
              <a:t>Unique Collective Perspective </a:t>
            </a:r>
          </a:p>
        </p:txBody>
      </p:sp>
    </p:spTree>
    <p:extLst>
      <p:ext uri="{BB962C8B-B14F-4D97-AF65-F5344CB8AC3E}">
        <p14:creationId xmlns:p14="http://schemas.microsoft.com/office/powerpoint/2010/main" val="475386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ea typeface="ＭＳ Ｐゴシック" pitchFamily="34" charset="-128"/>
              </a:rPr>
              <a:t>Working with AHRQ and AcademyHealth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4294967295"/>
          </p:nvPr>
        </p:nvSpPr>
        <p:spPr>
          <a:xfrm>
            <a:off x="381000" y="2362200"/>
            <a:ext cx="8763000" cy="3733800"/>
          </a:xfrm>
        </p:spPr>
        <p:txBody>
          <a:bodyPr/>
          <a:lstStyle/>
          <a:p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Insightful Perspective</a:t>
            </a:r>
          </a:p>
          <a:p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Helpful Suggestions</a:t>
            </a:r>
          </a:p>
          <a:p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Quality Assurance</a:t>
            </a:r>
          </a:p>
          <a:p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Industry Standard Compliance</a:t>
            </a:r>
          </a:p>
          <a:p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Experts in Evidence Based Research</a:t>
            </a:r>
          </a:p>
          <a:p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Insightful Comments and Suggestions</a:t>
            </a:r>
          </a:p>
          <a:p>
            <a:r>
              <a:rPr lang="en-US" sz="2800" dirty="0" smtClean="0">
                <a:solidFill>
                  <a:srgbClr val="000000"/>
                </a:solidFill>
                <a:ea typeface="ＭＳ Ｐゴシック" pitchFamily="34" charset="-128"/>
              </a:rPr>
              <a:t>Ensuring Compliance</a:t>
            </a:r>
          </a:p>
        </p:txBody>
      </p:sp>
    </p:spTree>
    <p:extLst>
      <p:ext uri="{BB962C8B-B14F-4D97-AF65-F5344CB8AC3E}">
        <p14:creationId xmlns:p14="http://schemas.microsoft.com/office/powerpoint/2010/main" val="8058474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PAWS Team: Prescription for Antibiotics or Wait and </a:t>
            </a:r>
            <a:r>
              <a:rPr lang="en-US" dirty="0" smtClean="0"/>
              <a:t>See</a:t>
            </a:r>
            <a:endParaRPr lang="en-US" sz="2800" b="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 dirty="0">
                <a:latin typeface="Trebuchet MS"/>
                <a:ea typeface="+mj-ea"/>
                <a:cs typeface="+mj-cs"/>
              </a:rPr>
              <a:t>Janette </a:t>
            </a:r>
            <a:r>
              <a:rPr lang="en-US" sz="2800" dirty="0" err="1">
                <a:latin typeface="Trebuchet MS"/>
                <a:ea typeface="+mj-ea"/>
                <a:cs typeface="+mj-cs"/>
              </a:rPr>
              <a:t>Capaci</a:t>
            </a:r>
            <a:r>
              <a:rPr lang="en-US" sz="2800" dirty="0">
                <a:latin typeface="Trebuchet MS"/>
                <a:ea typeface="+mj-ea"/>
                <a:cs typeface="+mj-cs"/>
              </a:rPr>
              <a:t>, A.R.N.P.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5047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PAWS Resource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double-sided brochure on otitis media intended to help patients navigate treatment decisions with their provider at the point of care.</a:t>
            </a:r>
          </a:p>
          <a:p>
            <a:r>
              <a:rPr lang="en-US" dirty="0" smtClean="0"/>
              <a:t>Utilizes animal paw prints and acronyms</a:t>
            </a:r>
          </a:p>
          <a:p>
            <a:r>
              <a:rPr lang="en-US" dirty="0" smtClean="0"/>
              <a:t>Encourages the patient to follow a path to good health</a:t>
            </a:r>
          </a:p>
          <a:p>
            <a:r>
              <a:rPr lang="en-US" dirty="0" smtClean="0"/>
              <a:t>Supports evidence-based guidelines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030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Welcome and Reminders</a:t>
            </a:r>
          </a:p>
          <a:p>
            <a:r>
              <a:rPr lang="en-US" dirty="0" smtClean="0"/>
              <a:t>Community Forum Overview</a:t>
            </a:r>
          </a:p>
          <a:p>
            <a:r>
              <a:rPr lang="en-US" dirty="0" smtClean="0"/>
              <a:t>The EBC Challenge</a:t>
            </a:r>
          </a:p>
          <a:p>
            <a:r>
              <a:rPr lang="en-US" dirty="0" smtClean="0"/>
              <a:t>Remarks from Winning Teams </a:t>
            </a:r>
          </a:p>
          <a:p>
            <a:r>
              <a:rPr lang="en-US" dirty="0" smtClean="0"/>
              <a:t>Advisory Committee Commentary</a:t>
            </a:r>
          </a:p>
          <a:p>
            <a:r>
              <a:rPr lang="en-US" dirty="0" smtClean="0"/>
              <a:t>Audience Q&amp;A</a:t>
            </a:r>
          </a:p>
          <a:p>
            <a:r>
              <a:rPr lang="en-US" dirty="0" smtClean="0"/>
              <a:t>Adjourn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5160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Why a brochure?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Easily reproducible</a:t>
            </a:r>
          </a:p>
          <a:p>
            <a:r>
              <a:rPr lang="en-US" dirty="0" smtClean="0"/>
              <a:t>Accessible and reliable tool at point of care</a:t>
            </a:r>
          </a:p>
          <a:p>
            <a:r>
              <a:rPr lang="en-US" dirty="0" smtClean="0"/>
              <a:t>Reinforces evidence based treatment plan</a:t>
            </a:r>
          </a:p>
          <a:p>
            <a:r>
              <a:rPr lang="en-US" dirty="0" smtClean="0"/>
              <a:t>Illustrated resource for patients</a:t>
            </a:r>
          </a:p>
          <a:p>
            <a:r>
              <a:rPr lang="en-US" dirty="0" smtClean="0"/>
              <a:t>User-friendly</a:t>
            </a:r>
          </a:p>
          <a:p>
            <a:r>
              <a:rPr lang="en-US" dirty="0" smtClean="0"/>
              <a:t>Resource tool for provider and pharmacy</a:t>
            </a:r>
          </a:p>
          <a:p>
            <a:r>
              <a:rPr lang="en-US" dirty="0" smtClean="0"/>
              <a:t>Applies to all patients regardless of access to electronics and </a:t>
            </a:r>
            <a:r>
              <a:rPr lang="en-US" dirty="0" smtClean="0"/>
              <a:t>computers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573628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Enhances Care Delivery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Applicable to children and adults</a:t>
            </a:r>
          </a:p>
          <a:p>
            <a:r>
              <a:rPr lang="en-US" dirty="0" smtClean="0"/>
              <a:t>Resource tool</a:t>
            </a:r>
          </a:p>
          <a:p>
            <a:r>
              <a:rPr lang="en-US" dirty="0" smtClean="0"/>
              <a:t>Promotes active interaction of patient in decision making tree</a:t>
            </a:r>
          </a:p>
          <a:p>
            <a:r>
              <a:rPr lang="en-US" dirty="0" smtClean="0"/>
              <a:t>Reinforcement of information after the clinic visit</a:t>
            </a:r>
          </a:p>
          <a:p>
            <a:r>
              <a:rPr lang="en-US" dirty="0" smtClean="0"/>
              <a:t>Collaborative care model of use of resource by provider, pharmacy, students and </a:t>
            </a:r>
            <a:r>
              <a:rPr lang="en-US" dirty="0" smtClean="0"/>
              <a:t>patients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918396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for Dissemination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Submission of abstract for presentation at Retail Clinician Educational Conference</a:t>
            </a:r>
          </a:p>
          <a:p>
            <a:r>
              <a:rPr lang="en-US" dirty="0" smtClean="0"/>
              <a:t>Submission for abstract for local University Research Day</a:t>
            </a:r>
          </a:p>
          <a:p>
            <a:r>
              <a:rPr lang="en-US" dirty="0" smtClean="0"/>
              <a:t>Submission as a Doctoral Capstone Project</a:t>
            </a:r>
          </a:p>
          <a:p>
            <a:r>
              <a:rPr lang="en-US" dirty="0" smtClean="0"/>
              <a:t>Educational sessions for local retail health clinicians  for utilization of brochure </a:t>
            </a:r>
          </a:p>
          <a:p>
            <a:r>
              <a:rPr lang="en-US" dirty="0" smtClean="0"/>
              <a:t>Long term goal to expand use among retail health agencies nation wide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9967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PAWS Team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CVS/MinuteClinic- One Store One Team approach</a:t>
            </a:r>
          </a:p>
          <a:p>
            <a:r>
              <a:rPr lang="en-US" dirty="0" smtClean="0"/>
              <a:t>Team composition</a:t>
            </a:r>
          </a:p>
          <a:p>
            <a:pPr lvl="1"/>
            <a:r>
              <a:rPr lang="en-US" dirty="0" smtClean="0"/>
              <a:t>Nurse Practitioner</a:t>
            </a:r>
          </a:p>
          <a:p>
            <a:pPr lvl="1"/>
            <a:r>
              <a:rPr lang="en-US" dirty="0" smtClean="0"/>
              <a:t>Pharmacist</a:t>
            </a:r>
          </a:p>
          <a:p>
            <a:pPr lvl="1"/>
            <a:r>
              <a:rPr lang="en-US" dirty="0" smtClean="0"/>
              <a:t>Store Manger</a:t>
            </a:r>
          </a:p>
          <a:p>
            <a:pPr lvl="1"/>
            <a:r>
              <a:rPr lang="en-US" dirty="0" smtClean="0"/>
              <a:t>Shift Supervisors</a:t>
            </a:r>
          </a:p>
          <a:p>
            <a:pPr lvl="1"/>
            <a:r>
              <a:rPr lang="en-US" dirty="0" smtClean="0"/>
              <a:t>Photo Lab </a:t>
            </a:r>
            <a:r>
              <a:rPr lang="en-US" dirty="0" smtClean="0"/>
              <a:t>Supervisor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00757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Team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Accessible to all members of the team</a:t>
            </a:r>
          </a:p>
          <a:p>
            <a:r>
              <a:rPr lang="en-US" dirty="0" smtClean="0"/>
              <a:t>Applicable to all members of the team</a:t>
            </a:r>
          </a:p>
          <a:p>
            <a:r>
              <a:rPr lang="en-US" dirty="0" smtClean="0"/>
              <a:t>Unified goal</a:t>
            </a:r>
          </a:p>
          <a:p>
            <a:r>
              <a:rPr lang="en-US" dirty="0" smtClean="0"/>
              <a:t>Diverse educational and professional back rounds and knowledge base</a:t>
            </a:r>
          </a:p>
          <a:p>
            <a:r>
              <a:rPr lang="en-US" dirty="0" smtClean="0"/>
              <a:t>Highlighting common goals among all members</a:t>
            </a:r>
          </a:p>
          <a:p>
            <a:r>
              <a:rPr lang="en-US" dirty="0" smtClean="0"/>
              <a:t>Complexity of project</a:t>
            </a:r>
          </a:p>
          <a:p>
            <a:r>
              <a:rPr lang="en-US" dirty="0" smtClean="0"/>
              <a:t>Time </a:t>
            </a:r>
            <a:r>
              <a:rPr lang="en-US" dirty="0" smtClean="0"/>
              <a:t>frame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602603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Nurse Practitioner Role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changes of the delivery of health care systems in a retail clinic setting requires the advanced practice nurse to demonstrate high clinical proficiency, leadership skills, and apply evidence based practice to improve outcomes (Draye, Ackerman, &amp; Zimmer, 2006).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0043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Nurse Practitioners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Inter-professional collaboration, </a:t>
            </a:r>
          </a:p>
          <a:p>
            <a:r>
              <a:rPr lang="en-US" dirty="0"/>
              <a:t>C</a:t>
            </a:r>
            <a:r>
              <a:rPr lang="en-US" dirty="0" smtClean="0"/>
              <a:t>ost quality outcomes, </a:t>
            </a:r>
          </a:p>
          <a:p>
            <a:r>
              <a:rPr lang="en-US" dirty="0"/>
              <a:t>H</a:t>
            </a:r>
            <a:r>
              <a:rPr lang="en-US" dirty="0" smtClean="0"/>
              <a:t>ealth care delivery systems in a retail health setting </a:t>
            </a:r>
          </a:p>
          <a:p>
            <a:r>
              <a:rPr lang="en-US" dirty="0"/>
              <a:t>H</a:t>
            </a:r>
            <a:r>
              <a:rPr lang="en-US" dirty="0" smtClean="0"/>
              <a:t>ealth care leadership</a:t>
            </a:r>
          </a:p>
          <a:p>
            <a:r>
              <a:rPr lang="en-US" dirty="0" smtClean="0"/>
              <a:t>Evidence based </a:t>
            </a:r>
            <a:r>
              <a:rPr lang="en-US" dirty="0" smtClean="0"/>
              <a:t>medication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121225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Tympanic </a:t>
            </a:r>
            <a:r>
              <a:rPr lang="en-US" dirty="0" smtClean="0"/>
              <a:t>Trio</a:t>
            </a:r>
            <a:endParaRPr lang="en-US" sz="2800" b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400" dirty="0" smtClean="0"/>
              <a:t>Nicola Archie B.S.N., M.S.N., F.N.P.-C</a:t>
            </a:r>
            <a:br>
              <a:rPr lang="en-US" sz="2400" dirty="0" smtClean="0"/>
            </a:br>
            <a:r>
              <a:rPr lang="en-US" sz="2400" dirty="0" smtClean="0"/>
              <a:t>Tara Jones B.S.N., M.S.N., F.N.P.-C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071041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en-US" dirty="0" smtClean="0"/>
              <a:t>Flipbook:</a:t>
            </a:r>
          </a:p>
          <a:p>
            <a:pPr lvl="1">
              <a:lnSpc>
                <a:spcPct val="125000"/>
              </a:lnSpc>
            </a:pPr>
            <a:r>
              <a:rPr lang="en-US" dirty="0" smtClean="0"/>
              <a:t>Provider views one side of the booklet and the patient views the other side of the booklet. Terminology and education differ based on the side that is being viewed.</a:t>
            </a:r>
          </a:p>
          <a:p>
            <a:pPr lvl="1">
              <a:lnSpc>
                <a:spcPct val="125000"/>
              </a:lnSpc>
            </a:pPr>
            <a:r>
              <a:rPr lang="en-US" dirty="0" smtClean="0"/>
              <a:t>Interactive teaching tool</a:t>
            </a:r>
          </a:p>
          <a:p>
            <a:pPr lvl="1">
              <a:lnSpc>
                <a:spcPct val="125000"/>
              </a:lnSpc>
            </a:pPr>
            <a:r>
              <a:rPr lang="en-US" dirty="0" smtClean="0"/>
              <a:t>User-friendly</a:t>
            </a:r>
          </a:p>
          <a:p>
            <a:pPr lvl="1">
              <a:lnSpc>
                <a:spcPct val="125000"/>
              </a:lnSpc>
            </a:pPr>
            <a:r>
              <a:rPr lang="en-US" dirty="0" smtClean="0"/>
              <a:t>Easily accessible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8209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alleryImage" descr="Serous Otitis Prior to Myringotomy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2819400"/>
            <a:ext cx="1371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Flipbook 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Provider View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Patient View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/>
              <a:t>Otitis Media with </a:t>
            </a:r>
            <a:r>
              <a:rPr lang="en-US" b="1" dirty="0" smtClean="0"/>
              <a:t>Effusion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sz="1800" dirty="0" smtClean="0"/>
              <a:t>Treatment </a:t>
            </a:r>
            <a:r>
              <a:rPr lang="en-US" sz="1800" dirty="0" smtClean="0"/>
              <a:t>can vary based on child’s age and severity of symptoms. Uncomplicated AOM, the existing research suggests the “Wait and see” approach (9).</a:t>
            </a:r>
          </a:p>
          <a:p>
            <a:pPr marL="0" indent="0">
              <a:buNone/>
            </a:pPr>
            <a:r>
              <a:rPr lang="en-US" b="1" dirty="0" smtClean="0"/>
              <a:t>Patient/Guardian Instructions</a:t>
            </a:r>
          </a:p>
          <a:p>
            <a:r>
              <a:rPr lang="en-US" sz="1800" dirty="0" smtClean="0"/>
              <a:t>Keep ears clean and dry</a:t>
            </a:r>
          </a:p>
          <a:p>
            <a:r>
              <a:rPr lang="en-US" sz="1800" dirty="0" smtClean="0"/>
              <a:t>Follow up with your provider for symptoms of fever, ear pain, drainage from the ear</a:t>
            </a:r>
          </a:p>
          <a:p>
            <a:r>
              <a:rPr lang="en-US" sz="1800" dirty="0" smtClean="0"/>
              <a:t>Follow up with provider as directed</a:t>
            </a:r>
            <a:endParaRPr lang="en-US" sz="18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3000" b="1" dirty="0" smtClean="0"/>
              <a:t>Fluid in the Ear Drum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r>
              <a:rPr lang="en-US" sz="2400" dirty="0" smtClean="0"/>
              <a:t>With this type of an ear infection, clear fluid builds up or collects behind the ear drum (9). Often the fluid will go away on its own without medication (9). </a:t>
            </a:r>
          </a:p>
          <a:p>
            <a:r>
              <a:rPr lang="en-US" sz="2400" dirty="0" smtClean="0"/>
              <a:t>“Wait and see” approach (9).</a:t>
            </a:r>
          </a:p>
          <a:p>
            <a:pPr marL="0" indent="0">
              <a:buNone/>
            </a:pPr>
            <a:r>
              <a:rPr lang="en-US" sz="3000" b="1" dirty="0"/>
              <a:t>Patient/Guardian Instructions</a:t>
            </a:r>
          </a:p>
          <a:p>
            <a:r>
              <a:rPr lang="en-US" sz="2400" dirty="0"/>
              <a:t>Keep ears clean and dry</a:t>
            </a:r>
          </a:p>
          <a:p>
            <a:r>
              <a:rPr lang="en-US" sz="2400" dirty="0"/>
              <a:t>Follow up with your provider for symptoms of fever, ear pain, drainage from the ear</a:t>
            </a:r>
          </a:p>
          <a:p>
            <a:r>
              <a:rPr lang="en-US" sz="2400" dirty="0"/>
              <a:t>Follow up with provider as </a:t>
            </a:r>
            <a:r>
              <a:rPr lang="en-US" sz="2400" dirty="0" smtClean="0"/>
              <a:t>directed</a:t>
            </a:r>
            <a:endParaRPr lang="en-US" sz="2400" dirty="0"/>
          </a:p>
        </p:txBody>
      </p:sp>
      <p:pic>
        <p:nvPicPr>
          <p:cNvPr id="7" name="galleryImage" descr="Serous Otitis Prior to Myringotomy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2819400"/>
            <a:ext cx="1371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5460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8448"/>
            <a:ext cx="8534400" cy="4828032"/>
          </a:xfrm>
        </p:spPr>
        <p:txBody>
          <a:bodyPr/>
          <a:lstStyle/>
          <a:p>
            <a:pPr>
              <a:defRPr/>
            </a:pPr>
            <a: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  <a:t>Reminder</a:t>
            </a:r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:  You will need a phone to take part in this discussion. </a:t>
            </a:r>
          </a:p>
          <a:p>
            <a:pPr marL="457200" indent="-220663"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bg1"/>
                </a:solidFill>
                <a:latin typeface="Calibri" pitchFamily="34" charset="0"/>
              </a:rPr>
              <a:t>Click “Audio” at the top of this WebEx screen and then click “Teleconference</a:t>
            </a:r>
            <a:r>
              <a:rPr lang="en-US" sz="2000" dirty="0" smtClean="0">
                <a:solidFill>
                  <a:schemeClr val="bg1"/>
                </a:solidFill>
                <a:latin typeface="Calibri" pitchFamily="34" charset="0"/>
              </a:rPr>
              <a:t>.”</a:t>
            </a:r>
          </a:p>
          <a:p>
            <a:pPr>
              <a:defRPr/>
            </a:pPr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Enter the phone number where you’d like to be called in the second box and click “Call Me.”  </a:t>
            </a:r>
          </a:p>
          <a:p>
            <a:pPr marL="457200" indent="-220663"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chemeClr val="bg1"/>
                </a:solidFill>
                <a:latin typeface="Calibri" pitchFamily="34" charset="0"/>
              </a:rPr>
              <a:t>You </a:t>
            </a:r>
            <a:r>
              <a:rPr lang="en-US" sz="2000" dirty="0">
                <a:solidFill>
                  <a:schemeClr val="bg1"/>
                </a:solidFill>
                <a:latin typeface="Calibri" pitchFamily="34" charset="0"/>
              </a:rPr>
              <a:t>will be called within two minutes after entering the phone number. </a:t>
            </a:r>
          </a:p>
          <a:p>
            <a:pPr marL="457200" indent="-220663"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bg1"/>
                </a:solidFill>
                <a:latin typeface="Calibri" pitchFamily="34" charset="0"/>
              </a:rPr>
              <a:t>When you answer, select Option 1 to join the audio portion of the session.</a:t>
            </a:r>
          </a:p>
          <a:p>
            <a:pPr>
              <a:defRPr/>
            </a:pPr>
            <a: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  <a:t>Or</a:t>
            </a:r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, you can join the teleconference by calling in on your own.  </a:t>
            </a:r>
          </a:p>
          <a:p>
            <a:pPr marL="457200" indent="-220663"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bg1"/>
                </a:solidFill>
                <a:latin typeface="Calibri" pitchFamily="34" charset="0"/>
              </a:rPr>
              <a:t>Click on the small arrow in the top box and select “I will call in” from the drop down menu.  </a:t>
            </a:r>
          </a:p>
          <a:p>
            <a:pPr marL="457200" indent="-220663"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bg1"/>
                </a:solidFill>
                <a:latin typeface="Calibri" pitchFamily="34" charset="0"/>
              </a:rPr>
              <a:t>This will list the toll free number and access code for you to call and join the teleconference.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 Reminders:  Audio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7448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/>
              <a:t>Enrich provider-patient interactions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en-US" dirty="0" smtClean="0"/>
              <a:t>Quick reference guide</a:t>
            </a:r>
          </a:p>
          <a:p>
            <a:pPr>
              <a:lnSpc>
                <a:spcPct val="125000"/>
              </a:lnSpc>
            </a:pPr>
            <a:r>
              <a:rPr lang="en-US" dirty="0" smtClean="0"/>
              <a:t>Easy to read and maneuver </a:t>
            </a:r>
          </a:p>
          <a:p>
            <a:pPr>
              <a:lnSpc>
                <a:spcPct val="125000"/>
              </a:lnSpc>
            </a:pPr>
            <a:r>
              <a:rPr lang="en-US" dirty="0" smtClean="0"/>
              <a:t>Provides visual illustrations </a:t>
            </a:r>
          </a:p>
          <a:p>
            <a:pPr>
              <a:lnSpc>
                <a:spcPct val="125000"/>
              </a:lnSpc>
            </a:pPr>
            <a:r>
              <a:rPr lang="en-US" dirty="0" smtClean="0"/>
              <a:t>Can transport the resource to any </a:t>
            </a:r>
            <a:r>
              <a:rPr lang="en-US" dirty="0" smtClean="0"/>
              <a:t>setting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6724896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Dissemination of the resource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en-US" dirty="0" smtClean="0"/>
              <a:t>Short-term:</a:t>
            </a:r>
          </a:p>
          <a:p>
            <a:pPr lvl="1">
              <a:lnSpc>
                <a:spcPct val="125000"/>
              </a:lnSpc>
            </a:pPr>
            <a:r>
              <a:rPr lang="en-US" dirty="0" smtClean="0"/>
              <a:t>Retail Clinician Educational Conference 2013</a:t>
            </a:r>
          </a:p>
          <a:p>
            <a:pPr>
              <a:lnSpc>
                <a:spcPct val="125000"/>
              </a:lnSpc>
            </a:pPr>
            <a:r>
              <a:rPr lang="en-US" dirty="0" smtClean="0"/>
              <a:t>Long-term:</a:t>
            </a:r>
          </a:p>
          <a:p>
            <a:pPr lvl="1">
              <a:lnSpc>
                <a:spcPct val="125000"/>
              </a:lnSpc>
            </a:pPr>
            <a:r>
              <a:rPr lang="en-US" dirty="0" smtClean="0"/>
              <a:t>Introduce the resource to other clinical settings (Doctors’ offices, urgent care centers</a:t>
            </a:r>
            <a:r>
              <a:rPr lang="en-US" dirty="0" smtClean="0"/>
              <a:t>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508963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Expansion of the resource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en-US" dirty="0" smtClean="0"/>
              <a:t>Transform flipbook from paperback to hard cover</a:t>
            </a:r>
          </a:p>
          <a:p>
            <a:pPr>
              <a:lnSpc>
                <a:spcPct val="125000"/>
              </a:lnSpc>
            </a:pPr>
            <a:r>
              <a:rPr lang="en-US" dirty="0" smtClean="0"/>
              <a:t>Partner with a vendor to create a digitally enhance application (cell phones, iPads)</a:t>
            </a:r>
          </a:p>
          <a:p>
            <a:pPr>
              <a:lnSpc>
                <a:spcPct val="125000"/>
              </a:lnSpc>
            </a:pPr>
            <a:r>
              <a:rPr lang="en-US" dirty="0" smtClean="0"/>
              <a:t>Create an interactive online tool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2150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Implementation into retail settings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en-US" dirty="0" smtClean="0"/>
              <a:t>Use flipbook to educate about:</a:t>
            </a:r>
          </a:p>
          <a:p>
            <a:pPr lvl="1">
              <a:lnSpc>
                <a:spcPct val="125000"/>
              </a:lnSpc>
            </a:pPr>
            <a:r>
              <a:rPr lang="en-US" dirty="0" smtClean="0"/>
              <a:t>Upper respiratory infection (common cold)</a:t>
            </a:r>
          </a:p>
          <a:p>
            <a:pPr lvl="1">
              <a:lnSpc>
                <a:spcPct val="125000"/>
              </a:lnSpc>
            </a:pPr>
            <a:r>
              <a:rPr lang="en-US" dirty="0" smtClean="0"/>
              <a:t>Pharyngitis (sore throat)</a:t>
            </a:r>
          </a:p>
          <a:p>
            <a:pPr lvl="1">
              <a:lnSpc>
                <a:spcPct val="125000"/>
              </a:lnSpc>
            </a:pPr>
            <a:r>
              <a:rPr lang="en-US" dirty="0" smtClean="0"/>
              <a:t>Conjunctivitis (eye infection)</a:t>
            </a:r>
          </a:p>
          <a:p>
            <a:pPr lvl="1">
              <a:lnSpc>
                <a:spcPct val="125000"/>
              </a:lnSpc>
            </a:pPr>
            <a:r>
              <a:rPr lang="en-US" dirty="0" smtClean="0"/>
              <a:t>Dermatological conditions (rashes</a:t>
            </a:r>
            <a:r>
              <a:rPr lang="en-US" dirty="0" smtClean="0"/>
              <a:t>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056925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Appeal of the Challenge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en-US" dirty="0" smtClean="0"/>
              <a:t>Healthcare provider challenge </a:t>
            </a:r>
          </a:p>
          <a:p>
            <a:pPr>
              <a:lnSpc>
                <a:spcPct val="125000"/>
              </a:lnSpc>
            </a:pPr>
            <a:r>
              <a:rPr lang="en-US" dirty="0" smtClean="0"/>
              <a:t>Developing a useful resource </a:t>
            </a:r>
          </a:p>
          <a:p>
            <a:pPr>
              <a:lnSpc>
                <a:spcPct val="125000"/>
              </a:lnSpc>
            </a:pPr>
            <a:r>
              <a:rPr lang="en-US" dirty="0" smtClean="0"/>
              <a:t>Improve health literacy</a:t>
            </a:r>
          </a:p>
          <a:p>
            <a:pPr>
              <a:lnSpc>
                <a:spcPct val="125000"/>
              </a:lnSpc>
            </a:pPr>
            <a:r>
              <a:rPr lang="en-US" dirty="0" smtClean="0"/>
              <a:t>Educate patients and healthcare </a:t>
            </a:r>
            <a:r>
              <a:rPr lang="en-US" dirty="0" smtClean="0"/>
              <a:t>providers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1298850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Challenges working as a team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en-US" dirty="0" smtClean="0"/>
              <a:t>Lack of graphic design artist</a:t>
            </a:r>
          </a:p>
          <a:p>
            <a:pPr>
              <a:lnSpc>
                <a:spcPct val="125000"/>
              </a:lnSpc>
            </a:pPr>
            <a:r>
              <a:rPr lang="en-US" dirty="0" smtClean="0"/>
              <a:t>Difficult to obtain photos for booklet</a:t>
            </a:r>
          </a:p>
          <a:p>
            <a:pPr>
              <a:lnSpc>
                <a:spcPct val="125000"/>
              </a:lnSpc>
            </a:pPr>
            <a:r>
              <a:rPr lang="en-US" dirty="0" smtClean="0"/>
              <a:t>Time management-- to meet desired goals/deadlines</a:t>
            </a:r>
          </a:p>
          <a:p>
            <a:pPr>
              <a:lnSpc>
                <a:spcPct val="125000"/>
              </a:lnSpc>
            </a:pPr>
            <a:r>
              <a:rPr lang="en-US" dirty="0" smtClean="0"/>
              <a:t>Putting all of the pieces of the project </a:t>
            </a:r>
            <a:r>
              <a:rPr lang="en-US" dirty="0" smtClean="0"/>
              <a:t>together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761521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AHRQ Report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en-US" dirty="0" smtClean="0"/>
              <a:t>Evidence-based</a:t>
            </a:r>
          </a:p>
          <a:p>
            <a:pPr>
              <a:lnSpc>
                <a:spcPct val="125000"/>
              </a:lnSpc>
            </a:pPr>
            <a:r>
              <a:rPr lang="en-US" dirty="0" smtClean="0"/>
              <a:t>Descriptive</a:t>
            </a:r>
          </a:p>
          <a:p>
            <a:pPr>
              <a:lnSpc>
                <a:spcPct val="125000"/>
              </a:lnSpc>
            </a:pPr>
            <a:r>
              <a:rPr lang="en-US" dirty="0" smtClean="0"/>
              <a:t>Comprehensive</a:t>
            </a:r>
          </a:p>
          <a:p>
            <a:pPr>
              <a:lnSpc>
                <a:spcPct val="125000"/>
              </a:lnSpc>
            </a:pPr>
            <a:r>
              <a:rPr lang="en-US" dirty="0" smtClean="0"/>
              <a:t>Educational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9864860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Integrating evidence into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en-US" dirty="0" smtClean="0"/>
              <a:t>Fosters continuing education</a:t>
            </a:r>
          </a:p>
          <a:p>
            <a:pPr>
              <a:lnSpc>
                <a:spcPct val="125000"/>
              </a:lnSpc>
            </a:pPr>
            <a:r>
              <a:rPr lang="en-US" dirty="0" smtClean="0"/>
              <a:t>Provides factual standards/measures</a:t>
            </a:r>
          </a:p>
          <a:p>
            <a:pPr>
              <a:lnSpc>
                <a:spcPct val="125000"/>
              </a:lnSpc>
            </a:pPr>
            <a:r>
              <a:rPr lang="en-US" dirty="0" smtClean="0"/>
              <a:t>Aids in technological advancements</a:t>
            </a:r>
          </a:p>
          <a:p>
            <a:pPr>
              <a:lnSpc>
                <a:spcPct val="125000"/>
              </a:lnSpc>
            </a:pPr>
            <a:r>
              <a:rPr lang="en-US" dirty="0" smtClean="0"/>
              <a:t>Framework for medical growth through 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3494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Dr. Mary Jo Goolsby, Vice </a:t>
            </a:r>
            <a:r>
              <a:rPr lang="en-US" dirty="0"/>
              <a:t>President, Research, Education, &amp; Professional </a:t>
            </a:r>
            <a:r>
              <a:rPr lang="en-US" dirty="0" smtClean="0"/>
              <a:t>Practice, AANP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Advisory Committee Commentary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17688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Content Placeholder 5"/>
          <p:cNvSpPr>
            <a:spLocks noGrp="1"/>
          </p:cNvSpPr>
          <p:nvPr>
            <p:ph idx="1"/>
          </p:nvPr>
        </p:nvSpPr>
        <p:spPr bwMode="auto">
          <a:xfrm>
            <a:off x="304800" y="2209800"/>
            <a:ext cx="8229600" cy="6778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marL="292100" indent="-292100" algn="ctr">
              <a:buFont typeface="Wingdings 2" pitchFamily="18" charset="2"/>
              <a:buNone/>
            </a:pPr>
            <a:r>
              <a:rPr lang="en-US" sz="4400" b="1" dirty="0" smtClean="0"/>
              <a:t>Audience Q&amp;A</a:t>
            </a:r>
          </a:p>
        </p:txBody>
      </p:sp>
    </p:spTree>
    <p:extLst>
      <p:ext uri="{BB962C8B-B14F-4D97-AF65-F5344CB8AC3E}">
        <p14:creationId xmlns:p14="http://schemas.microsoft.com/office/powerpoint/2010/main" val="2048199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5181600"/>
          </a:xfrm>
        </p:spPr>
        <p:txBody>
          <a:bodyPr wrap="square" rIns="2743200"/>
          <a:lstStyle/>
          <a:p>
            <a:pPr lvl="0">
              <a:tabLst>
                <a:tab pos="5486400" algn="l"/>
              </a:tabLst>
              <a:defRPr/>
            </a:pPr>
            <a:r>
              <a:rPr lang="en-US" sz="2200" dirty="0">
                <a:latin typeface="Calibri" pitchFamily="34" charset="0"/>
              </a:rPr>
              <a:t>During the presentation, </a:t>
            </a:r>
            <a:r>
              <a:rPr lang="en-US" sz="2200" dirty="0" smtClean="0">
                <a:latin typeface="Calibri" pitchFamily="34" charset="0"/>
              </a:rPr>
              <a:t>please feel </a:t>
            </a:r>
            <a:r>
              <a:rPr lang="en-US" sz="2200" dirty="0">
                <a:latin typeface="Calibri" pitchFamily="34" charset="0"/>
              </a:rPr>
              <a:t>free to send </a:t>
            </a:r>
            <a:r>
              <a:rPr lang="en-US" sz="2200" dirty="0" smtClean="0">
                <a:latin typeface="Calibri" pitchFamily="34" charset="0"/>
              </a:rPr>
              <a:t>in </a:t>
            </a:r>
            <a:r>
              <a:rPr lang="en-US" sz="2200" dirty="0">
                <a:latin typeface="Calibri" pitchFamily="34" charset="0"/>
              </a:rPr>
              <a:t>your questions </a:t>
            </a:r>
            <a:r>
              <a:rPr lang="en-US" sz="2200" dirty="0" smtClean="0">
                <a:latin typeface="Calibri" pitchFamily="34" charset="0"/>
              </a:rPr>
              <a:t>using </a:t>
            </a:r>
            <a:r>
              <a:rPr lang="en-US" sz="2200" dirty="0">
                <a:latin typeface="Calibri" pitchFamily="34" charset="0"/>
              </a:rPr>
              <a:t>the chat </a:t>
            </a:r>
            <a:r>
              <a:rPr lang="en-US" sz="2200" dirty="0" smtClean="0">
                <a:latin typeface="Calibri" pitchFamily="34" charset="0"/>
              </a:rPr>
              <a:t>box </a:t>
            </a:r>
            <a:r>
              <a:rPr lang="en-US" sz="2200" dirty="0">
                <a:latin typeface="Calibri" pitchFamily="34" charset="0"/>
              </a:rPr>
              <a:t>located on the right side of your </a:t>
            </a:r>
            <a:r>
              <a:rPr lang="en-US" sz="2200" dirty="0" smtClean="0">
                <a:latin typeface="Calibri" pitchFamily="34" charset="0"/>
              </a:rPr>
              <a:t>screen (see right). </a:t>
            </a:r>
          </a:p>
          <a:p>
            <a:pPr>
              <a:tabLst>
                <a:tab pos="5486400" algn="l"/>
              </a:tabLst>
              <a:defRPr/>
            </a:pPr>
            <a:r>
              <a:rPr lang="en-US" sz="2200" dirty="0" smtClean="0">
                <a:latin typeface="Calibri" pitchFamily="34" charset="0"/>
              </a:rPr>
              <a:t>We </a:t>
            </a:r>
            <a:r>
              <a:rPr lang="en-US" sz="2200" dirty="0">
                <a:latin typeface="Calibri" pitchFamily="34" charset="0"/>
              </a:rPr>
              <a:t>will </a:t>
            </a:r>
            <a:r>
              <a:rPr lang="en-US" sz="2200" dirty="0" smtClean="0">
                <a:latin typeface="Calibri" pitchFamily="34" charset="0"/>
              </a:rPr>
              <a:t>be collecting and providing questions to our moderator for </a:t>
            </a:r>
            <a:r>
              <a:rPr lang="en-US" sz="2200" dirty="0">
                <a:latin typeface="Calibri" pitchFamily="34" charset="0"/>
              </a:rPr>
              <a:t>the Q&amp;A session </a:t>
            </a:r>
            <a:r>
              <a:rPr lang="en-US" sz="2200" dirty="0" smtClean="0">
                <a:latin typeface="Calibri" pitchFamily="34" charset="0"/>
              </a:rPr>
              <a:t>of </a:t>
            </a:r>
            <a:r>
              <a:rPr lang="en-US" sz="2200" dirty="0">
                <a:latin typeface="Calibri" pitchFamily="34" charset="0"/>
              </a:rPr>
              <a:t>the webinar</a:t>
            </a:r>
            <a:r>
              <a:rPr lang="en-US" sz="2200" dirty="0" smtClean="0">
                <a:latin typeface="Calibri" pitchFamily="34" charset="0"/>
              </a:rPr>
              <a:t>.</a:t>
            </a:r>
            <a:r>
              <a:rPr lang="en-US" sz="2200" dirty="0">
                <a:latin typeface="Calibri" pitchFamily="34" charset="0"/>
              </a:rPr>
              <a:t> 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 Reminders:  Submitting questions for Q&amp;A session and technical assistance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11" t="56752" b="4684"/>
          <a:stretch/>
        </p:blipFill>
        <p:spPr bwMode="auto">
          <a:xfrm>
            <a:off x="6477000" y="1112873"/>
            <a:ext cx="2514601" cy="254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" y="3581400"/>
            <a:ext cx="8839201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2608" lvl="0" indent="-292608" eaLnBrk="0" fontAlgn="base" hangingPunct="0">
              <a:spcBef>
                <a:spcPts val="1200"/>
              </a:spcBef>
              <a:spcAft>
                <a:spcPct val="0"/>
              </a:spcAft>
              <a:buClr>
                <a:srgbClr val="DFB20F"/>
              </a:buClr>
              <a:buSzPct val="100000"/>
              <a:buFont typeface="Wingdings 2" pitchFamily="18" charset="2"/>
              <a:buChar char=""/>
              <a:tabLst>
                <a:tab pos="5486400" algn="l"/>
              </a:tabLst>
              <a:defRPr/>
            </a:pPr>
            <a:r>
              <a:rPr lang="en-US" sz="2200" dirty="0" smtClean="0">
                <a:solidFill>
                  <a:srgbClr val="FFFFFF"/>
                </a:solidFill>
                <a:latin typeface="Calibri" pitchFamily="34" charset="0"/>
              </a:rPr>
              <a:t>Note:  You will have the option to send your questions as a private chat message to the “HOST 1 COMMUNITY FORUM (Host)” or a public message to “Everyone” which all participants will be able to see (select these options from the drop-down menu).</a:t>
            </a:r>
          </a:p>
          <a:p>
            <a:pPr marL="292608" lvl="0" indent="-292608" eaLnBrk="0" fontAlgn="base" hangingPunct="0">
              <a:spcBef>
                <a:spcPts val="1200"/>
              </a:spcBef>
              <a:spcAft>
                <a:spcPct val="0"/>
              </a:spcAft>
              <a:buClr>
                <a:srgbClr val="DFB20F"/>
              </a:buClr>
              <a:buSzPct val="100000"/>
              <a:buFont typeface="Wingdings 2" pitchFamily="18" charset="2"/>
              <a:buChar char=""/>
              <a:tabLst>
                <a:tab pos="5486400" algn="l"/>
              </a:tabLst>
              <a:defRPr/>
            </a:pPr>
            <a:r>
              <a:rPr lang="en-US" sz="2200" b="1" dirty="0" smtClean="0">
                <a:solidFill>
                  <a:schemeClr val="accent6"/>
                </a:solidFill>
                <a:latin typeface="Calibri" pitchFamily="34" charset="0"/>
              </a:rPr>
              <a:t>For </a:t>
            </a:r>
            <a:r>
              <a:rPr lang="en-US" sz="2200" b="1" dirty="0">
                <a:solidFill>
                  <a:schemeClr val="accent6"/>
                </a:solidFill>
                <a:latin typeface="Calibri" pitchFamily="34" charset="0"/>
              </a:rPr>
              <a:t>technical support: </a:t>
            </a:r>
            <a:r>
              <a:rPr lang="en-US" sz="2200" dirty="0">
                <a:solidFill>
                  <a:srgbClr val="FFFFFF"/>
                </a:solidFill>
                <a:latin typeface="Calibri" pitchFamily="34" charset="0"/>
              </a:rPr>
              <a:t> If you are having any technical difficulties during the webinar, contact Jess Fernandez at </a:t>
            </a:r>
            <a:r>
              <a:rPr lang="en-US" sz="2200" dirty="0">
                <a:solidFill>
                  <a:srgbClr val="FFFFFF"/>
                </a:solidFill>
                <a:latin typeface="Calibri" pitchFamily="34" charset="0"/>
                <a:hlinkClick r:id="rId3"/>
              </a:rPr>
              <a:t>jfernandez@air.org</a:t>
            </a:r>
            <a:r>
              <a:rPr lang="en-US" sz="2200" dirty="0">
                <a:solidFill>
                  <a:srgbClr val="FFFFFF"/>
                </a:solidFill>
                <a:latin typeface="Calibri" pitchFamily="34" charset="0"/>
              </a:rPr>
              <a:t> or send a private chat message to “HOST 1 COMMUNITY FORUM </a:t>
            </a:r>
            <a:r>
              <a:rPr lang="en-US" sz="2400" dirty="0">
                <a:solidFill>
                  <a:srgbClr val="FFFFFF"/>
                </a:solidFill>
                <a:latin typeface="Calibri" pitchFamily="34" charset="0"/>
              </a:rPr>
              <a:t>(Host)”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370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5181600"/>
          </a:xfrm>
        </p:spPr>
        <p:txBody>
          <a:bodyPr wrap="square" rIns="3200400">
            <a:normAutofit/>
          </a:bodyPr>
          <a:lstStyle/>
          <a:p>
            <a:pPr lvl="0">
              <a:tabLst>
                <a:tab pos="5486400" algn="l"/>
              </a:tabLst>
              <a:defRPr/>
            </a:pPr>
            <a:r>
              <a:rPr lang="en-US" dirty="0" smtClean="0">
                <a:latin typeface="Calibri" pitchFamily="34" charset="0"/>
              </a:rPr>
              <a:t>Please feel </a:t>
            </a:r>
            <a:r>
              <a:rPr lang="en-US" dirty="0">
                <a:latin typeface="Calibri" pitchFamily="34" charset="0"/>
              </a:rPr>
              <a:t>free to send </a:t>
            </a:r>
            <a:r>
              <a:rPr lang="en-US" dirty="0" smtClean="0">
                <a:latin typeface="Calibri" pitchFamily="34" charset="0"/>
              </a:rPr>
              <a:t>in </a:t>
            </a:r>
            <a:r>
              <a:rPr lang="en-US" dirty="0">
                <a:latin typeface="Calibri" pitchFamily="34" charset="0"/>
              </a:rPr>
              <a:t>your questions </a:t>
            </a:r>
            <a:r>
              <a:rPr lang="en-US" dirty="0" smtClean="0">
                <a:latin typeface="Calibri" pitchFamily="34" charset="0"/>
              </a:rPr>
              <a:t>using </a:t>
            </a:r>
            <a:r>
              <a:rPr lang="en-US" dirty="0">
                <a:latin typeface="Calibri" pitchFamily="34" charset="0"/>
              </a:rPr>
              <a:t>the chat </a:t>
            </a:r>
            <a:r>
              <a:rPr lang="en-US" dirty="0" smtClean="0">
                <a:latin typeface="Calibri" pitchFamily="34" charset="0"/>
              </a:rPr>
              <a:t>box </a:t>
            </a:r>
            <a:r>
              <a:rPr lang="en-US" dirty="0">
                <a:latin typeface="Calibri" pitchFamily="34" charset="0"/>
              </a:rPr>
              <a:t>located on the right side of your </a:t>
            </a:r>
            <a:r>
              <a:rPr lang="en-US" dirty="0" smtClean="0">
                <a:latin typeface="Calibri" pitchFamily="34" charset="0"/>
              </a:rPr>
              <a:t>screen (see right). </a:t>
            </a:r>
          </a:p>
          <a:p>
            <a:pPr>
              <a:tabLst>
                <a:tab pos="5486400" algn="l"/>
              </a:tabLst>
              <a:defRPr/>
            </a:pPr>
            <a:r>
              <a:rPr lang="en-US" dirty="0" smtClean="0">
                <a:latin typeface="Calibri" pitchFamily="34" charset="0"/>
              </a:rPr>
              <a:t>We </a:t>
            </a:r>
            <a:r>
              <a:rPr lang="en-US" dirty="0">
                <a:latin typeface="Calibri" pitchFamily="34" charset="0"/>
              </a:rPr>
              <a:t>will </a:t>
            </a:r>
            <a:r>
              <a:rPr lang="en-US" dirty="0" smtClean="0">
                <a:latin typeface="Calibri" pitchFamily="34" charset="0"/>
              </a:rPr>
              <a:t>be collecting and providing questions to our moderator for </a:t>
            </a:r>
            <a:r>
              <a:rPr lang="en-US" dirty="0">
                <a:latin typeface="Calibri" pitchFamily="34" charset="0"/>
              </a:rPr>
              <a:t>the Q&amp;A session </a:t>
            </a:r>
            <a:r>
              <a:rPr lang="en-US" dirty="0" smtClean="0">
                <a:latin typeface="Calibri" pitchFamily="34" charset="0"/>
              </a:rPr>
              <a:t>of </a:t>
            </a:r>
            <a:r>
              <a:rPr lang="en-US" dirty="0">
                <a:latin typeface="Calibri" pitchFamily="34" charset="0"/>
              </a:rPr>
              <a:t>the webinar</a:t>
            </a:r>
            <a:r>
              <a:rPr lang="en-US" dirty="0" smtClean="0">
                <a:latin typeface="Calibri" pitchFamily="34" charset="0"/>
              </a:rPr>
              <a:t>.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  <a:p>
            <a:pPr lvl="0">
              <a:tabLst>
                <a:tab pos="5486400" algn="l"/>
              </a:tabLst>
              <a:defRPr/>
            </a:pPr>
            <a:r>
              <a:rPr lang="en-US" dirty="0">
                <a:latin typeface="Calibri" pitchFamily="34" charset="0"/>
              </a:rPr>
              <a:t>Note:  You will have the option to send your questions as a private chat message to the “HOST 1 COMMUNITY FORUM (Host)” or a public message to “Everyone” which all participants will be able to see (select these options from the drop-down menu)</a:t>
            </a:r>
            <a:r>
              <a:rPr lang="en-US" dirty="0" smtClean="0">
                <a:latin typeface="Calibri" pitchFamily="34" charset="0"/>
              </a:rPr>
              <a:t>.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Submitting questions for Q&amp;A session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11" t="56752" b="4684"/>
          <a:stretch/>
        </p:blipFill>
        <p:spPr bwMode="auto">
          <a:xfrm>
            <a:off x="5867400" y="1112873"/>
            <a:ext cx="3124201" cy="2544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71332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View winning submissions and learn more about the EBC </a:t>
            </a:r>
            <a:r>
              <a:rPr lang="en-US" dirty="0" smtClean="0"/>
              <a:t>Challenge:</a:t>
            </a:r>
          </a:p>
          <a:p>
            <a:pPr marL="402336" lvl="1" indent="0">
              <a:buNone/>
            </a:pPr>
            <a:r>
              <a:rPr lang="en-US" dirty="0" smtClean="0"/>
              <a:t>http://effectivehealthcare.ahrq.gov/index.cfm/tools-and-resources/the-ahrq-evidence-based-care-ebc-challenge/ or</a:t>
            </a:r>
            <a:endParaRPr lang="en-US" dirty="0"/>
          </a:p>
          <a:p>
            <a:pPr marL="402336" lvl="1" indent="0">
              <a:buNone/>
            </a:pPr>
            <a:r>
              <a:rPr lang="en-US" dirty="0"/>
              <a:t>http://challenge.gov/HHS/427-evidence-based-care-challenge-applying-evidence-in-np-pa-retail-</a:t>
            </a:r>
            <a:r>
              <a:rPr lang="en-US" dirty="0" smtClean="0"/>
              <a:t>settings</a:t>
            </a:r>
            <a:endParaRPr lang="en-US" dirty="0" smtClean="0"/>
          </a:p>
          <a:p>
            <a:pPr marL="402336" lvl="1" indent="0">
              <a:buNone/>
            </a:pPr>
            <a:endParaRPr lang="en-US" sz="1000" dirty="0" smtClean="0"/>
          </a:p>
          <a:p>
            <a:r>
              <a:rPr lang="en-US" dirty="0" smtClean="0"/>
              <a:t>EBC Challenge case study – coming soon!  </a:t>
            </a:r>
            <a:endParaRPr lang="en-US" sz="1000" dirty="0"/>
          </a:p>
          <a:p>
            <a:r>
              <a:rPr lang="en-US" dirty="0" smtClean="0"/>
              <a:t>For questions or follow up, please contact Joanna Siegel at </a:t>
            </a:r>
            <a:r>
              <a:rPr lang="en-US" dirty="0" err="1" smtClean="0"/>
              <a:t>Joanna.Siegel@</a:t>
            </a:r>
            <a:r>
              <a:rPr lang="en-US" dirty="0" err="1" smtClean="0"/>
              <a:t>ahrq.hhs.gov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Wrap 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69806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Thank </a:t>
            </a:r>
            <a:r>
              <a:rPr lang="en-US" sz="3600" dirty="0" smtClean="0"/>
              <a:t>you!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885286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5"/>
          <p:cNvSpPr>
            <a:spLocks noGrp="1"/>
          </p:cNvSpPr>
          <p:nvPr>
            <p:ph idx="1"/>
          </p:nvPr>
        </p:nvSpPr>
        <p:spPr bwMode="auto">
          <a:xfrm>
            <a:off x="457200" y="1298575"/>
            <a:ext cx="8229600" cy="273921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marL="292100" indent="-292100" algn="ctr">
              <a:buFont typeface="Wingdings 2" pitchFamily="18" charset="2"/>
              <a:buNone/>
            </a:pPr>
            <a:r>
              <a:rPr lang="en-US" sz="4400" b="1" dirty="0" smtClean="0"/>
              <a:t>AHRQ </a:t>
            </a:r>
            <a:r>
              <a:rPr lang="en-US" sz="4400" b="1" dirty="0" smtClean="0"/>
              <a:t>Community </a:t>
            </a:r>
            <a:r>
              <a:rPr lang="en-US" sz="4400" b="1" dirty="0" smtClean="0"/>
              <a:t>Forum</a:t>
            </a: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1356047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8575"/>
            <a:ext cx="8229600" cy="4827588"/>
          </a:xfrm>
        </p:spPr>
        <p:txBody>
          <a:bodyPr>
            <a:normAutofit/>
          </a:bodyPr>
          <a:lstStyle/>
          <a:p>
            <a:pPr marL="292101" indent="-292100">
              <a:defRPr/>
            </a:pPr>
            <a:r>
              <a:rPr lang="en-US" sz="2600" b="1" dirty="0" smtClean="0">
                <a:solidFill>
                  <a:schemeClr val="bg1"/>
                </a:solidFill>
              </a:rPr>
              <a:t>Help the Effective Health Care Program to identify more systematic and effective approaches for obtaining public views</a:t>
            </a:r>
            <a:endParaRPr lang="en-US" sz="3000" dirty="0" smtClean="0">
              <a:solidFill>
                <a:schemeClr val="bg1"/>
              </a:solidFill>
            </a:endParaRPr>
          </a:p>
          <a:p>
            <a:pPr>
              <a:spcAft>
                <a:spcPts val="600"/>
              </a:spcAft>
              <a:defRPr/>
            </a:pPr>
            <a:r>
              <a:rPr lang="en-US" sz="2600" b="1" dirty="0" smtClean="0">
                <a:solidFill>
                  <a:schemeClr val="accent6"/>
                </a:solidFill>
              </a:rPr>
              <a:t>Ensure consistent and comprehensive stakeholder involvement in all aspects of AHRQ’s expanded EHC Program</a:t>
            </a:r>
          </a:p>
          <a:p>
            <a:pPr>
              <a:defRPr/>
            </a:pPr>
            <a:r>
              <a:rPr lang="en-US" sz="2600" dirty="0" smtClean="0">
                <a:solidFill>
                  <a:schemeClr val="bg1"/>
                </a:solidFill>
              </a:rPr>
              <a:t>Collaborative partnership:</a:t>
            </a:r>
          </a:p>
          <a:p>
            <a:pPr lvl="2">
              <a:buFont typeface="Wingdings 2" pitchFamily="18" charset="2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American Institutes for Research ◊  Center for Medical Technology Policy ◊  Consumers Union ◊  </a:t>
            </a:r>
            <a:r>
              <a:rPr lang="en-US" dirty="0" err="1" smtClean="0">
                <a:solidFill>
                  <a:schemeClr val="bg1"/>
                </a:solidFill>
              </a:rPr>
              <a:t>AcademyHealth</a:t>
            </a:r>
            <a:endParaRPr lang="en-US" b="1" i="1" dirty="0" smtClean="0"/>
          </a:p>
        </p:txBody>
      </p:sp>
      <p:sp>
        <p:nvSpPr>
          <p:cNvPr id="15363" name="Title 2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dirty="0" smtClean="0"/>
              <a:t>Community </a:t>
            </a:r>
            <a:r>
              <a:rPr lang="en-US" dirty="0" smtClean="0"/>
              <a:t>Forum  </a:t>
            </a:r>
          </a:p>
        </p:txBody>
      </p:sp>
    </p:spTree>
    <p:extLst>
      <p:ext uri="{BB962C8B-B14F-4D97-AF65-F5344CB8AC3E}">
        <p14:creationId xmlns:p14="http://schemas.microsoft.com/office/powerpoint/2010/main" val="523351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Part of the research portfolio of the Agency for Healthcare Research and Quality (AHRQ), HHS</a:t>
            </a:r>
          </a:p>
          <a:p>
            <a:pPr marL="0" indent="0">
              <a:spcAft>
                <a:spcPts val="1800"/>
              </a:spcAft>
              <a:defRPr/>
            </a:pPr>
            <a:r>
              <a:rPr lang="en-US" dirty="0"/>
              <a:t>Houses AHRQ’s program of Comparative Effectiveness Research (CER)</a:t>
            </a:r>
            <a:endParaRPr lang="en-US" dirty="0">
              <a:ea typeface="ＭＳ Ｐゴシック"/>
              <a:cs typeface="ＭＳ Ｐゴシック"/>
            </a:endParaRPr>
          </a:p>
          <a:p>
            <a:pPr marL="0" indent="0">
              <a:defRPr/>
            </a:pPr>
            <a:r>
              <a:rPr lang="en-US" b="1" i="1" dirty="0"/>
              <a:t>Purpose: </a:t>
            </a:r>
            <a:r>
              <a:rPr lang="en-US" dirty="0">
                <a:ea typeface="ＭＳ Ｐゴシック"/>
                <a:cs typeface="ＭＳ Ｐゴシック"/>
              </a:rPr>
              <a:t>To help patients, consumer, providers, and policy-makers make informed choices among alternatives. Provides current, unbiased evidence on comparative effectiveness of health care interventions </a:t>
            </a:r>
          </a:p>
          <a:p>
            <a:pPr>
              <a:spcAft>
                <a:spcPts val="1200"/>
              </a:spcAft>
              <a:defRPr/>
            </a:pPr>
            <a:r>
              <a:rPr lang="en-US" dirty="0">
                <a:ea typeface="ＭＳ Ｐゴシック"/>
                <a:cs typeface="ＭＳ Ｐゴシック"/>
              </a:rPr>
              <a:t>Includes a variety of research: systematic reviews; observational studies; trials; analysis of registry </a:t>
            </a:r>
            <a:r>
              <a:rPr lang="en-US" dirty="0" smtClean="0">
                <a:ea typeface="ＭＳ Ｐゴシック"/>
                <a:cs typeface="ＭＳ Ｐゴシック"/>
              </a:rPr>
              <a:t>data</a:t>
            </a:r>
            <a:endParaRPr lang="en-US" b="1" i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baseline="0" dirty="0" smtClean="0">
                <a:solidFill>
                  <a:srgbClr val="FFFFFF"/>
                </a:solidFill>
                <a:effectLst>
                  <a:outerShdw blurRad="381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What is the Effective Health Care Program?</a:t>
            </a:r>
            <a:endParaRPr lang="en-US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10832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sz="2800" dirty="0" smtClean="0"/>
              <a:t>Free research summaries about the benefits and risks of different treatments for different health conditions, based on comparative effectiveness reviews. (Reports, rather than clinical recommendations or guidelines)</a:t>
            </a:r>
          </a:p>
          <a:p>
            <a:pPr>
              <a:spcAft>
                <a:spcPts val="600"/>
              </a:spcAft>
            </a:pPr>
            <a:r>
              <a:rPr lang="en-US" sz="2800" dirty="0" smtClean="0"/>
              <a:t>Consumer, clinician, and policymaker </a:t>
            </a:r>
            <a:r>
              <a:rPr lang="en-US" sz="2800" dirty="0" smtClean="0"/>
              <a:t>guides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936625"/>
          </a:xfrm>
        </p:spPr>
        <p:txBody>
          <a:bodyPr/>
          <a:lstStyle/>
          <a:p>
            <a:r>
              <a:rPr lang="en-US" dirty="0" smtClean="0"/>
              <a:t>Effective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Health Care Program Products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346381"/>
      </p:ext>
    </p:extLst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EHC_2011_rev">
  <a:themeElements>
    <a:clrScheme name="Custom 6">
      <a:dk1>
        <a:srgbClr val="000000"/>
      </a:dk1>
      <a:lt1>
        <a:srgbClr val="FFFFFF"/>
      </a:lt1>
      <a:dk2>
        <a:srgbClr val="595959"/>
      </a:dk2>
      <a:lt2>
        <a:srgbClr val="BFBFBF"/>
      </a:lt2>
      <a:accent1>
        <a:srgbClr val="DDE3EE"/>
      </a:accent1>
      <a:accent2>
        <a:srgbClr val="7030A0"/>
      </a:accent2>
      <a:accent3>
        <a:srgbClr val="C00000"/>
      </a:accent3>
      <a:accent4>
        <a:srgbClr val="6984B5"/>
      </a:accent4>
      <a:accent5>
        <a:srgbClr val="92D050"/>
      </a:accent5>
      <a:accent6>
        <a:srgbClr val="FFC000"/>
      </a:accent6>
      <a:hlink>
        <a:srgbClr val="FFFFFF"/>
      </a:hlink>
      <a:folHlink>
        <a:srgbClr val="6984B5"/>
      </a:folHlink>
    </a:clrScheme>
    <a:fontScheme name="ccit_template">
      <a:majorFont>
        <a:latin typeface="Trebuchet MS"/>
        <a:ea typeface=""/>
        <a:cs typeface=""/>
      </a:majorFont>
      <a:minorFont>
        <a:latin typeface="Palatino Linotype"/>
        <a:ea typeface=""/>
        <a:cs typeface="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cit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13">
        <a:dk1>
          <a:srgbClr val="000000"/>
        </a:dk1>
        <a:lt1>
          <a:srgbClr val="AAB9D5"/>
        </a:lt1>
        <a:dk2>
          <a:srgbClr val="000000"/>
        </a:dk2>
        <a:lt2>
          <a:srgbClr val="808080"/>
        </a:lt2>
        <a:accent1>
          <a:srgbClr val="BF946D"/>
        </a:accent1>
        <a:accent2>
          <a:srgbClr val="76572A"/>
        </a:accent2>
        <a:accent3>
          <a:srgbClr val="D2D9E7"/>
        </a:accent3>
        <a:accent4>
          <a:srgbClr val="000000"/>
        </a:accent4>
        <a:accent5>
          <a:srgbClr val="DCC8BA"/>
        </a:accent5>
        <a:accent6>
          <a:srgbClr val="6A4E25"/>
        </a:accent6>
        <a:hlink>
          <a:srgbClr val="6D6DBF"/>
        </a:hlink>
        <a:folHlink>
          <a:srgbClr val="4E4E7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2632</Words>
  <Application>Microsoft Macintosh PowerPoint</Application>
  <PresentationFormat>On-screen Show (4:3)</PresentationFormat>
  <Paragraphs>384</Paragraphs>
  <Slides>52</Slides>
  <Notes>33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52</vt:i4>
      </vt:variant>
    </vt:vector>
  </HeadingPairs>
  <TitlesOfParts>
    <vt:vector size="55" baseType="lpstr">
      <vt:lpstr>EHC_2011_rev</vt:lpstr>
      <vt:lpstr>Default Design</vt:lpstr>
      <vt:lpstr>Flow</vt:lpstr>
      <vt:lpstr>The Evidence-Based Care (EBC) Challenge for NPs and PAs:  Using Evidence in the Retail Clinic Setting</vt:lpstr>
      <vt:lpstr>PowerPoint Presentation</vt:lpstr>
      <vt:lpstr>Today’s Agenda</vt:lpstr>
      <vt:lpstr>Technology Reminders:  Audio</vt:lpstr>
      <vt:lpstr>Technology Reminders:  Submitting questions for Q&amp;A session and technical assistance</vt:lpstr>
      <vt:lpstr>PowerPoint Presentation</vt:lpstr>
      <vt:lpstr>Community Forum  </vt:lpstr>
      <vt:lpstr>What is the Effective Health Care Program?</vt:lpstr>
      <vt:lpstr>Effective Health Care Program Products</vt:lpstr>
      <vt:lpstr>AHRQ EHC Program Nursing Workgroup</vt:lpstr>
      <vt:lpstr>AHRQ EHC Program Nursing Workgroup</vt:lpstr>
      <vt:lpstr>The EBC Challenge</vt:lpstr>
      <vt:lpstr>Purpose of the EBC Challenge</vt:lpstr>
      <vt:lpstr>EBC Challenge Timeline </vt:lpstr>
      <vt:lpstr>Judging Process</vt:lpstr>
      <vt:lpstr>Criteria</vt:lpstr>
      <vt:lpstr>Prizes!</vt:lpstr>
      <vt:lpstr>Team Remarks </vt:lpstr>
      <vt:lpstr>QR Medica Team</vt:lpstr>
      <vt:lpstr>The QR Medica Team</vt:lpstr>
      <vt:lpstr>Imagine Evidence Based Care … Diagnosis, Treatment &amp; Patient Education Information at Your Fingertips</vt:lpstr>
      <vt:lpstr>Connecting Patient and Provider</vt:lpstr>
      <vt:lpstr>PowerPoint Presentation</vt:lpstr>
      <vt:lpstr>Resourcing the Medical Community</vt:lpstr>
      <vt:lpstr>Working with the EBC Challenge</vt:lpstr>
      <vt:lpstr>The Secret of Our Success</vt:lpstr>
      <vt:lpstr>Working with AHRQ and AcademyHealth</vt:lpstr>
      <vt:lpstr>PAWS Team: Prescription for Antibiotics or Wait and See</vt:lpstr>
      <vt:lpstr>PAWS Resource </vt:lpstr>
      <vt:lpstr>Why a brochure?</vt:lpstr>
      <vt:lpstr>Enhances Care Delivery</vt:lpstr>
      <vt:lpstr>Plan for Dissemination</vt:lpstr>
      <vt:lpstr>PAWS Team</vt:lpstr>
      <vt:lpstr>Team Challenges</vt:lpstr>
      <vt:lpstr>Nurse Practitioner Role</vt:lpstr>
      <vt:lpstr>Nurse Practitioners</vt:lpstr>
      <vt:lpstr>The Tympanic Trio</vt:lpstr>
      <vt:lpstr>Content</vt:lpstr>
      <vt:lpstr>Flipbook Example</vt:lpstr>
      <vt:lpstr>Enrich provider-patient interactions</vt:lpstr>
      <vt:lpstr>Dissemination of the resource</vt:lpstr>
      <vt:lpstr>Expansion of the resource</vt:lpstr>
      <vt:lpstr>Implementation into retail settings</vt:lpstr>
      <vt:lpstr>Appeal of the Challenge</vt:lpstr>
      <vt:lpstr>Challenges working as a team</vt:lpstr>
      <vt:lpstr>AHRQ Report</vt:lpstr>
      <vt:lpstr>Integrating evidence into practice</vt:lpstr>
      <vt:lpstr>Advisory Committee Commentary</vt:lpstr>
      <vt:lpstr>PowerPoint Presentation</vt:lpstr>
      <vt:lpstr>Submitting questions for Q&amp;A session</vt:lpstr>
      <vt:lpstr>Wrap Up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Winkler, Jessica</dc:creator>
  <cp:lastModifiedBy>Katharine Schneider</cp:lastModifiedBy>
  <cp:revision>59</cp:revision>
  <dcterms:created xsi:type="dcterms:W3CDTF">2013-02-04T14:44:30Z</dcterms:created>
  <dcterms:modified xsi:type="dcterms:W3CDTF">2013-04-24T18:20:24Z</dcterms:modified>
</cp:coreProperties>
</file>