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5"/>
  </p:notesMasterIdLst>
  <p:handoutMasterIdLst>
    <p:handoutMasterId r:id="rId16"/>
  </p:handoutMasterIdLst>
  <p:sldIdLst>
    <p:sldId id="256" r:id="rId2"/>
    <p:sldId id="260" r:id="rId3"/>
    <p:sldId id="261" r:id="rId4"/>
    <p:sldId id="262" r:id="rId5"/>
    <p:sldId id="263" r:id="rId6"/>
    <p:sldId id="264" r:id="rId7"/>
    <p:sldId id="265" r:id="rId8"/>
    <p:sldId id="272" r:id="rId9"/>
    <p:sldId id="267" r:id="rId10"/>
    <p:sldId id="268" r:id="rId11"/>
    <p:sldId id="270" r:id="rId12"/>
    <p:sldId id="271" r:id="rId13"/>
    <p:sldId id="27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toyer, Pamela Paradis" initials="MPP" lastIdx="19" clrIdx="0"/>
  <p:cmAuthor id="1" name="Katharine Schneider" initials="" lastIdx="1" clrIdx="1"/>
  <p:cmAuthor id="2" name="Allison Bryant" initials="A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73458" autoAdjust="0"/>
  </p:normalViewPr>
  <p:slideViewPr>
    <p:cSldViewPr>
      <p:cViewPr varScale="1">
        <p:scale>
          <a:sx n="69" d="100"/>
          <a:sy n="69" d="100"/>
        </p:scale>
        <p:origin x="-104" y="-130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notesViewPr>
    <p:cSldViewPr>
      <p:cViewPr varScale="1">
        <p:scale>
          <a:sx n="53" d="100"/>
          <a:sy n="53" d="100"/>
        </p:scale>
        <p:origin x="-28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C7EBE395-56C8-415D-BDDB-C08100CC720C}" type="datetimeFigureOut">
              <a:rPr lang="en-US"/>
              <a:pPr>
                <a:defRPr/>
              </a:pPr>
              <a:t>9/1/13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2965846-08B8-42BF-8815-67E047C85B3C}" type="slidenum">
              <a:rPr lang="en-US"/>
              <a:pPr>
                <a:defRPr/>
              </a:pPr>
              <a:t>‹#›</a:t>
            </a:fld>
            <a:endParaRPr lang="en-US" dirty="0"/>
          </a:p>
        </p:txBody>
      </p:sp>
    </p:spTree>
    <p:extLst>
      <p:ext uri="{BB962C8B-B14F-4D97-AF65-F5344CB8AC3E}">
        <p14:creationId xmlns:p14="http://schemas.microsoft.com/office/powerpoint/2010/main" val="213045578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 name="Slide Number Placeholder 1"/>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BF83F0-94B6-2B46-A81F-E1924467DC65}" type="slidenum">
              <a:rPr lang="en-US" smtClean="0"/>
              <a:pPr/>
              <a:t>‹#›</a:t>
            </a:fld>
            <a:endParaRPr lang="en-US" dirty="0"/>
          </a:p>
        </p:txBody>
      </p:sp>
    </p:spTree>
    <p:extLst>
      <p:ext uri="{BB962C8B-B14F-4D97-AF65-F5344CB8AC3E}">
        <p14:creationId xmlns:p14="http://schemas.microsoft.com/office/powerpoint/2010/main" val="50687722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solidFill>
                  <a:srgbClr val="000000"/>
                </a:solidFill>
                <a:ea typeface="ＭＳ Ｐゴシック" pitchFamily="34" charset="-128"/>
              </a:rPr>
              <a:t>Estimation and Reporting of Heterogeneity of Treatment Effects in Observational Comparative Effectiveness Research</a:t>
            </a:r>
          </a:p>
          <a:p>
            <a:r>
              <a:rPr lang="en-US" dirty="0" smtClean="0">
                <a:solidFill>
                  <a:srgbClr val="000000"/>
                </a:solidFill>
                <a:ea typeface="ＭＳ Ｐゴシック" pitchFamily="34" charset="-128"/>
              </a:rPr>
              <a:t>This slide set is based on a user guide titled </a:t>
            </a:r>
            <a:r>
              <a:rPr lang="en-US" i="1" dirty="0" smtClean="0">
                <a:ea typeface="ＭＳ Ｐゴシック" pitchFamily="34" charset="-128"/>
              </a:rPr>
              <a:t>Developing a Protocol for Observational Comparative Effectiveness Research: A User</a:t>
            </a:r>
            <a:r>
              <a:rPr lang="ja-JP" altLang="en-US" i="1" dirty="0" smtClean="0">
                <a:ea typeface="ＭＳ Ｐゴシック" pitchFamily="34" charset="-128"/>
              </a:rPr>
              <a:t>’</a:t>
            </a:r>
            <a:r>
              <a:rPr lang="en-US" altLang="ja-JP" i="1" dirty="0" smtClean="0">
                <a:ea typeface="ＭＳ Ｐゴシック" pitchFamily="34" charset="-128"/>
              </a:rPr>
              <a:t>s Guide</a:t>
            </a:r>
            <a:r>
              <a:rPr lang="en-US" altLang="ja-JP" dirty="0" smtClean="0">
                <a:ea typeface="ＭＳ Ｐゴシック" pitchFamily="34" charset="-128"/>
              </a:rPr>
              <a:t>, which was developed by the Outcome DEcIDE Center (Quintiles Outcome, Cambridge, MA) for the </a:t>
            </a:r>
            <a:r>
              <a:rPr lang="en-US" altLang="ja-JP" dirty="0" smtClean="0">
                <a:solidFill>
                  <a:srgbClr val="000000"/>
                </a:solidFill>
                <a:ea typeface="ＭＳ Ｐゴシック" pitchFamily="34" charset="-128"/>
              </a:rPr>
              <a:t>Agency for Healthcare Research and Quality</a:t>
            </a:r>
            <a:r>
              <a:rPr lang="en-US" altLang="ja-JP" dirty="0" smtClean="0">
                <a:ea typeface="ＭＳ Ｐゴシック" pitchFamily="34" charset="-128"/>
              </a:rPr>
              <a:t> under Contract No. HHSA 290-2005-0016-I TO10 (AHRQ Publication No. </a:t>
            </a:r>
            <a:r>
              <a:rPr lang="en-US" sz="1200" b="0" kern="1200" dirty="0" smtClean="0">
                <a:solidFill>
                  <a:schemeClr val="tx1"/>
                </a:solidFill>
                <a:effectLst/>
                <a:ea typeface="ＭＳ Ｐゴシック" charset="0"/>
                <a:cs typeface="+mn-cs"/>
              </a:rPr>
              <a:t>12-EHC099</a:t>
            </a:r>
            <a:r>
              <a:rPr lang="en-US" altLang="ja-JP" dirty="0" smtClean="0">
                <a:ea typeface="ＭＳ Ｐゴシック" pitchFamily="34" charset="-128"/>
              </a:rPr>
              <a:t>. Rockville, MD: Agency for Healthcare Research and Quality; January 2013).</a:t>
            </a:r>
          </a:p>
          <a:p>
            <a:endParaRPr lang="en-US" dirty="0" smtClean="0">
              <a:ea typeface="ＭＳ Ｐゴシック" pitchFamily="34" charset="-128"/>
            </a:endParaRPr>
          </a:p>
          <a:p>
            <a:r>
              <a:rPr lang="en-US" dirty="0" smtClean="0">
                <a:solidFill>
                  <a:srgbClr val="000000"/>
                </a:solidFill>
                <a:ea typeface="ＭＳ Ｐゴシック" pitchFamily="34" charset="-128"/>
              </a:rPr>
              <a:t>This presentation covers</a:t>
            </a:r>
            <a:r>
              <a:rPr lang="en-US" baseline="0" dirty="0" smtClean="0">
                <a:solidFill>
                  <a:srgbClr val="000000"/>
                </a:solidFill>
                <a:ea typeface="ＭＳ Ｐゴシック" pitchFamily="34" charset="-128"/>
              </a:rPr>
              <a:t> chapter 3 </a:t>
            </a:r>
            <a:r>
              <a:rPr lang="en-US" dirty="0" smtClean="0">
                <a:solidFill>
                  <a:srgbClr val="000000"/>
                </a:solidFill>
                <a:ea typeface="ＭＳ Ｐゴシック" pitchFamily="34" charset="-128"/>
              </a:rPr>
              <a:t>of the </a:t>
            </a:r>
            <a:r>
              <a:rPr lang="en-US" i="1" dirty="0" smtClean="0">
                <a:solidFill>
                  <a:srgbClr val="000000"/>
                </a:solidFill>
                <a:ea typeface="ＭＳ Ｐゴシック" pitchFamily="34" charset="-128"/>
              </a:rPr>
              <a:t>User’s Guide </a:t>
            </a:r>
            <a:r>
              <a:rPr lang="en-US" i="0" dirty="0" smtClean="0">
                <a:solidFill>
                  <a:srgbClr val="000000"/>
                </a:solidFill>
                <a:ea typeface="ＭＳ Ｐゴシック" pitchFamily="34" charset="-128"/>
              </a:rPr>
              <a:t>and </a:t>
            </a:r>
            <a:r>
              <a:rPr lang="en-US" dirty="0" smtClean="0">
                <a:solidFill>
                  <a:srgbClr val="000000"/>
                </a:solidFill>
                <a:ea typeface="ＭＳ Ｐゴシック" pitchFamily="34" charset="-128"/>
              </a:rPr>
              <a:t>focuses on estimating and reporting heterogeneity of treatment effects in observational comparative effectiveness research.</a:t>
            </a:r>
          </a:p>
          <a:p>
            <a:endParaRPr lang="en-US" dirty="0" smtClean="0">
              <a:ea typeface="ＭＳ Ｐゴシック" pitchFamily="34" charset="-128"/>
            </a:endParaRPr>
          </a:p>
          <a:p>
            <a:r>
              <a:rPr lang="en-US" dirty="0" smtClean="0">
                <a:ea typeface="ＭＳ Ｐゴシック" pitchFamily="34" charset="-128"/>
              </a:rPr>
              <a:t>Reference:</a:t>
            </a:r>
          </a:p>
          <a:p>
            <a:pPr marL="0" marR="0" lvl="0" indent="0" algn="l" defTabSz="914400" rtl="0" eaLnBrk="0" fontAlgn="base" latinLnBrk="0" hangingPunct="0">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Varadhan R, Seeger J. Estimation and reporting of heterogeneity of treatment effects. In: Velentgas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kumimoji="0" lang="en-US" sz="1200" i="0" u="none" strike="noStrike" kern="1200" cap="none" spc="0" normalizeH="0" baseline="0" noProof="0" dirty="0" smtClean="0">
                <a:ln>
                  <a:noFill/>
                </a:ln>
                <a:solidFill>
                  <a:prstClr val="black"/>
                </a:solidFill>
                <a:effectLst/>
                <a:uLnTx/>
                <a:uFillTx/>
                <a:ea typeface="ＭＳ Ｐゴシック" pitchFamily="34" charset="-128"/>
                <a:cs typeface="+mn-cs"/>
              </a:rPr>
              <a:t>. p. 35-44.</a:t>
            </a:r>
            <a:r>
              <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rPr>
              <a:t> </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AHRQ Publication No. </a:t>
            </a:r>
            <a:r>
              <a:rPr lang="en-US" sz="1200" b="0" kern="1200" dirty="0" smtClean="0">
                <a:solidFill>
                  <a:schemeClr val="tx1"/>
                </a:solidFill>
                <a:effectLst/>
                <a:ea typeface="ＭＳ Ｐゴシック" charset="0"/>
                <a:cs typeface="+mn-cs"/>
              </a:rPr>
              <a:t>12-EHC099</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a:t>
            </a:r>
            <a:r>
              <a:rPr kumimoji="0" lang="en-US" sz="1200" b="1" i="0" u="none" strike="noStrike" kern="1200" cap="none" spc="0" normalizeH="0" baseline="0" noProof="0" dirty="0" smtClean="0">
                <a:ln>
                  <a:noFill/>
                </a:ln>
                <a:solidFill>
                  <a:prstClr val="black"/>
                </a:solidFill>
                <a:effectLst/>
                <a:uLnTx/>
                <a:uFillTx/>
                <a:ea typeface="ＭＳ Ｐゴシック" pitchFamily="34" charset="-128"/>
                <a:cs typeface="+mn-cs"/>
              </a:rPr>
              <a:t> </a:t>
            </a:r>
            <a:r>
              <a:rPr kumimoji="0" lang="en-US" sz="1200" b="0" i="0" u="none" strike="noStrike" kern="1200" cap="none" spc="0" normalizeH="0" baseline="0" noProof="0" dirty="0" smtClean="0">
                <a:ln>
                  <a:noFill/>
                </a:ln>
                <a:solidFill>
                  <a:prstClr val="black"/>
                </a:solidFill>
                <a:effectLst/>
                <a:uLnTx/>
                <a:uFillTx/>
                <a:ea typeface="ＭＳ Ｐゴシック" pitchFamily="34" charset="-128"/>
                <a:cs typeface="+mn-cs"/>
              </a:rPr>
              <a:t>Available at www.effectivehealthcare.ahrq.gov/Methods-OCER.cfm.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a:lnSpc>
                <a:spcPct val="120000"/>
              </a:lnSpc>
            </a:pPr>
            <a:r>
              <a:rPr lang="en-US" b="1" dirty="0" smtClean="0">
                <a:ea typeface="ＭＳ Ｐゴシック" pitchFamily="34" charset="-128"/>
              </a:rPr>
              <a:t>General Considerations for Subgroup Analyses</a:t>
            </a:r>
          </a:p>
          <a:p>
            <a:pPr>
              <a:lnSpc>
                <a:spcPct val="120000"/>
              </a:lnSpc>
            </a:pPr>
            <a:r>
              <a:rPr lang="en-US" dirty="0" smtClean="0">
                <a:ea typeface="ＭＳ Ｐゴシック" pitchFamily="34" charset="-128"/>
              </a:rPr>
              <a:t>The study of treatment effects can be challenging in observational studies. Observational studies are susceptible to confounding by indication, ascertainment biases in exposure to treatment, measurement error in assessment of health outcomes and lack information on important prognostic variables (in studies using existing data). These biases and measurement errors can introduce apparent heterogeneity of treatment</a:t>
            </a:r>
            <a:r>
              <a:rPr lang="en-US" baseline="0" dirty="0" smtClean="0">
                <a:ea typeface="ＭＳ Ｐゴシック" pitchFamily="34" charset="-128"/>
              </a:rPr>
              <a:t> effect (H</a:t>
            </a:r>
            <a:r>
              <a:rPr lang="en-US" dirty="0" smtClean="0">
                <a:ea typeface="ＭＳ Ｐゴシック" pitchFamily="34" charset="-128"/>
              </a:rPr>
              <a:t>TE) when in fact none is present or, conversely, obscure true HTE. Investigators must evaluate the observed HTE to determine whether a finding is indicative of true heterogeneity. To do this, chance findings should be evaluated by testing for interaction; biases should be avoided via adherence to sound study design principles by evaluating balance on covariates within subgroups to assess the potential for confounding. The potential sources of heterogeneity in observational studies tend to mirror the potential explanations for a finding of an overall treatment effect and, as such, many of the approaches for reducing the potential for an incorrect inference are the same. A key principle is that observational studies should be designed and analyzed in the same manner as randomized controlled experiments to ensure that results from observational studies are trustworthy. Propensity scores can identify clinically relevant subgroups. If heterogeneity is observed in the propensity score, further investigation is warranted.</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Reference:</a:t>
            </a:r>
          </a:p>
          <a:p>
            <a:pPr lvl="0">
              <a:lnSpc>
                <a:spcPct val="120000"/>
              </a:lnSpc>
              <a:defRPr/>
            </a:pPr>
            <a:r>
              <a:rPr lang="en-US" dirty="0" err="1" smtClean="0">
                <a:solidFill>
                  <a:prstClr val="black"/>
                </a:solidFill>
                <a:ea typeface="ＭＳ Ｐゴシック" pitchFamily="34" charset="-128"/>
              </a:rPr>
              <a:t>Varadhan</a:t>
            </a:r>
            <a:r>
              <a:rPr lang="en-US" dirty="0" smtClean="0">
                <a:solidFill>
                  <a:prstClr val="black"/>
                </a:solidFill>
                <a:ea typeface="ＭＳ Ｐゴシック" pitchFamily="34" charset="-128"/>
              </a:rPr>
              <a:t> R, Seeger J. Estimation and reporting of heterogeneity of treatment effects.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lang="en-US" dirty="0" smtClean="0">
                <a:solidFill>
                  <a:prstClr val="black"/>
                </a:solidFill>
                <a:ea typeface="ＭＳ Ｐゴシック" pitchFamily="34" charset="-128"/>
              </a:rPr>
              <a:t>. p. 35-44.</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dirty="0" smtClean="0"/>
              <a:t>12-EHC099</a:t>
            </a:r>
            <a:r>
              <a:rPr lang="en-US" dirty="0" smtClean="0">
                <a:solidFill>
                  <a:prstClr val="black"/>
                </a:solidFill>
                <a:ea typeface="ＭＳ Ｐゴシック" pitchFamily="34" charset="-128"/>
              </a:rPr>
              <a:t>.</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Available at www.effectivehealthcare.ahrq.gov/Methods-OCER.cfm.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ea typeface="ＭＳ Ｐゴシック" pitchFamily="34" charset="-128"/>
              </a:rPr>
              <a:t>Conclusion</a:t>
            </a:r>
            <a:endParaRPr lang="en-US" dirty="0" smtClean="0">
              <a:ea typeface="ＭＳ Ｐゴシック" pitchFamily="34" charset="-128"/>
            </a:endParaRPr>
          </a:p>
          <a:p>
            <a:r>
              <a:rPr lang="en-US" dirty="0" smtClean="0">
                <a:ea typeface="ＭＳ Ｐゴシック" pitchFamily="34" charset="-128"/>
              </a:rPr>
              <a:t>Observational studies often have broad inclusion/exclusion criteria, allowing for the assessment of comparative effectiveness in large, diverse populations in real-world settings. With the increase in generalizability comes the potential for heterogeneity of treatment</a:t>
            </a:r>
            <a:r>
              <a:rPr lang="en-US" baseline="0" dirty="0" smtClean="0">
                <a:ea typeface="ＭＳ Ｐゴシック" pitchFamily="34" charset="-128"/>
              </a:rPr>
              <a:t> effects (</a:t>
            </a:r>
            <a:r>
              <a:rPr lang="en-US" dirty="0" smtClean="0">
                <a:ea typeface="ＭＳ Ｐゴシック" pitchFamily="34" charset="-128"/>
              </a:rPr>
              <a:t>HTEs). Investigators should understand the potential for HTE before conducting observational comparative effectiveness research and clearly state if and how subgroups will be defined and analyzed. It is important to ensure adequate statistical power to detect subgroup effects and to appropriately report results of interaction tests. Using an informative forest plot to report results from descriptive analysis of subgroups defined by priority populations is encouraged</a:t>
            </a:r>
            <a:r>
              <a:rPr lang="en-US" b="0" dirty="0" smtClean="0">
                <a:ea typeface="ＭＳ Ｐゴシック" pitchFamily="34" charset="-128"/>
              </a:rPr>
              <a:t>.</a:t>
            </a:r>
          </a:p>
          <a:p>
            <a:endParaRPr lang="en-US" b="1" dirty="0" smtClean="0">
              <a:ea typeface="ＭＳ Ｐゴシック" pitchFamily="34" charset="-128"/>
            </a:endParaRPr>
          </a:p>
          <a:p>
            <a:r>
              <a:rPr lang="en-US" dirty="0" smtClean="0">
                <a:ea typeface="ＭＳ Ｐゴシック" pitchFamily="34" charset="-128"/>
              </a:rPr>
              <a:t>Reference:</a:t>
            </a:r>
          </a:p>
          <a:p>
            <a:pPr lvl="0">
              <a:defRPr/>
            </a:pPr>
            <a:r>
              <a:rPr lang="en-US" dirty="0" err="1" smtClean="0">
                <a:solidFill>
                  <a:prstClr val="black"/>
                </a:solidFill>
                <a:ea typeface="ＭＳ Ｐゴシック" pitchFamily="34" charset="-128"/>
              </a:rPr>
              <a:t>Varadhan</a:t>
            </a:r>
            <a:r>
              <a:rPr lang="en-US" dirty="0" smtClean="0">
                <a:solidFill>
                  <a:prstClr val="black"/>
                </a:solidFill>
                <a:ea typeface="ＭＳ Ｐゴシック" pitchFamily="34" charset="-128"/>
              </a:rPr>
              <a:t> R, Seeger J. Estimation and reporting of heterogeneity of treatment effects.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lang="en-US" dirty="0" smtClean="0">
                <a:solidFill>
                  <a:prstClr val="black"/>
                </a:solidFill>
                <a:ea typeface="ＭＳ Ｐゴシック" pitchFamily="34" charset="-128"/>
              </a:rPr>
              <a:t>. p. 35-44.</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dirty="0" smtClean="0"/>
              <a:t>12-EHC099</a:t>
            </a:r>
            <a:r>
              <a:rPr lang="en-US" dirty="0" smtClean="0">
                <a:solidFill>
                  <a:prstClr val="black"/>
                </a:solidFill>
                <a:ea typeface="ＭＳ Ｐゴシック" pitchFamily="34" charset="-128"/>
              </a:rPr>
              <a:t>.</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Available at www.effectivehealthcare.ahrq.gov/Methods-OCER.cfm.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ea typeface="ＭＳ Ｐゴシック" pitchFamily="34" charset="-128"/>
              </a:rPr>
              <a:t>Summary Checklist (1 of 2)</a:t>
            </a:r>
            <a:endParaRPr lang="en-US" dirty="0" smtClean="0">
              <a:ea typeface="ＭＳ Ｐゴシック" pitchFamily="34" charset="-128"/>
            </a:endParaRPr>
          </a:p>
          <a:p>
            <a:r>
              <a:rPr lang="en-US" dirty="0" smtClean="0">
                <a:ea typeface="ＭＳ Ｐゴシック" pitchFamily="34" charset="-128"/>
              </a:rPr>
              <a:t>The material in this presentation includes guidance and key considerations for the development of the heterogeneity of treatment effect/subgroup analysis section of an observational comparative effectiveness research protocol or proposal. Guidance and considerations included information on how to summarize prior knowledge of treatment effect modifiers and reference sources, prespecify subgroups to be evaluated, specify the hypothesized direction of effect and significance levels, describe how confounding will be addressed, describe statistical approaches that will be used, and describe how overall and subgroup effects will be reported.</a:t>
            </a:r>
          </a:p>
          <a:p>
            <a:endParaRPr lang="en-US" dirty="0" smtClean="0">
              <a:ea typeface="ＭＳ Ｐゴシック" pitchFamily="34" charset="-128"/>
            </a:endParaRPr>
          </a:p>
          <a:p>
            <a:r>
              <a:rPr lang="en-US" dirty="0" smtClean="0">
                <a:ea typeface="ＭＳ Ｐゴシック" pitchFamily="34" charset="-128"/>
              </a:rPr>
              <a:t>Reference:</a:t>
            </a:r>
          </a:p>
          <a:p>
            <a:pPr lvl="0">
              <a:defRPr/>
            </a:pPr>
            <a:r>
              <a:rPr lang="en-US" dirty="0" err="1" smtClean="0">
                <a:solidFill>
                  <a:prstClr val="black"/>
                </a:solidFill>
                <a:ea typeface="ＭＳ Ｐゴシック" pitchFamily="34" charset="-128"/>
              </a:rPr>
              <a:t>Varadhan</a:t>
            </a:r>
            <a:r>
              <a:rPr lang="en-US" dirty="0" smtClean="0">
                <a:solidFill>
                  <a:prstClr val="black"/>
                </a:solidFill>
                <a:ea typeface="ＭＳ Ｐゴシック" pitchFamily="34" charset="-128"/>
              </a:rPr>
              <a:t> R, Seeger J. Estimation and reporting of heterogeneity of treatment effects.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lang="en-US" dirty="0" smtClean="0">
                <a:solidFill>
                  <a:prstClr val="black"/>
                </a:solidFill>
                <a:ea typeface="ＭＳ Ｐゴシック" pitchFamily="34" charset="-128"/>
              </a:rPr>
              <a:t>. p. 35-44.</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dirty="0" smtClean="0"/>
              <a:t>12-EHC099</a:t>
            </a:r>
            <a:r>
              <a:rPr lang="en-US" dirty="0" smtClean="0">
                <a:solidFill>
                  <a:prstClr val="black"/>
                </a:solidFill>
                <a:ea typeface="ＭＳ Ｐゴシック" pitchFamily="34" charset="-128"/>
              </a:rPr>
              <a:t>.</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Available at www.effectivehealthcare.ahrq.gov/Methods-OCER.cfm.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ea typeface="ＭＳ Ｐゴシック" pitchFamily="34" charset="-128"/>
              </a:rPr>
              <a:t>Summary Checklist (2 of 2)</a:t>
            </a:r>
            <a:endParaRPr lang="en-US" dirty="0" smtClean="0">
              <a:ea typeface="ＭＳ Ｐゴシック" pitchFamily="34" charset="-128"/>
            </a:endParaRPr>
          </a:p>
          <a:p>
            <a:r>
              <a:rPr lang="en-US" dirty="0" smtClean="0">
                <a:ea typeface="ＭＳ Ｐゴシック" pitchFamily="34" charset="-128"/>
              </a:rPr>
              <a:t>The material in this presentation includes guidance and key considerations for the development of the heterogeneity of treatment effect/subgroup analysis section of an observational comparative effectiveness research protocol or proposal. Guidance and considerations included information on how to summarize prior knowledge of treatment effect modifiers and reference sources, prespecify subgroups to be evaluated, specify the hypothesized direction of effect and significance levels, describe how confounding will be addressed, describe statistical approaches that will be used, and describe how overall and subgroup effects will be reported.</a:t>
            </a:r>
          </a:p>
          <a:p>
            <a:endParaRPr lang="en-US" dirty="0" smtClean="0">
              <a:ea typeface="ＭＳ Ｐゴシック" pitchFamily="34" charset="-128"/>
            </a:endParaRPr>
          </a:p>
          <a:p>
            <a:r>
              <a:rPr lang="en-US" dirty="0" smtClean="0">
                <a:ea typeface="ＭＳ Ｐゴシック" pitchFamily="34" charset="-128"/>
              </a:rPr>
              <a:t>Reference:</a:t>
            </a:r>
          </a:p>
          <a:p>
            <a:pPr lvl="0">
              <a:defRPr/>
            </a:pPr>
            <a:r>
              <a:rPr lang="en-US" dirty="0" err="1" smtClean="0">
                <a:solidFill>
                  <a:prstClr val="black"/>
                </a:solidFill>
                <a:ea typeface="ＭＳ Ｐゴシック" pitchFamily="34" charset="-128"/>
              </a:rPr>
              <a:t>Varadhan</a:t>
            </a:r>
            <a:r>
              <a:rPr lang="en-US" dirty="0" smtClean="0">
                <a:solidFill>
                  <a:prstClr val="black"/>
                </a:solidFill>
                <a:ea typeface="ＭＳ Ｐゴシック" pitchFamily="34" charset="-128"/>
              </a:rPr>
              <a:t> R, Seeger J. Estimation and reporting of heterogeneity of treatment effects.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lang="en-US" dirty="0" smtClean="0">
                <a:solidFill>
                  <a:prstClr val="black"/>
                </a:solidFill>
                <a:ea typeface="ＭＳ Ｐゴシック" pitchFamily="34" charset="-128"/>
              </a:rPr>
              <a:t>. p. 35-44.</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dirty="0" smtClean="0"/>
              <a:t>12-EHC099</a:t>
            </a:r>
            <a:r>
              <a:rPr lang="en-US" dirty="0" smtClean="0">
                <a:solidFill>
                  <a:prstClr val="black"/>
                </a:solidFill>
                <a:ea typeface="ＭＳ Ｐゴシック" pitchFamily="34" charset="-128"/>
              </a:rPr>
              <a:t>.</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Available at www.effectivehealthcare.ahrq.gov/Methods-OCER.cfm.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ea typeface="ＭＳ Ｐゴシック" pitchFamily="34" charset="-128"/>
              </a:rPr>
              <a:t>Outline of Material</a:t>
            </a:r>
          </a:p>
          <a:p>
            <a:r>
              <a:rPr lang="en-US" dirty="0" smtClean="0">
                <a:ea typeface="ＭＳ Ｐゴシック" pitchFamily="34" charset="-128"/>
              </a:rPr>
              <a:t>The material in this presentation includes guidance and key considerations for the development of the heterogeneity of treatment effect/subgroup analysis section of an observational comparative effectiveness research protocol or proposal. Guidance and considerations include information on how to summarize previous knowledge about treatment-effect modifiers and reference sources, prespecify subgroups to be evaluated, specify the hypothesized direction of effect and significance levels, describe how confounding will be addressed, describe statistical approaches that will be used, and describe how overall and subgroup effects will be reported.</a:t>
            </a:r>
          </a:p>
          <a:p>
            <a:endParaRPr lang="en-US" dirty="0" smtClean="0">
              <a:ea typeface="ＭＳ Ｐゴシック" pitchFamily="34" charset="-128"/>
            </a:endParaRPr>
          </a:p>
          <a:p>
            <a:r>
              <a:rPr lang="en-US" dirty="0" smtClean="0">
                <a:ea typeface="ＭＳ Ｐゴシック" pitchFamily="34" charset="-128"/>
              </a:rPr>
              <a:t>Reference:</a:t>
            </a:r>
          </a:p>
          <a:p>
            <a:pPr lvl="0">
              <a:defRPr/>
            </a:pPr>
            <a:r>
              <a:rPr lang="en-US" dirty="0" err="1" smtClean="0">
                <a:solidFill>
                  <a:prstClr val="black"/>
                </a:solidFill>
                <a:ea typeface="ＭＳ Ｐゴシック" pitchFamily="34" charset="-128"/>
              </a:rPr>
              <a:t>Varadhan</a:t>
            </a:r>
            <a:r>
              <a:rPr lang="en-US" dirty="0" smtClean="0">
                <a:solidFill>
                  <a:prstClr val="black"/>
                </a:solidFill>
                <a:ea typeface="ＭＳ Ｐゴシック" pitchFamily="34" charset="-128"/>
              </a:rPr>
              <a:t> R, Seeger J. Estimation and reporting of heterogeneity of treatment effects.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lang="en-US" dirty="0" smtClean="0">
                <a:solidFill>
                  <a:prstClr val="black"/>
                </a:solidFill>
                <a:ea typeface="ＭＳ Ｐゴシック" pitchFamily="34" charset="-128"/>
              </a:rPr>
              <a:t>. p. 35-44.</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dirty="0" smtClean="0"/>
              <a:t>12-EHC099</a:t>
            </a:r>
            <a:r>
              <a:rPr lang="en-US" dirty="0" smtClean="0">
                <a:solidFill>
                  <a:prstClr val="black"/>
                </a:solidFill>
                <a:ea typeface="ＭＳ Ｐゴシック" pitchFamily="34" charset="-128"/>
              </a:rPr>
              <a:t>.</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Available at www.effectivehealthcare.ahrq.gov/Methods-OCER.cfm.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1" dirty="0" smtClean="0"/>
              <a:t>Introduction</a:t>
            </a:r>
            <a:endParaRPr lang="en-US" dirty="0" smtClean="0"/>
          </a:p>
          <a:p>
            <a:pPr>
              <a:defRPr/>
            </a:pPr>
            <a:r>
              <a:rPr lang="en-US" dirty="0" smtClean="0"/>
              <a:t>Randomized controlled trials (RCTs) and observational studies of comparative effectiveness usually report an average treatment effect (ATE), even though experience suggests that the same treatment can </a:t>
            </a:r>
            <a:r>
              <a:rPr lang="en-US" b="0" dirty="0" smtClean="0"/>
              <a:t>affect people differently. </a:t>
            </a:r>
            <a:r>
              <a:rPr lang="en-US" dirty="0" smtClean="0"/>
              <a:t>Yet, studies tend to emphasize a single measure of the impact of treatment, the ATE, which is a summary of individual treatment effects (which cannot be examined directly). Variation is often undesirable in studies and is reduced by excluding people with characteristics that are thought to cause variations in responses to treatment. This intentional restriction in patient homogeneity within RCTs contributes to their limited generalizability. Determining whether a treatment works for people in a target population that differs from the study population requires additional information and methods.</a:t>
            </a:r>
          </a:p>
          <a:p>
            <a:pPr>
              <a:defRPr/>
            </a:pPr>
            <a:endParaRPr lang="en-US" dirty="0" smtClean="0"/>
          </a:p>
          <a:p>
            <a:pPr>
              <a:defRPr/>
            </a:pPr>
            <a:r>
              <a:rPr lang="en-US" dirty="0" smtClean="0"/>
              <a:t>Reference:</a:t>
            </a:r>
          </a:p>
          <a:p>
            <a:pPr lvl="0">
              <a:defRPr/>
            </a:pPr>
            <a:r>
              <a:rPr lang="en-US" dirty="0" err="1" smtClean="0">
                <a:solidFill>
                  <a:prstClr val="black"/>
                </a:solidFill>
                <a:ea typeface="ＭＳ Ｐゴシック" pitchFamily="34" charset="-128"/>
              </a:rPr>
              <a:t>Varadhan</a:t>
            </a:r>
            <a:r>
              <a:rPr lang="en-US" dirty="0" smtClean="0">
                <a:solidFill>
                  <a:prstClr val="black"/>
                </a:solidFill>
                <a:ea typeface="ＭＳ Ｐゴシック" pitchFamily="34" charset="-128"/>
              </a:rPr>
              <a:t> R, Seeger J. Estimation and reporting of heterogeneity of treatment effects.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lang="en-US" dirty="0" smtClean="0">
                <a:solidFill>
                  <a:prstClr val="black"/>
                </a:solidFill>
                <a:ea typeface="ＭＳ Ｐゴシック" pitchFamily="34" charset="-128"/>
              </a:rPr>
              <a:t>. p. 35-44.</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dirty="0" smtClean="0"/>
              <a:t>12-EHC099</a:t>
            </a:r>
            <a:r>
              <a:rPr lang="en-US" dirty="0" smtClean="0">
                <a:solidFill>
                  <a:prstClr val="black"/>
                </a:solidFill>
                <a:ea typeface="ＭＳ Ｐゴシック" pitchFamily="34" charset="-128"/>
              </a:rPr>
              <a:t>.</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Available at www.effectivehealthcare.ahrq.gov/Methods-OCER.cfm.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1" dirty="0" smtClean="0"/>
              <a:t>Heterogeneity of Treatment Effect</a:t>
            </a:r>
            <a:endParaRPr lang="en-US" dirty="0" smtClean="0"/>
          </a:p>
          <a:p>
            <a:pPr>
              <a:defRPr/>
            </a:pPr>
            <a:r>
              <a:rPr lang="en-US" dirty="0" smtClean="0"/>
              <a:t>Heterogeneity of treatment effect (HTE) is defined as nonrandom variability in the direction or magnitude of a treatment effect, where the effect is measured using clinical outcomes. Understanding HTE is critical for decisions that are based on knowing how well a treatment is likely to work for an individual or group of similar individuals and is relevant to stakeholders, including patients, clinicians, and policymakers. It also has implications for the applicability of findings from pragmatic trials and observational comparative effectiveness research to individual patients (personalized medicine). There are numerous cases where the effectiveness of specific therapies may be heterogeneous. For example, certain populations may respond to therapy differently based on dosing or biological effects (e.g., children, older adults, patients with comorbidities).</a:t>
            </a:r>
          </a:p>
          <a:p>
            <a:pPr>
              <a:defRPr/>
            </a:pPr>
            <a:endParaRPr lang="en-US" dirty="0" smtClean="0"/>
          </a:p>
          <a:p>
            <a:pPr>
              <a:defRPr/>
            </a:pPr>
            <a:r>
              <a:rPr lang="en-US" dirty="0" smtClean="0"/>
              <a:t>Reference:</a:t>
            </a:r>
          </a:p>
          <a:p>
            <a:pPr lvl="0">
              <a:defRPr/>
            </a:pPr>
            <a:r>
              <a:rPr lang="en-US" dirty="0" err="1" smtClean="0">
                <a:solidFill>
                  <a:prstClr val="black"/>
                </a:solidFill>
                <a:ea typeface="ＭＳ Ｐゴシック" pitchFamily="34" charset="-128"/>
              </a:rPr>
              <a:t>Varadhan</a:t>
            </a:r>
            <a:r>
              <a:rPr lang="en-US" dirty="0" smtClean="0">
                <a:solidFill>
                  <a:prstClr val="black"/>
                </a:solidFill>
                <a:ea typeface="ＭＳ Ｐゴシック" pitchFamily="34" charset="-128"/>
              </a:rPr>
              <a:t> R, Seeger J. Estimation and reporting of heterogeneity of treatment effects.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lang="en-US" dirty="0" smtClean="0">
                <a:solidFill>
                  <a:prstClr val="black"/>
                </a:solidFill>
                <a:ea typeface="ＭＳ Ｐゴシック" pitchFamily="34" charset="-128"/>
              </a:rPr>
              <a:t>. p. 35-44.</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dirty="0" smtClean="0"/>
              <a:t>12-EHC099</a:t>
            </a:r>
            <a:r>
              <a:rPr lang="en-US" dirty="0" smtClean="0">
                <a:solidFill>
                  <a:prstClr val="black"/>
                </a:solidFill>
                <a:ea typeface="ＭＳ Ｐゴシック" pitchFamily="34" charset="-128"/>
              </a:rPr>
              <a:t>.</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Available at www.effectivehealthcare.ahrq.gov/Methods-OCER.cfm.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a:defRPr/>
            </a:pPr>
            <a:r>
              <a:rPr lang="en-US" sz="800" b="1" dirty="0" smtClean="0"/>
              <a:t>Treatment Effect Modification</a:t>
            </a:r>
            <a:endParaRPr lang="en-US" sz="800" dirty="0" smtClean="0"/>
          </a:p>
          <a:p>
            <a:pPr>
              <a:defRPr/>
            </a:pPr>
            <a:r>
              <a:rPr lang="en-US" sz="800" dirty="0" smtClean="0"/>
              <a:t>If two or more exposure variables act in concert to cause disease, we will observe that the effect of exposure on outcome (treatment effect) differs according to the level of the other factor(s). A number of terms have been used to describe this phenomenon, including “joint” effects, “synergism,” “antagonism,” “interaction,” “effect modification,” and “effect measure modification.” Where effect modification exists, sound inferences will require accounting for factors that modify the effect of the exposure of primary interest. Accounting for this health treatment effect may be required even when the variable that modifies treatment effect is not a risk factor for the outcome in the untreated group. Unlike potential confounders, modifying variables cannot create the appearance of an association where none exists. </a:t>
            </a:r>
          </a:p>
          <a:p>
            <a:pPr>
              <a:defRPr/>
            </a:pPr>
            <a:endParaRPr lang="en-US" sz="800" dirty="0" smtClean="0"/>
          </a:p>
          <a:p>
            <a:pPr>
              <a:defRPr/>
            </a:pPr>
            <a:r>
              <a:rPr lang="en-US" sz="800" dirty="0" smtClean="0"/>
              <a:t>Four perspectives have been advanced on the concept of interaction and the relevance of the effect modification in terms of its implication:</a:t>
            </a:r>
          </a:p>
          <a:p>
            <a:pPr>
              <a:defRPr/>
            </a:pPr>
            <a:endParaRPr lang="en-US" sz="800" dirty="0" smtClean="0"/>
          </a:p>
          <a:p>
            <a:pPr>
              <a:defRPr/>
            </a:pPr>
            <a:r>
              <a:rPr lang="en-US" sz="800" i="1" dirty="0" smtClean="0"/>
              <a:t>Biological perspective</a:t>
            </a:r>
            <a:r>
              <a:rPr lang="en-US" sz="800" dirty="0" smtClean="0"/>
              <a:t>: Interactions elucidate how factors act at the biological (mechanistic) level; the implication is that interaction is a representation of an underlying causal structure.</a:t>
            </a:r>
          </a:p>
          <a:p>
            <a:pPr>
              <a:defRPr/>
            </a:pPr>
            <a:endParaRPr lang="en-US" sz="800" dirty="0" smtClean="0"/>
          </a:p>
          <a:p>
            <a:pPr>
              <a:defRPr/>
            </a:pPr>
            <a:r>
              <a:rPr lang="en-US" sz="800" i="1" dirty="0" smtClean="0"/>
              <a:t>Statistical perspective</a:t>
            </a:r>
            <a:r>
              <a:rPr lang="en-US" sz="800" dirty="0" smtClean="0"/>
              <a:t>: Interactions represent nonrandom variability in data unaccounted for by a model that contains only main effects; the implication is that the model needs to be reformulated to more accurately reflect data.</a:t>
            </a:r>
          </a:p>
          <a:p>
            <a:pPr>
              <a:defRPr/>
            </a:pPr>
            <a:endParaRPr lang="en-US" sz="800" dirty="0" smtClean="0"/>
          </a:p>
          <a:p>
            <a:pPr>
              <a:defRPr/>
            </a:pPr>
            <a:r>
              <a:rPr lang="en-US" sz="800" i="1" dirty="0" smtClean="0"/>
              <a:t>Public health perspective</a:t>
            </a:r>
            <a:r>
              <a:rPr lang="en-US" sz="800" dirty="0" smtClean="0"/>
              <a:t>: Interactions represent a departure from additivity and highlight subgroups in which an intervention can be expected to have particularly beneficial effects.</a:t>
            </a:r>
          </a:p>
          <a:p>
            <a:pPr>
              <a:defRPr/>
            </a:pPr>
            <a:endParaRPr lang="en-US" sz="800" dirty="0" smtClean="0"/>
          </a:p>
          <a:p>
            <a:pPr>
              <a:defRPr/>
            </a:pPr>
            <a:r>
              <a:rPr lang="en-US" sz="800" i="1" dirty="0" smtClean="0"/>
              <a:t>Individual decisionmaking perspective</a:t>
            </a:r>
            <a:r>
              <a:rPr lang="en-US" sz="800" dirty="0" smtClean="0"/>
              <a:t>: Interactions represent a departure from additivity so that combined effects in an individual are greater than their sum. </a:t>
            </a:r>
          </a:p>
          <a:p>
            <a:pPr>
              <a:defRPr/>
            </a:pPr>
            <a:endParaRPr lang="en-US" sz="800" dirty="0" smtClean="0"/>
          </a:p>
          <a:p>
            <a:pPr>
              <a:defRPr/>
            </a:pPr>
            <a:r>
              <a:rPr lang="en-US" sz="800" dirty="0" smtClean="0"/>
              <a:t>Reference:</a:t>
            </a:r>
          </a:p>
          <a:p>
            <a:pPr lvl="0">
              <a:defRPr/>
            </a:pPr>
            <a:r>
              <a:rPr lang="en-US" sz="800" dirty="0" err="1" smtClean="0">
                <a:solidFill>
                  <a:prstClr val="black"/>
                </a:solidFill>
                <a:ea typeface="ＭＳ Ｐゴシック" pitchFamily="34" charset="-128"/>
              </a:rPr>
              <a:t>Varadhan</a:t>
            </a:r>
            <a:r>
              <a:rPr lang="en-US" sz="800" dirty="0" smtClean="0">
                <a:solidFill>
                  <a:prstClr val="black"/>
                </a:solidFill>
                <a:ea typeface="ＭＳ Ｐゴシック" pitchFamily="34" charset="-128"/>
              </a:rPr>
              <a:t> R, Seeger J. Estimation and reporting of heterogeneity of treatment effects. In: </a:t>
            </a:r>
            <a:r>
              <a:rPr lang="en-US" sz="800" dirty="0" err="1" smtClean="0">
                <a:solidFill>
                  <a:prstClr val="black"/>
                </a:solidFill>
                <a:ea typeface="ＭＳ Ｐゴシック" pitchFamily="34" charset="-128"/>
              </a:rPr>
              <a:t>Velentgas</a:t>
            </a:r>
            <a:r>
              <a:rPr lang="en-US" sz="800"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sz="800" dirty="0" smtClean="0">
                <a:ea typeface="ＭＳ Ｐゴシック" pitchFamily="34" charset="-128"/>
              </a:rPr>
              <a:t>January 2013</a:t>
            </a:r>
            <a:r>
              <a:rPr lang="en-US" sz="800" dirty="0" smtClean="0">
                <a:solidFill>
                  <a:prstClr val="black"/>
                </a:solidFill>
                <a:ea typeface="ＭＳ Ｐゴシック" pitchFamily="34" charset="-128"/>
              </a:rPr>
              <a:t>. p. 35-44.</a:t>
            </a:r>
            <a:r>
              <a:rPr lang="en-US" sz="800" b="1" dirty="0" smtClean="0">
                <a:solidFill>
                  <a:prstClr val="black"/>
                </a:solidFill>
                <a:ea typeface="ＭＳ Ｐゴシック" pitchFamily="34" charset="-128"/>
              </a:rPr>
              <a:t> </a:t>
            </a:r>
            <a:r>
              <a:rPr lang="en-US" sz="800" dirty="0" smtClean="0">
                <a:solidFill>
                  <a:prstClr val="black"/>
                </a:solidFill>
                <a:ea typeface="ＭＳ Ｐゴシック" pitchFamily="34" charset="-128"/>
              </a:rPr>
              <a:t>AHRQ Publication No. </a:t>
            </a:r>
            <a:r>
              <a:rPr lang="en-US" sz="800" dirty="0" smtClean="0"/>
              <a:t>12-EHC099</a:t>
            </a:r>
            <a:r>
              <a:rPr lang="en-US" sz="800" dirty="0" smtClean="0">
                <a:solidFill>
                  <a:prstClr val="black"/>
                </a:solidFill>
                <a:ea typeface="ＭＳ Ｐゴシック" pitchFamily="34" charset="-128"/>
              </a:rPr>
              <a:t>.</a:t>
            </a:r>
            <a:r>
              <a:rPr lang="en-US" sz="800" b="1" dirty="0" smtClean="0">
                <a:solidFill>
                  <a:prstClr val="black"/>
                </a:solidFill>
                <a:ea typeface="ＭＳ Ｐゴシック" pitchFamily="34" charset="-128"/>
              </a:rPr>
              <a:t> </a:t>
            </a:r>
            <a:r>
              <a:rPr lang="en-US" sz="800" dirty="0" smtClean="0">
                <a:solidFill>
                  <a:prstClr val="black"/>
                </a:solidFill>
                <a:ea typeface="ＭＳ Ｐゴシック" pitchFamily="34" charset="-128"/>
              </a:rPr>
              <a:t>Available at www.effectivehealthcare.ahrq.gov/Methods-OCER.cfm.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a:lnSpc>
                <a:spcPct val="110000"/>
              </a:lnSpc>
              <a:defRPr/>
            </a:pPr>
            <a:r>
              <a:rPr lang="en-US" b="1" dirty="0" smtClean="0"/>
              <a:t>Goals for Analyzing Heterogeneity of Treatment Effect</a:t>
            </a:r>
            <a:endParaRPr lang="en-US" dirty="0" smtClean="0"/>
          </a:p>
          <a:p>
            <a:pPr>
              <a:lnSpc>
                <a:spcPct val="110000"/>
              </a:lnSpc>
              <a:defRPr/>
            </a:pPr>
            <a:r>
              <a:rPr lang="en-US" b="0" dirty="0" smtClean="0"/>
              <a:t>Analyses of </a:t>
            </a:r>
            <a:r>
              <a:rPr lang="en-US" b="0" baseline="0" dirty="0" smtClean="0"/>
              <a:t>heterogeneity of treatment effect have two main goals</a:t>
            </a:r>
            <a:r>
              <a:rPr lang="en-US" b="0" dirty="0" smtClean="0"/>
              <a:t>: </a:t>
            </a:r>
          </a:p>
          <a:p>
            <a:pPr marL="0" indent="0">
              <a:lnSpc>
                <a:spcPct val="110000"/>
              </a:lnSpc>
              <a:buFontTx/>
              <a:buNone/>
              <a:defRPr/>
            </a:pPr>
            <a:endParaRPr lang="en-US" dirty="0" smtClean="0"/>
          </a:p>
          <a:p>
            <a:pPr marL="0" indent="0">
              <a:lnSpc>
                <a:spcPct val="110000"/>
              </a:lnSpc>
              <a:buFontTx/>
              <a:buNone/>
              <a:defRPr/>
            </a:pPr>
            <a:r>
              <a:rPr lang="en-US" dirty="0" smtClean="0"/>
              <a:t>1. To estimate treatment effects in clinically relevant subgroups (subgroup analysis) </a:t>
            </a:r>
          </a:p>
          <a:p>
            <a:pPr marL="0" indent="0">
              <a:lnSpc>
                <a:spcPct val="110000"/>
              </a:lnSpc>
              <a:buFontTx/>
              <a:buNone/>
              <a:defRPr/>
            </a:pPr>
            <a:r>
              <a:rPr lang="en-US" dirty="0" smtClean="0"/>
              <a:t>2. To predict whether an individual might benefit from a treatment (predictive learning)</a:t>
            </a:r>
          </a:p>
          <a:p>
            <a:pPr marL="0" indent="0">
              <a:lnSpc>
                <a:spcPct val="110000"/>
              </a:lnSpc>
              <a:buFontTx/>
              <a:buNone/>
              <a:defRPr/>
            </a:pPr>
            <a:endParaRPr lang="en-US" dirty="0" smtClean="0"/>
          </a:p>
          <a:p>
            <a:pPr marL="0" indent="0">
              <a:lnSpc>
                <a:spcPct val="110000"/>
              </a:lnSpc>
              <a:buFontTx/>
              <a:buNone/>
              <a:defRPr/>
            </a:pPr>
            <a:r>
              <a:rPr lang="en-US" dirty="0" smtClean="0"/>
              <a:t>Predicting beneficial and adverse responses of individuals to different treatments in terms of multiple end points is essential for informing individualized treatment decisions. </a:t>
            </a:r>
          </a:p>
          <a:p>
            <a:pPr>
              <a:lnSpc>
                <a:spcPct val="110000"/>
              </a:lnSpc>
              <a:buFont typeface="Arial" pitchFamily="34" charset="0"/>
              <a:buNone/>
              <a:defRPr/>
            </a:pPr>
            <a:endParaRPr lang="en-US" dirty="0" smtClean="0"/>
          </a:p>
          <a:p>
            <a:pPr>
              <a:lnSpc>
                <a:spcPct val="110000"/>
              </a:lnSpc>
              <a:buFont typeface="Arial" pitchFamily="34" charset="0"/>
              <a:buNone/>
              <a:defRPr/>
            </a:pPr>
            <a:r>
              <a:rPr lang="en-US" dirty="0" smtClean="0"/>
              <a:t>References: </a:t>
            </a:r>
          </a:p>
          <a:p>
            <a:pPr lvl="0">
              <a:lnSpc>
                <a:spcPct val="110000"/>
              </a:lnSpc>
              <a:defRPr/>
            </a:pPr>
            <a:r>
              <a:rPr lang="en-US" dirty="0" err="1" smtClean="0">
                <a:solidFill>
                  <a:prstClr val="black"/>
                </a:solidFill>
                <a:ea typeface="ＭＳ Ｐゴシック" pitchFamily="34" charset="-128"/>
              </a:rPr>
              <a:t>Varadhan</a:t>
            </a:r>
            <a:r>
              <a:rPr lang="en-US" dirty="0" smtClean="0">
                <a:solidFill>
                  <a:prstClr val="black"/>
                </a:solidFill>
                <a:ea typeface="ＭＳ Ｐゴシック" pitchFamily="34" charset="-128"/>
              </a:rPr>
              <a:t> R, Seeger J. Estimation and reporting of heterogeneity of treatment effects.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dirty="0" smtClean="0">
                <a:ea typeface="ＭＳ Ｐゴシック" pitchFamily="34" charset="-128"/>
              </a:rPr>
              <a:t>January 2013</a:t>
            </a:r>
            <a:r>
              <a:rPr lang="en-US" dirty="0" smtClean="0">
                <a:solidFill>
                  <a:prstClr val="black"/>
                </a:solidFill>
                <a:ea typeface="ＭＳ Ｐゴシック" pitchFamily="34" charset="-128"/>
              </a:rPr>
              <a:t>. p. 35-44.</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dirty="0" smtClean="0"/>
              <a:t>12-EHC099</a:t>
            </a:r>
            <a:r>
              <a:rPr lang="en-US" dirty="0" smtClean="0">
                <a:solidFill>
                  <a:prstClr val="black"/>
                </a:solidFill>
                <a:ea typeface="ＭＳ Ｐゴシック" pitchFamily="34" charset="-128"/>
              </a:rPr>
              <a:t>.</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Available at www.effectivehealthcare.ahrq.gov/Methods-OCER.cfm.</a:t>
            </a:r>
          </a:p>
          <a:p>
            <a:pPr marL="0" marR="0" lvl="0" indent="0" algn="l" defTabSz="914400" rtl="0" eaLnBrk="0" fontAlgn="base" latinLnBrk="0" hangingPunct="0">
              <a:lnSpc>
                <a:spcPct val="110000"/>
              </a:lnSpc>
              <a:spcBef>
                <a:spcPct val="30000"/>
              </a:spcBef>
              <a:spcAft>
                <a:spcPct val="0"/>
              </a:spcAft>
              <a:buClrTx/>
              <a:buSzTx/>
              <a:buFontTx/>
              <a:buNone/>
              <a:tabLst/>
              <a:defRPr/>
            </a:pPr>
            <a:endParaRPr lang="en-US" dirty="0" smtClean="0"/>
          </a:p>
          <a:p>
            <a:pPr>
              <a:lnSpc>
                <a:spcPct val="110000"/>
              </a:lnSpc>
              <a:buFont typeface="Arial" pitchFamily="34" charset="0"/>
              <a:buNone/>
              <a:defRPr/>
            </a:pPr>
            <a:r>
              <a:rPr lang="en-US" sz="1200" kern="1200" dirty="0" smtClean="0">
                <a:solidFill>
                  <a:schemeClr val="tx1"/>
                </a:solidFill>
                <a:effectLst/>
                <a:latin typeface="+mn-lt"/>
                <a:ea typeface="ＭＳ Ｐゴシック" charset="0"/>
                <a:cs typeface="+mn-cs"/>
              </a:rPr>
              <a:t>Varadhan R, Segal JB, Boyd CM, et al. Heterogeneity of treatment effect in patient-centered outcomes research. Accepted for publication.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r>
              <a:rPr lang="en-US" sz="1000" b="1" dirty="0" smtClean="0">
                <a:ea typeface="ＭＳ Ｐゴシック" pitchFamily="34" charset="-128"/>
              </a:rPr>
              <a:t>Subgroup Analysis</a:t>
            </a:r>
            <a:endParaRPr lang="en-US" sz="1000" dirty="0" smtClean="0">
              <a:ea typeface="ＭＳ Ｐゴシック" pitchFamily="34" charset="-128"/>
            </a:endParaRPr>
          </a:p>
          <a:p>
            <a:r>
              <a:rPr lang="en-US" sz="1000" dirty="0" smtClean="0">
                <a:ea typeface="ＭＳ Ｐゴシック" pitchFamily="34" charset="-128"/>
              </a:rPr>
              <a:t>Subgroup analysis is the most popular analytic approach for examining heterogeneity of treatment effect. This method usually evaluates the treatment effect for a number of subgroups, one variable at a time (usually a baseline or pretreatment variable). A test for interaction is conducted to evaluate if a subgroup variable has a statistically significant interaction with the treatment indicator. If the interaction is significant, then the treatment effect is estimated separately at each level of the categorical variable used to define mutually exclusive subgroups (e.g., men and women).</a:t>
            </a:r>
          </a:p>
          <a:p>
            <a:endParaRPr lang="en-US" sz="1000" dirty="0" smtClean="0">
              <a:ea typeface="ＭＳ Ｐゴシック" pitchFamily="34" charset="-128"/>
            </a:endParaRPr>
          </a:p>
          <a:p>
            <a:r>
              <a:rPr lang="en-US" sz="1000" b="1" u="none" dirty="0" smtClean="0">
                <a:ea typeface="ＭＳ Ｐゴシック" pitchFamily="34" charset="-128"/>
              </a:rPr>
              <a:t>Cautions</a:t>
            </a:r>
            <a:r>
              <a:rPr lang="en-US" sz="1000" b="1" dirty="0" smtClean="0">
                <a:ea typeface="ＭＳ Ｐゴシック" pitchFamily="34" charset="-128"/>
              </a:rPr>
              <a:t>:</a:t>
            </a:r>
          </a:p>
          <a:p>
            <a:r>
              <a:rPr lang="en-US" sz="1000" dirty="0" smtClean="0">
                <a:ea typeface="ＭＳ Ｐゴシック" pitchFamily="34" charset="-128"/>
              </a:rPr>
              <a:t>The interaction test generally has low power to detect differences in subgroup effects. However, there is still a danger of falsely detecting a difference in subgroup effects if we perform separate interaction tests for multiple subgrouping variables. It should also be noted that a statistical test of interaction does not correspond to an assessment of biological interaction. The presence or absence of statistical interaction depends on various mathematical aspects of the regression model.</a:t>
            </a:r>
          </a:p>
          <a:p>
            <a:endParaRPr lang="en-US" sz="1000" dirty="0" smtClean="0">
              <a:ea typeface="ＭＳ Ｐゴシック" pitchFamily="34" charset="-128"/>
            </a:endParaRPr>
          </a:p>
          <a:p>
            <a:r>
              <a:rPr lang="en-US" sz="1000" dirty="0" smtClean="0">
                <a:ea typeface="ＭＳ Ｐゴシック" pitchFamily="34" charset="-128"/>
              </a:rPr>
              <a:t>References:</a:t>
            </a:r>
          </a:p>
          <a:p>
            <a:pPr lvl="0">
              <a:defRPr/>
            </a:pPr>
            <a:r>
              <a:rPr lang="en-US" sz="1000" dirty="0" err="1" smtClean="0">
                <a:solidFill>
                  <a:prstClr val="black"/>
                </a:solidFill>
                <a:ea typeface="ＭＳ Ｐゴシック" pitchFamily="34" charset="-128"/>
              </a:rPr>
              <a:t>Varadhan</a:t>
            </a:r>
            <a:r>
              <a:rPr lang="en-US" sz="1000" dirty="0" smtClean="0">
                <a:solidFill>
                  <a:prstClr val="black"/>
                </a:solidFill>
                <a:ea typeface="ＭＳ Ｐゴシック" pitchFamily="34" charset="-128"/>
              </a:rPr>
              <a:t> R, Seeger J. Estimation and reporting of heterogeneity of treatment effects. In: </a:t>
            </a:r>
            <a:r>
              <a:rPr lang="en-US" sz="1000" dirty="0" err="1" smtClean="0">
                <a:solidFill>
                  <a:prstClr val="black"/>
                </a:solidFill>
                <a:ea typeface="ＭＳ Ｐゴシック" pitchFamily="34" charset="-128"/>
              </a:rPr>
              <a:t>Velentgas</a:t>
            </a:r>
            <a:r>
              <a:rPr lang="en-US" sz="1000"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sz="1000" dirty="0" smtClean="0">
                <a:ea typeface="ＭＳ Ｐゴシック" pitchFamily="34" charset="-128"/>
              </a:rPr>
              <a:t>January 2013</a:t>
            </a:r>
            <a:r>
              <a:rPr lang="en-US" sz="1000" dirty="0" smtClean="0">
                <a:solidFill>
                  <a:prstClr val="black"/>
                </a:solidFill>
                <a:ea typeface="ＭＳ Ｐゴシック" pitchFamily="34" charset="-128"/>
              </a:rPr>
              <a:t>. p. 35-44.</a:t>
            </a:r>
            <a:r>
              <a:rPr lang="en-US" sz="1000" b="1" dirty="0" smtClean="0">
                <a:solidFill>
                  <a:prstClr val="black"/>
                </a:solidFill>
                <a:ea typeface="ＭＳ Ｐゴシック" pitchFamily="34" charset="-128"/>
              </a:rPr>
              <a:t> </a:t>
            </a:r>
            <a:r>
              <a:rPr lang="en-US" sz="1000" dirty="0" smtClean="0">
                <a:solidFill>
                  <a:prstClr val="black"/>
                </a:solidFill>
                <a:ea typeface="ＭＳ Ｐゴシック" pitchFamily="34" charset="-128"/>
              </a:rPr>
              <a:t>AHRQ Publication No. </a:t>
            </a:r>
            <a:r>
              <a:rPr lang="en-US" sz="1000" dirty="0" smtClean="0"/>
              <a:t>12-EHC099</a:t>
            </a:r>
            <a:r>
              <a:rPr lang="en-US" sz="1000" dirty="0" smtClean="0">
                <a:solidFill>
                  <a:prstClr val="black"/>
                </a:solidFill>
                <a:ea typeface="ＭＳ Ｐゴシック" pitchFamily="34" charset="-128"/>
              </a:rPr>
              <a:t>.</a:t>
            </a:r>
            <a:r>
              <a:rPr lang="en-US" sz="1000" b="1" dirty="0" smtClean="0">
                <a:solidFill>
                  <a:prstClr val="black"/>
                </a:solidFill>
                <a:ea typeface="ＭＳ Ｐゴシック" pitchFamily="34" charset="-128"/>
              </a:rPr>
              <a:t> </a:t>
            </a:r>
            <a:r>
              <a:rPr lang="en-US" sz="1000" dirty="0" smtClean="0">
                <a:solidFill>
                  <a:prstClr val="black"/>
                </a:solidFill>
                <a:ea typeface="ＭＳ Ｐゴシック" pitchFamily="34" charset="-128"/>
              </a:rPr>
              <a:t>Available at www.effectivehealthcare.ahrq.gov/Methods-OCER.cfm.</a:t>
            </a:r>
          </a:p>
          <a:p>
            <a:endParaRPr lang="en-US" sz="1000" b="1" dirty="0" smtClean="0">
              <a:ea typeface="ＭＳ Ｐゴシック" pitchFamily="34" charset="-128"/>
            </a:endParaRPr>
          </a:p>
          <a:p>
            <a:r>
              <a:rPr lang="en-US" sz="1000" dirty="0" smtClean="0">
                <a:ea typeface="ＭＳ Ｐゴシック" pitchFamily="34" charset="-128"/>
              </a:rPr>
              <a:t>Rothman KJ, Greenland S, Walker AM. Concepts of interaction. Am J Epidemiol 1980;112:467-70. PMID: 7424895.</a:t>
            </a:r>
            <a:br>
              <a:rPr lang="en-US" sz="1000" dirty="0" smtClean="0">
                <a:ea typeface="ＭＳ Ｐゴシック" pitchFamily="34" charset="-128"/>
              </a:rPr>
            </a:br>
            <a:r>
              <a:rPr lang="en-US" sz="1000" dirty="0" smtClean="0">
                <a:ea typeface="ＭＳ Ｐゴシック" pitchFamily="34" charset="-128"/>
              </a:rPr>
              <a:t>http://www.ncbi.nlm.nih.gov/pubmed/7424895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a:defRPr/>
            </a:pPr>
            <a:r>
              <a:rPr lang="en-US" sz="700" b="1" dirty="0" smtClean="0"/>
              <a:t>Types of Subgroup Analyses</a:t>
            </a:r>
            <a:endParaRPr lang="en-US" sz="700" dirty="0" smtClean="0"/>
          </a:p>
          <a:p>
            <a:pPr>
              <a:defRPr/>
            </a:pPr>
            <a:endParaRPr lang="en-US" sz="700" dirty="0" smtClean="0"/>
          </a:p>
          <a:p>
            <a:pPr>
              <a:defRPr/>
            </a:pPr>
            <a:r>
              <a:rPr lang="en-US" sz="700" b="1" i="0" dirty="0" smtClean="0"/>
              <a:t>Confirmatory subgroup analysis</a:t>
            </a:r>
          </a:p>
          <a:p>
            <a:pPr>
              <a:defRPr/>
            </a:pPr>
            <a:r>
              <a:rPr lang="en-US" sz="700" dirty="0" smtClean="0"/>
              <a:t>The main goal is to test and confirm hypotheses on subgroup effects. The essential elements of this type of analysis are: clear definition and prespecification of subgroups; clear definition and prespecification of end points related to outcomes; prespecification of a small number of hypotheses on subgroup effects, including the direction in which the effects are expected to vary in subgroups; availability of strong a priori biological and epidemiological evidence; a detailed description of the statistical analytical plan on how testing will be done; and adequate power to test subgroup hypotheses. The study intent, design, and analysis are all focused on the subgroup hypotheses to be tested. Due to these stringent requirements, the findings from a confirmatory analysis are potentially actionable.</a:t>
            </a:r>
          </a:p>
          <a:p>
            <a:pPr>
              <a:defRPr/>
            </a:pPr>
            <a:endParaRPr lang="en-US" sz="700" dirty="0" smtClean="0"/>
          </a:p>
          <a:p>
            <a:pPr>
              <a:defRPr/>
            </a:pPr>
            <a:r>
              <a:rPr lang="en-US" sz="700" b="1" i="0" dirty="0" smtClean="0"/>
              <a:t>Descriptive subgroup analysis</a:t>
            </a:r>
          </a:p>
          <a:p>
            <a:pPr>
              <a:defRPr/>
            </a:pPr>
            <a:r>
              <a:rPr lang="en-US" sz="700" dirty="0" smtClean="0"/>
              <a:t>The main goal of descriptive subgroup analysis is to describe the subgroup effects for future evaluation and synthesis. The essential elements of this type of analysis are: clear definition and prespecification of subgroups, clear definition and prespecification of end points related to outcomes, prespecification of hypotheses relating to subgroup effects, and a detailed description of the statistical analytical plan on how testing will be done.</a:t>
            </a:r>
          </a:p>
          <a:p>
            <a:pPr>
              <a:defRPr/>
            </a:pPr>
            <a:endParaRPr lang="en-US" sz="700" dirty="0" smtClean="0"/>
          </a:p>
          <a:p>
            <a:pPr>
              <a:defRPr/>
            </a:pPr>
            <a:r>
              <a:rPr lang="en-US" sz="700" b="1" dirty="0" smtClean="0"/>
              <a:t>Explanatory subgroup analysis</a:t>
            </a:r>
            <a:endParaRPr lang="en-US" sz="700" dirty="0" smtClean="0"/>
          </a:p>
          <a:p>
            <a:pPr>
              <a:defRPr/>
            </a:pPr>
            <a:r>
              <a:rPr lang="en-US" sz="700" dirty="0" smtClean="0"/>
              <a:t>Exploratory subgroup analyses are mainly done to identify subgroup hypotheses for future evaluation. Typically, exploratory subgroups are not prespecified; thus, exploratory analyses enjoy more flexibility for identifying baseline characteristics that interact with treatment. Definitions of subgroups, end points, hypotheses, and modeling parameters are usually derived in response to data. A major problem with these analyses is that it is extremely difficult to obtain the sampling properties of subgroup effect estimators.</a:t>
            </a:r>
          </a:p>
          <a:p>
            <a:pPr>
              <a:defRPr/>
            </a:pPr>
            <a:endParaRPr lang="en-US" sz="700" b="1" dirty="0" smtClean="0"/>
          </a:p>
          <a:p>
            <a:pPr>
              <a:defRPr/>
            </a:pPr>
            <a:r>
              <a:rPr lang="en-US" sz="700" dirty="0" smtClean="0"/>
              <a:t>References:</a:t>
            </a:r>
          </a:p>
          <a:p>
            <a:pPr lvl="0">
              <a:defRPr/>
            </a:pPr>
            <a:r>
              <a:rPr lang="en-US" sz="700" dirty="0" err="1" smtClean="0">
                <a:solidFill>
                  <a:prstClr val="black"/>
                </a:solidFill>
                <a:ea typeface="ＭＳ Ｐゴシック" pitchFamily="34" charset="-128"/>
              </a:rPr>
              <a:t>Varadhan</a:t>
            </a:r>
            <a:r>
              <a:rPr lang="en-US" sz="700" dirty="0" smtClean="0">
                <a:solidFill>
                  <a:prstClr val="black"/>
                </a:solidFill>
                <a:ea typeface="ＭＳ Ｐゴシック" pitchFamily="34" charset="-128"/>
              </a:rPr>
              <a:t> R, Seeger J. Estimation and reporting of heterogeneity of treatment effects. In: </a:t>
            </a:r>
            <a:r>
              <a:rPr lang="en-US" sz="700" dirty="0" err="1" smtClean="0">
                <a:solidFill>
                  <a:prstClr val="black"/>
                </a:solidFill>
                <a:ea typeface="ＭＳ Ｐゴシック" pitchFamily="34" charset="-128"/>
              </a:rPr>
              <a:t>Velentgas</a:t>
            </a:r>
            <a:r>
              <a:rPr lang="en-US" sz="700"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sz="700" dirty="0" smtClean="0">
                <a:ea typeface="ＭＳ Ｐゴシック" pitchFamily="34" charset="-128"/>
              </a:rPr>
              <a:t>January 2013</a:t>
            </a:r>
            <a:r>
              <a:rPr lang="en-US" sz="700" dirty="0" smtClean="0">
                <a:solidFill>
                  <a:prstClr val="black"/>
                </a:solidFill>
                <a:ea typeface="ＭＳ Ｐゴシック" pitchFamily="34" charset="-128"/>
              </a:rPr>
              <a:t>. p. 35-44.</a:t>
            </a:r>
            <a:r>
              <a:rPr lang="en-US" sz="700" b="1" dirty="0" smtClean="0">
                <a:solidFill>
                  <a:prstClr val="black"/>
                </a:solidFill>
                <a:ea typeface="ＭＳ Ｐゴシック" pitchFamily="34" charset="-128"/>
              </a:rPr>
              <a:t> </a:t>
            </a:r>
            <a:r>
              <a:rPr lang="en-US" sz="700" dirty="0" smtClean="0">
                <a:solidFill>
                  <a:prstClr val="black"/>
                </a:solidFill>
                <a:ea typeface="ＭＳ Ｐゴシック" pitchFamily="34" charset="-128"/>
              </a:rPr>
              <a:t>AHRQ Publication No. </a:t>
            </a:r>
            <a:r>
              <a:rPr lang="en-US" sz="700" dirty="0" smtClean="0"/>
              <a:t>12-EHC099</a:t>
            </a:r>
            <a:r>
              <a:rPr lang="en-US" sz="700" dirty="0" smtClean="0">
                <a:solidFill>
                  <a:prstClr val="black"/>
                </a:solidFill>
                <a:ea typeface="ＭＳ Ｐゴシック" pitchFamily="34" charset="-128"/>
              </a:rPr>
              <a:t>.</a:t>
            </a:r>
            <a:r>
              <a:rPr lang="en-US" sz="700" b="1" dirty="0" smtClean="0">
                <a:solidFill>
                  <a:prstClr val="black"/>
                </a:solidFill>
                <a:ea typeface="ＭＳ Ｐゴシック" pitchFamily="34" charset="-128"/>
              </a:rPr>
              <a:t> </a:t>
            </a:r>
            <a:r>
              <a:rPr lang="en-US" sz="700" dirty="0" smtClean="0">
                <a:solidFill>
                  <a:prstClr val="black"/>
                </a:solidFill>
                <a:ea typeface="ＭＳ Ｐゴシック" pitchFamily="34" charset="-128"/>
              </a:rPr>
              <a:t>Available at www.effectivehealthcare.ahrq.gov/Methods-OCER.cfm.</a:t>
            </a:r>
          </a:p>
          <a:p>
            <a:pPr>
              <a:defRPr/>
            </a:pPr>
            <a:endParaRPr lang="en-US" sz="700" dirty="0" smtClean="0"/>
          </a:p>
          <a:p>
            <a:pPr>
              <a:defRPr/>
            </a:pPr>
            <a:r>
              <a:rPr lang="en-US" sz="700" kern="1200" dirty="0" smtClean="0">
                <a:solidFill>
                  <a:schemeClr val="tx1"/>
                </a:solidFill>
                <a:effectLst/>
                <a:latin typeface="+mn-lt"/>
                <a:ea typeface="ＭＳ Ｐゴシック" charset="0"/>
                <a:cs typeface="+mn-cs"/>
              </a:rPr>
              <a:t>Varadhan R, Segal JB, Boyd CM, et al. Heterogeneity of treatment effect in patient-centered outcomes research. Accepted for publication.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a:defRPr/>
            </a:pPr>
            <a:r>
              <a:rPr lang="en-US" sz="900" b="1" dirty="0" smtClean="0"/>
              <a:t>Potentially Important Subgroup Variables</a:t>
            </a:r>
            <a:endParaRPr lang="en-US" sz="900" dirty="0" smtClean="0"/>
          </a:p>
          <a:p>
            <a:pPr>
              <a:defRPr/>
            </a:pPr>
            <a:r>
              <a:rPr lang="en-US" sz="900" dirty="0" smtClean="0"/>
              <a:t>Important subgroups are ones for which limited data are typically available. Subgroup variables must be true covariates, that is, variables that are defined before an individual is exposed to the treatment or variables that are known to be unaffected by the treatment. Variables that change in response to treatment and postrandomization variables are not covariates. Some additional important types of subgroup variables are:</a:t>
            </a:r>
          </a:p>
          <a:p>
            <a:pPr>
              <a:defRPr/>
            </a:pPr>
            <a:endParaRPr lang="en-US" sz="900" dirty="0" smtClean="0"/>
          </a:p>
          <a:p>
            <a:pPr marL="0" indent="0">
              <a:buFontTx/>
              <a:buNone/>
              <a:defRPr/>
            </a:pPr>
            <a:r>
              <a:rPr lang="en-US" sz="900" dirty="0" smtClean="0"/>
              <a:t>1. Demographic</a:t>
            </a:r>
          </a:p>
          <a:p>
            <a:pPr marL="0" indent="0">
              <a:buFontTx/>
              <a:buNone/>
              <a:defRPr/>
            </a:pPr>
            <a:r>
              <a:rPr lang="en-US" sz="900" dirty="0" smtClean="0"/>
              <a:t>2. Pathophysiologic variables (e.g., timing after stroke, stable or unstable angina)</a:t>
            </a:r>
          </a:p>
          <a:p>
            <a:pPr marL="0" indent="0">
              <a:buFontTx/>
              <a:buNone/>
              <a:defRPr/>
            </a:pPr>
            <a:r>
              <a:rPr lang="en-US" sz="900" dirty="0" smtClean="0"/>
              <a:t>3. Comorbidities</a:t>
            </a:r>
          </a:p>
          <a:p>
            <a:pPr marL="0" indent="0">
              <a:buFontTx/>
              <a:buNone/>
              <a:defRPr/>
            </a:pPr>
            <a:r>
              <a:rPr lang="en-US" sz="900" dirty="0" smtClean="0"/>
              <a:t>4. Concomitant exposures</a:t>
            </a:r>
          </a:p>
          <a:p>
            <a:pPr marL="0" indent="0">
              <a:buFontTx/>
              <a:buNone/>
              <a:defRPr/>
            </a:pPr>
            <a:r>
              <a:rPr lang="en-US" sz="900" dirty="0" smtClean="0"/>
              <a:t>5. Genetic markers (e.g., interaction between a K-ras gene mutation and cetuximab administered for colorectal cancer)</a:t>
            </a:r>
          </a:p>
          <a:p>
            <a:pPr marL="0" indent="0">
              <a:buFontTx/>
              <a:buNone/>
              <a:defRPr/>
            </a:pPr>
            <a:endParaRPr lang="en-US" sz="900" dirty="0" smtClean="0"/>
          </a:p>
          <a:p>
            <a:pPr>
              <a:defRPr/>
            </a:pPr>
            <a:r>
              <a:rPr lang="en-US" sz="900" dirty="0" smtClean="0"/>
              <a:t>References:</a:t>
            </a:r>
          </a:p>
          <a:p>
            <a:pPr lvl="0">
              <a:defRPr/>
            </a:pPr>
            <a:r>
              <a:rPr lang="en-US" sz="900" dirty="0" err="1" smtClean="0">
                <a:solidFill>
                  <a:prstClr val="black"/>
                </a:solidFill>
                <a:ea typeface="ＭＳ Ｐゴシック" pitchFamily="34" charset="-128"/>
              </a:rPr>
              <a:t>Varadhan</a:t>
            </a:r>
            <a:r>
              <a:rPr lang="en-US" sz="900" dirty="0" smtClean="0">
                <a:solidFill>
                  <a:prstClr val="black"/>
                </a:solidFill>
                <a:ea typeface="ＭＳ Ｐゴシック" pitchFamily="34" charset="-128"/>
              </a:rPr>
              <a:t> R, Seeger J. Estimation and reporting of heterogeneity of treatment effects. In: </a:t>
            </a:r>
            <a:r>
              <a:rPr lang="en-US" sz="900" dirty="0" err="1" smtClean="0">
                <a:solidFill>
                  <a:prstClr val="black"/>
                </a:solidFill>
                <a:ea typeface="ＭＳ Ｐゴシック" pitchFamily="34" charset="-128"/>
              </a:rPr>
              <a:t>Velentgas</a:t>
            </a:r>
            <a:r>
              <a:rPr lang="en-US" sz="900"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a:t>
            </a:r>
            <a:r>
              <a:rPr lang="en-US" altLang="ja-JP" sz="900" dirty="0" smtClean="0">
                <a:ea typeface="ＭＳ Ｐゴシック" pitchFamily="34" charset="-128"/>
              </a:rPr>
              <a:t>January 2013</a:t>
            </a:r>
            <a:r>
              <a:rPr lang="en-US" sz="900" dirty="0" smtClean="0">
                <a:solidFill>
                  <a:prstClr val="black"/>
                </a:solidFill>
                <a:ea typeface="ＭＳ Ｐゴシック" pitchFamily="34" charset="-128"/>
              </a:rPr>
              <a:t>. p. 35-44.</a:t>
            </a:r>
            <a:r>
              <a:rPr lang="en-US" sz="900" b="1" dirty="0" smtClean="0">
                <a:solidFill>
                  <a:prstClr val="black"/>
                </a:solidFill>
                <a:ea typeface="ＭＳ Ｐゴシック" pitchFamily="34" charset="-128"/>
              </a:rPr>
              <a:t> </a:t>
            </a:r>
            <a:r>
              <a:rPr lang="en-US" sz="900" dirty="0" smtClean="0">
                <a:solidFill>
                  <a:prstClr val="black"/>
                </a:solidFill>
                <a:ea typeface="ＭＳ Ｐゴシック" pitchFamily="34" charset="-128"/>
              </a:rPr>
              <a:t>AHRQ Publication No. </a:t>
            </a:r>
            <a:r>
              <a:rPr lang="en-US" sz="900" dirty="0" smtClean="0"/>
              <a:t>12-EHC099</a:t>
            </a:r>
            <a:r>
              <a:rPr lang="en-US" sz="900" dirty="0" smtClean="0">
                <a:solidFill>
                  <a:prstClr val="black"/>
                </a:solidFill>
                <a:ea typeface="ＭＳ Ｐゴシック" pitchFamily="34" charset="-128"/>
              </a:rPr>
              <a:t>.</a:t>
            </a:r>
            <a:r>
              <a:rPr lang="en-US" sz="900" b="1" dirty="0" smtClean="0">
                <a:solidFill>
                  <a:prstClr val="black"/>
                </a:solidFill>
                <a:ea typeface="ＭＳ Ｐゴシック" pitchFamily="34" charset="-128"/>
              </a:rPr>
              <a:t> </a:t>
            </a:r>
            <a:r>
              <a:rPr lang="en-US" sz="900" dirty="0" smtClean="0">
                <a:solidFill>
                  <a:prstClr val="black"/>
                </a:solidFill>
                <a:ea typeface="ＭＳ Ｐゴシック" pitchFamily="34" charset="-128"/>
              </a:rPr>
              <a:t>Available at www.effectivehealthcare.ahrq.gov/Methods-OCER.cfm.</a:t>
            </a:r>
          </a:p>
          <a:p>
            <a:pPr marL="0" marR="0" lvl="0" indent="0" algn="l" defTabSz="914400" rtl="0" eaLnBrk="0" fontAlgn="base" latinLnBrk="0" hangingPunct="0">
              <a:spcBef>
                <a:spcPct val="30000"/>
              </a:spcBef>
              <a:spcAft>
                <a:spcPct val="0"/>
              </a:spcAft>
              <a:buClrTx/>
              <a:buSzTx/>
              <a:buFontTx/>
              <a:buNone/>
              <a:tabLst/>
              <a:defRPr/>
            </a:pPr>
            <a:endParaRPr lang="en-US" sz="900" dirty="0" smtClean="0"/>
          </a:p>
          <a:p>
            <a:pPr>
              <a:defRPr/>
            </a:pPr>
            <a:r>
              <a:rPr lang="en-US" sz="900" b="0" dirty="0" smtClean="0"/>
              <a:t>Agency for Healthcare Research and Quality. Priority Populations. Available</a:t>
            </a:r>
            <a:r>
              <a:rPr lang="en-US" sz="900" b="0" baseline="0" dirty="0" smtClean="0"/>
              <a:t> at </a:t>
            </a:r>
            <a:r>
              <a:rPr lang="en-US" sz="900" b="0" dirty="0" smtClean="0"/>
              <a:t>www.ahrq.gov/populations. Accessed June 6, 2012.</a:t>
            </a:r>
            <a:br>
              <a:rPr lang="en-US" sz="900" b="0" dirty="0" smtClean="0"/>
            </a:br>
            <a:r>
              <a:rPr lang="en-US" sz="900" b="0" dirty="0" smtClean="0"/>
              <a:t>http://www.ahrq.gov/populations/</a:t>
            </a:r>
            <a:endParaRPr lang="en-US" sz="900" b="1"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703263" y="3059113"/>
            <a:ext cx="7715250" cy="0"/>
          </a:xfrm>
          <a:prstGeom prst="line">
            <a:avLst/>
          </a:prstGeom>
          <a:noFill/>
          <a:ln w="25400">
            <a:solidFill>
              <a:srgbClr val="820000"/>
            </a:solidFill>
            <a:round/>
            <a:headEnd/>
            <a:tailEnd/>
          </a:ln>
          <a:extLst>
            <a:ext uri="{909E8E84-426E-40dd-AFC4-6F175D3DCCD1}">
              <a14:hiddenFill xmlns:a14="http://schemas.microsoft.com/office/drawing/2010/main">
                <a:noFill/>
              </a14:hiddenFill>
            </a:ext>
          </a:extLst>
        </p:spPr>
      </p:cxnSp>
      <p:pic>
        <p:nvPicPr>
          <p:cNvPr id="5" name="Picture 4" descr="EHC-logo-reversed-color.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67000" y="5181600"/>
            <a:ext cx="358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44625"/>
            <a:ext cx="7733805" cy="1565050"/>
          </a:xfrm>
          <a:effectLst/>
        </p:spPr>
        <p:txBody>
          <a:bodyPr/>
          <a:lstStyle>
            <a:lvl1pPr algn="ctr">
              <a:defRPr sz="32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799" y="3112477"/>
            <a:ext cx="7733805" cy="1840523"/>
          </a:xfrm>
          <a:prstGeom prst="rect">
            <a:avLst/>
          </a:prstGeom>
        </p:spPr>
        <p:txBody>
          <a:bodyPr lIns="0" tIns="0" rIns="0" bIns="0"/>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274096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4205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SmartArt Placeholder 2"/>
          <p:cNvSpPr>
            <a:spLocks noGrp="1"/>
          </p:cNvSpPr>
          <p:nvPr>
            <p:ph type="dgm" idx="1"/>
          </p:nvPr>
        </p:nvSpPr>
        <p:spPr>
          <a:xfrm>
            <a:off x="457200" y="1295400"/>
            <a:ext cx="8229600" cy="4830763"/>
          </a:xfrm>
          <a:prstGeom prst="rect">
            <a:avLst/>
          </a:prstGeom>
        </p:spPr>
        <p:txBody>
          <a:bodyPr lIns="0" tIns="0" rIns="0" bIns="0"/>
          <a:lstStyle/>
          <a:p>
            <a:pPr lvl="0"/>
            <a:r>
              <a:rPr lang="en-US" noProof="0" dirty="0" smtClean="0"/>
              <a:t>Click icon to add SmartArt graphic</a:t>
            </a:r>
            <a:endParaRPr lang="en-US" noProof="0" dirty="0"/>
          </a:p>
        </p:txBody>
      </p:sp>
    </p:spTree>
    <p:extLst>
      <p:ext uri="{BB962C8B-B14F-4D97-AF65-F5344CB8AC3E}">
        <p14:creationId xmlns:p14="http://schemas.microsoft.com/office/powerpoint/2010/main" val="381780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457200"/>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71600"/>
            <a:ext cx="5486400" cy="3657599"/>
          </a:xfrm>
          <a:prstGeom prst="rect">
            <a:avLst/>
          </a:prstGeo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611090"/>
            <a:ext cx="5486400" cy="561109"/>
          </a:xfrm>
          <a:prstGeom prst="rect">
            <a:avLst/>
          </a:prstGeo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1303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Table Placeholder 2"/>
          <p:cNvSpPr>
            <a:spLocks noGrp="1"/>
          </p:cNvSpPr>
          <p:nvPr>
            <p:ph type="tbl" idx="1"/>
          </p:nvPr>
        </p:nvSpPr>
        <p:spPr>
          <a:xfrm>
            <a:off x="457200" y="1295400"/>
            <a:ext cx="8229600" cy="4830763"/>
          </a:xfrm>
          <a:prstGeom prst="rect">
            <a:avLst/>
          </a:prstGeom>
        </p:spPr>
        <p:txBody>
          <a:bodyPr lIns="0" tIns="0" rIns="0" bIns="0"/>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343589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hart Placeholder 3"/>
          <p:cNvSpPr>
            <a:spLocks noGrp="1"/>
          </p:cNvSpPr>
          <p:nvPr>
            <p:ph type="chart" sz="half" idx="2"/>
          </p:nvPr>
        </p:nvSpPr>
        <p:spPr>
          <a:xfrm>
            <a:off x="4648200" y="1295400"/>
            <a:ext cx="4038600" cy="4830763"/>
          </a:xfrm>
          <a:prstGeom prst="rect">
            <a:avLst/>
          </a:prstGeom>
        </p:spPr>
        <p:txBody>
          <a:bodyPr lIns="0" tIns="0" rIns="0" bIns="0"/>
          <a:lstStyle>
            <a:lvl1pPr>
              <a:buSzPct val="100000"/>
              <a:buFont typeface="Wingdings 2" pitchFamily="18" charset="2"/>
              <a:buChar char=""/>
              <a:defRPr/>
            </a:lvl1pPr>
          </a:lstStyle>
          <a:p>
            <a:pPr lvl="0"/>
            <a:r>
              <a:rPr lang="en-US" noProof="0" dirty="0" smtClean="0"/>
              <a:t>Click icon to add chart</a:t>
            </a:r>
            <a:endParaRPr lang="en-US" noProof="0" dirty="0"/>
          </a:p>
        </p:txBody>
      </p:sp>
      <p:sp>
        <p:nvSpPr>
          <p:cNvPr id="10"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72199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lipArt Placeholder 3"/>
          <p:cNvSpPr>
            <a:spLocks noGrp="1"/>
          </p:cNvSpPr>
          <p:nvPr>
            <p:ph type="clipArt" sz="half" idx="2"/>
          </p:nvPr>
        </p:nvSpPr>
        <p:spPr>
          <a:xfrm>
            <a:off x="4648200" y="1295400"/>
            <a:ext cx="4038600" cy="4830763"/>
          </a:xfrm>
          <a:prstGeom prst="rect">
            <a:avLst/>
          </a:prstGeom>
        </p:spPr>
        <p:txBody>
          <a:bodyPr lIns="0" tIns="0" rIns="0" bIns="0"/>
          <a:lstStyle>
            <a:lvl1pPr>
              <a:buSzPct val="100000"/>
              <a:buFont typeface="Wingdings 2" pitchFamily="18" charset="2"/>
              <a:buChar char=""/>
              <a:defRPr/>
            </a:lvl1pPr>
          </a:lstStyle>
          <a:p>
            <a:pPr lvl="0"/>
            <a:r>
              <a:rPr lang="en-US" noProof="0" dirty="0" smtClean="0"/>
              <a:t>Click icon to add clip art</a:t>
            </a:r>
            <a:endParaRPr lang="en-US" noProof="0" dirty="0"/>
          </a:p>
        </p:txBody>
      </p:sp>
      <p:sp>
        <p:nvSpPr>
          <p:cNvPr id="5"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31775">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498252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ontent Placeholder 3"/>
          <p:cNvSpPr>
            <a:spLocks noGrp="1"/>
          </p:cNvSpPr>
          <p:nvPr>
            <p:ph sz="half" idx="2"/>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spcBef>
                <a:spcPts val="792"/>
              </a:spcBef>
              <a:buSzPct val="100000"/>
              <a:buFont typeface="Wingdings 2" pitchFamily="18" charset="2"/>
              <a:buChar char=""/>
              <a:defRPr/>
            </a:lvl2pPr>
            <a:lvl3pPr marL="859536" indent="-283464">
              <a:lnSpc>
                <a:spcPct val="100000"/>
              </a:lnSpc>
              <a:spcBef>
                <a:spcPts val="792"/>
              </a:spcBef>
              <a:buSzPct val="100000"/>
              <a:buFont typeface="Wingdings 2" pitchFamily="18" charset="2"/>
              <a:buChar char=""/>
              <a:defRPr sz="2000"/>
            </a:lvl3pPr>
            <a:lvl4pPr marL="1027113" indent="-225425">
              <a:lnSpc>
                <a:spcPct val="100000"/>
              </a:lnSpc>
              <a:buSzPct val="100000"/>
              <a:buFont typeface="Wingdings 2" pitchFamily="18" charset="2"/>
              <a:buChar char=""/>
              <a:defRPr sz="1800"/>
            </a:lvl4pPr>
            <a:lvl5pPr marL="1258888" indent="-231775">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856067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6"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69738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6" name="Content Placeholder 2"/>
          <p:cNvSpPr>
            <a:spLocks noGrp="1"/>
          </p:cNvSpPr>
          <p:nvPr>
            <p:ph sz="quarter" idx="1"/>
          </p:nvPr>
        </p:nvSpPr>
        <p:spPr>
          <a:xfrm>
            <a:off x="457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1"/>
          </p:nvPr>
        </p:nvSpPr>
        <p:spPr>
          <a:xfrm>
            <a:off x="457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3"/>
          <p:cNvSpPr>
            <a:spLocks noGrp="1"/>
          </p:cNvSpPr>
          <p:nvPr>
            <p:ph sz="half" idx="2"/>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a:lvl2pPr>
            <a:lvl3pPr marL="801688" indent="-231775">
              <a:lnSpc>
                <a:spcPct val="100000"/>
              </a:lnSpc>
              <a:buSzPct val="100000"/>
              <a:buFont typeface="Wingdings 2" pitchFamily="18" charset="2"/>
              <a:buChar char=""/>
              <a:defRPr sz="2000"/>
            </a:lvl3pPr>
            <a:lvl4pPr marL="1027113" indent="-225425">
              <a:lnSpc>
                <a:spcPct val="100000"/>
              </a:lnSpc>
              <a:buSzPct val="100000"/>
              <a:buFont typeface="Wingdings 2" pitchFamily="18" charset="2"/>
              <a:buChar char=""/>
              <a:defRPr sz="1800"/>
            </a:lvl4pPr>
            <a:lvl5pPr marL="1258888" indent="-231775">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33518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8448"/>
            <a:ext cx="8229600" cy="4828032"/>
          </a:xfrm>
          <a:prstGeom prst="rect">
            <a:avLst/>
          </a:prstGeom>
        </p:spPr>
        <p:txBody>
          <a:bodyPr lIns="0" tIns="0" rIns="0" bIns="0"/>
          <a:lstStyle>
            <a:lvl1pPr marL="292608" indent="-292608">
              <a:lnSpc>
                <a:spcPct val="100000"/>
              </a:lnSpc>
              <a:buSzPct val="100000"/>
              <a:buFont typeface="Wingdings 2" pitchFamily="18" charset="2"/>
              <a:buChar char=""/>
              <a:defRPr sz="2400"/>
            </a:lvl1pPr>
            <a:lvl2pPr marL="694944" indent="-292608">
              <a:lnSpc>
                <a:spcPct val="100000"/>
              </a:lnSpc>
              <a:buSzPct val="100000"/>
              <a:buFont typeface="Wingdings 2" pitchFamily="18" charset="2"/>
              <a:buChar char=""/>
              <a:defRPr sz="2200"/>
            </a:lvl2pPr>
            <a:lvl3pPr marL="1097280" indent="-292608">
              <a:lnSpc>
                <a:spcPct val="100000"/>
              </a:lnSpc>
              <a:buSzPct val="100000"/>
              <a:buFont typeface="Wingdings 2" pitchFamily="18" charset="2"/>
              <a:buChar char=""/>
              <a:defRPr sz="2000" baseline="0"/>
            </a:lvl3pPr>
            <a:lvl4pPr marL="1499616" indent="-283464">
              <a:lnSpc>
                <a:spcPct val="100000"/>
              </a:lnSpc>
              <a:buSzPct val="100000"/>
              <a:buFont typeface="Wingdings 2" pitchFamily="18" charset="2"/>
              <a:buChar char=""/>
              <a:defRPr sz="2000"/>
            </a:lvl4pPr>
            <a:lvl5pPr marL="1499616" indent="-283464">
              <a:lnSpc>
                <a:spcPct val="100000"/>
              </a:lnSpc>
              <a:buSzPct val="100000"/>
              <a:buFont typeface="Wingdings 2" pitchFamily="18" charset="2"/>
              <a:buChar char=""/>
              <a:defRPr sz="2000"/>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457200" y="130175"/>
            <a:ext cx="8229600" cy="860425"/>
          </a:xfr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35242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4050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88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221732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229600" cy="4830763"/>
          </a:xfrm>
          <a:prstGeom prst="rect">
            <a:avLst/>
          </a:prstGeom>
        </p:spPr>
        <p:txBody>
          <a:bodyPr lIns="0" tIns="0" rIns="0" bIns="0"/>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101539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sz="half" idx="1"/>
          </p:nvPr>
        </p:nvSpPr>
        <p:spPr>
          <a:xfrm>
            <a:off x="457200" y="1295400"/>
            <a:ext cx="4038600" cy="4830763"/>
          </a:xfrm>
          <a:prstGeom prst="rect">
            <a:avLst/>
          </a:prstGeom>
        </p:spPr>
        <p:txBody>
          <a:bodyPr/>
          <a:lstStyle/>
          <a:p>
            <a:pPr lvl="0"/>
            <a:r>
              <a:rPr lang="en-US" noProof="0" dirty="0" smtClean="0"/>
              <a:t>Click icon to add chart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2257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295400"/>
            <a:ext cx="4038600" cy="4830763"/>
          </a:xfrm>
          <a:prstGeom prst="rect">
            <a:avLst/>
          </a:prstGeom>
        </p:spPr>
        <p:txBody>
          <a:bodyPr/>
          <a:lstStyle/>
          <a:p>
            <a:pPr lvl="0"/>
            <a:r>
              <a:rPr lang="en-US" noProof="0" dirty="0" smtClean="0"/>
              <a:t>Click icon to add clip 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754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quarter" idx="1"/>
          </p:nvPr>
        </p:nvSpPr>
        <p:spPr>
          <a:xfrm>
            <a:off x="457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quarter" idx="11"/>
          </p:nvPr>
        </p:nvSpPr>
        <p:spPr>
          <a:xfrm>
            <a:off x="457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85411561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0175"/>
            <a:ext cx="8229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here to change title</a:t>
            </a:r>
          </a:p>
        </p:txBody>
      </p:sp>
      <p:sp>
        <p:nvSpPr>
          <p:cNvPr id="1027" name="Rectangle 5"/>
          <p:cNvSpPr>
            <a:spLocks noChangeArrowheads="1"/>
          </p:cNvSpPr>
          <p:nvPr/>
        </p:nvSpPr>
        <p:spPr bwMode="auto">
          <a:xfrm>
            <a:off x="5638800" y="6497638"/>
            <a:ext cx="1066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Palatino Linotype" pitchFamily="18" charset="0"/>
            </a:endParaRPr>
          </a:p>
        </p:txBody>
      </p:sp>
    </p:spTree>
  </p:cSld>
  <p:clrMap bg1="lt1" tx1="dk1" bg2="lt2" tx2="dk2" accent1="accent1" accent2="accent2" accent3="accent3" accent4="accent4" accent5="accent5" accent6="accent6" hlink="hlink" folHlink="folHlink"/>
  <p:sldLayoutIdLst>
    <p:sldLayoutId id="2147484058"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055" r:id="rId16"/>
    <p:sldLayoutId id="2147484056" r:id="rId17"/>
    <p:sldLayoutId id="2147484057" r:id="rId18"/>
  </p:sldLayoutIdLst>
  <p:timing>
    <p:tnLst>
      <p:par>
        <p:cTn xmlns:p14="http://schemas.microsoft.com/office/powerpoint/2010/main" id="1" dur="indefinite" restart="never" nodeType="tmRoot"/>
      </p:par>
    </p:tnLst>
  </p:timing>
  <p:hf sldNum="0" hdr="0" ftr="0" dt="0"/>
  <p:txStyles>
    <p:titleStyle>
      <a:lvl1pPr algn="l" rtl="0" eaLnBrk="0" fontAlgn="base" hangingPunct="0">
        <a:lnSpc>
          <a:spcPct val="90000"/>
        </a:lnSpc>
        <a:spcBef>
          <a:spcPct val="0"/>
        </a:spcBef>
        <a:spcAft>
          <a:spcPct val="0"/>
        </a:spcAft>
        <a:defRPr sz="3200" b="1">
          <a:solidFill>
            <a:srgbClr val="FFFFFF"/>
          </a:solidFill>
          <a:latin typeface="+mj-lt"/>
          <a:ea typeface="ＭＳ Ｐゴシック" charset="0"/>
          <a:cs typeface="+mj-cs"/>
        </a:defRPr>
      </a:lvl1pPr>
      <a:lvl2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2pPr>
      <a:lvl3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3pPr>
      <a:lvl4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4pPr>
      <a:lvl5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5pPr>
      <a:lvl6pPr marL="457200" algn="l" rtl="0" eaLnBrk="1" fontAlgn="base" hangingPunct="1">
        <a:lnSpc>
          <a:spcPct val="90000"/>
        </a:lnSpc>
        <a:spcBef>
          <a:spcPct val="0"/>
        </a:spcBef>
        <a:spcAft>
          <a:spcPct val="0"/>
        </a:spcAft>
        <a:defRPr sz="2800" b="1">
          <a:solidFill>
            <a:srgbClr val="FFFFFF"/>
          </a:solidFill>
          <a:latin typeface="Trebuchet MS" pitchFamily="34" charset="0"/>
        </a:defRPr>
      </a:lvl6pPr>
      <a:lvl7pPr marL="914400" algn="l" rtl="0" eaLnBrk="1" fontAlgn="base" hangingPunct="1">
        <a:lnSpc>
          <a:spcPct val="90000"/>
        </a:lnSpc>
        <a:spcBef>
          <a:spcPct val="0"/>
        </a:spcBef>
        <a:spcAft>
          <a:spcPct val="0"/>
        </a:spcAft>
        <a:defRPr sz="2800" b="1">
          <a:solidFill>
            <a:srgbClr val="FFFFFF"/>
          </a:solidFill>
          <a:latin typeface="Trebuchet MS" pitchFamily="34" charset="0"/>
        </a:defRPr>
      </a:lvl7pPr>
      <a:lvl8pPr marL="1371600" algn="l" rtl="0" eaLnBrk="1" fontAlgn="base" hangingPunct="1">
        <a:lnSpc>
          <a:spcPct val="90000"/>
        </a:lnSpc>
        <a:spcBef>
          <a:spcPct val="0"/>
        </a:spcBef>
        <a:spcAft>
          <a:spcPct val="0"/>
        </a:spcAft>
        <a:defRPr sz="2800" b="1">
          <a:solidFill>
            <a:srgbClr val="FFFFFF"/>
          </a:solidFill>
          <a:latin typeface="Trebuchet MS" pitchFamily="34" charset="0"/>
        </a:defRPr>
      </a:lvl8pPr>
      <a:lvl9pPr marL="1828800" algn="l" rtl="0" eaLnBrk="1" fontAlgn="base" hangingPunct="1">
        <a:lnSpc>
          <a:spcPct val="90000"/>
        </a:lnSpc>
        <a:spcBef>
          <a:spcPct val="0"/>
        </a:spcBef>
        <a:spcAft>
          <a:spcPct val="0"/>
        </a:spcAft>
        <a:defRPr sz="2800" b="1">
          <a:solidFill>
            <a:srgbClr val="FFFFFF"/>
          </a:solidFill>
          <a:latin typeface="Trebuchet MS" pitchFamily="34" charset="0"/>
        </a:defRPr>
      </a:lvl9pPr>
    </p:titleStyle>
    <p:bodyStyle>
      <a:lvl1pPr marL="290513" indent="-290513" algn="l" rtl="0" eaLnBrk="0" fontAlgn="base" hangingPunct="0">
        <a:lnSpc>
          <a:spcPct val="110000"/>
        </a:lnSpc>
        <a:spcBef>
          <a:spcPct val="30000"/>
        </a:spcBef>
        <a:spcAft>
          <a:spcPct val="0"/>
        </a:spcAft>
        <a:buClr>
          <a:srgbClr val="DFB20F"/>
        </a:buClr>
        <a:buSzPct val="85000"/>
        <a:buFont typeface="Webdings" pitchFamily="18" charset="2"/>
        <a:buChar char="&lt;"/>
        <a:defRPr sz="2400">
          <a:solidFill>
            <a:srgbClr val="FFFFFF"/>
          </a:solidFill>
          <a:latin typeface="Trebuchet MS" pitchFamily="34" charset="0"/>
          <a:ea typeface="ＭＳ Ｐゴシック" charset="0"/>
          <a:cs typeface="+mn-cs"/>
        </a:defRPr>
      </a:lvl1pPr>
      <a:lvl2pPr marL="692150" indent="-2873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2pPr>
      <a:lvl3pPr marL="1081088" indent="-2746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3pPr>
      <a:lvl4pPr marL="1427163" indent="-231775"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4pPr>
      <a:lvl5pPr marL="1828800" indent="-2873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5pPr>
      <a:lvl6pPr marL="22860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6pPr>
      <a:lvl7pPr marL="27432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7pPr>
      <a:lvl8pPr marL="32004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8pPr>
      <a:lvl9pPr marL="36576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066800"/>
            <a:ext cx="7734300" cy="1943100"/>
          </a:xfrm>
        </p:spPr>
        <p:txBody>
          <a:bodyPr/>
          <a:lstStyle/>
          <a:p>
            <a:pPr eaLnBrk="1" hangingPunct="1"/>
            <a:r>
              <a:rPr lang="en-US" dirty="0" smtClean="0">
                <a:ea typeface="ＭＳ Ｐゴシック" pitchFamily="34" charset="-128"/>
              </a:rPr>
              <a:t>Estimation and Reporting of Heterogeneity of Treatment Effects in Observational Comparative Effectiveness Research</a:t>
            </a:r>
          </a:p>
        </p:txBody>
      </p:sp>
      <p:sp>
        <p:nvSpPr>
          <p:cNvPr id="3075" name="Subtitle 7"/>
          <p:cNvSpPr>
            <a:spLocks noGrp="1"/>
          </p:cNvSpPr>
          <p:nvPr>
            <p:ph type="subTitle" idx="1"/>
          </p:nvPr>
        </p:nvSpPr>
        <p:spPr bwMode="auto">
          <a:xfrm>
            <a:off x="685800" y="3352800"/>
            <a:ext cx="7734300" cy="160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dirty="0" smtClean="0">
                <a:ea typeface="ＭＳ Ｐゴシック" pitchFamily="34" charset="-128"/>
              </a:rPr>
              <a:t>Prepared for:</a:t>
            </a:r>
          </a:p>
          <a:p>
            <a:pPr eaLnBrk="1" hangingPunct="1"/>
            <a:r>
              <a:rPr lang="en-US" dirty="0" smtClean="0">
                <a:ea typeface="ＭＳ Ｐゴシック" pitchFamily="34" charset="-128"/>
              </a:rPr>
              <a:t>Agency for Healthcare Research and Quality (AHRQ)</a:t>
            </a:r>
          </a:p>
          <a:p>
            <a:pPr eaLnBrk="1" hangingPunct="1"/>
            <a:r>
              <a:rPr lang="en-US" dirty="0" smtClean="0">
                <a:ea typeface="ＭＳ Ｐゴシック" pitchFamily="34" charset="-128"/>
              </a:rPr>
              <a:t>www.ahrq.gov</a:t>
            </a:r>
          </a:p>
          <a:p>
            <a:pPr eaLnBrk="1" hangingPunct="1"/>
            <a:endParaRPr 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bwMode="auto">
          <a:xfrm>
            <a:off x="457200" y="1265237"/>
            <a:ext cx="8229600" cy="4754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200" dirty="0" smtClean="0">
                <a:solidFill>
                  <a:schemeClr val="bg1"/>
                </a:solidFill>
                <a:ea typeface="ＭＳ Ｐゴシック" pitchFamily="34" charset="-128"/>
              </a:rPr>
              <a:t>Heterogeneity in observational studies can be due to chance or bias. </a:t>
            </a:r>
          </a:p>
          <a:p>
            <a:pPr marL="693738" lvl="1" indent="-292100"/>
            <a:r>
              <a:rPr lang="en-US" dirty="0" smtClean="0">
                <a:solidFill>
                  <a:schemeClr val="bg1"/>
                </a:solidFill>
                <a:ea typeface="ＭＳ Ｐゴシック" pitchFamily="34" charset="-128"/>
              </a:rPr>
              <a:t>Evaluate chance findings by testing for interaction.</a:t>
            </a:r>
          </a:p>
          <a:p>
            <a:pPr marL="693738" lvl="1" indent="-292100"/>
            <a:r>
              <a:rPr lang="en-US" dirty="0" smtClean="0">
                <a:solidFill>
                  <a:schemeClr val="bg1"/>
                </a:solidFill>
                <a:ea typeface="ＭＳ Ｐゴシック" pitchFamily="34" charset="-128"/>
              </a:rPr>
              <a:t>Avoid bias by adhering to sound study design.</a:t>
            </a:r>
          </a:p>
          <a:p>
            <a:pPr marL="292100" indent="-292100"/>
            <a:r>
              <a:rPr lang="en-US" sz="2200" dirty="0" smtClean="0">
                <a:solidFill>
                  <a:schemeClr val="bg1"/>
                </a:solidFill>
                <a:ea typeface="ＭＳ Ｐゴシック" pitchFamily="34" charset="-128"/>
              </a:rPr>
              <a:t>Observational studies should be designed and analyzed in the same manner as randomized controlled trials to ensure trustworthy results. </a:t>
            </a:r>
          </a:p>
          <a:p>
            <a:pPr marL="292100" indent="-292100"/>
            <a:r>
              <a:rPr lang="en-US" sz="2200" dirty="0" smtClean="0">
                <a:solidFill>
                  <a:schemeClr val="bg1"/>
                </a:solidFill>
                <a:ea typeface="ＭＳ Ｐゴシック" pitchFamily="34" charset="-128"/>
              </a:rPr>
              <a:t>Stratification on the propensity to receive a medication or strength of indication can identify clinically relevant subgroups. </a:t>
            </a:r>
          </a:p>
          <a:p>
            <a:pPr marL="694436" lvl="1" indent="-292100"/>
            <a:r>
              <a:rPr lang="en-US" dirty="0" smtClean="0">
                <a:solidFill>
                  <a:schemeClr val="bg1"/>
                </a:solidFill>
                <a:ea typeface="ＭＳ Ｐゴシック" pitchFamily="34" charset="-128"/>
              </a:rPr>
              <a:t>Further investigation is warranted if heterogeneity is observed</a:t>
            </a:r>
            <a:r>
              <a:rPr lang="en-US" sz="2300" dirty="0" smtClean="0">
                <a:solidFill>
                  <a:schemeClr val="bg1"/>
                </a:solidFill>
                <a:ea typeface="ＭＳ Ｐゴシック" pitchFamily="34" charset="-128"/>
              </a:rPr>
              <a:t>. </a:t>
            </a:r>
          </a:p>
          <a:p>
            <a:pPr marL="693738" lvl="1" indent="-292100"/>
            <a:endParaRPr lang="en-US" dirty="0" smtClean="0">
              <a:ea typeface="ＭＳ Ｐゴシック" pitchFamily="34" charset="-128"/>
            </a:endParaRPr>
          </a:p>
        </p:txBody>
      </p:sp>
      <p:sp>
        <p:nvSpPr>
          <p:cNvPr id="12291" name="Title 2"/>
          <p:cNvSpPr>
            <a:spLocks noGrp="1"/>
          </p:cNvSpPr>
          <p:nvPr>
            <p:ph type="title"/>
          </p:nvPr>
        </p:nvSpPr>
        <p:spPr/>
        <p:txBody>
          <a:bodyPr/>
          <a:lstStyle/>
          <a:p>
            <a:r>
              <a:rPr lang="en-US" dirty="0" smtClean="0">
                <a:ea typeface="ＭＳ Ｐゴシック" pitchFamily="34" charset="-128"/>
              </a:rPr>
              <a:t>General Considerations for Subgroup Analyses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bwMode="auto">
          <a:xfrm>
            <a:off x="457200" y="1298575"/>
            <a:ext cx="8382000" cy="4827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defRPr/>
            </a:pPr>
            <a:r>
              <a:rPr lang="en-US" dirty="0" smtClean="0">
                <a:ea typeface="ＭＳ Ｐゴシック" pitchFamily="34" charset="-128"/>
              </a:rPr>
              <a:t>Observational studies often have broad inclusion/exclusion criteria.</a:t>
            </a:r>
          </a:p>
          <a:p>
            <a:pPr marL="693738" lvl="1" indent="-292100">
              <a:defRPr/>
            </a:pPr>
            <a:r>
              <a:rPr lang="en-US" sz="2400" dirty="0" smtClean="0">
                <a:ea typeface="ＭＳ Ｐゴシック" pitchFamily="34" charset="-128"/>
              </a:rPr>
              <a:t>With an increase in generalizability comes the potential for heterogeneity of treatment effects (HTEs). </a:t>
            </a:r>
          </a:p>
          <a:p>
            <a:pPr marL="291402" indent="-292100">
              <a:defRPr/>
            </a:pPr>
            <a:r>
              <a:rPr lang="en-US" dirty="0" smtClean="0">
                <a:ea typeface="ＭＳ Ｐゴシック" pitchFamily="34" charset="-128"/>
              </a:rPr>
              <a:t>It is important to understand the potential for HTE before conducting observational comparative effectiveness research.</a:t>
            </a:r>
          </a:p>
          <a:p>
            <a:pPr marL="292100" indent="-292100">
              <a:defRPr/>
            </a:pPr>
            <a:r>
              <a:rPr lang="en-US" dirty="0" smtClean="0">
                <a:ea typeface="ＭＳ Ｐゴシック" pitchFamily="34" charset="-128"/>
              </a:rPr>
              <a:t>It is important to ensure adequate statistical power for confirmatory subgroup analyses. </a:t>
            </a:r>
          </a:p>
          <a:p>
            <a:pPr marL="292100" indent="-292100">
              <a:defRPr/>
            </a:pPr>
            <a:r>
              <a:rPr lang="en-US" dirty="0" smtClean="0">
                <a:ea typeface="ＭＳ Ｐゴシック" pitchFamily="34" charset="-128"/>
              </a:rPr>
              <a:t>It is necessary to appropriately report the results of an interaction test.</a:t>
            </a:r>
          </a:p>
        </p:txBody>
      </p:sp>
      <p:sp>
        <p:nvSpPr>
          <p:cNvPr id="13315" name="Title 2"/>
          <p:cNvSpPr>
            <a:spLocks noGrp="1"/>
          </p:cNvSpPr>
          <p:nvPr>
            <p:ph type="title"/>
          </p:nvPr>
        </p:nvSpPr>
        <p:spPr/>
        <p:txBody>
          <a:bodyPr/>
          <a:lstStyle/>
          <a:p>
            <a:r>
              <a:rPr lang="en-US" dirty="0" smtClean="0">
                <a:ea typeface="ＭＳ Ｐゴシック" pitchFamily="34" charset="-128"/>
              </a:rPr>
              <a:t>Conclusion</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descr="Summary Table (1 of 2)&#10;This is the first of two slides. It includes a table of guidance and key considerations for the development of the heterogeneity of treatment effect/subgroup analysis section of an observational comparative effectiveness research protocol or proposal. Guidance and key considerations include:&#10;&#10;Summarize prior knowledge on treatment effect modifiers and reference sources:&#10;- Note if priority populations with limited effectiveness data will be included in the study and evaluated as subgroups&#10;- Subgroups should be defined by variables measured at baseline or variables known to be unaffected by exposure&#10;&#10;Specify the hypothesized direction of effect within subgroups and the significance levels that will be used to assess statistical significance:&#10;- If confirmatory analyses, do power calculations&#10;- Describe methods to adjust for multiple testing, if applicable&#10;&#10;Describe how confounding will be addressed:&#10;- Assess covariate balance between the treatment groups within each stratum of the subgrouping variable"/>
          <p:cNvSpPr>
            <a:spLocks noGrp="1"/>
          </p:cNvSpPr>
          <p:nvPr>
            <p:ph type="title"/>
          </p:nvPr>
        </p:nvSpPr>
        <p:spPr/>
        <p:txBody>
          <a:bodyPr/>
          <a:lstStyle/>
          <a:p>
            <a:r>
              <a:rPr lang="en-US" dirty="0" smtClean="0">
                <a:ea typeface="ＭＳ Ｐゴシック" pitchFamily="34" charset="-128"/>
              </a:rPr>
              <a:t>Summary Checklist (1 of 2)</a:t>
            </a:r>
          </a:p>
        </p:txBody>
      </p:sp>
      <p:graphicFrame>
        <p:nvGraphicFramePr>
          <p:cNvPr id="4" name="Content Placeholder 3" descr="Summary Table (1 of 2)&#10;This is the first of two slides. It includes a table of guidance and key considerations for the development of the heterogeneity of treatment effect/subgroup analysis section of an observational comparative effectiveness research protocol or proposal. Guidance and key considerations include:&#10;&#10;Summarize prior knowledge on treatment effect modifiers and reference sources:&#10;- Note if priority populations with limited effectiveness data will be included in the study and evaluated as subgroups&#10;- Subgroups should be defined by variables measured at baseline or variables known to be unaffected by exposure&#10;&#10;Specify the hypothesized direction of effect within subgroups and the significance levels that will be used to assess statistical significance:&#10;- If confirmatory analyses, do power calculations&#10;- Describe methods to adjust for multiple testing, if applicable&#10;&#10;Describe how confounding will be addressed:&#10;- Assess covariate balance between the treatment groups within each stratum of the subgrouping variable"/>
          <p:cNvGraphicFramePr>
            <a:graphicFrameLocks noGrp="1"/>
          </p:cNvGraphicFramePr>
          <p:nvPr>
            <p:ph type="tbl" idx="1"/>
            <p:extLst>
              <p:ext uri="{D42A27DB-BD31-4B8C-83A1-F6EECF244321}">
                <p14:modId xmlns:p14="http://schemas.microsoft.com/office/powerpoint/2010/main" val="197571986"/>
              </p:ext>
            </p:extLst>
          </p:nvPr>
        </p:nvGraphicFramePr>
        <p:xfrm>
          <a:off x="457200" y="1295400"/>
          <a:ext cx="8229600" cy="4707125"/>
        </p:xfrm>
        <a:graphic>
          <a:graphicData uri="http://schemas.openxmlformats.org/drawingml/2006/table">
            <a:tbl>
              <a:tblPr firstRow="1" firstCol="1" bandRow="1">
                <a:tableStyleId>{C4B1156A-380E-4F78-BDF5-A606A8083BF9}</a:tableStyleId>
              </a:tblPr>
              <a:tblGrid>
                <a:gridCol w="2837793"/>
                <a:gridCol w="5391807"/>
              </a:tblGrid>
              <a:tr h="533400">
                <a:tc>
                  <a:txBody>
                    <a:bodyPr/>
                    <a:lstStyle/>
                    <a:p>
                      <a:pPr marL="0" marR="0" algn="ctr">
                        <a:spcBef>
                          <a:spcPts val="0"/>
                        </a:spcBef>
                        <a:spcAft>
                          <a:spcPts val="0"/>
                        </a:spcAft>
                      </a:pPr>
                      <a:r>
                        <a:rPr lang="en-US" sz="1800" u="none" dirty="0" smtClean="0">
                          <a:effectLst/>
                        </a:rPr>
                        <a:t>Guidance</a:t>
                      </a:r>
                    </a:p>
                  </a:txBody>
                  <a:tcPr marL="62516" marR="62516" marT="0" marB="0" anchor="ctr"/>
                </a:tc>
                <a:tc>
                  <a:txBody>
                    <a:bodyPr/>
                    <a:lstStyle/>
                    <a:p>
                      <a:pPr marL="0" marR="0" algn="ctr">
                        <a:spcBef>
                          <a:spcPts val="0"/>
                        </a:spcBef>
                        <a:spcAft>
                          <a:spcPts val="0"/>
                        </a:spcAft>
                      </a:pPr>
                      <a:r>
                        <a:rPr lang="en-US" sz="1800" u="none" dirty="0">
                          <a:effectLst/>
                        </a:rPr>
                        <a:t>Key Considerations</a:t>
                      </a:r>
                      <a:endParaRPr lang="en-US" sz="1800" u="none" dirty="0">
                        <a:solidFill>
                          <a:schemeClr val="bg1"/>
                        </a:solidFill>
                        <a:effectLst/>
                        <a:latin typeface="Times New Roman"/>
                        <a:ea typeface="Calibri"/>
                        <a:cs typeface="Times New Roman"/>
                      </a:endParaRPr>
                    </a:p>
                  </a:txBody>
                  <a:tcPr marL="62516" marR="62516" marT="0" marB="0" anchor="ctr"/>
                </a:tc>
              </a:tr>
              <a:tr h="1651927">
                <a:tc>
                  <a:txBody>
                    <a:bodyPr/>
                    <a:lstStyle/>
                    <a:p>
                      <a:pPr marL="0" marR="0">
                        <a:spcBef>
                          <a:spcPts val="600"/>
                        </a:spcBef>
                        <a:spcAft>
                          <a:spcPts val="0"/>
                        </a:spcAft>
                      </a:pPr>
                      <a:r>
                        <a:rPr lang="en-US" sz="1700" b="0" dirty="0" smtClean="0">
                          <a:solidFill>
                            <a:schemeClr val="tx1"/>
                          </a:solidFill>
                          <a:effectLst/>
                          <a:latin typeface="+mn-lt"/>
                          <a:ea typeface="Calibri"/>
                          <a:cs typeface="Times New Roman"/>
                        </a:rPr>
                        <a:t>Summarize prior</a:t>
                      </a:r>
                      <a:r>
                        <a:rPr lang="en-US" sz="1700" b="0" baseline="0" dirty="0" smtClean="0">
                          <a:solidFill>
                            <a:schemeClr val="tx1"/>
                          </a:solidFill>
                          <a:effectLst/>
                          <a:latin typeface="+mn-lt"/>
                          <a:ea typeface="Calibri"/>
                          <a:cs typeface="Times New Roman"/>
                        </a:rPr>
                        <a:t> knowledge of treatment effect modifiers and reference sources</a:t>
                      </a:r>
                      <a:endParaRPr lang="en-US" sz="1700" b="0" dirty="0">
                        <a:solidFill>
                          <a:schemeClr val="tx1"/>
                        </a:solidFill>
                        <a:effectLst/>
                        <a:latin typeface="+mn-lt"/>
                        <a:ea typeface="Calibri"/>
                        <a:cs typeface="Times New Roman"/>
                      </a:endParaRPr>
                    </a:p>
                  </a:txBody>
                  <a:tcPr marL="62516" marR="62516" marT="0" marB="0"/>
                </a:tc>
                <a:tc>
                  <a:txBody>
                    <a:bodyPr/>
                    <a:lstStyle/>
                    <a:p>
                      <a:pPr marL="171450" marR="0" indent="-171450">
                        <a:spcBef>
                          <a:spcPts val="0"/>
                        </a:spcBef>
                        <a:spcAft>
                          <a:spcPts val="0"/>
                        </a:spcAft>
                        <a:buFontTx/>
                        <a:buChar char="-"/>
                      </a:pPr>
                      <a:r>
                        <a:rPr lang="en-US" sz="1700" b="0" kern="1200" dirty="0" smtClean="0">
                          <a:solidFill>
                            <a:schemeClr val="dk1"/>
                          </a:solidFill>
                          <a:latin typeface="+mn-lt"/>
                          <a:ea typeface="+mn-ea"/>
                          <a:cs typeface="+mn-cs"/>
                        </a:rPr>
                        <a:t>Note if priority </a:t>
                      </a:r>
                      <a:r>
                        <a:rPr lang="en-US" sz="1700" b="0" dirty="0" smtClean="0">
                          <a:solidFill>
                            <a:schemeClr val="tx1"/>
                          </a:solidFill>
                          <a:effectLst/>
                          <a:latin typeface="+mn-lt"/>
                          <a:ea typeface="Calibri"/>
                          <a:cs typeface="Times New Roman"/>
                        </a:rPr>
                        <a:t>populations with limited effectiveness data will be included in the study and evaluated as subgroups</a:t>
                      </a:r>
                    </a:p>
                    <a:p>
                      <a:pPr marL="171450" marR="0" indent="-171450">
                        <a:spcBef>
                          <a:spcPts val="600"/>
                        </a:spcBef>
                        <a:spcAft>
                          <a:spcPts val="600"/>
                        </a:spcAft>
                        <a:buFontTx/>
                        <a:buChar char="-"/>
                      </a:pPr>
                      <a:r>
                        <a:rPr lang="en-US" sz="1700" b="0" dirty="0" smtClean="0">
                          <a:solidFill>
                            <a:schemeClr val="tx1"/>
                          </a:solidFill>
                          <a:effectLst/>
                          <a:latin typeface="+mn-lt"/>
                          <a:ea typeface="Calibri"/>
                          <a:cs typeface="Times New Roman"/>
                        </a:rPr>
                        <a:t>Subgroups should be defined by variables</a:t>
                      </a:r>
                      <a:r>
                        <a:rPr lang="en-US" sz="1700" b="0" baseline="0" dirty="0" smtClean="0">
                          <a:solidFill>
                            <a:schemeClr val="tx1"/>
                          </a:solidFill>
                          <a:effectLst/>
                          <a:latin typeface="+mn-lt"/>
                          <a:ea typeface="Calibri"/>
                          <a:cs typeface="Times New Roman"/>
                        </a:rPr>
                        <a:t> measured at baseline or variables known to be unaffected by exposure</a:t>
                      </a:r>
                      <a:endParaRPr lang="en-US" sz="1700" b="0" dirty="0">
                        <a:solidFill>
                          <a:schemeClr val="tx1"/>
                        </a:solidFill>
                        <a:effectLst/>
                        <a:latin typeface="+mn-lt"/>
                        <a:ea typeface="Calibri"/>
                        <a:cs typeface="Times New Roman"/>
                      </a:endParaRPr>
                    </a:p>
                  </a:txBody>
                  <a:tcPr marL="62516" marR="62516" marT="0" marB="0"/>
                </a:tc>
              </a:tr>
              <a:tr h="1744558">
                <a:tc>
                  <a:txBody>
                    <a:bodyPr/>
                    <a:lstStyle/>
                    <a:p>
                      <a:pPr>
                        <a:spcBef>
                          <a:spcPts val="600"/>
                        </a:spcBef>
                        <a:spcAft>
                          <a:spcPts val="600"/>
                        </a:spcAft>
                      </a:pPr>
                      <a:r>
                        <a:rPr lang="en-US" sz="1700" b="0" dirty="0" smtClean="0"/>
                        <a:t>Specify</a:t>
                      </a:r>
                      <a:r>
                        <a:rPr lang="en-US" sz="1700" b="0" baseline="0" dirty="0" smtClean="0"/>
                        <a:t> the hypothesized direction of effect within subgroups and the significance levels that will be used to assess statistical significance </a:t>
                      </a:r>
                      <a:endParaRPr lang="en-US" sz="1700" b="0" dirty="0"/>
                    </a:p>
                  </a:txBody>
                  <a:tcPr marL="62516" marR="62516" marT="0" marB="0"/>
                </a:tc>
                <a:tc>
                  <a:txBody>
                    <a:bodyPr/>
                    <a:lstStyle/>
                    <a:p>
                      <a:pPr marL="171450" indent="-171450">
                        <a:spcBef>
                          <a:spcPts val="600"/>
                        </a:spcBef>
                        <a:spcAft>
                          <a:spcPts val="0"/>
                        </a:spcAft>
                        <a:buFontTx/>
                        <a:buChar char="-"/>
                      </a:pPr>
                      <a:r>
                        <a:rPr lang="en-US" sz="1700" b="0" dirty="0" smtClean="0"/>
                        <a:t>If confirmatory analyses, do power calculations</a:t>
                      </a:r>
                    </a:p>
                    <a:p>
                      <a:pPr marL="171450" indent="-171450">
                        <a:spcBef>
                          <a:spcPts val="600"/>
                        </a:spcBef>
                        <a:spcAft>
                          <a:spcPts val="0"/>
                        </a:spcAft>
                        <a:buFontTx/>
                        <a:buChar char="-"/>
                      </a:pPr>
                      <a:r>
                        <a:rPr lang="en-US" sz="1700" b="0" dirty="0" smtClean="0"/>
                        <a:t>Describe methods to adjust</a:t>
                      </a:r>
                      <a:r>
                        <a:rPr lang="en-US" sz="1700" b="0" baseline="0" dirty="0" smtClean="0"/>
                        <a:t> for multiple testing, if applicable</a:t>
                      </a:r>
                    </a:p>
                  </a:txBody>
                  <a:tcPr marL="62516" marR="62516" marT="0" marB="0"/>
                </a:tc>
              </a:tr>
              <a:tr h="710174">
                <a:tc>
                  <a:txBody>
                    <a:bodyPr/>
                    <a:lstStyle/>
                    <a:p>
                      <a:pPr>
                        <a:spcBef>
                          <a:spcPts val="600"/>
                        </a:spcBef>
                        <a:spcAft>
                          <a:spcPts val="600"/>
                        </a:spcAft>
                      </a:pPr>
                      <a:r>
                        <a:rPr lang="en-US" sz="1700" b="0" dirty="0" smtClean="0"/>
                        <a:t>Describe how confounding</a:t>
                      </a:r>
                      <a:r>
                        <a:rPr lang="en-US" sz="1700" b="0" baseline="0" dirty="0" smtClean="0"/>
                        <a:t> will be addressed</a:t>
                      </a:r>
                      <a:endParaRPr lang="en-US" sz="1700" b="0" dirty="0"/>
                    </a:p>
                  </a:txBody>
                  <a:tcPr marL="62516" marR="62516" marT="0" marB="0"/>
                </a:tc>
                <a:tc>
                  <a:txBody>
                    <a:bodyPr/>
                    <a:lstStyle/>
                    <a:p>
                      <a:pPr marL="0" indent="0">
                        <a:spcBef>
                          <a:spcPts val="0"/>
                        </a:spcBef>
                        <a:spcAft>
                          <a:spcPts val="0"/>
                        </a:spcAft>
                        <a:buFontTx/>
                        <a:buNone/>
                      </a:pPr>
                      <a:r>
                        <a:rPr lang="en-US" sz="1700" b="0" kern="1200" dirty="0" smtClean="0">
                          <a:solidFill>
                            <a:schemeClr val="dk1"/>
                          </a:solidFill>
                          <a:latin typeface="+mn-lt"/>
                          <a:ea typeface="+mn-ea"/>
                          <a:cs typeface="+mn-cs"/>
                        </a:rPr>
                        <a:t>-  Assess</a:t>
                      </a:r>
                      <a:r>
                        <a:rPr lang="en-US" sz="1700" b="0" kern="1200" baseline="0" dirty="0" smtClean="0">
                          <a:solidFill>
                            <a:schemeClr val="dk1"/>
                          </a:solidFill>
                          <a:latin typeface="+mn-lt"/>
                          <a:ea typeface="+mn-ea"/>
                          <a:cs typeface="+mn-cs"/>
                        </a:rPr>
                        <a:t> covariate balance between the treatment groups within each stratum of the subgrouping variable</a:t>
                      </a:r>
                      <a:endParaRPr lang="en-US" sz="1700" b="0" kern="1200" dirty="0">
                        <a:solidFill>
                          <a:schemeClr val="dk1"/>
                        </a:solidFill>
                        <a:latin typeface="+mn-lt"/>
                        <a:ea typeface="+mn-ea"/>
                        <a:cs typeface="+mn-cs"/>
                      </a:endParaRPr>
                    </a:p>
                  </a:txBody>
                  <a:tcPr marL="62516" marR="62516"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descr="Summary Checklist (2 of 2)&#10;This is the second of two slides. It includes a table of guidance and key considerations for the development of the heterogeneity of treatment effect/subgroup analysis section of an observational comparative effectiveness research protocol or proposal. Guidance and key considerations include:&#10;&#10;Describe statistical approaches that will be used to test for interactions for prespecified covariates:&#10;If the interaction test is not significant:&#10;- Report the average treatment effect (ATE) &#10;- Discuss plausible reasons for null findings in relation to other studies and a plausible biological mechanism&#10;&#10;Describe how overall (ATE) and subgroup effects will be reported if the interaction test is or is not significant:&#10;- Clearly distinguish subgroup results as confirmatory, descriptive, or exploratory analyses&#10;- Report subgroup effects in a table and/or a forest plot with a vertical line representing the overall treatment effect (ATE)&#10;"/>
          <p:cNvSpPr>
            <a:spLocks noGrp="1"/>
          </p:cNvSpPr>
          <p:nvPr>
            <p:ph type="title"/>
          </p:nvPr>
        </p:nvSpPr>
        <p:spPr/>
        <p:txBody>
          <a:bodyPr/>
          <a:lstStyle/>
          <a:p>
            <a:r>
              <a:rPr lang="en-US" dirty="0" smtClean="0">
                <a:ea typeface="ＭＳ Ｐゴシック" pitchFamily="34" charset="-128"/>
              </a:rPr>
              <a:t>Summary Checklist (2 of 2)</a:t>
            </a:r>
          </a:p>
        </p:txBody>
      </p:sp>
      <p:graphicFrame>
        <p:nvGraphicFramePr>
          <p:cNvPr id="4" name="Content Placeholder 3" descr="Summary Checklist (2 of 2)&#10;This is the second of two slides. It includes a table of guidance and key considerations for the development of the heterogeneity of treatment effect/subgroup analysis section of an observational comparative effectiveness research protocol or proposal. Guidance and key considerations include:&#10;&#10;Describe statistical approaches that will be used to test for interactions for prespecified covariates:&#10;If the interaction test is not significant:&#10;- Report the average treatment effect (ATE) &#10;- Discuss plausible reasons for null findings in relation to other studies and a plausible biological mechanism&#10;&#10;Describe how overall (ATE) and subgroup effects will be reported if the interaction test is or is not significant:&#10;- Clearly distinguish subgroup results as confirmatory, descriptive, or exploratory analyses&#10;- Report subgroup effects in a table and/or a forest plot with a vertical line representing the overall treatment effect (ATE)&#10;"/>
          <p:cNvGraphicFramePr>
            <a:graphicFrameLocks noGrp="1"/>
          </p:cNvGraphicFramePr>
          <p:nvPr>
            <p:ph type="tbl" idx="1"/>
            <p:extLst>
              <p:ext uri="{D42A27DB-BD31-4B8C-83A1-F6EECF244321}">
                <p14:modId xmlns:p14="http://schemas.microsoft.com/office/powerpoint/2010/main" val="1122841189"/>
              </p:ext>
            </p:extLst>
          </p:nvPr>
        </p:nvGraphicFramePr>
        <p:xfrm>
          <a:off x="457200" y="1295400"/>
          <a:ext cx="8229600" cy="3703319"/>
        </p:xfrm>
        <a:graphic>
          <a:graphicData uri="http://schemas.openxmlformats.org/drawingml/2006/table">
            <a:tbl>
              <a:tblPr firstRow="1" firstCol="1" bandRow="1">
                <a:tableStyleId>{C4B1156A-380E-4F78-BDF5-A606A8083BF9}</a:tableStyleId>
              </a:tblPr>
              <a:tblGrid>
                <a:gridCol w="2908737"/>
                <a:gridCol w="5320863"/>
              </a:tblGrid>
              <a:tr h="609600">
                <a:tc>
                  <a:txBody>
                    <a:bodyPr/>
                    <a:lstStyle/>
                    <a:p>
                      <a:pPr marL="0" marR="0" algn="ctr">
                        <a:spcBef>
                          <a:spcPts val="0"/>
                        </a:spcBef>
                        <a:spcAft>
                          <a:spcPts val="0"/>
                        </a:spcAft>
                      </a:pPr>
                      <a:r>
                        <a:rPr lang="en-US" sz="1800" u="none" dirty="0" smtClean="0">
                          <a:effectLst/>
                        </a:rPr>
                        <a:t>Guidance</a:t>
                      </a:r>
                    </a:p>
                  </a:txBody>
                  <a:tcPr marL="62791" marR="62791" marT="0" marB="0" anchor="ctr"/>
                </a:tc>
                <a:tc>
                  <a:txBody>
                    <a:bodyPr/>
                    <a:lstStyle/>
                    <a:p>
                      <a:pPr marL="0" marR="0" algn="ctr">
                        <a:spcBef>
                          <a:spcPts val="0"/>
                        </a:spcBef>
                        <a:spcAft>
                          <a:spcPts val="0"/>
                        </a:spcAft>
                      </a:pPr>
                      <a:r>
                        <a:rPr lang="en-US" sz="1800" u="none" dirty="0">
                          <a:effectLst/>
                        </a:rPr>
                        <a:t>Key Considerations</a:t>
                      </a:r>
                      <a:endParaRPr lang="en-US" sz="1800" u="none" dirty="0">
                        <a:solidFill>
                          <a:schemeClr val="bg1"/>
                        </a:solidFill>
                        <a:effectLst/>
                        <a:latin typeface="Times New Roman"/>
                        <a:ea typeface="Calibri"/>
                        <a:cs typeface="Times New Roman"/>
                      </a:endParaRPr>
                    </a:p>
                  </a:txBody>
                  <a:tcPr marL="62791" marR="62791" marT="0" marB="0" anchor="ctr"/>
                </a:tc>
              </a:tr>
              <a:tr h="1447800">
                <a:tc>
                  <a:txBody>
                    <a:bodyPr/>
                    <a:lstStyle/>
                    <a:p>
                      <a:r>
                        <a:rPr lang="en-US" sz="1800" b="0" dirty="0" smtClean="0"/>
                        <a:t>Describe statistical</a:t>
                      </a:r>
                      <a:r>
                        <a:rPr lang="en-US" sz="1800" b="0" baseline="0" dirty="0" smtClean="0"/>
                        <a:t> approaches that will be used to test for interactions for prespecified covariates</a:t>
                      </a:r>
                      <a:endParaRPr lang="en-US" sz="1800" b="0" dirty="0"/>
                    </a:p>
                  </a:txBody>
                  <a:tcPr marL="62791" marR="62791" marT="0" marB="0"/>
                </a:tc>
                <a:tc>
                  <a:txBody>
                    <a:bodyPr/>
                    <a:lstStyle/>
                    <a:p>
                      <a:pPr marL="0" indent="0">
                        <a:buFontTx/>
                        <a:buNone/>
                      </a:pPr>
                      <a:r>
                        <a:rPr lang="en-US" sz="1800" b="0" dirty="0" smtClean="0"/>
                        <a:t>-</a:t>
                      </a:r>
                      <a:r>
                        <a:rPr lang="en-US" sz="1800" b="0" baseline="0" dirty="0" smtClean="0"/>
                        <a:t>   </a:t>
                      </a:r>
                      <a:r>
                        <a:rPr lang="en-US" sz="1800" b="0" dirty="0" smtClean="0"/>
                        <a:t>If the interaction test is not significant: </a:t>
                      </a:r>
                    </a:p>
                    <a:p>
                      <a:pPr marL="0" indent="0">
                        <a:buFontTx/>
                        <a:buNone/>
                      </a:pPr>
                      <a:r>
                        <a:rPr lang="en-US" sz="1800" b="0" dirty="0" smtClean="0"/>
                        <a:t>    -  Report the average treatment effect</a:t>
                      </a:r>
                      <a:r>
                        <a:rPr lang="en-US" sz="1800" b="0" baseline="0" dirty="0" smtClean="0"/>
                        <a:t> (</a:t>
                      </a:r>
                      <a:r>
                        <a:rPr lang="en-US" sz="1800" b="0" dirty="0" smtClean="0"/>
                        <a:t>ATE) </a:t>
                      </a:r>
                    </a:p>
                    <a:p>
                      <a:pPr marL="0" indent="0">
                        <a:buFontTx/>
                        <a:buNone/>
                      </a:pPr>
                      <a:r>
                        <a:rPr lang="en-US" sz="1800" b="0" dirty="0" smtClean="0"/>
                        <a:t>    -  Discuss plausible reasons for null</a:t>
                      </a:r>
                      <a:r>
                        <a:rPr lang="en-US" sz="1800" b="0" baseline="0" dirty="0" smtClean="0"/>
                        <a:t> findings in</a:t>
                      </a:r>
                    </a:p>
                    <a:p>
                      <a:pPr marL="0" indent="0">
                        <a:buFontTx/>
                        <a:buNone/>
                      </a:pPr>
                      <a:r>
                        <a:rPr lang="en-US" sz="1800" b="0" baseline="0" dirty="0" smtClean="0"/>
                        <a:t>       relation to other studies and plausible biological  mechanism</a:t>
                      </a:r>
                      <a:endParaRPr lang="en-US" sz="1800" b="0" dirty="0" smtClean="0"/>
                    </a:p>
                  </a:txBody>
                  <a:tcPr marL="62791" marR="62791" marT="0" marB="0"/>
                </a:tc>
              </a:tr>
              <a:tr h="1412364">
                <a:tc>
                  <a:txBody>
                    <a:bodyPr/>
                    <a:lstStyle/>
                    <a:p>
                      <a:r>
                        <a:rPr lang="en-US" sz="1800" b="0" dirty="0" smtClean="0"/>
                        <a:t>Describe</a:t>
                      </a:r>
                      <a:r>
                        <a:rPr lang="en-US" sz="1800" b="0" baseline="0" dirty="0" smtClean="0"/>
                        <a:t> how overall (ATE) and subgroup effects will be reported if the interaction test is or is not significant </a:t>
                      </a:r>
                      <a:endParaRPr lang="en-US" sz="1800" b="0" dirty="0"/>
                    </a:p>
                  </a:txBody>
                  <a:tcPr marL="62791" marR="62791" marT="0" marB="0"/>
                </a:tc>
                <a:tc>
                  <a:txBody>
                    <a:bodyPr/>
                    <a:lstStyle/>
                    <a:p>
                      <a:pPr marL="285750" indent="-285750">
                        <a:buFontTx/>
                        <a:buChar char="-"/>
                      </a:pPr>
                      <a:r>
                        <a:rPr lang="en-US" sz="1800" b="0" dirty="0" smtClean="0"/>
                        <a:t>Clearly distinguish subgroup</a:t>
                      </a:r>
                      <a:r>
                        <a:rPr lang="en-US" sz="1800" b="0" baseline="0" dirty="0" smtClean="0"/>
                        <a:t> results as confirmatory, descriptive, or exploratory analyses </a:t>
                      </a:r>
                    </a:p>
                    <a:p>
                      <a:pPr marL="285750" indent="-285750">
                        <a:buFontTx/>
                        <a:buChar char="-"/>
                      </a:pPr>
                      <a:r>
                        <a:rPr lang="en-US" sz="1800" b="0" baseline="0" dirty="0" smtClean="0"/>
                        <a:t>Report subgroup effects in a table and/or a forest plot with a vertical line representing the overall treatment effect (ATE) </a:t>
                      </a:r>
                      <a:endParaRPr lang="en-US" sz="1800" b="0" dirty="0"/>
                    </a:p>
                  </a:txBody>
                  <a:tcPr marL="62791" marR="62791"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bwMode="auto">
          <a:xfrm>
            <a:off x="457200" y="12192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buNone/>
            </a:pPr>
            <a:r>
              <a:rPr lang="en-US" sz="2300" dirty="0" smtClean="0">
                <a:ea typeface="ＭＳ Ｐゴシック" pitchFamily="34" charset="-128"/>
              </a:rPr>
              <a:t>This presentation will:</a:t>
            </a:r>
          </a:p>
          <a:p>
            <a:pPr marL="292100" indent="-292100"/>
            <a:r>
              <a:rPr lang="en-US" sz="2300" dirty="0" smtClean="0">
                <a:ea typeface="ＭＳ Ｐゴシック" pitchFamily="34" charset="-128"/>
              </a:rPr>
              <a:t>Summarize prior knowledge on treatment-effect modifiers and reference sources</a:t>
            </a:r>
          </a:p>
          <a:p>
            <a:pPr marL="292100" indent="-292100"/>
            <a:r>
              <a:rPr lang="en-US" sz="2300" dirty="0" smtClean="0">
                <a:ea typeface="ＭＳ Ｐゴシック" pitchFamily="34" charset="-128"/>
              </a:rPr>
              <a:t>Prespecify subgroups to be evaluated</a:t>
            </a:r>
          </a:p>
          <a:p>
            <a:pPr marL="292100" indent="-292100"/>
            <a:r>
              <a:rPr lang="en-US" sz="2300" dirty="0" smtClean="0">
                <a:ea typeface="ＭＳ Ｐゴシック" pitchFamily="34" charset="-128"/>
              </a:rPr>
              <a:t>Specify the hypothesized direction of effect within subgroups and the significance levels that will be used to assess statistical significance</a:t>
            </a:r>
          </a:p>
          <a:p>
            <a:pPr marL="292100" indent="-292100"/>
            <a:r>
              <a:rPr lang="en-US" sz="2300" dirty="0" smtClean="0">
                <a:ea typeface="ＭＳ Ｐゴシック" pitchFamily="34" charset="-128"/>
              </a:rPr>
              <a:t>Describe how confounding will be addressed</a:t>
            </a:r>
          </a:p>
          <a:p>
            <a:pPr marL="292100" indent="-292100"/>
            <a:r>
              <a:rPr lang="en-US" sz="2300" dirty="0" smtClean="0">
                <a:ea typeface="ＭＳ Ｐゴシック" pitchFamily="34" charset="-128"/>
              </a:rPr>
              <a:t>Describe statistical approaches that will be used to test for interactions for prespecified covariates</a:t>
            </a:r>
          </a:p>
          <a:p>
            <a:pPr marL="292100" indent="-292100"/>
            <a:r>
              <a:rPr lang="en-US" sz="2300" dirty="0" smtClean="0">
                <a:ea typeface="ＭＳ Ｐゴシック" pitchFamily="34" charset="-128"/>
              </a:rPr>
              <a:t>Describe how overall and subgroup effects will be reported if an interaction test is or is not significant</a:t>
            </a:r>
          </a:p>
        </p:txBody>
      </p:sp>
      <p:sp>
        <p:nvSpPr>
          <p:cNvPr id="4099" name="Title 2"/>
          <p:cNvSpPr>
            <a:spLocks noGrp="1"/>
          </p:cNvSpPr>
          <p:nvPr>
            <p:ph type="title"/>
          </p:nvPr>
        </p:nvSpPr>
        <p:spPr/>
        <p:txBody>
          <a:bodyPr/>
          <a:lstStyle/>
          <a:p>
            <a:r>
              <a:rPr lang="en-US" dirty="0" smtClean="0">
                <a:ea typeface="ＭＳ Ｐゴシック" pitchFamily="34" charset="-128"/>
              </a:rPr>
              <a:t>Outline of Material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dirty="0" smtClean="0">
                <a:ea typeface="ＭＳ Ｐゴシック" pitchFamily="34" charset="-128"/>
              </a:rPr>
              <a:t>Randomized controlled trials (RCTs) and observational comparative effectiveness studies usually report an average treatment effect.</a:t>
            </a:r>
          </a:p>
          <a:p>
            <a:pPr marL="693738" lvl="1" indent="-292100"/>
            <a:r>
              <a:rPr lang="en-US" sz="2400" dirty="0" smtClean="0">
                <a:ea typeface="ＭＳ Ｐゴシック" pitchFamily="34" charset="-128"/>
              </a:rPr>
              <a:t>However, the same treatment </a:t>
            </a:r>
            <a:r>
              <a:rPr lang="en-US" sz="2400" dirty="0" smtClean="0">
                <a:solidFill>
                  <a:schemeClr val="bg1"/>
                </a:solidFill>
                <a:ea typeface="ＭＳ Ｐゴシック" pitchFamily="34" charset="-128"/>
              </a:rPr>
              <a:t>can affect people differently. </a:t>
            </a:r>
          </a:p>
          <a:p>
            <a:pPr marL="292100" indent="-292100"/>
            <a:r>
              <a:rPr lang="en-US" dirty="0" smtClean="0">
                <a:ea typeface="ＭＳ Ｐゴシック" pitchFamily="34" charset="-128"/>
              </a:rPr>
              <a:t>Restriction of RCTs to homogeneous groups improves statistical power. </a:t>
            </a:r>
          </a:p>
          <a:p>
            <a:pPr marL="693738" lvl="1" indent="-292100"/>
            <a:r>
              <a:rPr lang="en-US" sz="2400" dirty="0" smtClean="0">
                <a:solidFill>
                  <a:schemeClr val="bg1"/>
                </a:solidFill>
                <a:ea typeface="ＭＳ Ｐゴシック" pitchFamily="34" charset="-128"/>
              </a:rPr>
              <a:t>However, it also contributes to limited generalizability of study results. </a:t>
            </a:r>
          </a:p>
          <a:p>
            <a:pPr marL="292100" indent="-292100"/>
            <a:r>
              <a:rPr lang="en-US" dirty="0" smtClean="0">
                <a:ea typeface="ＭＳ Ｐゴシック" pitchFamily="34" charset="-128"/>
              </a:rPr>
              <a:t>Determining real-world effects requires additional information and methods. </a:t>
            </a:r>
          </a:p>
        </p:txBody>
      </p:sp>
      <p:sp>
        <p:nvSpPr>
          <p:cNvPr id="5123" name="Title 2"/>
          <p:cNvSpPr>
            <a:spLocks noGrp="1"/>
          </p:cNvSpPr>
          <p:nvPr>
            <p:ph type="title"/>
          </p:nvPr>
        </p:nvSpPr>
        <p:spPr/>
        <p:txBody>
          <a:bodyPr/>
          <a:lstStyle/>
          <a:p>
            <a:r>
              <a:rPr lang="en-US" dirty="0" smtClean="0">
                <a:ea typeface="ＭＳ Ｐゴシック" pitchFamily="34" charset="-128"/>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700" dirty="0" smtClean="0">
                <a:ea typeface="ＭＳ Ｐゴシック" pitchFamily="34" charset="-128"/>
              </a:rPr>
              <a:t>Nonrandom variability in the direction or magnitude of a treatment effect</a:t>
            </a:r>
          </a:p>
          <a:p>
            <a:pPr marL="292100" indent="-292100"/>
            <a:r>
              <a:rPr lang="en-US" sz="2700" dirty="0" smtClean="0">
                <a:ea typeface="ＭＳ Ｐゴシック" pitchFamily="34" charset="-128"/>
              </a:rPr>
              <a:t>Important for making decisions based on knowing how well a treatment is likely to work for an individual or group of similar individuals</a:t>
            </a:r>
          </a:p>
          <a:p>
            <a:pPr marL="292100" indent="-292100"/>
            <a:r>
              <a:rPr lang="en-US" sz="2700" dirty="0" smtClean="0">
                <a:ea typeface="ＭＳ Ｐゴシック" pitchFamily="34" charset="-128"/>
              </a:rPr>
              <a:t>Implications for patients, clinicians, and policymakers</a:t>
            </a:r>
          </a:p>
          <a:p>
            <a:pPr marL="292100" indent="-292100"/>
            <a:r>
              <a:rPr lang="en-US" sz="2700" dirty="0" smtClean="0">
                <a:ea typeface="ＭＳ Ｐゴシック" pitchFamily="34" charset="-128"/>
              </a:rPr>
              <a:t>Can be observed across different populations (e.g., children, older adults, patients with comorbidities)</a:t>
            </a:r>
          </a:p>
        </p:txBody>
      </p:sp>
      <p:sp>
        <p:nvSpPr>
          <p:cNvPr id="6147" name="Title 2"/>
          <p:cNvSpPr>
            <a:spLocks noGrp="1"/>
          </p:cNvSpPr>
          <p:nvPr>
            <p:ph type="title"/>
          </p:nvPr>
        </p:nvSpPr>
        <p:spPr/>
        <p:txBody>
          <a:bodyPr/>
          <a:lstStyle/>
          <a:p>
            <a:r>
              <a:rPr lang="en-US" dirty="0" smtClean="0">
                <a:ea typeface="ＭＳ Ｐゴシック" pitchFamily="34" charset="-128"/>
              </a:rPr>
              <a:t>Heterogeneity of Treatment Effect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bwMode="auto">
          <a:xfrm>
            <a:off x="457200" y="1219200"/>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350" dirty="0" smtClean="0">
                <a:ea typeface="ＭＳ Ｐゴシック" pitchFamily="34" charset="-128"/>
              </a:rPr>
              <a:t>If two or more exposure variables act in concert to cause disease, the effect of exposure on outcome (treatment effect) differs according to the level of the other factor(s).</a:t>
            </a:r>
          </a:p>
          <a:p>
            <a:pPr marL="292100" indent="-292100"/>
            <a:r>
              <a:rPr lang="en-US" sz="2350" dirty="0" smtClean="0">
                <a:ea typeface="ＭＳ Ｐゴシック" pitchFamily="34" charset="-128"/>
              </a:rPr>
              <a:t>Sound inferences require accounting for factors that modify the effect of the exposure. </a:t>
            </a:r>
          </a:p>
          <a:p>
            <a:pPr marL="292100" indent="-292100"/>
            <a:r>
              <a:rPr lang="en-US" sz="2350" dirty="0" smtClean="0">
                <a:ea typeface="ＭＳ Ｐゴシック" pitchFamily="34" charset="-128"/>
              </a:rPr>
              <a:t>Perspectives on interaction:</a:t>
            </a:r>
          </a:p>
          <a:p>
            <a:pPr marL="693738" lvl="1" indent="-292100"/>
            <a:r>
              <a:rPr lang="en-US" sz="2350" dirty="0" smtClean="0">
                <a:ea typeface="ＭＳ Ｐゴシック" pitchFamily="34" charset="-128"/>
              </a:rPr>
              <a:t>Biological </a:t>
            </a:r>
          </a:p>
          <a:p>
            <a:pPr marL="693738" lvl="1" indent="-292100"/>
            <a:r>
              <a:rPr lang="en-US" sz="2350" dirty="0" smtClean="0">
                <a:ea typeface="ＭＳ Ｐゴシック" pitchFamily="34" charset="-128"/>
              </a:rPr>
              <a:t>Statistical </a:t>
            </a:r>
          </a:p>
          <a:p>
            <a:pPr marL="693738" lvl="1" indent="-292100"/>
            <a:r>
              <a:rPr lang="en-US" sz="2350" dirty="0" smtClean="0">
                <a:ea typeface="ＭＳ Ｐゴシック" pitchFamily="34" charset="-128"/>
              </a:rPr>
              <a:t>Public health</a:t>
            </a:r>
          </a:p>
          <a:p>
            <a:pPr marL="693738" lvl="1" indent="-292100"/>
            <a:r>
              <a:rPr lang="en-US" sz="2350" dirty="0" smtClean="0">
                <a:ea typeface="ＭＳ Ｐゴシック" pitchFamily="34" charset="-128"/>
              </a:rPr>
              <a:t>Individual decisionmaking </a:t>
            </a:r>
          </a:p>
        </p:txBody>
      </p:sp>
      <p:sp>
        <p:nvSpPr>
          <p:cNvPr id="7171" name="Title 2"/>
          <p:cNvSpPr>
            <a:spLocks noGrp="1"/>
          </p:cNvSpPr>
          <p:nvPr>
            <p:ph type="title"/>
          </p:nvPr>
        </p:nvSpPr>
        <p:spPr/>
        <p:txBody>
          <a:bodyPr/>
          <a:lstStyle/>
          <a:p>
            <a:r>
              <a:rPr lang="en-US" dirty="0" smtClean="0">
                <a:ea typeface="ＭＳ Ｐゴシック" pitchFamily="34" charset="-128"/>
              </a:rPr>
              <a:t>Treatment Effect Modification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457200" y="1600201"/>
            <a:ext cx="80010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800" dirty="0" smtClean="0">
                <a:solidFill>
                  <a:schemeClr val="bg1"/>
                </a:solidFill>
                <a:ea typeface="ＭＳ Ｐゴシック" pitchFamily="34" charset="-128"/>
              </a:rPr>
              <a:t>Analyses of heterogeneity of treatment effect have two main goals:</a:t>
            </a:r>
          </a:p>
          <a:p>
            <a:pPr marL="693738" lvl="1" indent="-292100"/>
            <a:r>
              <a:rPr lang="en-US" sz="2800" dirty="0" smtClean="0">
                <a:ea typeface="ＭＳ Ｐゴシック" pitchFamily="34" charset="-128"/>
              </a:rPr>
              <a:t>To estimate treatment effects in clinically relevant subgroups (subgroup analysis)</a:t>
            </a:r>
          </a:p>
          <a:p>
            <a:pPr marL="693738" lvl="1" indent="-292100"/>
            <a:r>
              <a:rPr lang="en-US" sz="2800" dirty="0" smtClean="0">
                <a:ea typeface="ＭＳ Ｐゴシック" pitchFamily="34" charset="-128"/>
              </a:rPr>
              <a:t>To predict whether an individual might benefit from a treatment (predictive learning)</a:t>
            </a:r>
          </a:p>
          <a:p>
            <a:pPr marL="693738" lvl="1" indent="-292100"/>
            <a:endParaRPr lang="en-US" dirty="0" smtClean="0">
              <a:ea typeface="ＭＳ Ｐゴシック" pitchFamily="34" charset="-128"/>
            </a:endParaRPr>
          </a:p>
        </p:txBody>
      </p:sp>
      <p:sp>
        <p:nvSpPr>
          <p:cNvPr id="8195" name="Title 2"/>
          <p:cNvSpPr>
            <a:spLocks noGrp="1"/>
          </p:cNvSpPr>
          <p:nvPr>
            <p:ph type="title"/>
          </p:nvPr>
        </p:nvSpPr>
        <p:spPr/>
        <p:txBody>
          <a:bodyPr/>
          <a:lstStyle/>
          <a:p>
            <a:r>
              <a:rPr lang="en-US" dirty="0" smtClean="0">
                <a:ea typeface="ＭＳ Ｐゴシック" pitchFamily="34" charset="-128"/>
              </a:rPr>
              <a:t>Goals for Analyzing Heterogeneity of</a:t>
            </a:r>
            <a:br>
              <a:rPr lang="en-US" dirty="0" smtClean="0">
                <a:ea typeface="ＭＳ Ｐゴシック" pitchFamily="34" charset="-128"/>
              </a:rPr>
            </a:br>
            <a:r>
              <a:rPr lang="en-US" dirty="0" smtClean="0">
                <a:ea typeface="ＭＳ Ｐゴシック" pitchFamily="34" charset="-128"/>
              </a:rPr>
              <a:t>Treatment Effect</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dirty="0" smtClean="0">
                <a:ea typeface="ＭＳ Ｐゴシック" pitchFamily="34" charset="-128"/>
              </a:rPr>
              <a:t>This type of analysis evaluates the treatment effect for a number of subgroups, one variable at a time.</a:t>
            </a:r>
          </a:p>
          <a:p>
            <a:pPr marL="292100" indent="-292100"/>
            <a:r>
              <a:rPr lang="en-US" dirty="0" smtClean="0">
                <a:ea typeface="ＭＳ Ｐゴシック" pitchFamily="34" charset="-128"/>
              </a:rPr>
              <a:t>A test is conducted to evaluate if a subgroup variable has a statistically significant interaction with the treatment indicator. </a:t>
            </a:r>
          </a:p>
          <a:p>
            <a:pPr marL="292100" indent="-292100"/>
            <a:r>
              <a:rPr lang="en-US" dirty="0" smtClean="0">
                <a:ea typeface="ＭＳ Ｐゴシック" pitchFamily="34" charset="-128"/>
              </a:rPr>
              <a:t>If the interaction is significant, the treatment effect is estimated separately at each level of the categorical variable. </a:t>
            </a:r>
          </a:p>
          <a:p>
            <a:pPr marL="292100" indent="-292100"/>
            <a:r>
              <a:rPr lang="en-US" dirty="0" smtClean="0">
                <a:ea typeface="ＭＳ Ｐゴシック" pitchFamily="34" charset="-128"/>
              </a:rPr>
              <a:t>Cautions for tests of interactions:</a:t>
            </a:r>
          </a:p>
          <a:p>
            <a:pPr marL="693738" lvl="1" indent="-292100"/>
            <a:r>
              <a:rPr lang="en-US" dirty="0" smtClean="0">
                <a:ea typeface="ＭＳ Ｐゴシック" pitchFamily="34" charset="-128"/>
              </a:rPr>
              <a:t>Generally have low power to detect subgroup effects</a:t>
            </a:r>
          </a:p>
          <a:p>
            <a:pPr marL="693738" lvl="1" indent="-292100"/>
            <a:r>
              <a:rPr lang="en-US" dirty="0" smtClean="0">
                <a:ea typeface="ＭＳ Ｐゴシック" pitchFamily="34" charset="-128"/>
              </a:rPr>
              <a:t>Do not correspond to an assessment of biological interaction</a:t>
            </a:r>
          </a:p>
          <a:p>
            <a:pPr marL="292100" indent="-292100"/>
            <a:endParaRPr lang="en-US" dirty="0" smtClean="0">
              <a:ea typeface="ＭＳ Ｐゴシック" pitchFamily="34" charset="-128"/>
            </a:endParaRPr>
          </a:p>
        </p:txBody>
      </p:sp>
      <p:sp>
        <p:nvSpPr>
          <p:cNvPr id="9219" name="Title 2"/>
          <p:cNvSpPr>
            <a:spLocks noGrp="1"/>
          </p:cNvSpPr>
          <p:nvPr>
            <p:ph type="title"/>
          </p:nvPr>
        </p:nvSpPr>
        <p:spPr/>
        <p:txBody>
          <a:bodyPr/>
          <a:lstStyle/>
          <a:p>
            <a:r>
              <a:rPr lang="en-US" dirty="0" smtClean="0">
                <a:ea typeface="ＭＳ Ｐゴシック" pitchFamily="34" charset="-128"/>
              </a:rPr>
              <a:t>Subgroup Analysis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descr="The table on this slide describes the three main types of subgroup analyses and their properties.&#10;&#10;Confirmatory subgroup analysis:&#10;&#10;The main goal is to test and confirm hypotheses on subgroup effects. The essential elements of this type of analysis are: clear definition and prespecification of subgroups; clear definition and prespecification of end points related to outcomes; prespecification of a small number of hypotheses on subgroup effects, including the direction in which the effects are expected to vary in subgroups; availability of strong a priori biological and epidemiological evidence; a detailed description of the statistical analytical plan on how testing will be done; and adequate power to test subgroup hypotheses. The study intent, design, and analysis are all focused on the subgroup hypotheses to be tested. Due to these stringent requirements, the findings from a confirmatory analysis are potentially actionable.&#10;&#10;Descriptive subgroup analysis:&#10;&#10;The main goal of descriptive subgroup analysis is to describe the subgroup effects for future evaluation and synthesis. The essential elements of this type of analysis are: clear definition and prespecification of subgroups, clear definition and prespecification of endpoints related to outcomes, prespecification of hypotheses relating to subgroup effects, and a detailed description of the statistical analytical plan on how testing will be done. &#10;&#10;Explanatory subgroup analysis:&#10;&#10;Exploratory subgroup analyses are mainly done to identify subgroup hypotheses for future evaluation. Typically, exploratory subgroups are not prespecified; thus, exploratory analyses enjoy more flexibility for identifying baseline characteristics that interact with treatment. Definition of subgroups, end points, hypotheses, and modeling parameters are usually derived in response to data. A major problem with these analyses is that it is extremely difficult to obtain the sampling properties of subgroup effect estimators.&#10;"/>
          <p:cNvSpPr>
            <a:spLocks noGrp="1"/>
          </p:cNvSpPr>
          <p:nvPr>
            <p:ph type="title"/>
          </p:nvPr>
        </p:nvSpPr>
        <p:spPr/>
        <p:txBody>
          <a:bodyPr/>
          <a:lstStyle/>
          <a:p>
            <a:r>
              <a:rPr lang="en-US" dirty="0" smtClean="0">
                <a:ea typeface="ＭＳ Ｐゴシック" pitchFamily="34" charset="-128"/>
              </a:rPr>
              <a:t>Types of Subgroup Analysis</a:t>
            </a:r>
          </a:p>
        </p:txBody>
      </p:sp>
      <p:graphicFrame>
        <p:nvGraphicFramePr>
          <p:cNvPr id="4" name="Table 3" descr="The table on this slide describes the three main types of subgroup analyses and their properties.&#10;&#10;Confirmatory subgroup analysis:&#10;&#10;The main goal is to test and confirm hypotheses on subgroup effects. The essential elements of this type of analysis are: clear definition and prespecification of subgroups; clear definition and prespecification of end points related to outcomes; prespecification of a small number of hypotheses on subgroup effects, including the direction in which the effects are expected to vary in subgroups; availability of strong a priori biological and epidemiological evidence; a detailed description of the statistical analytical plan on how testing will be done; and adequate power to test subgroup hypotheses. The study intent, design, and analysis are all focused on the subgroup hypotheses to be tested. Due to these stringent requirements, the findings from a confirmatory analysis are potentially actionable.&#10;&#10;Descriptive subgroup analysis:&#10;&#10;The main goal of descriptive subgroup analysis is to describe the subgroup effects for future evaluation and synthesis. The essential elements of this type of analysis are: clear definition and prespecification of subgroups, clear definition and prespecification of endpoints related to outcomes, prespecification of hypotheses relating to subgroup effects, and a detailed description of the statistical analytical plan on how testing will be done. &#10;&#10;Explanatory subgroup analysis:&#10;&#10;Exploratory subgroup analyses are mainly done to identify subgroup hypotheses for future evaluation. Typically, exploratory subgroups are not prespecified; thus, exploratory analyses enjoy more flexibility for identifying baseline characteristics that interact with treatment. Definition of subgroups, end points, hypotheses, and modeling parameters are usually derived in response to data. A major problem with these analyses is that it is extremely difficult to obtain the sampling properties of subgroup effect estimators.&#10;"/>
          <p:cNvGraphicFramePr>
            <a:graphicFrameLocks noGrp="1"/>
          </p:cNvGraphicFramePr>
          <p:nvPr>
            <p:extLst>
              <p:ext uri="{D42A27DB-BD31-4B8C-83A1-F6EECF244321}">
                <p14:modId xmlns:p14="http://schemas.microsoft.com/office/powerpoint/2010/main" val="3383641165"/>
              </p:ext>
            </p:extLst>
          </p:nvPr>
        </p:nvGraphicFramePr>
        <p:xfrm>
          <a:off x="152400" y="1143000"/>
          <a:ext cx="8839200" cy="4770498"/>
        </p:xfrm>
        <a:graphic>
          <a:graphicData uri="http://schemas.openxmlformats.org/drawingml/2006/table">
            <a:tbl>
              <a:tblPr firstRow="1" firstCol="1" bandRow="1" bandCol="1">
                <a:tableStyleId>{5C22544A-7EE6-4342-B048-85BDC9FD1C3A}</a:tableStyleId>
              </a:tblPr>
              <a:tblGrid>
                <a:gridCol w="2151194"/>
                <a:gridCol w="2275302"/>
                <a:gridCol w="1999506"/>
                <a:gridCol w="2413198"/>
              </a:tblGrid>
              <a:tr h="304800">
                <a:tc>
                  <a:txBody>
                    <a:bodyPr/>
                    <a:lstStyle/>
                    <a:p>
                      <a:pPr marL="0" marR="0" algn="ctr">
                        <a:spcBef>
                          <a:spcPts val="0"/>
                        </a:spcBef>
                        <a:spcAft>
                          <a:spcPts val="0"/>
                        </a:spcAft>
                      </a:pPr>
                      <a:r>
                        <a:rPr lang="en-US" sz="1400" u="sng" dirty="0">
                          <a:solidFill>
                            <a:schemeClr val="tx1"/>
                          </a:solidFill>
                          <a:effectLst/>
                        </a:rPr>
                        <a:t>Properties</a:t>
                      </a:r>
                      <a:endParaRPr lang="en-US" sz="1400" dirty="0">
                        <a:solidFill>
                          <a:schemeClr val="tx1"/>
                        </a:solidFill>
                        <a:effectLst/>
                        <a:latin typeface="Times New Roman"/>
                        <a:ea typeface="Cambria"/>
                      </a:endParaRPr>
                    </a:p>
                  </a:txBody>
                  <a:tcPr marL="73025" marR="73025" marT="0" marB="0"/>
                </a:tc>
                <a:tc>
                  <a:txBody>
                    <a:bodyPr/>
                    <a:lstStyle/>
                    <a:p>
                      <a:pPr marL="0" marR="0" algn="ctr">
                        <a:spcBef>
                          <a:spcPts val="0"/>
                        </a:spcBef>
                        <a:spcAft>
                          <a:spcPts val="0"/>
                        </a:spcAft>
                      </a:pPr>
                      <a:r>
                        <a:rPr lang="en-US" sz="1400" u="sng" dirty="0">
                          <a:solidFill>
                            <a:schemeClr val="tx1"/>
                          </a:solidFill>
                          <a:effectLst/>
                        </a:rPr>
                        <a:t>Confirmatory</a:t>
                      </a:r>
                      <a:endParaRPr lang="en-US" sz="1400" dirty="0">
                        <a:solidFill>
                          <a:schemeClr val="tx1"/>
                        </a:solidFill>
                        <a:effectLst/>
                        <a:latin typeface="Times New Roman"/>
                        <a:ea typeface="Cambria"/>
                      </a:endParaRPr>
                    </a:p>
                  </a:txBody>
                  <a:tcPr marL="73025" marR="73025" marT="0" marB="0"/>
                </a:tc>
                <a:tc>
                  <a:txBody>
                    <a:bodyPr/>
                    <a:lstStyle/>
                    <a:p>
                      <a:pPr marL="0" marR="0" algn="ctr">
                        <a:spcBef>
                          <a:spcPts val="0"/>
                        </a:spcBef>
                        <a:spcAft>
                          <a:spcPts val="0"/>
                        </a:spcAft>
                      </a:pPr>
                      <a:r>
                        <a:rPr lang="en-US" sz="1400" u="sng" dirty="0">
                          <a:solidFill>
                            <a:schemeClr val="tx1"/>
                          </a:solidFill>
                          <a:effectLst/>
                        </a:rPr>
                        <a:t>Descriptive</a:t>
                      </a:r>
                      <a:endParaRPr lang="en-US" sz="1400" dirty="0">
                        <a:solidFill>
                          <a:schemeClr val="tx1"/>
                        </a:solidFill>
                        <a:effectLst/>
                        <a:latin typeface="Times New Roman"/>
                        <a:ea typeface="Cambria"/>
                      </a:endParaRPr>
                    </a:p>
                  </a:txBody>
                  <a:tcPr marL="73025" marR="73025" marT="0" marB="0"/>
                </a:tc>
                <a:tc>
                  <a:txBody>
                    <a:bodyPr/>
                    <a:lstStyle/>
                    <a:p>
                      <a:pPr marL="0" marR="0" algn="ctr">
                        <a:spcBef>
                          <a:spcPts val="0"/>
                        </a:spcBef>
                        <a:spcAft>
                          <a:spcPts val="0"/>
                        </a:spcAft>
                      </a:pPr>
                      <a:r>
                        <a:rPr lang="en-US" sz="1400" u="sng" dirty="0">
                          <a:solidFill>
                            <a:schemeClr val="tx1"/>
                          </a:solidFill>
                          <a:effectLst/>
                        </a:rPr>
                        <a:t>Exploratory</a:t>
                      </a:r>
                      <a:endParaRPr lang="en-US" sz="1400" dirty="0">
                        <a:solidFill>
                          <a:schemeClr val="tx1"/>
                        </a:solidFill>
                        <a:effectLst/>
                        <a:latin typeface="Times New Roman"/>
                        <a:ea typeface="Cambria"/>
                      </a:endParaRPr>
                    </a:p>
                  </a:txBody>
                  <a:tcPr marL="73025" marR="73025" marT="0" marB="0"/>
                </a:tc>
              </a:tr>
              <a:tr h="672732">
                <a:tc>
                  <a:txBody>
                    <a:bodyPr/>
                    <a:lstStyle/>
                    <a:p>
                      <a:pPr marL="0" marR="0" algn="l">
                        <a:spcBef>
                          <a:spcPts val="0"/>
                        </a:spcBef>
                        <a:spcAft>
                          <a:spcPts val="0"/>
                        </a:spcAft>
                      </a:pPr>
                      <a:r>
                        <a:rPr lang="en-US" sz="1300" dirty="0">
                          <a:solidFill>
                            <a:schemeClr val="tx1"/>
                          </a:solidFill>
                          <a:effectLst/>
                        </a:rPr>
                        <a:t>Goal</a:t>
                      </a:r>
                      <a:endParaRPr lang="en-US" sz="1300"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To test hypotheses related to subgroup effects</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To report treatment effects for future synthesis</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To generate hypotheses for further study</a:t>
                      </a:r>
                      <a:endParaRPr lang="en-US" sz="1300" b="1" dirty="0">
                        <a:solidFill>
                          <a:schemeClr val="tx1"/>
                        </a:solidFill>
                        <a:effectLst/>
                        <a:latin typeface="Times New Roman"/>
                        <a:ea typeface="Cambria"/>
                      </a:endParaRPr>
                    </a:p>
                  </a:txBody>
                  <a:tcPr marL="73025" marR="73025" marT="0" marB="0"/>
                </a:tc>
              </a:tr>
              <a:tr h="524070">
                <a:tc>
                  <a:txBody>
                    <a:bodyPr/>
                    <a:lstStyle/>
                    <a:p>
                      <a:pPr marL="0" marR="0" algn="l">
                        <a:spcBef>
                          <a:spcPts val="0"/>
                        </a:spcBef>
                        <a:spcAft>
                          <a:spcPts val="0"/>
                        </a:spcAft>
                      </a:pPr>
                      <a:r>
                        <a:rPr lang="en-US" sz="1300" dirty="0">
                          <a:solidFill>
                            <a:schemeClr val="tx1"/>
                          </a:solidFill>
                          <a:effectLst/>
                        </a:rPr>
                        <a:t>Number of hypotheses  </a:t>
                      </a:r>
                      <a:r>
                        <a:rPr lang="en-US" sz="1300" dirty="0" smtClean="0">
                          <a:solidFill>
                            <a:schemeClr val="tx1"/>
                          </a:solidFill>
                          <a:effectLst/>
                        </a:rPr>
                        <a:t>examined</a:t>
                      </a:r>
                      <a:endParaRPr lang="en-US" sz="1300"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A small number, typically one or two</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Moderate and </a:t>
                      </a:r>
                      <a:r>
                        <a:rPr lang="en-US" sz="1300" b="1" dirty="0" smtClean="0">
                          <a:solidFill>
                            <a:schemeClr val="tx1"/>
                          </a:solidFill>
                          <a:effectLst/>
                        </a:rPr>
                        <a:t>prespecified</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Not made explicit, but may be </a:t>
                      </a:r>
                      <a:r>
                        <a:rPr lang="en-US" sz="1300" b="1" dirty="0" smtClean="0">
                          <a:solidFill>
                            <a:schemeClr val="tx1"/>
                          </a:solidFill>
                          <a:effectLst/>
                        </a:rPr>
                        <a:t>large </a:t>
                      </a:r>
                      <a:r>
                        <a:rPr lang="en-US" sz="1300" b="1" dirty="0">
                          <a:solidFill>
                            <a:schemeClr val="tx1"/>
                          </a:solidFill>
                          <a:effectLst/>
                        </a:rPr>
                        <a:t>and not </a:t>
                      </a:r>
                      <a:r>
                        <a:rPr lang="en-US" sz="1300" b="1" dirty="0" smtClean="0">
                          <a:solidFill>
                            <a:schemeClr val="tx1"/>
                          </a:solidFill>
                          <a:effectLst/>
                        </a:rPr>
                        <a:t>prespecified</a:t>
                      </a:r>
                      <a:endParaRPr lang="en-US" sz="1300" b="1" dirty="0">
                        <a:solidFill>
                          <a:schemeClr val="tx1"/>
                        </a:solidFill>
                        <a:effectLst/>
                        <a:latin typeface="Times New Roman"/>
                        <a:ea typeface="Cambria"/>
                      </a:endParaRPr>
                    </a:p>
                  </a:txBody>
                  <a:tcPr marL="73025" marR="73025" marT="0" marB="0"/>
                </a:tc>
              </a:tr>
              <a:tr h="673804">
                <a:tc>
                  <a:txBody>
                    <a:bodyPr/>
                    <a:lstStyle/>
                    <a:p>
                      <a:pPr marL="0" marR="0" algn="l">
                        <a:spcBef>
                          <a:spcPts val="0"/>
                        </a:spcBef>
                        <a:spcAft>
                          <a:spcPts val="0"/>
                        </a:spcAft>
                      </a:pPr>
                      <a:r>
                        <a:rPr lang="en-US" sz="1300" dirty="0">
                          <a:solidFill>
                            <a:schemeClr val="tx1"/>
                          </a:solidFill>
                          <a:effectLst/>
                        </a:rPr>
                        <a:t>Prior epidemiological or mechanistic evidence for hypothesis</a:t>
                      </a:r>
                      <a:endParaRPr lang="en-US" sz="1300"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Strong</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Weak or none</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Weak or none</a:t>
                      </a:r>
                      <a:endParaRPr lang="en-US" sz="1300" b="1" dirty="0">
                        <a:solidFill>
                          <a:schemeClr val="tx1"/>
                        </a:solidFill>
                        <a:effectLst/>
                        <a:latin typeface="Times New Roman"/>
                        <a:ea typeface="Cambria"/>
                      </a:endParaRPr>
                    </a:p>
                  </a:txBody>
                  <a:tcPr marL="73025" marR="73025" marT="0" marB="0"/>
                </a:tc>
              </a:tr>
              <a:tr h="494521">
                <a:tc>
                  <a:txBody>
                    <a:bodyPr/>
                    <a:lstStyle/>
                    <a:p>
                      <a:pPr marL="0" marR="0" algn="l">
                        <a:spcBef>
                          <a:spcPts val="0"/>
                        </a:spcBef>
                        <a:spcAft>
                          <a:spcPts val="0"/>
                        </a:spcAft>
                      </a:pPr>
                      <a:r>
                        <a:rPr lang="en-US" sz="1300" dirty="0" smtClean="0">
                          <a:solidFill>
                            <a:schemeClr val="tx1"/>
                          </a:solidFill>
                          <a:effectLst/>
                        </a:rPr>
                        <a:t>Prespecification </a:t>
                      </a:r>
                      <a:r>
                        <a:rPr lang="en-US" sz="1300" dirty="0">
                          <a:solidFill>
                            <a:schemeClr val="tx1"/>
                          </a:solidFill>
                          <a:effectLst/>
                        </a:rPr>
                        <a:t>of </a:t>
                      </a:r>
                      <a:r>
                        <a:rPr lang="en-US" sz="1300" dirty="0" smtClean="0">
                          <a:solidFill>
                            <a:schemeClr val="tx1"/>
                          </a:solidFill>
                          <a:effectLst/>
                        </a:rPr>
                        <a:t>strategy</a:t>
                      </a:r>
                      <a:r>
                        <a:rPr lang="en-US" sz="1300" baseline="0" dirty="0" smtClean="0">
                          <a:solidFill>
                            <a:schemeClr val="tx1"/>
                          </a:solidFill>
                          <a:effectLst/>
                        </a:rPr>
                        <a:t> for </a:t>
                      </a:r>
                      <a:r>
                        <a:rPr lang="en-US" sz="1300" dirty="0" smtClean="0">
                          <a:solidFill>
                            <a:schemeClr val="tx1"/>
                          </a:solidFill>
                          <a:effectLst/>
                        </a:rPr>
                        <a:t>data analysis</a:t>
                      </a:r>
                      <a:endParaRPr lang="en-US" sz="1300"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smtClean="0">
                          <a:solidFill>
                            <a:schemeClr val="tx1"/>
                          </a:solidFill>
                          <a:effectLst/>
                        </a:rPr>
                        <a:t>Prespecified </a:t>
                      </a:r>
                      <a:r>
                        <a:rPr lang="en-US" sz="1300" b="1" dirty="0">
                          <a:solidFill>
                            <a:schemeClr val="tx1"/>
                          </a:solidFill>
                          <a:effectLst/>
                        </a:rPr>
                        <a:t>in complete detail</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smtClean="0">
                          <a:solidFill>
                            <a:schemeClr val="tx1"/>
                          </a:solidFill>
                          <a:effectLst/>
                        </a:rPr>
                        <a:t>Prespecified</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Not </a:t>
                      </a:r>
                      <a:r>
                        <a:rPr lang="en-US" sz="1300" b="1" dirty="0" smtClean="0">
                          <a:solidFill>
                            <a:schemeClr val="tx1"/>
                          </a:solidFill>
                          <a:effectLst/>
                        </a:rPr>
                        <a:t>prespecified</a:t>
                      </a:r>
                      <a:endParaRPr lang="en-US" sz="1300" b="1" dirty="0">
                        <a:solidFill>
                          <a:schemeClr val="tx1"/>
                        </a:solidFill>
                        <a:effectLst/>
                        <a:latin typeface="Times New Roman"/>
                        <a:ea typeface="Cambria"/>
                      </a:endParaRPr>
                    </a:p>
                  </a:txBody>
                  <a:tcPr marL="73025" marR="73025" marT="0" marB="0"/>
                </a:tc>
              </a:tr>
              <a:tr h="746523">
                <a:tc>
                  <a:txBody>
                    <a:bodyPr/>
                    <a:lstStyle/>
                    <a:p>
                      <a:pPr marL="0" marR="0" algn="l">
                        <a:spcBef>
                          <a:spcPts val="0"/>
                        </a:spcBef>
                        <a:spcAft>
                          <a:spcPts val="0"/>
                        </a:spcAft>
                      </a:pPr>
                      <a:r>
                        <a:rPr lang="en-US" sz="1300" dirty="0">
                          <a:solidFill>
                            <a:schemeClr val="tx1"/>
                          </a:solidFill>
                          <a:effectLst/>
                        </a:rPr>
                        <a:t>Control of familywise type I error probability</a:t>
                      </a:r>
                      <a:endParaRPr lang="en-US" sz="1300"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Necessary</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Possible, but not essential since the goal is not to test hypotheses</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Not essential</a:t>
                      </a:r>
                      <a:endParaRPr lang="en-US" sz="1300" b="1" dirty="0">
                        <a:solidFill>
                          <a:schemeClr val="tx1"/>
                        </a:solidFill>
                        <a:effectLst/>
                        <a:latin typeface="Times New Roman"/>
                        <a:ea typeface="Cambria"/>
                      </a:endParaRPr>
                    </a:p>
                  </a:txBody>
                  <a:tcPr marL="73025" marR="73025" marT="0" marB="0"/>
                </a:tc>
              </a:tr>
              <a:tr h="677024">
                <a:tc>
                  <a:txBody>
                    <a:bodyPr/>
                    <a:lstStyle/>
                    <a:p>
                      <a:pPr marL="0" marR="0" algn="l">
                        <a:spcBef>
                          <a:spcPts val="0"/>
                        </a:spcBef>
                        <a:spcAft>
                          <a:spcPts val="0"/>
                        </a:spcAft>
                      </a:pPr>
                      <a:r>
                        <a:rPr lang="en-US" sz="1300" dirty="0">
                          <a:solidFill>
                            <a:schemeClr val="tx1"/>
                          </a:solidFill>
                          <a:effectLst/>
                        </a:rPr>
                        <a:t>Characterization of sampling error of the statistical estimator</a:t>
                      </a:r>
                      <a:endParaRPr lang="en-US" sz="1300"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Easy to achieve</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Possible</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Difficult to characterize sampling properties (e.g., confidence intervals)</a:t>
                      </a:r>
                      <a:endParaRPr lang="en-US" sz="1300" b="1" dirty="0">
                        <a:solidFill>
                          <a:schemeClr val="tx1"/>
                        </a:solidFill>
                        <a:effectLst/>
                        <a:latin typeface="Times New Roman"/>
                        <a:ea typeface="Cambria"/>
                      </a:endParaRPr>
                    </a:p>
                  </a:txBody>
                  <a:tcPr marL="73025" marR="73025" marT="0" marB="0"/>
                </a:tc>
              </a:tr>
              <a:tr h="677024">
                <a:tc>
                  <a:txBody>
                    <a:bodyPr/>
                    <a:lstStyle/>
                    <a:p>
                      <a:pPr marL="0" marR="0" algn="l">
                        <a:spcBef>
                          <a:spcPts val="0"/>
                        </a:spcBef>
                        <a:spcAft>
                          <a:spcPts val="0"/>
                        </a:spcAft>
                      </a:pPr>
                      <a:r>
                        <a:rPr lang="en-US" sz="1300" dirty="0">
                          <a:solidFill>
                            <a:schemeClr val="tx1"/>
                          </a:solidFill>
                          <a:effectLst/>
                        </a:rPr>
                        <a:t>Power of testing hypothesis </a:t>
                      </a:r>
                      <a:endParaRPr lang="en-US" sz="1300"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Study may be explicitly designed to have adequate power </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Likely to be inadequately powered</a:t>
                      </a:r>
                      <a:endParaRPr lang="en-US" sz="1300" b="1" dirty="0">
                        <a:solidFill>
                          <a:schemeClr val="tx1"/>
                        </a:solidFill>
                        <a:effectLst/>
                        <a:latin typeface="Times New Roman"/>
                        <a:ea typeface="Cambria"/>
                      </a:endParaRPr>
                    </a:p>
                  </a:txBody>
                  <a:tcPr marL="73025" marR="73025" marT="0" marB="0"/>
                </a:tc>
                <a:tc>
                  <a:txBody>
                    <a:bodyPr/>
                    <a:lstStyle/>
                    <a:p>
                      <a:pPr marL="0" marR="0" algn="l">
                        <a:spcBef>
                          <a:spcPts val="0"/>
                        </a:spcBef>
                        <a:spcAft>
                          <a:spcPts val="0"/>
                        </a:spcAft>
                      </a:pPr>
                      <a:r>
                        <a:rPr lang="en-US" sz="1300" b="1" dirty="0">
                          <a:solidFill>
                            <a:schemeClr val="tx1"/>
                          </a:solidFill>
                          <a:effectLst/>
                        </a:rPr>
                        <a:t>Inadequate power to examine several hypotheses</a:t>
                      </a:r>
                      <a:endParaRPr lang="en-US" sz="1300" b="1" dirty="0">
                        <a:solidFill>
                          <a:schemeClr val="tx1"/>
                        </a:solidFill>
                        <a:effectLst/>
                        <a:latin typeface="Times New Roman"/>
                        <a:ea typeface="Cambria"/>
                      </a:endParaRPr>
                    </a:p>
                  </a:txBody>
                  <a:tcPr marL="73025" marR="73025"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dirty="0" smtClean="0">
                <a:ea typeface="ＭＳ Ｐゴシック" pitchFamily="34" charset="-128"/>
              </a:rPr>
              <a:t>Important subgroups are ones for which limited data are typically available. </a:t>
            </a:r>
          </a:p>
          <a:p>
            <a:pPr marL="292100" indent="-292100"/>
            <a:r>
              <a:rPr lang="en-US" dirty="0" smtClean="0">
                <a:ea typeface="ＭＳ Ｐゴシック" pitchFamily="34" charset="-128"/>
              </a:rPr>
              <a:t>Subgroup variables must be true covariates (predefined and unaffected by treatment).</a:t>
            </a:r>
          </a:p>
          <a:p>
            <a:pPr marL="292100" indent="-292100"/>
            <a:r>
              <a:rPr lang="en-US" dirty="0" smtClean="0">
                <a:ea typeface="ＭＳ Ｐゴシック" pitchFamily="34" charset="-128"/>
              </a:rPr>
              <a:t>Additional important subgroup variable types: </a:t>
            </a:r>
          </a:p>
          <a:p>
            <a:pPr marL="693738" lvl="1" indent="-292100"/>
            <a:r>
              <a:rPr lang="en-US" sz="2400" dirty="0" smtClean="0">
                <a:ea typeface="ＭＳ Ｐゴシック" pitchFamily="34" charset="-128"/>
              </a:rPr>
              <a:t>Demographic </a:t>
            </a:r>
          </a:p>
          <a:p>
            <a:pPr marL="693738" lvl="1" indent="-292100"/>
            <a:r>
              <a:rPr lang="en-US" sz="2400" dirty="0" smtClean="0">
                <a:ea typeface="ＭＳ Ｐゴシック" pitchFamily="34" charset="-128"/>
              </a:rPr>
              <a:t>Pathophysiologic variables </a:t>
            </a:r>
          </a:p>
          <a:p>
            <a:pPr marL="693738" lvl="1" indent="-292100"/>
            <a:r>
              <a:rPr lang="en-US" sz="2400" dirty="0" smtClean="0">
                <a:ea typeface="ＭＳ Ｐゴシック" pitchFamily="34" charset="-128"/>
              </a:rPr>
              <a:t>Comorbidities</a:t>
            </a:r>
          </a:p>
          <a:p>
            <a:pPr marL="693738" lvl="1" indent="-292100"/>
            <a:r>
              <a:rPr lang="en-US" sz="2400" dirty="0" smtClean="0">
                <a:ea typeface="ＭＳ Ｐゴシック" pitchFamily="34" charset="-128"/>
              </a:rPr>
              <a:t>Concomitant exposures </a:t>
            </a:r>
          </a:p>
          <a:p>
            <a:pPr marL="693738" lvl="1" indent="-292100"/>
            <a:r>
              <a:rPr lang="en-US" sz="2400" dirty="0" smtClean="0">
                <a:ea typeface="ＭＳ Ｐゴシック" pitchFamily="34" charset="-128"/>
              </a:rPr>
              <a:t>Genetic markers </a:t>
            </a:r>
          </a:p>
        </p:txBody>
      </p:sp>
      <p:sp>
        <p:nvSpPr>
          <p:cNvPr id="11267" name="Title 2"/>
          <p:cNvSpPr>
            <a:spLocks noGrp="1"/>
          </p:cNvSpPr>
          <p:nvPr>
            <p:ph type="title"/>
          </p:nvPr>
        </p:nvSpPr>
        <p:spPr/>
        <p:txBody>
          <a:bodyPr/>
          <a:lstStyle/>
          <a:p>
            <a:r>
              <a:rPr lang="en-US" dirty="0" smtClean="0">
                <a:ea typeface="ＭＳ Ｐゴシック" pitchFamily="34" charset="-128"/>
              </a:rPr>
              <a:t>Potentially Important Subgroup Variables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HC-slide-template-final-2011">
  <a:themeElements>
    <a:clrScheme name="Custom 1">
      <a:dk1>
        <a:srgbClr val="000000"/>
      </a:dk1>
      <a:lt1>
        <a:srgbClr val="FFFFFF"/>
      </a:lt1>
      <a:dk2>
        <a:srgbClr val="595959"/>
      </a:dk2>
      <a:lt2>
        <a:srgbClr val="BFBFBF"/>
      </a:lt2>
      <a:accent1>
        <a:srgbClr val="DDE3EE"/>
      </a:accent1>
      <a:accent2>
        <a:srgbClr val="7030A0"/>
      </a:accent2>
      <a:accent3>
        <a:srgbClr val="C00000"/>
      </a:accent3>
      <a:accent4>
        <a:srgbClr val="6984B5"/>
      </a:accent4>
      <a:accent5>
        <a:srgbClr val="92D050"/>
      </a:accent5>
      <a:accent6>
        <a:srgbClr val="FFC000"/>
      </a:accent6>
      <a:hlink>
        <a:srgbClr val="515798"/>
      </a:hlink>
      <a:folHlink>
        <a:srgbClr val="6984B5"/>
      </a:folHlink>
    </a:clrScheme>
    <a:fontScheme name="ccit_template">
      <a:majorFont>
        <a:latin typeface="Trebuchet MS"/>
        <a:ea typeface=""/>
        <a:cs typeface=""/>
      </a:majorFont>
      <a:minorFont>
        <a:latin typeface="Palatino Linotyp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ci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i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i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i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i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i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i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i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i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i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i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i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cit_template 13">
        <a:dk1>
          <a:srgbClr val="000000"/>
        </a:dk1>
        <a:lt1>
          <a:srgbClr val="AAB9D5"/>
        </a:lt1>
        <a:dk2>
          <a:srgbClr val="000000"/>
        </a:dk2>
        <a:lt2>
          <a:srgbClr val="808080"/>
        </a:lt2>
        <a:accent1>
          <a:srgbClr val="BF946D"/>
        </a:accent1>
        <a:accent2>
          <a:srgbClr val="76572A"/>
        </a:accent2>
        <a:accent3>
          <a:srgbClr val="D2D9E7"/>
        </a:accent3>
        <a:accent4>
          <a:srgbClr val="000000"/>
        </a:accent4>
        <a:accent5>
          <a:srgbClr val="DCC8BA"/>
        </a:accent5>
        <a:accent6>
          <a:srgbClr val="6A4E25"/>
        </a:accent6>
        <a:hlink>
          <a:srgbClr val="6D6DBF"/>
        </a:hlink>
        <a:folHlink>
          <a:srgbClr val="4E4E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5892</TotalTime>
  <Words>4107</Words>
  <Application>Microsoft Macintosh PowerPoint</Application>
  <PresentationFormat>On-screen Show (4:3)</PresentationFormat>
  <Paragraphs>226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EHC-slide-template-final-2011</vt:lpstr>
      <vt:lpstr>Estimation and Reporting of Heterogeneity of Treatment Effects in Observational Comparative Effectiveness Research</vt:lpstr>
      <vt:lpstr>Outline of Material</vt:lpstr>
      <vt:lpstr>Introduction</vt:lpstr>
      <vt:lpstr>Heterogeneity of Treatment Effect </vt:lpstr>
      <vt:lpstr>Treatment Effect Modification</vt:lpstr>
      <vt:lpstr>Goals for Analyzing Heterogeneity of Treatment Effect</vt:lpstr>
      <vt:lpstr>Subgroup Analysis</vt:lpstr>
      <vt:lpstr>Types of Subgroup Analysis</vt:lpstr>
      <vt:lpstr>Potentially Important Subgroup Variables</vt:lpstr>
      <vt:lpstr>General Considerations for Subgroup Analyses</vt:lpstr>
      <vt:lpstr>Conclusion</vt:lpstr>
      <vt:lpstr>Summary Checklist (1 of 2)</vt:lpstr>
      <vt:lpstr>Summary Checklist (2 of 2)</vt:lpstr>
    </vt:vector>
  </TitlesOfParts>
  <Company>Baylor College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khs</dc:creator>
  <cp:lastModifiedBy>Katharine Schneider</cp:lastModifiedBy>
  <cp:revision>332</cp:revision>
  <cp:lastPrinted>2012-09-19T22:29:23Z</cp:lastPrinted>
  <dcterms:created xsi:type="dcterms:W3CDTF">2011-03-23T16:45:48Z</dcterms:created>
  <dcterms:modified xsi:type="dcterms:W3CDTF">2013-09-01T20:15:10Z</dcterms:modified>
</cp:coreProperties>
</file>