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7"/>
  </p:notesMasterIdLst>
  <p:handoutMasterIdLst>
    <p:handoutMasterId r:id="rId18"/>
  </p:handoutMasterIdLst>
  <p:sldIdLst>
    <p:sldId id="256" r:id="rId2"/>
    <p:sldId id="260" r:id="rId3"/>
    <p:sldId id="258" r:id="rId4"/>
    <p:sldId id="259" r:id="rId5"/>
    <p:sldId id="261" r:id="rId6"/>
    <p:sldId id="262" r:id="rId7"/>
    <p:sldId id="264" r:id="rId8"/>
    <p:sldId id="265" r:id="rId9"/>
    <p:sldId id="266" r:id="rId10"/>
    <p:sldId id="267" r:id="rId11"/>
    <p:sldId id="263" r:id="rId12"/>
    <p:sldId id="268" r:id="rId13"/>
    <p:sldId id="269" r:id="rId14"/>
    <p:sldId id="257" r:id="rId15"/>
    <p:sldId id="270"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7" clrIdx="0"/>
  <p:cmAuthor id="1" name="Allison Bryant" initials="A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93" autoAdjust="0"/>
    <p:restoredTop sz="58505" autoAdjust="0"/>
  </p:normalViewPr>
  <p:slideViewPr>
    <p:cSldViewPr>
      <p:cViewPr varScale="1">
        <p:scale>
          <a:sx n="66" d="100"/>
          <a:sy n="66" d="100"/>
        </p:scale>
        <p:origin x="-112" y="-776"/>
      </p:cViewPr>
      <p:guideLst>
        <p:guide orient="horz" pos="2160"/>
        <p:guide pos="2880"/>
      </p:guideLst>
    </p:cSldViewPr>
  </p:slideViewPr>
  <p:outlineViewPr>
    <p:cViewPr>
      <p:scale>
        <a:sx n="25" d="100"/>
        <a:sy n="25" d="100"/>
      </p:scale>
      <p:origin x="0" y="0"/>
    </p:cViewPr>
  </p:outlineViewPr>
  <p:notesTextViewPr>
    <p:cViewPr>
      <p:scale>
        <a:sx n="66" d="100"/>
        <a:sy n="66" d="100"/>
      </p:scale>
      <p:origin x="0" y="0"/>
    </p:cViewPr>
  </p:notesTextViewPr>
  <p:notesViewPr>
    <p:cSldViewPr>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A3F95F78-CBD1-4E3F-9517-7E477DC29A70}" type="datetimeFigureOut">
              <a:rPr lang="en-US"/>
              <a:pPr>
                <a:defRPr/>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E2D0AE21-98B6-489C-BDFE-44A5F8518EEB}" type="slidenum">
              <a:rPr lang="en-US"/>
              <a:pPr>
                <a:defRPr/>
              </a:pPr>
              <a:t>‹#›</a:t>
            </a:fld>
            <a:endParaRPr lang="en-US" dirty="0"/>
          </a:p>
        </p:txBody>
      </p:sp>
    </p:spTree>
    <p:extLst>
      <p:ext uri="{BB962C8B-B14F-4D97-AF65-F5344CB8AC3E}">
        <p14:creationId xmlns:p14="http://schemas.microsoft.com/office/powerpoint/2010/main" val="175906546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 name="Slide Number Placeholder 1"/>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6DB90B-B368-FC40-B3FE-9FAB62E1791D}" type="slidenum">
              <a:rPr lang="en-US" smtClean="0"/>
              <a:pPr/>
              <a:t>‹#›</a:t>
            </a:fld>
            <a:endParaRPr lang="en-US" dirty="0"/>
          </a:p>
        </p:txBody>
      </p:sp>
    </p:spTree>
    <p:extLst>
      <p:ext uri="{BB962C8B-B14F-4D97-AF65-F5344CB8AC3E}">
        <p14:creationId xmlns:p14="http://schemas.microsoft.com/office/powerpoint/2010/main" val="249713844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solidFill>
                  <a:schemeClr val="tx1"/>
                </a:solidFill>
                <a:ea typeface="ＭＳ Ｐゴシック" pitchFamily="34" charset="-128"/>
              </a:rPr>
              <a:t>Exposure Definition and Measurement</a:t>
            </a:r>
            <a:r>
              <a:rPr lang="en-US" b="1" baseline="0" dirty="0" smtClean="0">
                <a:solidFill>
                  <a:schemeClr val="tx1"/>
                </a:solidFill>
                <a:ea typeface="ＭＳ Ｐゴシック" pitchFamily="34" charset="-128"/>
              </a:rPr>
              <a:t> in Observational Comparative Effectiveness Research</a:t>
            </a:r>
            <a:endParaRPr lang="en-US" b="1" dirty="0" smtClean="0">
              <a:solidFill>
                <a:schemeClr val="tx1"/>
              </a:solidFill>
              <a:ea typeface="ＭＳ Ｐゴシック" pitchFamily="34" charset="-128"/>
            </a:endParaRPr>
          </a:p>
          <a:p>
            <a:r>
              <a:rPr lang="en-US" b="0" dirty="0" smtClean="0">
                <a:solidFill>
                  <a:schemeClr val="tx1"/>
                </a:solidFill>
                <a:ea typeface="ＭＳ Ｐゴシック" pitchFamily="34" charset="-128"/>
              </a:rPr>
              <a:t>This slide set is based on a user guide titled </a:t>
            </a:r>
            <a:r>
              <a:rPr kumimoji="0" lang="en-US" sz="1200" b="0" i="1" u="none" strike="noStrike" kern="1200" cap="none" spc="0" normalizeH="0" baseline="0" noProof="0" dirty="0" smtClean="0">
                <a:ln>
                  <a:noFill/>
                </a:ln>
                <a:solidFill>
                  <a:schemeClr val="tx1"/>
                </a:solidFill>
                <a:effectLst/>
                <a:uLnTx/>
                <a:uFillTx/>
                <a:ea typeface="ＭＳ Ｐゴシック" pitchFamily="34" charset="-128"/>
              </a:rPr>
              <a:t>Developing a Protocol for Observational Comparative Effectiveness Research: A User</a:t>
            </a:r>
            <a:r>
              <a:rPr kumimoji="0" lang="ja-JP" altLang="en-US" sz="1200" b="0" i="1" u="none" strike="noStrike" kern="1200" cap="none" spc="0" normalizeH="0" baseline="0" noProof="0" dirty="0" smtClean="0">
                <a:ln>
                  <a:noFill/>
                </a:ln>
                <a:solidFill>
                  <a:schemeClr val="tx1"/>
                </a:solidFill>
                <a:effectLst/>
                <a:uLnTx/>
                <a:uFillTx/>
                <a:ea typeface="ＭＳ Ｐゴシック" pitchFamily="34" charset="-128"/>
              </a:rPr>
              <a:t>’</a:t>
            </a:r>
            <a:r>
              <a:rPr kumimoji="0" lang="en-US" altLang="ja-JP" sz="1200" b="0" i="1" u="none" strike="noStrike" kern="1200" cap="none" spc="0" normalizeH="0" baseline="0" noProof="0" dirty="0" smtClean="0">
                <a:ln>
                  <a:noFill/>
                </a:ln>
                <a:solidFill>
                  <a:schemeClr val="tx1"/>
                </a:solidFill>
                <a:effectLst/>
                <a:uLnTx/>
                <a:uFillTx/>
                <a:ea typeface="ＭＳ Ｐゴシック" pitchFamily="34" charset="-128"/>
              </a:rPr>
              <a:t>s Guide, </a:t>
            </a:r>
            <a:r>
              <a:rPr lang="en-US" b="0" dirty="0" smtClean="0">
                <a:solidFill>
                  <a:schemeClr val="tx1"/>
                </a:solidFill>
                <a:ea typeface="ＭＳ Ｐゴシック" pitchFamily="34" charset="-128"/>
              </a:rPr>
              <a:t>which was developed by the Outcome DEcIDE Center (Quintiles Outcome, Cambridge, MA) for the Agency for Healthcare Research and Quality under Contract No. HHSA 290-2005-0016-I TO10 (AHRQ Publication No. </a:t>
            </a:r>
            <a:r>
              <a:rPr kumimoji="0" lang="en-US" sz="1200" b="0" i="0" u="none" strike="noStrike" kern="1200" cap="none" spc="0" normalizeH="0" baseline="0" noProof="0" dirty="0" smtClean="0">
                <a:ln>
                  <a:noFill/>
                </a:ln>
                <a:solidFill>
                  <a:schemeClr val="tx1"/>
                </a:solidFill>
                <a:effectLst/>
                <a:uLnTx/>
                <a:uFillTx/>
                <a:ea typeface="ＭＳ Ｐゴシック" pitchFamily="34" charset="-128"/>
                <a:cs typeface="+mn-cs"/>
              </a:rPr>
              <a:t>12-EHC099</a:t>
            </a:r>
            <a:r>
              <a:rPr lang="en-US" b="0" dirty="0" smtClean="0">
                <a:solidFill>
                  <a:schemeClr val="tx1"/>
                </a:solidFill>
                <a:ea typeface="ＭＳ Ｐゴシック" pitchFamily="34" charset="-128"/>
              </a:rPr>
              <a:t>. Rockville, MD: Agency for Healthcare Research and Quality;</a:t>
            </a:r>
            <a:r>
              <a:rPr lang="en-US" b="0" baseline="0" dirty="0" smtClean="0">
                <a:solidFill>
                  <a:schemeClr val="tx1"/>
                </a:solidFill>
                <a:ea typeface="ＭＳ Ｐゴシック" pitchFamily="34" charset="-128"/>
              </a:rPr>
              <a:t> January 2013</a:t>
            </a:r>
            <a:r>
              <a:rPr lang="en-US" b="0" dirty="0" smtClean="0">
                <a:solidFill>
                  <a:schemeClr val="tx1"/>
                </a:solidFill>
                <a:ea typeface="ＭＳ Ｐゴシック" pitchFamily="34" charset="-128"/>
              </a:rPr>
              <a:t>).</a:t>
            </a:r>
          </a:p>
          <a:p>
            <a:endParaRPr lang="en-US" b="0" dirty="0" smtClean="0">
              <a:solidFill>
                <a:schemeClr val="tx1"/>
              </a:solidFill>
              <a:ea typeface="ＭＳ Ｐゴシック" pitchFamily="34" charset="-128"/>
            </a:endParaRPr>
          </a:p>
          <a:p>
            <a:r>
              <a:rPr lang="en-US" b="0" dirty="0" smtClean="0">
                <a:solidFill>
                  <a:schemeClr val="tx1"/>
                </a:solidFill>
                <a:ea typeface="ＭＳ Ｐゴシック" pitchFamily="34" charset="-128"/>
              </a:rPr>
              <a:t>This presentation covers chapter 4 of the </a:t>
            </a:r>
            <a:r>
              <a:rPr lang="en-US" b="0" i="1" dirty="0" smtClean="0">
                <a:solidFill>
                  <a:schemeClr val="tx1"/>
                </a:solidFill>
                <a:ea typeface="ＭＳ Ｐゴシック" pitchFamily="34" charset="-128"/>
              </a:rPr>
              <a:t>User’s Guide</a:t>
            </a:r>
            <a:r>
              <a:rPr lang="en-US" b="0" dirty="0" smtClean="0">
                <a:solidFill>
                  <a:schemeClr val="tx1"/>
                </a:solidFill>
                <a:ea typeface="ＭＳ Ｐゴシック" pitchFamily="34" charset="-128"/>
              </a:rPr>
              <a:t> and focuses on how to develop an operational definition of exposure based on key characteristics applicable to comparative</a:t>
            </a:r>
            <a:r>
              <a:rPr lang="en-US" b="0" baseline="0" dirty="0" smtClean="0">
                <a:solidFill>
                  <a:schemeClr val="tx1"/>
                </a:solidFill>
                <a:ea typeface="ＭＳ Ｐゴシック" pitchFamily="34" charset="-128"/>
              </a:rPr>
              <a:t> effectiveness research </a:t>
            </a:r>
            <a:r>
              <a:rPr lang="en-US" b="0" dirty="0" smtClean="0">
                <a:solidFill>
                  <a:schemeClr val="tx1"/>
                </a:solidFill>
                <a:ea typeface="ＭＳ Ｐゴシック" pitchFamily="34" charset="-128"/>
              </a:rPr>
              <a:t>studies.</a:t>
            </a:r>
          </a:p>
          <a:p>
            <a:pPr eaLnBrk="1" hangingPunct="1">
              <a:spcBef>
                <a:spcPct val="0"/>
              </a:spcBef>
            </a:pPr>
            <a:endParaRPr lang="en-US" b="0" dirty="0" smtClean="0">
              <a:solidFill>
                <a:schemeClr val="tx1"/>
              </a:solidFill>
              <a:ea typeface="ＭＳ Ｐゴシック" pitchFamily="34" charset="-128"/>
            </a:endParaRPr>
          </a:p>
          <a:p>
            <a:pPr eaLnBrk="1" hangingPunct="1">
              <a:spcBef>
                <a:spcPct val="0"/>
              </a:spcBef>
            </a:pPr>
            <a:r>
              <a:rPr lang="en-US" b="0" dirty="0" smtClean="0">
                <a:solidFill>
                  <a:schemeClr val="tx1"/>
                </a:solidFill>
                <a:ea typeface="ＭＳ Ｐゴシック" pitchFamily="34" charset="-128"/>
              </a:rPr>
              <a:t>Reference:</a:t>
            </a:r>
          </a:p>
          <a:p>
            <a:pPr rtl="0"/>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 45-58.</a:t>
            </a:r>
            <a:r>
              <a:rPr lang="en-US" baseline="0" dirty="0" smtClean="0"/>
              <a:t> </a:t>
            </a:r>
            <a:r>
              <a:rPr lang="en-US" dirty="0" smtClean="0"/>
              <a:t>AHRQ Publication No. 12-EHC099. Available at www.effectivehealthcare.ahrq.gov/Methods-OCER.cfm.</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lnSpc>
                <a:spcPct val="120000"/>
              </a:lnSpc>
              <a:defRPr/>
            </a:pPr>
            <a:r>
              <a:rPr lang="en-US" b="1" dirty="0" smtClean="0">
                <a:solidFill>
                  <a:schemeClr val="tx1"/>
                </a:solidFill>
              </a:rPr>
              <a:t>Creating an Exposure Definition </a:t>
            </a:r>
          </a:p>
          <a:p>
            <a:pPr>
              <a:lnSpc>
                <a:spcPct val="120000"/>
              </a:lnSpc>
              <a:defRPr/>
            </a:pPr>
            <a:endParaRPr lang="en-US" b="1" dirty="0" smtClean="0">
              <a:solidFill>
                <a:schemeClr val="tx1"/>
              </a:solidFill>
            </a:endParaRPr>
          </a:p>
          <a:p>
            <a:pPr>
              <a:lnSpc>
                <a:spcPct val="120000"/>
              </a:lnSpc>
              <a:defRPr/>
            </a:pPr>
            <a:r>
              <a:rPr lang="en-US" b="1" dirty="0" smtClean="0">
                <a:solidFill>
                  <a:schemeClr val="tx1"/>
                </a:solidFill>
              </a:rPr>
              <a:t>Dosage and Dose-Response </a:t>
            </a:r>
          </a:p>
          <a:p>
            <a:pPr>
              <a:lnSpc>
                <a:spcPct val="120000"/>
              </a:lnSpc>
              <a:defRPr/>
            </a:pPr>
            <a:r>
              <a:rPr lang="en-US" dirty="0" smtClean="0">
                <a:solidFill>
                  <a:schemeClr val="tx1"/>
                </a:solidFill>
              </a:rPr>
              <a:t>The concept of dose is an important consideration for measuring exposure in observational comparative effectiveness research studies. The cumulative dose, or total amount of exposure over a specified time period, is often optimal for adequately defining exposure. Three elements are necessary to calculate cumulative dose: 1) frequency, 2) amount/dose of each occurrence, and 3) duration of exposure. Dose is applicable to medications and also to health services interventions that may require multiple sessions, visits, or interactions. Pharmacy claims data and dosage information available through the National Drug Code (in the United States) or the World Health Organization’s Anatomical Therapeutic Chemical Classification System (outside the United States) can provide information to calculate cumulative exposure. Cumulative dose can be used to determine if there is a threshold effect and to explore a dose-response relationship between the exposure and the event. Since medications are available in various dosage forms with different modes of administration and are sometimes used to treat varying conditions, it is important that the exposure definition is specific to the exposure of interest to avoid misclassification. Adherence is another important consideration when defining exposure. Observational studies frequently require a certain level of adherence before categorizing an individual as exposed.</a:t>
            </a:r>
          </a:p>
          <a:p>
            <a:pPr>
              <a:lnSpc>
                <a:spcPct val="120000"/>
              </a:lnSpc>
              <a:defRPr/>
            </a:pPr>
            <a:endParaRPr lang="en-US" dirty="0" smtClean="0">
              <a:solidFill>
                <a:schemeClr val="tx1"/>
              </a:solidFill>
            </a:endParaRPr>
          </a:p>
          <a:p>
            <a:pPr>
              <a:lnSpc>
                <a:spcPct val="120000"/>
              </a:lnSpc>
              <a:defRPr/>
            </a:pPr>
            <a:r>
              <a:rPr lang="en-US" dirty="0" smtClean="0">
                <a:solidFill>
                  <a:schemeClr val="tx1"/>
                </a:solidFill>
                <a:ea typeface="ＭＳ Ｐゴシック" pitchFamily="34" charset="-128"/>
              </a:rPr>
              <a:t>References:</a:t>
            </a:r>
          </a:p>
          <a:p>
            <a:pPr rtl="0">
              <a:lnSpc>
                <a:spcPct val="120000"/>
              </a:lnSpc>
            </a:pPr>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p>
          <a:p>
            <a:pPr marL="0" marR="0" lvl="0" indent="0" algn="l" defTabSz="914400" rtl="0" eaLnBrk="0" fontAlgn="base" latinLnBrk="0" hangingPunct="0">
              <a:lnSpc>
                <a:spcPct val="120000"/>
              </a:lnSpc>
              <a:spcBef>
                <a:spcPct val="30000"/>
              </a:spcBef>
              <a:spcAft>
                <a:spcPct val="0"/>
              </a:spcAft>
              <a:buClrTx/>
              <a:buSzTx/>
              <a:buFontTx/>
              <a:buNone/>
              <a:tabLst/>
              <a:defRPr/>
            </a:pPr>
            <a:endParaRPr lang="en-US" dirty="0" smtClean="0">
              <a:solidFill>
                <a:schemeClr val="tx1"/>
              </a:solidFill>
            </a:endParaRPr>
          </a:p>
          <a:p>
            <a:pPr eaLnBrk="1" hangingPunct="1">
              <a:lnSpc>
                <a:spcPct val="120000"/>
              </a:lnSpc>
              <a:spcBef>
                <a:spcPct val="0"/>
              </a:spcBef>
              <a:defRPr/>
            </a:pPr>
            <a:r>
              <a:rPr lang="de-CH" dirty="0" smtClean="0">
                <a:solidFill>
                  <a:schemeClr val="tx1"/>
                </a:solidFill>
              </a:rPr>
              <a:t>Peterson AM, Nau DP, Cramer JA, et al. A checklist for medication compliance and persistence studies using retrospective</a:t>
            </a:r>
            <a:r>
              <a:rPr lang="de-CH" baseline="0" dirty="0" smtClean="0">
                <a:solidFill>
                  <a:schemeClr val="tx1"/>
                </a:solidFill>
              </a:rPr>
              <a:t> databases. </a:t>
            </a:r>
            <a:r>
              <a:rPr lang="en-US" i="0" dirty="0" smtClean="0">
                <a:solidFill>
                  <a:schemeClr val="tx1"/>
                </a:solidFill>
              </a:rPr>
              <a:t>Value Health</a:t>
            </a:r>
            <a:r>
              <a:rPr lang="en-US" i="0" baseline="0" dirty="0" smtClean="0">
                <a:solidFill>
                  <a:schemeClr val="tx1"/>
                </a:solidFill>
              </a:rPr>
              <a:t> 2007 Jan-Feb;</a:t>
            </a:r>
            <a:r>
              <a:rPr lang="en-US" dirty="0" smtClean="0">
                <a:solidFill>
                  <a:schemeClr val="tx1"/>
                </a:solidFill>
              </a:rPr>
              <a:t>10(1):3-12. PMID: 17261111.</a:t>
            </a:r>
          </a:p>
          <a:p>
            <a:pPr eaLnBrk="1" hangingPunct="1">
              <a:lnSpc>
                <a:spcPct val="120000"/>
              </a:lnSpc>
              <a:spcBef>
                <a:spcPct val="0"/>
              </a:spcBef>
              <a:defRPr/>
            </a:pPr>
            <a:r>
              <a:rPr lang="en-US" dirty="0" smtClean="0">
                <a:solidFill>
                  <a:schemeClr val="tx1"/>
                </a:solidFill>
              </a:rPr>
              <a:t>http://www.ncbi.nlm.nih.gov/pubmed/17261111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lnSpc>
                <a:spcPct val="120000"/>
              </a:lnSpc>
              <a:defRPr/>
            </a:pPr>
            <a:r>
              <a:rPr lang="en-US" b="1" dirty="0" smtClean="0">
                <a:solidFill>
                  <a:schemeClr val="tx1"/>
                </a:solidFill>
              </a:rPr>
              <a:t>Additional Exposure Considerations</a:t>
            </a:r>
          </a:p>
          <a:p>
            <a:pPr>
              <a:lnSpc>
                <a:spcPct val="120000"/>
              </a:lnSpc>
              <a:defRPr/>
            </a:pPr>
            <a:endParaRPr lang="en-US" b="1" dirty="0" smtClean="0">
              <a:solidFill>
                <a:schemeClr val="tx1"/>
              </a:solidFill>
            </a:endParaRPr>
          </a:p>
          <a:p>
            <a:pPr>
              <a:lnSpc>
                <a:spcPct val="120000"/>
              </a:lnSpc>
              <a:defRPr/>
            </a:pPr>
            <a:r>
              <a:rPr lang="en-US" b="1" dirty="0" smtClean="0">
                <a:solidFill>
                  <a:schemeClr val="tx1"/>
                </a:solidFill>
              </a:rPr>
              <a:t>Changes in Exposure Status</a:t>
            </a:r>
          </a:p>
          <a:p>
            <a:pPr>
              <a:lnSpc>
                <a:spcPct val="120000"/>
              </a:lnSpc>
              <a:defRPr/>
            </a:pPr>
            <a:r>
              <a:rPr lang="en-US" dirty="0" smtClean="0">
                <a:solidFill>
                  <a:schemeClr val="tx1"/>
                </a:solidFill>
              </a:rPr>
              <a:t>Another relevant consideration when developing exposure measurement relates to changes in exposure status, particularly if patients switch between active exposures when two or more are being investigated. While medication or exposure switching may be more relevant for design and/or analysis, it is also important to consider how it might relate to exposure measurement. One of the important factors associated with medication switching when creating exposure definitions is to determine if “spillover” effects might persist from the medication that was discontinued. If this is true, it would be necessary to extend the measurement of exposure beyond when the switch occurred. Similarly, depending upon the effects of the intervention that was started, it is important to consider its biological effects when developing the exposure definition following a switch.</a:t>
            </a:r>
          </a:p>
          <a:p>
            <a:pPr>
              <a:lnSpc>
                <a:spcPct val="120000"/>
              </a:lnSpc>
              <a:defRPr/>
            </a:pPr>
            <a:endParaRPr lang="en-US" b="1" dirty="0" smtClean="0">
              <a:solidFill>
                <a:schemeClr val="tx1"/>
              </a:solidFill>
            </a:endParaRPr>
          </a:p>
          <a:p>
            <a:pPr>
              <a:lnSpc>
                <a:spcPct val="120000"/>
              </a:lnSpc>
              <a:defRPr/>
            </a:pPr>
            <a:r>
              <a:rPr lang="en-US" b="1" dirty="0" smtClean="0">
                <a:solidFill>
                  <a:schemeClr val="tx1"/>
                </a:solidFill>
              </a:rPr>
              <a:t>Exposure to Multiple Therapies</a:t>
            </a:r>
          </a:p>
          <a:p>
            <a:pPr>
              <a:lnSpc>
                <a:spcPct val="120000"/>
              </a:lnSpc>
              <a:defRPr/>
            </a:pPr>
            <a:r>
              <a:rPr lang="en-US" dirty="0" smtClean="0">
                <a:solidFill>
                  <a:schemeClr val="tx1"/>
                </a:solidFill>
              </a:rPr>
              <a:t>A complexity in observational comparative effectiveness research is the lack of control over other medications used by individuals in the study and the fact that exposure to other medications is unlikely to be randomly distributed among the exposed and unexposed groups. Therefore, when characterizing the primary exposure of interest, it is also important to consider the influence of other exposures on the outcome. Multiplicative or additive effects may be possible. For example, it may be important to consider the joint antihypertensive effects of various classes of antihypertensive medications in a comparative effectiveness study, as these medications will frequently be used in combination.</a:t>
            </a:r>
          </a:p>
          <a:p>
            <a:pPr>
              <a:lnSpc>
                <a:spcPct val="120000"/>
              </a:lnSpc>
              <a:defRPr/>
            </a:pPr>
            <a:endParaRPr lang="en-US" dirty="0" smtClean="0">
              <a:solidFill>
                <a:schemeClr val="tx1"/>
              </a:solidFill>
            </a:endParaRPr>
          </a:p>
          <a:p>
            <a:pPr>
              <a:lnSpc>
                <a:spcPct val="120000"/>
              </a:lnSpc>
              <a:defRPr/>
            </a:pPr>
            <a:r>
              <a:rPr lang="en-US" dirty="0" smtClean="0">
                <a:solidFill>
                  <a:schemeClr val="tx1"/>
                </a:solidFill>
                <a:ea typeface="ＭＳ Ｐゴシック" pitchFamily="34" charset="-128"/>
              </a:rPr>
              <a:t>Reference:</a:t>
            </a:r>
          </a:p>
          <a:p>
            <a:pPr rtl="0">
              <a:lnSpc>
                <a:spcPct val="120000"/>
              </a:lnSpc>
            </a:pPr>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700" b="1" dirty="0" smtClean="0"/>
              <a:t>Issues of Bias</a:t>
            </a:r>
          </a:p>
          <a:p>
            <a:pPr>
              <a:defRPr/>
            </a:pPr>
            <a:r>
              <a:rPr lang="en-US" sz="700" dirty="0" smtClean="0"/>
              <a:t>In observational comparative effectiveness research studies, both nondifferential and differential measurement error can introduce bias. Differential misclassification occurs when the error in the exposure measurement is dependent on the event of interest. This measurement error can result in biased estimates either away from or towards the null, making the observed association look stronger or weaker than the true underlying association. Nondifferential measurement error occurs when there are errors in the measurement of exposure that are proportionally the same in both the group that does and does not experience the outcome of interest. For the most part, this type of measurement error will bias the results toward the null hypothesis, causing an underestimate of the true effect of the association. Sources of misclassification or error can come from failure to account for changes in exposure to medication, using a short exposure time window, measuring exposure during induction or latent periods, or using health care services not captured in the data source. Bias in measurable exposure times is known as immeasurable time bias. Other examples include the often underestimated use of over-the-counter medications and unrecorded details of medications used during hospitalizations. Immortal time bias occurs when person-time is inappropriately assigned to an exposure category. An example of this is when the definition</a:t>
            </a:r>
            <a:r>
              <a:rPr lang="en-US" sz="700" baseline="0" dirty="0" smtClean="0"/>
              <a:t> of </a:t>
            </a:r>
            <a:r>
              <a:rPr lang="en-US" sz="700" dirty="0" smtClean="0"/>
              <a:t>exposure is based on the requirement of two dispensings of a medication. The time period between the two dispensings represents an immortal period during which events among exposed individuals (e.g., death) would not be attributed to exposure because the individuals exposed to only one dispensing have not qualified as exposed according to the definition. This introduces a bias into the observed association and is remedied by correctly classifying person-time from the beginning of the exposure period (i.e., the first dispensing in this example). For time-based, event-based, and exposure-based cohort definitions, the bias in the rate ratio that arises from the immortal time increases with the duration of immortal time.</a:t>
            </a:r>
          </a:p>
          <a:p>
            <a:pPr>
              <a:defRPr/>
            </a:pPr>
            <a:endParaRPr lang="en-US" sz="700" dirty="0" smtClean="0"/>
          </a:p>
          <a:p>
            <a:pPr>
              <a:defRPr/>
            </a:pPr>
            <a:r>
              <a:rPr lang="en-US" sz="700" dirty="0" smtClean="0">
                <a:solidFill>
                  <a:prstClr val="black"/>
                </a:solidFill>
                <a:ea typeface="ＭＳ Ｐゴシック" pitchFamily="34" charset="-128"/>
              </a:rPr>
              <a:t>References:</a:t>
            </a:r>
          </a:p>
          <a:p>
            <a:pPr rtl="0"/>
            <a:r>
              <a:rPr lang="en-US" sz="700" dirty="0" smtClean="0"/>
              <a:t>Lee TA, Pickard AS. Exposure definition and measurement. In: </a:t>
            </a:r>
            <a:r>
              <a:rPr lang="en-US" sz="700" dirty="0" err="1" smtClean="0"/>
              <a:t>Velentgas</a:t>
            </a:r>
            <a:r>
              <a:rPr lang="en-US" sz="700"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p>
          <a:p>
            <a:pPr marL="0" marR="0" lvl="0" indent="0" algn="l" defTabSz="914400" rtl="0" eaLnBrk="0" fontAlgn="base" latinLnBrk="0" hangingPunct="0">
              <a:spcBef>
                <a:spcPct val="30000"/>
              </a:spcBef>
              <a:spcAft>
                <a:spcPct val="0"/>
              </a:spcAft>
              <a:buClrTx/>
              <a:buSzTx/>
              <a:buFontTx/>
              <a:buNone/>
              <a:tabLst/>
              <a:defRPr/>
            </a:pPr>
            <a:endParaRPr lang="en-US" sz="700" dirty="0" smtClean="0">
              <a:solidFill>
                <a:prstClr val="black"/>
              </a:solidFill>
            </a:endParaRPr>
          </a:p>
          <a:p>
            <a:pPr eaLnBrk="1" hangingPunct="1">
              <a:spcBef>
                <a:spcPct val="0"/>
              </a:spcBef>
              <a:defRPr/>
            </a:pPr>
            <a:r>
              <a:rPr lang="en-US" sz="700" dirty="0" smtClean="0"/>
              <a:t>Ray WA, </a:t>
            </a:r>
            <a:r>
              <a:rPr lang="en-US" sz="700" dirty="0" err="1" smtClean="0"/>
              <a:t>Thapa</a:t>
            </a:r>
            <a:r>
              <a:rPr lang="en-US" sz="700" dirty="0" smtClean="0"/>
              <a:t> PB, Gideon P. Misclassification of current benzodiazepine exposure by use of a single baseline measurement and its effects upon studies of injuries. </a:t>
            </a:r>
            <a:r>
              <a:rPr lang="en-US" sz="700" i="0" dirty="0" err="1" smtClean="0"/>
              <a:t>Pharmacoepidemiol</a:t>
            </a:r>
            <a:r>
              <a:rPr lang="en-US" sz="700" i="0" dirty="0" smtClean="0"/>
              <a:t> Drug </a:t>
            </a:r>
            <a:r>
              <a:rPr lang="en-US" sz="700" i="0" dirty="0" err="1" smtClean="0"/>
              <a:t>Saf</a:t>
            </a:r>
            <a:r>
              <a:rPr lang="en-US" sz="700" i="0" dirty="0" smtClean="0"/>
              <a:t> </a:t>
            </a:r>
            <a:r>
              <a:rPr lang="en-US" sz="700" dirty="0" smtClean="0"/>
              <a:t>2002 Dec;11(8):663-9. PMID: 12512242.</a:t>
            </a:r>
          </a:p>
          <a:p>
            <a:pPr eaLnBrk="1" hangingPunct="1">
              <a:spcBef>
                <a:spcPct val="0"/>
              </a:spcBef>
              <a:defRPr/>
            </a:pPr>
            <a:r>
              <a:rPr lang="en-US" sz="700" dirty="0" smtClean="0"/>
              <a:t>http://www.ncbi.nlm.nih.gov/pubmed/12512242</a:t>
            </a:r>
          </a:p>
          <a:p>
            <a:pPr eaLnBrk="1" hangingPunct="1">
              <a:spcBef>
                <a:spcPct val="0"/>
              </a:spcBef>
              <a:defRPr/>
            </a:pPr>
            <a:endParaRPr lang="en-US" sz="700" dirty="0" smtClean="0">
              <a:solidFill>
                <a:prstClr val="black"/>
              </a:solidFill>
            </a:endParaRPr>
          </a:p>
          <a:p>
            <a:pPr eaLnBrk="1" hangingPunct="1">
              <a:spcBef>
                <a:spcPct val="0"/>
              </a:spcBef>
              <a:defRPr/>
            </a:pPr>
            <a:r>
              <a:rPr lang="en-US" sz="700" dirty="0" err="1" smtClean="0"/>
              <a:t>Suissa</a:t>
            </a:r>
            <a:r>
              <a:rPr lang="en-US" sz="700" dirty="0" smtClean="0"/>
              <a:t> S. </a:t>
            </a:r>
            <a:r>
              <a:rPr lang="en-US" sz="700" dirty="0" err="1" smtClean="0"/>
              <a:t>Immeasureable</a:t>
            </a:r>
            <a:r>
              <a:rPr lang="en-US" sz="700" dirty="0" smtClean="0"/>
              <a:t> time bias in observational studies of drug effects on mortality. </a:t>
            </a:r>
            <a:r>
              <a:rPr lang="en-US" sz="700" i="0" dirty="0" smtClean="0"/>
              <a:t>Am</a:t>
            </a:r>
            <a:r>
              <a:rPr lang="en-US" sz="700" i="0" baseline="0" dirty="0" smtClean="0"/>
              <a:t> </a:t>
            </a:r>
            <a:r>
              <a:rPr lang="en-US" sz="700" i="0" dirty="0" smtClean="0"/>
              <a:t>J </a:t>
            </a:r>
            <a:r>
              <a:rPr lang="en-US" sz="700" i="0" dirty="0" err="1" smtClean="0"/>
              <a:t>Epidemiol</a:t>
            </a:r>
            <a:r>
              <a:rPr lang="en-US" sz="700" i="0" baseline="0" dirty="0" smtClean="0"/>
              <a:t> </a:t>
            </a:r>
            <a:r>
              <a:rPr lang="en-US" sz="700" i="0" dirty="0" smtClean="0"/>
              <a:t>2008 Aug 1;168(3):329-35.</a:t>
            </a:r>
            <a:r>
              <a:rPr lang="en-US" sz="700" dirty="0" smtClean="0"/>
              <a:t> PMID: 18515793.</a:t>
            </a:r>
            <a:endParaRPr lang="en-US" sz="700" baseline="0" dirty="0" smtClean="0"/>
          </a:p>
          <a:p>
            <a:pPr eaLnBrk="1" hangingPunct="1">
              <a:spcBef>
                <a:spcPct val="0"/>
              </a:spcBef>
              <a:defRPr/>
            </a:pPr>
            <a:r>
              <a:rPr lang="en-US" sz="700" i="0" dirty="0" smtClean="0"/>
              <a:t>http://www.ncbi.nlm.nih.gov/pubmed/18515793</a:t>
            </a:r>
          </a:p>
          <a:p>
            <a:pPr eaLnBrk="1" hangingPunct="1">
              <a:spcBef>
                <a:spcPct val="0"/>
              </a:spcBef>
              <a:defRPr/>
            </a:pPr>
            <a:endParaRPr lang="en-US" sz="700" dirty="0" smtClean="0">
              <a:solidFill>
                <a:prstClr val="black"/>
              </a:solidFill>
            </a:endParaRPr>
          </a:p>
          <a:p>
            <a:pPr eaLnBrk="1" hangingPunct="1">
              <a:spcBef>
                <a:spcPct val="0"/>
              </a:spcBef>
              <a:defRPr/>
            </a:pPr>
            <a:r>
              <a:rPr lang="en-US" sz="700" dirty="0" err="1" smtClean="0"/>
              <a:t>Suissa</a:t>
            </a:r>
            <a:r>
              <a:rPr lang="en-US" sz="700" dirty="0" smtClean="0"/>
              <a:t> S. Immortal time bias in </a:t>
            </a:r>
            <a:r>
              <a:rPr lang="en-US" sz="700" dirty="0" err="1" smtClean="0"/>
              <a:t>pharmacoepidemiology</a:t>
            </a:r>
            <a:r>
              <a:rPr lang="en-US" sz="700" dirty="0" smtClean="0"/>
              <a:t>. </a:t>
            </a:r>
            <a:r>
              <a:rPr lang="de-CH" sz="700" i="0" dirty="0" smtClean="0"/>
              <a:t>Am J Epidemiol 2008 Feb 15;167(4):492-9.</a:t>
            </a:r>
            <a:r>
              <a:rPr lang="en-US" sz="700" dirty="0" smtClean="0"/>
              <a:t> PMID: 18056625.</a:t>
            </a:r>
            <a:endParaRPr lang="en-US" sz="700" baseline="0" dirty="0" smtClean="0"/>
          </a:p>
          <a:p>
            <a:pPr eaLnBrk="1" hangingPunct="1">
              <a:spcBef>
                <a:spcPct val="0"/>
              </a:spcBef>
              <a:defRPr/>
            </a:pPr>
            <a:r>
              <a:rPr lang="en-US" sz="700" i="0" dirty="0" smtClean="0">
                <a:solidFill>
                  <a:prstClr val="black"/>
                </a:solidFill>
              </a:rPr>
              <a:t>http://www.ncbi.nlm.nih.gov/pubmed/</a:t>
            </a:r>
            <a:r>
              <a:rPr lang="en-US" sz="700" dirty="0" smtClean="0"/>
              <a:t>18056625</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t>Conclusion</a:t>
            </a:r>
          </a:p>
          <a:p>
            <a:pPr>
              <a:defRPr/>
            </a:pPr>
            <a:r>
              <a:rPr lang="en-US" dirty="0" smtClean="0"/>
              <a:t>In this presentation, we have introduced many issues to consider in creating definitions for exposure when conducting comparative effectiveness research using observational data. The operationalization of exposure should be guided by the clinical pathways/conceptual framework that motivate a comparative effectiveness</a:t>
            </a:r>
            <a:r>
              <a:rPr lang="en-US" baseline="0" dirty="0" smtClean="0"/>
              <a:t> research </a:t>
            </a:r>
            <a:r>
              <a:rPr lang="en-US" dirty="0" smtClean="0"/>
              <a:t>question, knowledge of the characteristics of the exposure/intervention and outcome of interest, awareness of the level of detail on the exposure in a dataset and options for characterizing exposure, and deliberation over approaches to limit the potential for bias and measurement error.</a:t>
            </a:r>
          </a:p>
          <a:p>
            <a:pPr>
              <a:defRPr/>
            </a:pPr>
            <a:r>
              <a:rPr lang="en-US" dirty="0" smtClean="0"/>
              <a:t/>
            </a:r>
            <a:br>
              <a:rPr lang="en-US" dirty="0" smtClean="0"/>
            </a:br>
            <a:r>
              <a:rPr lang="en-US" dirty="0" smtClean="0">
                <a:solidFill>
                  <a:prstClr val="black"/>
                </a:solidFill>
                <a:ea typeface="ＭＳ Ｐゴシック" pitchFamily="34" charset="-128"/>
              </a:rPr>
              <a:t>Reference:</a:t>
            </a:r>
          </a:p>
          <a:p>
            <a:pPr marL="0" marR="0" lvl="0" indent="0" algn="l" defTabSz="914400" rtl="0" eaLnBrk="0" fontAlgn="base" latinLnBrk="0" hangingPunct="0">
              <a:spcBef>
                <a:spcPct val="3000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rPr>
              <a:t>Lee TA, Pickard AS. Exposure definition and measurement. In: </a:t>
            </a:r>
            <a:r>
              <a:rPr kumimoji="0" lang="en-US" sz="1200" b="0" i="0" u="none" strike="noStrike" kern="1200" cap="none" spc="0" normalizeH="0" baseline="0" noProof="0" dirty="0" err="1" smtClean="0">
                <a:ln>
                  <a:noFill/>
                </a:ln>
                <a:solidFill>
                  <a:schemeClr val="tx1"/>
                </a:solidFill>
                <a:effectLst/>
                <a:uLnTx/>
                <a:uFillTx/>
                <a:latin typeface="+mn-lt"/>
                <a:ea typeface="ＭＳ Ｐゴシック" pitchFamily="34" charset="-128"/>
                <a:cs typeface="+mn-cs"/>
              </a:rPr>
              <a:t>Velentgas</a:t>
            </a:r>
            <a:r>
              <a:rPr kumimoji="0" lang="en-US" sz="1200" b="0" i="0" u="none" strike="noStrike" kern="1200" cap="none" spc="0" normalizeH="0" baseline="0" noProof="0" dirty="0" smtClean="0">
                <a:ln>
                  <a:noFill/>
                </a:ln>
                <a:solidFill>
                  <a:schemeClr val="tx1"/>
                </a:solidFill>
                <a:effectLst/>
                <a:uLnTx/>
                <a:uFillTx/>
                <a:latin typeface="+mn-lt"/>
                <a:ea typeface="ＭＳ Ｐゴシック" pitchFamily="34" charset="-128"/>
                <a:cs typeface="+mn-cs"/>
              </a:rPr>
              <a:t> P and Dreyer NA, eds. Developing a Protocol for Observational Comparative Effectiveness Research: A User's Guide. Rockville, MD: Agency for Healthcare Research and Quality; January 2013. p. 45-58. AHRQ Publication No. 12-EHC099. Available at www.effectivehealthcare.ahrq.gov/Methods-OCER.cfm.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ea typeface="ＭＳ Ｐゴシック" pitchFamily="34" charset="-128"/>
              </a:rPr>
              <a:t>Summary Checklist (1 of 2)</a:t>
            </a:r>
          </a:p>
          <a:p>
            <a:pPr>
              <a:defRPr/>
            </a:pPr>
            <a:r>
              <a:rPr lang="en-US" dirty="0" smtClean="0">
                <a:ea typeface="ＭＳ Ｐゴシック" pitchFamily="34" charset="-128"/>
              </a:rPr>
              <a:t>The material in this presentation included g</a:t>
            </a:r>
            <a:r>
              <a:rPr lang="en-US" dirty="0" smtClean="0"/>
              <a:t>uidance and key considerations for exposure determination and characterization in comparative effectiveness research protocols and proposals. Exposure definition is dictated by the research question and is influenced by the physiological effects of the exposure and how it is measured. Providing a rationale for the exposure time window is important, including dosage and duration of treatment information, if it applies. Data sources should be adequate and appropriate. Evidence of validity may be provided by estimates of sensitivity, specificity, or positive predictive values. The unit of analysis must also be justified. Potential biases should be recognized and actions taken to reduce error and bias.</a:t>
            </a:r>
          </a:p>
          <a:p>
            <a:pPr>
              <a:defRPr/>
            </a:pPr>
            <a:endParaRPr lang="en-US" dirty="0" smtClean="0">
              <a:ea typeface="ＭＳ Ｐゴシック" pitchFamily="34" charset="-128"/>
            </a:endParaRPr>
          </a:p>
          <a:p>
            <a:pPr>
              <a:defRPr/>
            </a:pPr>
            <a:r>
              <a:rPr lang="en-US" dirty="0" smtClean="0">
                <a:ea typeface="ＭＳ Ｐゴシック" pitchFamily="34" charset="-128"/>
              </a:rPr>
              <a:t>Reference:</a:t>
            </a:r>
          </a:p>
          <a:p>
            <a:pPr rtl="0"/>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ea typeface="ＭＳ Ｐゴシック" pitchFamily="34" charset="-128"/>
              </a:rPr>
              <a:t>Summary Checklist (2 of 2)</a:t>
            </a:r>
            <a:r>
              <a:rPr lang="en-US" b="1" baseline="0" dirty="0" smtClean="0">
                <a:ea typeface="ＭＳ Ｐゴシック" pitchFamily="34" charset="-128"/>
              </a:rPr>
              <a:t> </a:t>
            </a:r>
            <a:endParaRPr lang="en-US" b="1" dirty="0" smtClean="0">
              <a:ea typeface="ＭＳ Ｐゴシック" pitchFamily="34" charset="-128"/>
            </a:endParaRPr>
          </a:p>
          <a:p>
            <a:pPr>
              <a:defRPr/>
            </a:pPr>
            <a:r>
              <a:rPr lang="en-US" dirty="0" smtClean="0">
                <a:ea typeface="ＭＳ Ｐゴシック" pitchFamily="34" charset="-128"/>
              </a:rPr>
              <a:t>The material in this presentation included g</a:t>
            </a:r>
            <a:r>
              <a:rPr lang="en-US" dirty="0" smtClean="0"/>
              <a:t>uidance and key considerations for determining and characterizing exposure in comparative effectiveness research protocols and proposals. Exposure definition is dictated by the research question and is influenced by the physiological effects of the exposure and how it is measured. Providing a rationale for the exposure time window is important, including dosage and duration of treatment information, if it applies. Data sources should be adequate and appropriate. Evidence of validity may be provided by estimates of sensitivity, specificity, or positive predictive values. The unit of analysis must also be justified. Potential biases should be recognized and actions taken to reduce error and bias.</a:t>
            </a:r>
          </a:p>
          <a:p>
            <a:pPr>
              <a:defRPr/>
            </a:pPr>
            <a:endParaRPr lang="en-US" dirty="0" smtClean="0">
              <a:ea typeface="ＭＳ Ｐゴシック" pitchFamily="34" charset="-128"/>
            </a:endParaRPr>
          </a:p>
          <a:p>
            <a:pPr>
              <a:defRPr/>
            </a:pPr>
            <a:r>
              <a:rPr lang="en-US" dirty="0" smtClean="0">
                <a:ea typeface="ＭＳ Ｐゴシック" pitchFamily="34" charset="-128"/>
              </a:rPr>
              <a:t>Reference:</a:t>
            </a:r>
          </a:p>
          <a:p>
            <a:pPr rtl="0"/>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solidFill>
                  <a:schemeClr val="tx1"/>
                </a:solidFill>
                <a:ea typeface="ＭＳ Ｐゴシック" pitchFamily="34" charset="-128"/>
              </a:rPr>
              <a:t>Outline of Material</a:t>
            </a:r>
          </a:p>
          <a:p>
            <a:r>
              <a:rPr lang="en-US" dirty="0" smtClean="0">
                <a:solidFill>
                  <a:schemeClr val="tx1"/>
                </a:solidFill>
                <a:ea typeface="ＭＳ Ｐゴシック" pitchFamily="34" charset="-128"/>
              </a:rPr>
              <a:t>The material in this presentation includes guidance and key considerations for exposure determination and characterization in comparative effectiveness research protocols and proposals. Exposure definition is dictated by the research question and is influenced by the physiological effects of the exposure and how it is measured. Providing a rationale for the exposure time window is important, including dosage and duration of treatment information, if it applies. Data sources should be adequate and appropriate. Evidence of validity may be provided by estimates of sensitivity, specificity, or positive predictive values. The unit of analysis must also be justified. Potential biases should be recognized and actions taken to reduce error and bias.</a:t>
            </a:r>
          </a:p>
          <a:p>
            <a:endParaRPr lang="en-US" dirty="0" smtClean="0">
              <a:solidFill>
                <a:schemeClr val="tx1"/>
              </a:solidFill>
              <a:ea typeface="ＭＳ Ｐゴシック" pitchFamily="34" charset="-128"/>
            </a:endParaRPr>
          </a:p>
          <a:p>
            <a:r>
              <a:rPr lang="en-US" dirty="0" smtClean="0">
                <a:solidFill>
                  <a:schemeClr val="tx1"/>
                </a:solidFill>
                <a:ea typeface="ＭＳ Ｐゴシック" pitchFamily="34" charset="-128"/>
              </a:rPr>
              <a:t>Reference:</a:t>
            </a:r>
          </a:p>
          <a:p>
            <a:pPr rtl="0"/>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lnSpc>
                <a:spcPct val="120000"/>
              </a:lnSpc>
              <a:defRPr/>
            </a:pPr>
            <a:r>
              <a:rPr lang="en-US" b="1" dirty="0" smtClean="0">
                <a:solidFill>
                  <a:schemeClr val="tx1"/>
                </a:solidFill>
                <a:ea typeface="ＭＳ Ｐゴシック" pitchFamily="34" charset="-128"/>
              </a:rPr>
              <a:t>Introduction</a:t>
            </a:r>
          </a:p>
          <a:p>
            <a:pPr>
              <a:lnSpc>
                <a:spcPct val="120000"/>
              </a:lnSpc>
              <a:defRPr/>
            </a:pPr>
            <a:r>
              <a:rPr lang="en-US" dirty="0" smtClean="0">
                <a:solidFill>
                  <a:schemeClr val="tx1"/>
                </a:solidFill>
                <a:ea typeface="ＭＳ Ｐゴシック" pitchFamily="34" charset="-128"/>
              </a:rPr>
              <a:t>Exposure definition can be applied to any outcome of interest such as the primary explanatory variable or other variables, including confounders or effect modifiers, which must also be addressed in the analyses.</a:t>
            </a:r>
          </a:p>
          <a:p>
            <a:pPr>
              <a:lnSpc>
                <a:spcPct val="120000"/>
              </a:lnSpc>
              <a:defRPr/>
            </a:pPr>
            <a:endParaRPr lang="en-US" dirty="0" smtClean="0">
              <a:solidFill>
                <a:schemeClr val="tx1"/>
              </a:solidFill>
              <a:ea typeface="ＭＳ Ｐゴシック" pitchFamily="34" charset="-128"/>
            </a:endParaRPr>
          </a:p>
          <a:p>
            <a:pPr marL="171450" indent="-171450">
              <a:lnSpc>
                <a:spcPct val="120000"/>
              </a:lnSpc>
              <a:buFont typeface="Arial" pitchFamily="34" charset="0"/>
              <a:buChar char="•"/>
              <a:defRPr/>
            </a:pPr>
            <a:r>
              <a:rPr lang="en-US" dirty="0" smtClean="0">
                <a:solidFill>
                  <a:schemeClr val="tx1"/>
                </a:solidFill>
                <a:ea typeface="ＭＳ Ｐゴシック" pitchFamily="34" charset="-128"/>
              </a:rPr>
              <a:t>Example 1: In a comparative effectiveness research study of proton pump inhibitors and antibiotic treatment of </a:t>
            </a:r>
            <a:r>
              <a:rPr lang="en-US" i="1" dirty="0" smtClean="0">
                <a:solidFill>
                  <a:schemeClr val="tx1"/>
                </a:solidFill>
                <a:ea typeface="ＭＳ Ｐゴシック" pitchFamily="34" charset="-128"/>
              </a:rPr>
              <a:t>Helicobacter pylori </a:t>
            </a:r>
            <a:r>
              <a:rPr lang="en-US" dirty="0" smtClean="0">
                <a:solidFill>
                  <a:schemeClr val="tx1"/>
                </a:solidFill>
                <a:ea typeface="ＭＳ Ｐゴシック" pitchFamily="34" charset="-128"/>
              </a:rPr>
              <a:t>for preventing recurrent gastrointestinal (GI) bleeding, the primary exposures of interest are these two treatments, but it is also important to measure exposure to other drugs such as aspirin or nonsteroidal anti-inflammatory drugs, which could increase the risk of GI bleeds independent of treatment status.</a:t>
            </a:r>
          </a:p>
          <a:p>
            <a:pPr marL="171450" indent="-171450">
              <a:lnSpc>
                <a:spcPct val="120000"/>
              </a:lnSpc>
              <a:buFont typeface="Arial" pitchFamily="34" charset="0"/>
              <a:buChar char="•"/>
              <a:defRPr/>
            </a:pPr>
            <a:r>
              <a:rPr lang="en-US" dirty="0" smtClean="0">
                <a:solidFill>
                  <a:schemeClr val="tx1"/>
                </a:solidFill>
                <a:ea typeface="ＭＳ Ｐゴシック" pitchFamily="34" charset="-128"/>
              </a:rPr>
              <a:t>Example 2: When comparing cognitive-behavioral therapy (CBT) </a:t>
            </a:r>
            <a:r>
              <a:rPr lang="en-US" dirty="0" smtClean="0">
                <a:solidFill>
                  <a:schemeClr val="tx1"/>
                </a:solidFill>
              </a:rPr>
              <a:t>for treatment of depression compared to no CBT, it would be important to measure not only the exposure to CBT (e.g., number and/or type of therapy sessions), but also exposure to other factors such as antidepressant medication.</a:t>
            </a:r>
          </a:p>
          <a:p>
            <a:pPr>
              <a:lnSpc>
                <a:spcPct val="120000"/>
              </a:lnSpc>
              <a:defRPr/>
            </a:pPr>
            <a:endParaRPr lang="en-US" dirty="0" smtClean="0">
              <a:solidFill>
                <a:schemeClr val="tx1"/>
              </a:solidFill>
            </a:endParaRPr>
          </a:p>
          <a:p>
            <a:pPr>
              <a:lnSpc>
                <a:spcPct val="120000"/>
              </a:lnSpc>
              <a:defRPr/>
            </a:pPr>
            <a:r>
              <a:rPr lang="en-US" dirty="0" smtClean="0">
                <a:solidFill>
                  <a:schemeClr val="tx1"/>
                </a:solidFill>
              </a:rPr>
              <a:t>One-time interventions like surgery or vaccine administration may require only determining if and when an intervention occurred. However, pharmacological or longer term exposures should consider the intensity of the exposure by incorporating the dose, frequency, and duration. The research question and the available data elements will usually define how the exposure is measured. There is no “one-size-fits-all” method. Exposures to the same treatment of interest can be measured over differing time periods, with a dichotomous model, or categorically based on the amount of exposure. </a:t>
            </a:r>
            <a:r>
              <a:rPr lang="en-US" dirty="0" smtClean="0">
                <a:solidFill>
                  <a:schemeClr val="tx1"/>
                </a:solidFill>
                <a:ea typeface="ＭＳ Ｐゴシック" pitchFamily="34" charset="-128"/>
              </a:rPr>
              <a:t>Each measurement method has strengths and limitations and should be related to the nature of the research question.</a:t>
            </a:r>
          </a:p>
          <a:p>
            <a:pPr>
              <a:lnSpc>
                <a:spcPct val="120000"/>
              </a:lnSpc>
              <a:defRPr/>
            </a:pPr>
            <a:endParaRPr lang="en-US" dirty="0" smtClean="0">
              <a:solidFill>
                <a:schemeClr val="tx1"/>
              </a:solidFill>
              <a:ea typeface="ＭＳ Ｐゴシック" pitchFamily="34" charset="-128"/>
            </a:endParaRPr>
          </a:p>
          <a:p>
            <a:pPr>
              <a:lnSpc>
                <a:spcPct val="120000"/>
              </a:lnSpc>
              <a:defRPr/>
            </a:pPr>
            <a:r>
              <a:rPr lang="en-US" dirty="0" smtClean="0">
                <a:solidFill>
                  <a:schemeClr val="tx1"/>
                </a:solidFill>
                <a:ea typeface="ＭＳ Ｐゴシック" pitchFamily="34" charset="-128"/>
              </a:rPr>
              <a:t>Reference:</a:t>
            </a:r>
          </a:p>
          <a:p>
            <a:pPr rtl="0">
              <a:lnSpc>
                <a:spcPct val="120000"/>
              </a:lnSpc>
            </a:pPr>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a:lnSpc>
                <a:spcPct val="120000"/>
              </a:lnSpc>
              <a:defRPr/>
            </a:pPr>
            <a:r>
              <a:rPr lang="en-US" b="1" dirty="0" smtClean="0"/>
              <a:t>Conceptual Considerations for Exposure Measurement</a:t>
            </a:r>
          </a:p>
          <a:p>
            <a:pPr>
              <a:lnSpc>
                <a:spcPct val="120000"/>
              </a:lnSpc>
              <a:defRPr/>
            </a:pPr>
            <a:r>
              <a:rPr lang="en-US" dirty="0" smtClean="0"/>
              <a:t>A study’s conceptual basis should serve as the foundation for developing an operational definition of exposure, meaning that the measurement of exposure should match the goals of the study, taking into account both long-term and short-term use, so that the primary study question is adequately addressed. It is helpful to lay out a theoretical and biological link between the exposure and the outcome of interest. If the primary exposure of interest in the analysis is a medication, it may be relevant to briefly describe how the pharmacology, the pharmacodynamics, and the pharmacokinetics informed the exposure definition.</a:t>
            </a:r>
          </a:p>
          <a:p>
            <a:pPr>
              <a:lnSpc>
                <a:spcPct val="120000"/>
              </a:lnSpc>
              <a:defRPr/>
            </a:pPr>
            <a:endParaRPr lang="en-US" dirty="0" smtClean="0"/>
          </a:p>
          <a:p>
            <a:pPr marL="171450" indent="-171450">
              <a:lnSpc>
                <a:spcPct val="120000"/>
              </a:lnSpc>
              <a:buFont typeface="Arial" pitchFamily="34" charset="0"/>
              <a:buChar char="•"/>
              <a:defRPr/>
            </a:pPr>
            <a:r>
              <a:rPr lang="en-US" dirty="0" smtClean="0"/>
              <a:t>Example 1: In a comparison of bisphosphonates for the prevention of osteoporotic fractures, the exposure definition would need to be tailored to the specific bisphosphonate due to differences in the pharmacokinetics of the various medications. The definition of exposure for ibandronate, which is an osteoporosis-indicated bisphosphonate that is administered once per month and has a very long half-life, would likely need to be different than the definition of exposure for alendronate, a treatment alternative that is orally administered daily or weekly. When operationalizing exposure to these two medications, it would be insufficient to examine medication use in the last week for identifying current use of ibandronate but sufficient for current use of alendronate.</a:t>
            </a:r>
          </a:p>
          <a:p>
            <a:pPr marL="171450" indent="-171450">
              <a:lnSpc>
                <a:spcPct val="120000"/>
              </a:lnSpc>
              <a:buFont typeface="Arial" pitchFamily="34" charset="0"/>
              <a:buChar char="•"/>
              <a:defRPr/>
            </a:pPr>
            <a:r>
              <a:rPr lang="en-US" dirty="0" smtClean="0"/>
              <a:t>Example 2 (analogous scenario for nonpharmacological interventions): In a study examining a multivisit educational intervention for weight loss, the effect of the intervention would not be expected until individuals participated in at least one (or some) of the sessions. Therefore, it would not be appropriate to create an exposure definition based on registration in the program unless subject participation could be verified.</a:t>
            </a:r>
          </a:p>
          <a:p>
            <a:pPr>
              <a:lnSpc>
                <a:spcPct val="120000"/>
              </a:lnSpc>
              <a:defRPr/>
            </a:pPr>
            <a:endParaRPr lang="en-US" dirty="0" smtClean="0">
              <a:solidFill>
                <a:prstClr val="black"/>
              </a:solidFill>
              <a:ea typeface="ＭＳ Ｐゴシック" pitchFamily="34" charset="-128"/>
            </a:endParaRPr>
          </a:p>
          <a:p>
            <a:pPr>
              <a:lnSpc>
                <a:spcPct val="120000"/>
              </a:lnSpc>
              <a:defRPr/>
            </a:pPr>
            <a:r>
              <a:rPr lang="en-US" dirty="0" smtClean="0">
                <a:solidFill>
                  <a:prstClr val="black"/>
                </a:solidFill>
                <a:ea typeface="ＭＳ Ｐゴシック" pitchFamily="34" charset="-128"/>
              </a:rPr>
              <a:t>Reference:</a:t>
            </a:r>
          </a:p>
          <a:p>
            <a:pPr rtl="0">
              <a:lnSpc>
                <a:spcPct val="120000"/>
              </a:lnSpc>
            </a:pPr>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a:defRPr/>
            </a:pPr>
            <a:r>
              <a:rPr lang="en-US" sz="900" b="1" dirty="0" smtClean="0">
                <a:ea typeface="ＭＳ Ｐゴシック" pitchFamily="34" charset="-128"/>
              </a:rPr>
              <a:t>Examples of Exposure/Outcome Relationships</a:t>
            </a:r>
          </a:p>
          <a:p>
            <a:pPr>
              <a:defRPr/>
            </a:pPr>
            <a:r>
              <a:rPr lang="en-US" sz="900" dirty="0" smtClean="0">
                <a:ea typeface="ＭＳ Ｐゴシック" pitchFamily="34" charset="-128"/>
              </a:rPr>
              <a:t>These examples illustrate how an exposure might be associated with an increased likelihood of a benefit or harm.</a:t>
            </a:r>
          </a:p>
          <a:p>
            <a:pPr>
              <a:defRPr/>
            </a:pPr>
            <a:endParaRPr lang="en-US" sz="900" dirty="0" smtClean="0">
              <a:ea typeface="ＭＳ Ｐゴシック" pitchFamily="34" charset="-128"/>
            </a:endParaRPr>
          </a:p>
          <a:p>
            <a:pPr marL="171450" indent="-171450">
              <a:buFont typeface="Arial" pitchFamily="34" charset="0"/>
              <a:buChar char="•"/>
              <a:defRPr/>
            </a:pPr>
            <a:r>
              <a:rPr lang="en-US" sz="900" dirty="0" smtClean="0"/>
              <a:t>The first column (A</a:t>
            </a:r>
            <a:r>
              <a:rPr lang="en-US" sz="900" dirty="0" smtClean="0">
                <a:cs typeface="Arial"/>
              </a:rPr>
              <a:t>–</a:t>
            </a:r>
            <a:r>
              <a:rPr lang="en-US" sz="900" dirty="0" smtClean="0"/>
              <a:t>C) shows multiple exposures over time where the timing of the exposure is not consistent and stops midway through the observation period. Panel A shows a scenario in which there is a “threshold effect”—where the benefit (or risk) associated with the exposure increases after a specific amount of exposure and the level of benefit/risk is maintained from that point forward. In Panel B, the association between the exposure and the effect decreases rapidly after the exposure is removed. In panel C, there is an increase in the likelihood of the outcome with each exposure that diminishes after the exposure is removed.</a:t>
            </a:r>
          </a:p>
          <a:p>
            <a:pPr marL="171450" indent="-171450">
              <a:buFont typeface="Arial" pitchFamily="34" charset="0"/>
              <a:buChar char="•"/>
              <a:defRPr/>
            </a:pPr>
            <a:r>
              <a:rPr lang="en-US" sz="900" dirty="0" smtClean="0"/>
              <a:t>The second column (D</a:t>
            </a:r>
            <a:r>
              <a:rPr lang="en-US" sz="900" dirty="0" smtClean="0">
                <a:cs typeface="Arial"/>
              </a:rPr>
              <a:t>–</a:t>
            </a:r>
            <a:r>
              <a:rPr lang="en-US" sz="900" dirty="0" smtClean="0"/>
              <a:t>F) shows scenarios where the exposure of interest occurs at a single point in time. The relationship in panel D shows an immediate and sustained effect following exposure. In panel E, the exposure is a single event in time with an immediate effect that diminishes over time. Panel F represents a scenario where the effect from a single exposure is not immediate but happens relatively rapidly and then is sustained.</a:t>
            </a:r>
          </a:p>
          <a:p>
            <a:pPr marL="171450" indent="-171450">
              <a:buFont typeface="Arial" pitchFamily="34" charset="0"/>
              <a:buChar char="•"/>
              <a:defRPr/>
            </a:pPr>
            <a:r>
              <a:rPr lang="en-US" sz="900" dirty="0" smtClean="0"/>
              <a:t>The last column (G</a:t>
            </a:r>
            <a:r>
              <a:rPr lang="en-US" sz="900" dirty="0" smtClean="0">
                <a:cs typeface="Arial"/>
              </a:rPr>
              <a:t>–</a:t>
            </a:r>
            <a:r>
              <a:rPr lang="en-US" sz="900" dirty="0" smtClean="0"/>
              <a:t>I) represents scenarios where there are multiple exposures over time with different exposure</a:t>
            </a:r>
            <a:r>
              <a:rPr lang="en-US" sz="900" dirty="0" smtClean="0">
                <a:cs typeface="Arial"/>
              </a:rPr>
              <a:t>-</a:t>
            </a:r>
            <a:r>
              <a:rPr lang="en-US" sz="900" dirty="0" smtClean="0"/>
              <a:t>risk/benefit relationships. In panel G, the depicted relationship shows a dose response in which the risk or benefit increases at a slower rate after a threshold of exposure is reached. Panel H shows a linear increase in the risk/benefit associated with exposure. Panel I shows a large change in risk/benefit upon initial exposure and then an increase in the risk/benefit at a slower rate with each subsequent exposure.</a:t>
            </a:r>
          </a:p>
          <a:p>
            <a:pPr>
              <a:defRPr/>
            </a:pPr>
            <a:endParaRPr lang="en-US" sz="900" dirty="0" smtClean="0"/>
          </a:p>
          <a:p>
            <a:pPr>
              <a:defRPr/>
            </a:pPr>
            <a:r>
              <a:rPr lang="en-US" sz="900" dirty="0" smtClean="0">
                <a:solidFill>
                  <a:prstClr val="black"/>
                </a:solidFill>
                <a:ea typeface="ＭＳ Ｐゴシック" pitchFamily="34" charset="-128"/>
              </a:rPr>
              <a:t>Reference:</a:t>
            </a:r>
          </a:p>
          <a:p>
            <a:pPr rtl="0"/>
            <a:r>
              <a:rPr lang="en-US" sz="900" dirty="0" smtClean="0"/>
              <a:t>Lee TA, Pickard AS. Exposure definition and measurement. In: </a:t>
            </a:r>
            <a:r>
              <a:rPr lang="en-US" sz="900" dirty="0" err="1" smtClean="0"/>
              <a:t>Velentgas</a:t>
            </a:r>
            <a:r>
              <a:rPr lang="en-US" sz="900"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sz="9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900" b="1" dirty="0" smtClean="0">
                <a:solidFill>
                  <a:schemeClr val="tx1"/>
                </a:solidFill>
              </a:rPr>
              <a:t>Timeline of Exposure, Induction and Latent Periods, and Outcome</a:t>
            </a:r>
          </a:p>
          <a:p>
            <a:pPr>
              <a:defRPr/>
            </a:pPr>
            <a:r>
              <a:rPr lang="en-US" sz="900" dirty="0" smtClean="0">
                <a:solidFill>
                  <a:schemeClr val="tx1"/>
                </a:solidFill>
              </a:rPr>
              <a:t>The induction period is the time from when the causal effects of the exposure have been completed to the start of the event or outcome. The latent period is the time from when the outcome starts to when the outcome is identified. Additional exposures during the induction or latent periods will not influence the outcome.</a:t>
            </a:r>
          </a:p>
          <a:p>
            <a:pPr>
              <a:defRPr/>
            </a:pPr>
            <a:endParaRPr lang="en-US" sz="900" dirty="0" smtClean="0">
              <a:solidFill>
                <a:schemeClr val="tx1"/>
              </a:solidFill>
            </a:endParaRPr>
          </a:p>
          <a:p>
            <a:pPr>
              <a:defRPr/>
            </a:pPr>
            <a:r>
              <a:rPr lang="en-US" sz="900" dirty="0" smtClean="0">
                <a:solidFill>
                  <a:schemeClr val="tx1"/>
                </a:solidFill>
              </a:rPr>
              <a:t>As an example of incorporating both the induction and latent periods in exposure measurement, consider the evaluation of the comparative effectiveness of a cholesterol-lowering medication for the prevention of myocardial infarction (MI). First, the induction period for the medication could be lengthy if the effectiveness is through lowering cholesterol to prevent atherosclerosis. Second, there is likely a very small latent period from disease onset to identification/diagnosis (the time from when the MI starts to when it is identified will be relatively short). Any medication use that occurs during the induction and latent periods should not be included in the operational definition of exposure. For this example, it would be inappropriate to consider an individual exposed to the medication of interest if they had a single dose of the medication the day before the event, as this would not have contributed to any risk reduction for the event. Because of the short latent period, it would be unlikely that exposures occurred during that timeframe. Exposure should be measured during a time period when the use of lipid-lowering medications is expected to have an effect on the outcome. Therefore, the exposure definition should encompass a timeframe where the benefit of lipid-lowering medications is expected, and this should be justified based on what is known about the link between atherosclerosis and MI and the known biological action of lipid-lowering medications.</a:t>
            </a:r>
          </a:p>
          <a:p>
            <a:pPr>
              <a:defRPr/>
            </a:pPr>
            <a:endParaRPr lang="en-US" sz="900" dirty="0" smtClean="0">
              <a:solidFill>
                <a:schemeClr val="tx1"/>
              </a:solidFill>
            </a:endParaRPr>
          </a:p>
          <a:p>
            <a:pPr>
              <a:defRPr/>
            </a:pPr>
            <a:r>
              <a:rPr lang="en-US" sz="900" dirty="0" smtClean="0">
                <a:solidFill>
                  <a:schemeClr val="tx1"/>
                </a:solidFill>
                <a:ea typeface="ＭＳ Ｐゴシック" pitchFamily="34" charset="-128"/>
              </a:rPr>
              <a:t>References:</a:t>
            </a:r>
          </a:p>
          <a:p>
            <a:pPr rtl="0"/>
            <a:r>
              <a:rPr lang="en-US" sz="900" dirty="0" smtClean="0"/>
              <a:t>Lee TA, Pickard AS. Exposure definition and measurement. In: </a:t>
            </a:r>
            <a:r>
              <a:rPr lang="en-US" sz="900" dirty="0" err="1" smtClean="0"/>
              <a:t>Velentgas</a:t>
            </a:r>
            <a:r>
              <a:rPr lang="en-US" sz="900"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p>
          <a:p>
            <a:pPr eaLnBrk="1" hangingPunct="1">
              <a:spcBef>
                <a:spcPct val="0"/>
              </a:spcBef>
              <a:defRPr/>
            </a:pPr>
            <a:endParaRPr lang="en-US" sz="900" dirty="0" smtClean="0">
              <a:solidFill>
                <a:schemeClr val="tx1"/>
              </a:solidFill>
            </a:endParaRPr>
          </a:p>
          <a:p>
            <a:pPr eaLnBrk="1" hangingPunct="1">
              <a:spcBef>
                <a:spcPct val="0"/>
              </a:spcBef>
              <a:defRPr/>
            </a:pPr>
            <a:r>
              <a:rPr lang="en-US" sz="900" dirty="0" smtClean="0">
                <a:solidFill>
                  <a:schemeClr val="tx1"/>
                </a:solidFill>
              </a:rPr>
              <a:t>Rothman KJ. Induction and latent periods. Am J</a:t>
            </a:r>
            <a:r>
              <a:rPr lang="en-US" sz="900" baseline="0" dirty="0" smtClean="0">
                <a:solidFill>
                  <a:schemeClr val="tx1"/>
                </a:solidFill>
              </a:rPr>
              <a:t> </a:t>
            </a:r>
            <a:r>
              <a:rPr lang="en-US" sz="900" dirty="0" smtClean="0">
                <a:solidFill>
                  <a:schemeClr val="tx1"/>
                </a:solidFill>
              </a:rPr>
              <a:t>Epidemiol</a:t>
            </a:r>
            <a:r>
              <a:rPr lang="en-US" sz="900" baseline="0" dirty="0" smtClean="0">
                <a:solidFill>
                  <a:schemeClr val="tx1"/>
                </a:solidFill>
              </a:rPr>
              <a:t> 1981 Aug;</a:t>
            </a:r>
            <a:r>
              <a:rPr lang="en-US" sz="900" dirty="0" smtClean="0">
                <a:solidFill>
                  <a:schemeClr val="tx1"/>
                </a:solidFill>
              </a:rPr>
              <a:t>114 (2):253-9. PMID: 7304560.</a:t>
            </a:r>
            <a:br>
              <a:rPr lang="en-US" sz="900" dirty="0" smtClean="0">
                <a:solidFill>
                  <a:schemeClr val="tx1"/>
                </a:solidFill>
              </a:rPr>
            </a:br>
            <a:r>
              <a:rPr lang="en-US" sz="900" dirty="0" smtClean="0"/>
              <a:t>http://www.ncbi.nlm.nih.gov/pubmed/</a:t>
            </a:r>
            <a:r>
              <a:rPr lang="en-US" sz="900" dirty="0" smtClean="0">
                <a:solidFill>
                  <a:schemeClr val="tx1"/>
                </a:solidFill>
              </a:rPr>
              <a:t>7304560</a:t>
            </a:r>
            <a:endParaRPr lang="en-US" sz="900" dirty="0" smtClean="0"/>
          </a:p>
          <a:p>
            <a:pPr eaLnBrk="1" hangingPunct="1">
              <a:spcBef>
                <a:spcPct val="0"/>
              </a:spcBef>
              <a:defRPr/>
            </a:pPr>
            <a:endParaRPr lang="en-US" sz="900" dirty="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55000" lnSpcReduction="20000"/>
          </a:bodyPr>
          <a:lstStyle/>
          <a:p>
            <a:pPr>
              <a:lnSpc>
                <a:spcPct val="120000"/>
              </a:lnSpc>
              <a:defRPr/>
            </a:pPr>
            <a:r>
              <a:rPr lang="en-US" b="1" dirty="0" smtClean="0">
                <a:solidFill>
                  <a:schemeClr val="tx1"/>
                </a:solidFill>
              </a:rPr>
              <a:t>Data Sources for Exposure Measurement</a:t>
            </a:r>
          </a:p>
          <a:p>
            <a:pPr>
              <a:lnSpc>
                <a:spcPct val="120000"/>
              </a:lnSpc>
              <a:defRPr/>
            </a:pPr>
            <a:r>
              <a:rPr lang="en-US" dirty="0" smtClean="0">
                <a:solidFill>
                  <a:schemeClr val="tx1"/>
                </a:solidFill>
              </a:rPr>
              <a:t>It is important to use a consistent and accurate method for identifying exposure in the available dataset. Consideration of single or multiple codes is necessary and, if there are multiple codes, knowing if they identify the procedure of interest or knowing if there is variability in the procedures identified is also helpful. Depending on the source of the data, interventions may be identified with one of several CPT (Current Procedural Technology), HCPCS (Healthcare Common Procedure Coding System), or ICD-9 (International Statistical Classification of Diseases) codes. Multiple codes may each reliably identify exposure to the procedure, but using only one may be insufficient to identify the event. The source and purpose of the data influence the decision. One set of codes may be useful if using hospital billing data, while another may be useful for physician claims data. It is important to avoid broad lists of codes in order to minimize exposure misclassification. If possible, previous validation studies can be referenced or small validation studies can be performed to justify decisions regarding exposure identification.</a:t>
            </a:r>
          </a:p>
          <a:p>
            <a:pPr>
              <a:lnSpc>
                <a:spcPct val="120000"/>
              </a:lnSpc>
              <a:defRPr/>
            </a:pPr>
            <a:endParaRPr lang="en-US" dirty="0" smtClean="0">
              <a:solidFill>
                <a:schemeClr val="tx1"/>
              </a:solidFill>
            </a:endParaRPr>
          </a:p>
          <a:p>
            <a:pPr>
              <a:lnSpc>
                <a:spcPct val="120000"/>
              </a:lnSpc>
              <a:defRPr/>
            </a:pPr>
            <a:r>
              <a:rPr lang="en-US" dirty="0" smtClean="0">
                <a:solidFill>
                  <a:schemeClr val="tx1"/>
                </a:solidFill>
              </a:rPr>
              <a:t>Prospective exposure information may also be feasible or necessary to collect from patients or physicians in certain circumstances. It is important to remember that the characteristics of the exposure and the patient population are likely to influence the validity of the information that is collected depending on the nature of the data. For instance, the recall of information on a surgical procedure (one event such as having had a hysterectomy) may be more accurate than the recall of the use of medications (previous use of nonsteroidal anti-inflammatory drugs [NSAIDS]). In this example, the accuracy of recall for hysterectomy was 96 percent while only 57 percent of those that had a dispensing record for an NSAID reported use of an NSAID, showing the potential for exposure misclassification when using self-reported recall for medication use. As with any data source, use of this type of data should be supported by evidence of its validity.</a:t>
            </a:r>
          </a:p>
          <a:p>
            <a:pPr>
              <a:lnSpc>
                <a:spcPct val="120000"/>
              </a:lnSpc>
              <a:defRPr/>
            </a:pPr>
            <a:endParaRPr lang="en-US" dirty="0" smtClean="0">
              <a:solidFill>
                <a:schemeClr val="tx1"/>
              </a:solidFill>
            </a:endParaRPr>
          </a:p>
          <a:p>
            <a:pPr>
              <a:lnSpc>
                <a:spcPct val="120000"/>
              </a:lnSpc>
              <a:defRPr/>
            </a:pPr>
            <a:r>
              <a:rPr lang="en-US" dirty="0" smtClean="0">
                <a:solidFill>
                  <a:schemeClr val="tx1"/>
                </a:solidFill>
                <a:ea typeface="ＭＳ Ｐゴシック" pitchFamily="34" charset="-128"/>
              </a:rPr>
              <a:t>References:</a:t>
            </a:r>
          </a:p>
          <a:p>
            <a:pPr rtl="0">
              <a:lnSpc>
                <a:spcPct val="120000"/>
              </a:lnSpc>
            </a:pPr>
            <a:r>
              <a:rPr lang="en-US" dirty="0" smtClean="0"/>
              <a:t>Lee TA, Pickard AS. Exposure definition and measurement.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schemeClr val="tx1"/>
              </a:solidFill>
              <a:effectLst/>
              <a:uLnTx/>
              <a:uFillTx/>
              <a:latin typeface="+mn-lt"/>
              <a:ea typeface="ＭＳ Ｐゴシック" charset="0"/>
              <a:cs typeface="+mn-cs"/>
            </a:endParaRPr>
          </a:p>
          <a:p>
            <a:pPr>
              <a:lnSpc>
                <a:spcPct val="120000"/>
              </a:lnSpc>
              <a:defRPr/>
            </a:pPr>
            <a:r>
              <a:rPr lang="en-US" dirty="0" smtClean="0">
                <a:solidFill>
                  <a:schemeClr val="tx1"/>
                </a:solidFill>
              </a:rPr>
              <a:t>Green A, </a:t>
            </a:r>
            <a:r>
              <a:rPr lang="en-US" dirty="0" err="1" smtClean="0">
                <a:solidFill>
                  <a:schemeClr val="tx1"/>
                </a:solidFill>
              </a:rPr>
              <a:t>Purdie</a:t>
            </a:r>
            <a:r>
              <a:rPr lang="en-US" dirty="0" smtClean="0">
                <a:solidFill>
                  <a:schemeClr val="tx1"/>
                </a:solidFill>
              </a:rPr>
              <a:t> D, Green L, et al. Validity of self-reported hysterectomy and tubal </a:t>
            </a:r>
            <a:r>
              <a:rPr lang="en-US" dirty="0" err="1" smtClean="0">
                <a:solidFill>
                  <a:schemeClr val="tx1"/>
                </a:solidFill>
              </a:rPr>
              <a:t>sterilisation</a:t>
            </a:r>
            <a:r>
              <a:rPr lang="en-US" dirty="0" smtClean="0">
                <a:solidFill>
                  <a:schemeClr val="tx1"/>
                </a:solidFill>
              </a:rPr>
              <a:t>. The Survey of Women's Health Study Group. </a:t>
            </a:r>
            <a:r>
              <a:rPr lang="en-US" dirty="0" err="1" smtClean="0">
                <a:solidFill>
                  <a:schemeClr val="tx1"/>
                </a:solidFill>
              </a:rPr>
              <a:t>Aust</a:t>
            </a:r>
            <a:r>
              <a:rPr lang="en-US" dirty="0" smtClean="0">
                <a:solidFill>
                  <a:schemeClr val="tx1"/>
                </a:solidFill>
              </a:rPr>
              <a:t> N Z J Public Health 1997 Jun;21(3):337-40. PMID: 9270164.</a:t>
            </a:r>
          </a:p>
          <a:p>
            <a:pPr>
              <a:lnSpc>
                <a:spcPct val="120000"/>
              </a:lnSpc>
              <a:defRPr/>
            </a:pPr>
            <a:r>
              <a:rPr lang="en-US" dirty="0" smtClean="0">
                <a:solidFill>
                  <a:schemeClr val="tx1"/>
                </a:solidFill>
              </a:rPr>
              <a:t>http://www.ncbi.nlm.nih.gov/pubmed/9270164</a:t>
            </a:r>
          </a:p>
          <a:p>
            <a:pPr>
              <a:lnSpc>
                <a:spcPct val="120000"/>
              </a:lnSpc>
              <a:defRPr/>
            </a:pPr>
            <a:endParaRPr lang="en-US" dirty="0" smtClean="0">
              <a:solidFill>
                <a:schemeClr val="tx1"/>
              </a:solidFill>
              <a:ea typeface="ＭＳ Ｐゴシック" pitchFamily="34" charset="-128"/>
            </a:endParaRPr>
          </a:p>
          <a:p>
            <a:pPr>
              <a:lnSpc>
                <a:spcPct val="120000"/>
              </a:lnSpc>
              <a:defRPr/>
            </a:pPr>
            <a:r>
              <a:rPr lang="en-US" dirty="0" smtClean="0">
                <a:solidFill>
                  <a:schemeClr val="tx1"/>
                </a:solidFill>
              </a:rPr>
              <a:t>West SL, </a:t>
            </a:r>
            <a:r>
              <a:rPr lang="en-US" dirty="0" err="1" smtClean="0">
                <a:solidFill>
                  <a:schemeClr val="tx1"/>
                </a:solidFill>
              </a:rPr>
              <a:t>Savitz</a:t>
            </a:r>
            <a:r>
              <a:rPr lang="en-US" dirty="0" smtClean="0">
                <a:solidFill>
                  <a:schemeClr val="tx1"/>
                </a:solidFill>
              </a:rPr>
              <a:t> DA, Koch G, Strom BL, Guess HA, </a:t>
            </a:r>
            <a:r>
              <a:rPr lang="en-US" dirty="0" err="1" smtClean="0">
                <a:solidFill>
                  <a:schemeClr val="tx1"/>
                </a:solidFill>
              </a:rPr>
              <a:t>Hartzema</a:t>
            </a:r>
            <a:r>
              <a:rPr lang="en-US" dirty="0" smtClean="0">
                <a:solidFill>
                  <a:schemeClr val="tx1"/>
                </a:solidFill>
              </a:rPr>
              <a:t> A. Recall accuracy for prescription medications: self-report compared with database information. Am J </a:t>
            </a:r>
            <a:r>
              <a:rPr lang="en-US" dirty="0" err="1" smtClean="0">
                <a:solidFill>
                  <a:schemeClr val="tx1"/>
                </a:solidFill>
              </a:rPr>
              <a:t>Epidemiol</a:t>
            </a:r>
            <a:r>
              <a:rPr lang="en-US" dirty="0" smtClean="0">
                <a:solidFill>
                  <a:schemeClr val="tx1"/>
                </a:solidFill>
              </a:rPr>
              <a:t> 1995 Nov 15;142:1103-12. PMID: 7485055.</a:t>
            </a:r>
          </a:p>
          <a:p>
            <a:pPr>
              <a:lnSpc>
                <a:spcPct val="120000"/>
              </a:lnSpc>
              <a:defRPr/>
            </a:pPr>
            <a:r>
              <a:rPr lang="en-US" dirty="0" smtClean="0">
                <a:solidFill>
                  <a:schemeClr val="tx1"/>
                </a:solidFill>
                <a:ea typeface="ＭＳ Ｐゴシック" pitchFamily="34" charset="-128"/>
              </a:rPr>
              <a:t>http://www.ncbi.nlm.nih.gov/pubmed/</a:t>
            </a:r>
            <a:r>
              <a:rPr lang="en-US" dirty="0" smtClean="0">
                <a:solidFill>
                  <a:schemeClr val="tx1"/>
                </a:solidFill>
              </a:rPr>
              <a:t>7485055</a:t>
            </a:r>
            <a:endParaRPr lang="en-US" dirty="0" smtClean="0">
              <a:solidFill>
                <a:schemeClr val="tx1"/>
              </a:solidFill>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sz="800" b="1" dirty="0" smtClean="0">
                <a:solidFill>
                  <a:schemeClr val="tx1"/>
                </a:solidFill>
              </a:rPr>
              <a:t>Creating an Exposure Definition</a:t>
            </a:r>
          </a:p>
          <a:p>
            <a:pPr>
              <a:defRPr/>
            </a:pPr>
            <a:endParaRPr lang="en-US" sz="800" b="1" dirty="0" smtClean="0">
              <a:solidFill>
                <a:schemeClr val="tx1"/>
              </a:solidFill>
            </a:endParaRPr>
          </a:p>
          <a:p>
            <a:pPr>
              <a:defRPr/>
            </a:pPr>
            <a:r>
              <a:rPr lang="en-US" sz="800" b="1" dirty="0" smtClean="0">
                <a:solidFill>
                  <a:schemeClr val="tx1"/>
                </a:solidFill>
              </a:rPr>
              <a:t>Time Window</a:t>
            </a:r>
          </a:p>
          <a:p>
            <a:pPr>
              <a:defRPr/>
            </a:pPr>
            <a:r>
              <a:rPr lang="en-US" sz="800" dirty="0" smtClean="0">
                <a:solidFill>
                  <a:schemeClr val="tx1"/>
                </a:solidFill>
              </a:rPr>
              <a:t>The exposure time window should reflect the period during which the exposure is having its effects relevant to the outcome of interest, taking into account the induction and latent periods. For example, the exposure time window to evaluate the effectiveness of statins for preventing acute myocardial infarctions should be over the time period that statins can have their impact on cardiovascular events, which would be over the preceding several years rather than, for instance, over the 2 weeks immediately preceding an event. There is no gold standard in defining the exposure time window, but the period selected should be justified based on the biological and clinical pathways between the intervention/exposure and the outcome. At the same time, practical limitations of the study data should be acknowledged when defining the window. Although lifetime exposure to a medication is an ideal definition, the information available in the dataset may not allow for this definition, which may have to be changed to a timeframe that is consistent with the length of followup of individuals in the dataset. When the time window is limited by data, sensitivity analyses should be performed in order to evaluate the robustness of the results to the time window.</a:t>
            </a:r>
          </a:p>
          <a:p>
            <a:pPr>
              <a:defRPr/>
            </a:pPr>
            <a:endParaRPr lang="en-US" sz="800" b="1" dirty="0" smtClean="0">
              <a:solidFill>
                <a:schemeClr val="tx1"/>
              </a:solidFill>
            </a:endParaRPr>
          </a:p>
          <a:p>
            <a:pPr>
              <a:defRPr/>
            </a:pPr>
            <a:r>
              <a:rPr lang="en-US" sz="800" b="1" dirty="0" smtClean="0">
                <a:solidFill>
                  <a:schemeClr val="tx1"/>
                </a:solidFill>
              </a:rPr>
              <a:t>Unit of Analysis</a:t>
            </a:r>
          </a:p>
          <a:p>
            <a:pPr>
              <a:defRPr/>
            </a:pPr>
            <a:r>
              <a:rPr lang="en-US" sz="800" dirty="0" smtClean="0">
                <a:solidFill>
                  <a:schemeClr val="tx1"/>
                </a:solidFill>
              </a:rPr>
              <a:t>When creating a definition for an exposure measurement, it is necessary to consider the unit of analysis for the study and the measurement precision possible within the constraints of the data. The nature of the intervention largely dictates the appropriate unit of analysis. If the unit of analysis does not vary with time, it can be defined at the patient level, but more often is defined by person-time (when exposure status varies over the course of the study). For example, medication regimens often involve adding or discontinuing medications, suboptimal adherence, dosage changes, or other factors may cause changes in exposure to the intervention of interest.</a:t>
            </a:r>
          </a:p>
          <a:p>
            <a:pPr>
              <a:defRPr/>
            </a:pPr>
            <a:endParaRPr lang="en-US" sz="800" dirty="0" smtClean="0">
              <a:solidFill>
                <a:schemeClr val="tx1"/>
              </a:solidFill>
            </a:endParaRPr>
          </a:p>
          <a:p>
            <a:pPr>
              <a:defRPr/>
            </a:pPr>
            <a:r>
              <a:rPr lang="en-US" sz="800" dirty="0" smtClean="0">
                <a:solidFill>
                  <a:schemeClr val="tx1"/>
                </a:solidFill>
                <a:ea typeface="ＭＳ Ｐゴシック" pitchFamily="34" charset="-128"/>
              </a:rPr>
              <a:t>References:</a:t>
            </a:r>
          </a:p>
          <a:p>
            <a:pPr marL="0" marR="0" lvl="0" indent="0" algn="l" defTabSz="914400" rtl="0" eaLnBrk="0" fontAlgn="base" latinLnBrk="0" hangingPunct="0">
              <a:spcBef>
                <a:spcPct val="30000"/>
              </a:spcBef>
              <a:spcAft>
                <a:spcPct val="0"/>
              </a:spcAft>
              <a:buClrTx/>
              <a:buSzTx/>
              <a:buFontTx/>
              <a:buNone/>
              <a:tabLst/>
              <a:defRPr/>
            </a:pPr>
            <a:r>
              <a:rPr lang="en-US" sz="800" dirty="0" smtClean="0"/>
              <a:t>Lee TA, Pickard AS. Exposure definition and measurement. In: </a:t>
            </a:r>
            <a:r>
              <a:rPr lang="en-US" sz="800" dirty="0" err="1" smtClean="0"/>
              <a:t>Velentgas</a:t>
            </a:r>
            <a:r>
              <a:rPr lang="en-US" sz="800"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sz="800" b="0" dirty="0" smtClean="0">
              <a:solidFill>
                <a:schemeClr val="tx1"/>
              </a:solidFill>
              <a:ea typeface="ＭＳ Ｐゴシック" pitchFamily="34" charset="-128"/>
            </a:endParaRPr>
          </a:p>
          <a:p>
            <a:pPr marL="0" marR="0" lvl="0" indent="0" algn="l" defTabSz="914400" rtl="0" eaLnBrk="0" fontAlgn="base" latinLnBrk="0" hangingPunct="0">
              <a:spcBef>
                <a:spcPct val="30000"/>
              </a:spcBef>
              <a:spcAft>
                <a:spcPct val="0"/>
              </a:spcAft>
              <a:buClrTx/>
              <a:buSzTx/>
              <a:buFontTx/>
              <a:buNone/>
              <a:tabLst/>
              <a:defRPr/>
            </a:pPr>
            <a:endParaRPr lang="en-US" sz="800" dirty="0" smtClean="0">
              <a:solidFill>
                <a:schemeClr val="tx1"/>
              </a:solidFill>
            </a:endParaRPr>
          </a:p>
          <a:p>
            <a:pPr eaLnBrk="1" hangingPunct="1">
              <a:spcBef>
                <a:spcPct val="0"/>
              </a:spcBef>
              <a:defRPr/>
            </a:pPr>
            <a:r>
              <a:rPr lang="en-US" sz="800" dirty="0" smtClean="0">
                <a:solidFill>
                  <a:schemeClr val="tx1"/>
                </a:solidFill>
              </a:rPr>
              <a:t>Rothman KJ. Induction and latent periods. Am J Epidemiol 1981 Aug;114(2):253-9. PMID: 7304560.</a:t>
            </a:r>
          </a:p>
          <a:p>
            <a:pPr marL="0" marR="0" indent="0" algn="l" defTabSz="914400" rtl="0" eaLnBrk="1" fontAlgn="base" latinLnBrk="0" hangingPunct="1">
              <a:spcBef>
                <a:spcPct val="0"/>
              </a:spcBef>
              <a:spcAft>
                <a:spcPct val="0"/>
              </a:spcAft>
              <a:buClrTx/>
              <a:buSzTx/>
              <a:buFontTx/>
              <a:buNone/>
              <a:tabLst/>
              <a:defRPr/>
            </a:pPr>
            <a:r>
              <a:rPr lang="en-US" sz="800" dirty="0" smtClean="0">
                <a:solidFill>
                  <a:schemeClr val="tx1"/>
                </a:solidFill>
              </a:rPr>
              <a:t>http://www.ncbi.nlm.nih.gov/pubmed/7304560</a:t>
            </a:r>
          </a:p>
          <a:p>
            <a:pPr eaLnBrk="1" hangingPunct="1">
              <a:spcBef>
                <a:spcPct val="0"/>
              </a:spcBef>
              <a:defRPr/>
            </a:pPr>
            <a:endParaRPr lang="en-US" sz="800" dirty="0" smtClean="0">
              <a:solidFill>
                <a:schemeClr val="tx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Autofit/>
          </a:bodyPr>
          <a:lstStyle/>
          <a:p>
            <a:pPr>
              <a:defRPr/>
            </a:pPr>
            <a:r>
              <a:rPr lang="en-US" sz="800" b="1" dirty="0" smtClean="0">
                <a:solidFill>
                  <a:schemeClr val="tx1"/>
                </a:solidFill>
              </a:rPr>
              <a:t>Creating an Exposure Definition</a:t>
            </a:r>
          </a:p>
          <a:p>
            <a:pPr>
              <a:defRPr/>
            </a:pPr>
            <a:endParaRPr lang="en-US" sz="800" b="1" dirty="0" smtClean="0">
              <a:solidFill>
                <a:schemeClr val="tx1"/>
              </a:solidFill>
            </a:endParaRPr>
          </a:p>
          <a:p>
            <a:pPr>
              <a:defRPr/>
            </a:pPr>
            <a:r>
              <a:rPr lang="en-US" sz="800" b="1" dirty="0" smtClean="0">
                <a:solidFill>
                  <a:schemeClr val="tx1"/>
                </a:solidFill>
              </a:rPr>
              <a:t>Measurement Scale</a:t>
            </a:r>
          </a:p>
          <a:p>
            <a:pPr>
              <a:defRPr/>
            </a:pPr>
            <a:r>
              <a:rPr lang="en-US" sz="800" dirty="0" smtClean="0">
                <a:solidFill>
                  <a:schemeClr val="tx1"/>
                </a:solidFill>
              </a:rPr>
              <a:t>The measurement scale should be operationalized to make the most use of the information available. The more precisely an exposure is measured, the less the measurement error. Many observational comparative effectiveness research studies involve dichotomous variables (an individual either had or did not have surgery). Other studies use continuous covariates, particularly when there is a dose-response relationship. However, the ability to operationalize exposure as a continuous variable may be limited by the availability and uncertainty surrounding the accuracy of the exposure data. If the accuracy of the classification can be improved by using an alternative approach to scaling (e.g., measuring exposure as a categorical variable), it is possible to introduce less bias towards the null than is associated with the continuous measure. For example, if an individual was dispensed three separate prescriptions with a 30-day medication supply, he/she may not have taken the entire 90-day supply, but it is likely that he/she took more than 60 doses. In this case, an ordinal scaling of the exposure measure for the number of doses of a medication may be preferable when it may not be possible to accurately identify the actual number of doses taken.</a:t>
            </a:r>
          </a:p>
          <a:p>
            <a:pPr>
              <a:defRPr/>
            </a:pPr>
            <a:endParaRPr lang="en-US" sz="800" dirty="0" smtClean="0">
              <a:solidFill>
                <a:schemeClr val="tx1"/>
              </a:solidFill>
            </a:endParaRPr>
          </a:p>
          <a:p>
            <a:pPr>
              <a:defRPr/>
            </a:pPr>
            <a:r>
              <a:rPr lang="en-US" sz="800" b="1" dirty="0" smtClean="0">
                <a:solidFill>
                  <a:schemeClr val="tx1"/>
                </a:solidFill>
              </a:rPr>
              <a:t>Precision of Exposure Measure</a:t>
            </a:r>
          </a:p>
          <a:p>
            <a:pPr>
              <a:defRPr/>
            </a:pPr>
            <a:r>
              <a:rPr lang="en-US" sz="800" dirty="0" smtClean="0">
                <a:solidFill>
                  <a:schemeClr val="tx1"/>
                </a:solidFill>
              </a:rPr>
              <a:t>The source of the data being used for the analysis can limit the ability to precisely characterize exposure. Dispensing records are more reliable than medication orders or active drug lists but do not always accurately reflect the amount of medication actually used. It would be more accurate to have information on medication assays; however, this is impractical for most observational comparative effectiveness research. Thus, while dispensing data may provide a more accurate measurement on a more routine basis than other sources of data, assumptions about actual use are still inherent in the use of these data for determining exposure status. Investigators should understand the benefits and limitations associated with the data source being used, and ensure that the exposure can be measured with sufficient precision to answer the research question of interest.</a:t>
            </a:r>
          </a:p>
          <a:p>
            <a:pPr>
              <a:defRPr/>
            </a:pPr>
            <a:endParaRPr lang="en-US" sz="800" dirty="0" smtClean="0">
              <a:solidFill>
                <a:schemeClr val="tx1"/>
              </a:solidFill>
            </a:endParaRPr>
          </a:p>
          <a:p>
            <a:pPr>
              <a:defRPr/>
            </a:pPr>
            <a:r>
              <a:rPr lang="en-US" sz="800" dirty="0" smtClean="0">
                <a:solidFill>
                  <a:schemeClr val="tx1"/>
                </a:solidFill>
                <a:ea typeface="ＭＳ Ｐゴシック" pitchFamily="34" charset="-128"/>
              </a:rPr>
              <a:t>Reference:</a:t>
            </a:r>
          </a:p>
          <a:p>
            <a:pPr rtl="0"/>
            <a:r>
              <a:rPr lang="en-US" sz="800" dirty="0" smtClean="0"/>
              <a:t>Lee TA, Pickard AS. Exposure definition and measurement. In: </a:t>
            </a:r>
            <a:r>
              <a:rPr lang="en-US" sz="800" dirty="0" err="1" smtClean="0"/>
              <a:t>Velentgas</a:t>
            </a:r>
            <a:r>
              <a:rPr lang="en-US" sz="800" dirty="0" smtClean="0"/>
              <a:t> P and Dreyer NA, eds. Developing a Protocol for Observational Comparative Effectiveness Research: A User's Guide. Rockville, MD: Agency for Healthcare Research and Quality; January 2013. p.45-58. AHRQ Publication No. 12-EHC099. Available at www.effectivehealthcare.ahrq.gov/Methods-OCER.cfm.</a:t>
            </a:r>
            <a:endParaRPr lang="en-US" sz="8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2045182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058493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3153200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0169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2974062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3377121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716375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41892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216344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3174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3836372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08356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364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1895535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2824020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479408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119801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37978998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Palatino Linotype" pitchFamily="18" charset="0"/>
            </a:endParaRPr>
          </a:p>
        </p:txBody>
      </p:sp>
    </p:spTree>
  </p:cSld>
  <p:clrMap bg1="lt1" tx1="dk1" bg2="lt2" tx2="dk2" accent1="accent1" accent2="accent2" accent3="accent3" accent4="accent4" accent5="accent5" accent6="accent6" hlink="hlink" folHlink="folHlink"/>
  <p:sldLayoutIdLst>
    <p:sldLayoutId id="2147483963"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 id="2147483958" r:id="rId14"/>
    <p:sldLayoutId id="2147483959" r:id="rId15"/>
    <p:sldLayoutId id="2147483960" r:id="rId16"/>
    <p:sldLayoutId id="2147483961" r:id="rId17"/>
    <p:sldLayoutId id="2147483962"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Exposure Definition and Measurement in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xfrm>
            <a:off x="381000" y="1265237"/>
            <a:ext cx="8382000" cy="5059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000" dirty="0" smtClean="0">
                <a:ea typeface="ＭＳ Ｐゴシック" pitchFamily="34" charset="-128"/>
              </a:rPr>
              <a:t>Dosage and dose-response </a:t>
            </a:r>
            <a:endParaRPr lang="en-US" sz="2000" dirty="0" smtClean="0">
              <a:solidFill>
                <a:srgbClr val="FF0000"/>
              </a:solidFill>
              <a:ea typeface="ＭＳ Ｐゴシック" pitchFamily="34" charset="-128"/>
            </a:endParaRPr>
          </a:p>
          <a:p>
            <a:pPr marL="693738" lvl="1" indent="-292100"/>
            <a:r>
              <a:rPr lang="en-US" sz="2000" dirty="0" smtClean="0">
                <a:ea typeface="ＭＳ Ｐゴシック" pitchFamily="34" charset="-128"/>
              </a:rPr>
              <a:t>The cumulative dose (total amount of exposure over a specified time period) is often optimal for adequately defining exposure (and existence of a threshold effect).</a:t>
            </a:r>
          </a:p>
          <a:p>
            <a:pPr marL="1096963" lvl="2" indent="-292100"/>
            <a:r>
              <a:rPr lang="en-US" dirty="0" smtClean="0">
                <a:ea typeface="ＭＳ Ｐゴシック" pitchFamily="34" charset="-128"/>
              </a:rPr>
              <a:t>Frequency, amount/dose of each occurrence, and duration of exposure</a:t>
            </a:r>
          </a:p>
          <a:p>
            <a:pPr marL="693738" lvl="1" indent="-292100"/>
            <a:r>
              <a:rPr lang="en-US" sz="2000" dirty="0" smtClean="0">
                <a:ea typeface="ＭＳ Ｐゴシック" pitchFamily="34" charset="-128"/>
              </a:rPr>
              <a:t>It is applicable to medications and health services interventions.</a:t>
            </a:r>
          </a:p>
          <a:p>
            <a:pPr marL="693738" lvl="1" indent="-292100"/>
            <a:r>
              <a:rPr lang="en-US" sz="2000" dirty="0" smtClean="0">
                <a:ea typeface="ＭＳ Ｐゴシック" pitchFamily="34" charset="-128"/>
              </a:rPr>
              <a:t>The definition of exposure must be specific to the exposure of interest and must avoid misclassification due to the availability of other dosage forms or routes of administration.</a:t>
            </a:r>
          </a:p>
          <a:p>
            <a:pPr marL="693738" lvl="1" indent="-292100"/>
            <a:r>
              <a:rPr lang="en-US" sz="2000" dirty="0" smtClean="0">
                <a:ea typeface="ＭＳ Ｐゴシック" pitchFamily="34" charset="-128"/>
              </a:rPr>
              <a:t>Behavioral factors (medication adherence) might modify the effect of the observed association.</a:t>
            </a:r>
          </a:p>
        </p:txBody>
      </p:sp>
      <p:sp>
        <p:nvSpPr>
          <p:cNvPr id="12291" name="Title 2"/>
          <p:cNvSpPr>
            <a:spLocks noGrp="1"/>
          </p:cNvSpPr>
          <p:nvPr>
            <p:ph type="title"/>
          </p:nvPr>
        </p:nvSpPr>
        <p:spPr>
          <a:xfrm>
            <a:off x="381000" y="130175"/>
            <a:ext cx="8229600" cy="860425"/>
          </a:xfrm>
        </p:spPr>
        <p:txBody>
          <a:bodyPr/>
          <a:lstStyle/>
          <a:p>
            <a:r>
              <a:rPr lang="en-US" dirty="0" smtClean="0">
                <a:ea typeface="ＭＳ Ｐゴシック" pitchFamily="34" charset="-128"/>
              </a:rPr>
              <a:t>Creating an Exposure Definition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bwMode="auto">
          <a:xfrm>
            <a:off x="457200" y="1295400"/>
            <a:ext cx="8229600" cy="4830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b="1" dirty="0" smtClean="0">
                <a:ea typeface="ＭＳ Ｐゴシック" pitchFamily="34" charset="-128"/>
              </a:rPr>
              <a:t>Changes in exposure </a:t>
            </a:r>
            <a:r>
              <a:rPr lang="en-US" b="1" dirty="0">
                <a:ea typeface="ＭＳ Ｐゴシック" pitchFamily="34" charset="-128"/>
              </a:rPr>
              <a:t>s</a:t>
            </a:r>
            <a:r>
              <a:rPr lang="en-US" b="1" dirty="0" smtClean="0">
                <a:ea typeface="ＭＳ Ｐゴシック" pitchFamily="34" charset="-128"/>
              </a:rPr>
              <a:t>tatus</a:t>
            </a:r>
          </a:p>
          <a:p>
            <a:pPr marL="693738" lvl="1" indent="-292100"/>
            <a:r>
              <a:rPr lang="en-US" dirty="0" smtClean="0">
                <a:ea typeface="ＭＳ Ｐゴシック" pitchFamily="34" charset="-128"/>
              </a:rPr>
              <a:t>Pertains particularly if patients switch between active exposures when two or more are being investigated </a:t>
            </a:r>
          </a:p>
          <a:p>
            <a:pPr marL="693738" lvl="1" indent="-292100"/>
            <a:r>
              <a:rPr lang="en-US" dirty="0" smtClean="0">
                <a:ea typeface="ＭＳ Ｐゴシック" pitchFamily="34" charset="-128"/>
              </a:rPr>
              <a:t>Determining “spillover” effects or biological effects</a:t>
            </a:r>
          </a:p>
          <a:p>
            <a:pPr marL="292100" indent="-292100"/>
            <a:r>
              <a:rPr lang="en-US" b="1" dirty="0" smtClean="0">
                <a:ea typeface="ＭＳ Ｐゴシック" pitchFamily="34" charset="-128"/>
              </a:rPr>
              <a:t>Exposure to multiple therapies</a:t>
            </a:r>
          </a:p>
          <a:p>
            <a:pPr marL="693738" lvl="1" indent="-292100"/>
            <a:r>
              <a:rPr lang="en-US" dirty="0" smtClean="0">
                <a:ea typeface="ＭＳ Ｐゴシック" pitchFamily="34" charset="-128"/>
              </a:rPr>
              <a:t>Lack of control over all medications used in a study</a:t>
            </a:r>
          </a:p>
          <a:p>
            <a:pPr marL="693738" lvl="1" indent="-292100"/>
            <a:r>
              <a:rPr lang="en-US" dirty="0" smtClean="0">
                <a:ea typeface="ＭＳ Ｐゴシック" pitchFamily="34" charset="-128"/>
              </a:rPr>
              <a:t>Exposure to other medications not randomly distributed</a:t>
            </a:r>
          </a:p>
          <a:p>
            <a:pPr marL="693738" lvl="1" indent="-292100"/>
            <a:r>
              <a:rPr lang="en-US" dirty="0" smtClean="0">
                <a:ea typeface="ＭＳ Ｐゴシック" pitchFamily="34" charset="-128"/>
              </a:rPr>
              <a:t>Must consider the influence of other exposures on the outcome, not just primary exposure </a:t>
            </a:r>
          </a:p>
          <a:p>
            <a:pPr marL="693738" lvl="1" indent="-292100"/>
            <a:r>
              <a:rPr lang="en-US" dirty="0" smtClean="0">
                <a:ea typeface="ＭＳ Ｐゴシック" pitchFamily="34" charset="-128"/>
              </a:rPr>
              <a:t>Multiplicative/additive effects </a:t>
            </a:r>
          </a:p>
        </p:txBody>
      </p:sp>
      <p:sp>
        <p:nvSpPr>
          <p:cNvPr id="13315" name="Title 2"/>
          <p:cNvSpPr>
            <a:spLocks noGrp="1"/>
          </p:cNvSpPr>
          <p:nvPr>
            <p:ph type="title"/>
          </p:nvPr>
        </p:nvSpPr>
        <p:spPr/>
        <p:txBody>
          <a:bodyPr/>
          <a:lstStyle/>
          <a:p>
            <a:r>
              <a:rPr lang="en-US" dirty="0" smtClean="0">
                <a:ea typeface="ＭＳ Ｐゴシック" pitchFamily="34" charset="-128"/>
              </a:rPr>
              <a:t>Additional Exposure Considerations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bwMode="auto">
          <a:xfrm>
            <a:off x="457200" y="1219200"/>
            <a:ext cx="8229600" cy="4983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100" dirty="0" smtClean="0">
                <a:ea typeface="ＭＳ Ｐゴシック" pitchFamily="34" charset="-128"/>
              </a:rPr>
              <a:t>Differential misclassification: when an error in exposure measurement is dependent on the event of interest (leads to biased estimates towards or away from the null)</a:t>
            </a:r>
          </a:p>
          <a:p>
            <a:pPr marL="292100" indent="-292100"/>
            <a:r>
              <a:rPr lang="en-US" sz="2100" dirty="0" smtClean="0">
                <a:ea typeface="ＭＳ Ｐゴシック" pitchFamily="34" charset="-128"/>
              </a:rPr>
              <a:t>Nondifferential misclassification: when errors in measurement of exposure are proportionally the same in both the group that does and does not experience the outcome of interest</a:t>
            </a:r>
          </a:p>
          <a:p>
            <a:pPr marL="693738" lvl="1" indent="-292100"/>
            <a:r>
              <a:rPr lang="en-US" sz="2100" dirty="0" smtClean="0">
                <a:ea typeface="ＭＳ Ｐゴシック" pitchFamily="34" charset="-128"/>
              </a:rPr>
              <a:t>Sources of error: failure to account for changes in exposure, a short exposure time window, measurement during induction/latent periods, and using services not captured in the data source</a:t>
            </a:r>
          </a:p>
          <a:p>
            <a:pPr marL="292100" indent="-292100"/>
            <a:r>
              <a:rPr lang="en-US" sz="2100" dirty="0" smtClean="0">
                <a:ea typeface="ＭＳ Ｐゴシック" pitchFamily="34" charset="-128"/>
              </a:rPr>
              <a:t>Measurement time bias: bias in measurable exposure times</a:t>
            </a:r>
          </a:p>
          <a:p>
            <a:pPr marL="292100" indent="-292100"/>
            <a:r>
              <a:rPr lang="en-US" sz="2100" dirty="0" smtClean="0">
                <a:ea typeface="ＭＳ Ｐゴシック" pitchFamily="34" charset="-128"/>
              </a:rPr>
              <a:t>Immortal time bias: when person-time is inappropriately assigned to an exposure category</a:t>
            </a:r>
          </a:p>
          <a:p>
            <a:pPr marL="292100" indent="-292100"/>
            <a:endParaRPr lang="en-US" dirty="0" smtClean="0">
              <a:ea typeface="ＭＳ Ｐゴシック" pitchFamily="34" charset="-128"/>
            </a:endParaRPr>
          </a:p>
        </p:txBody>
      </p:sp>
      <p:sp>
        <p:nvSpPr>
          <p:cNvPr id="14339" name="Title 2"/>
          <p:cNvSpPr>
            <a:spLocks noGrp="1"/>
          </p:cNvSpPr>
          <p:nvPr>
            <p:ph type="title"/>
          </p:nvPr>
        </p:nvSpPr>
        <p:spPr/>
        <p:txBody>
          <a:bodyPr/>
          <a:lstStyle/>
          <a:p>
            <a:r>
              <a:rPr lang="en-US" dirty="0" smtClean="0">
                <a:ea typeface="ＭＳ Ｐゴシック" pitchFamily="34" charset="-128"/>
              </a:rPr>
              <a:t>Issues of Bias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bwMode="auto">
          <a:xfrm>
            <a:off x="457200" y="160020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b="1" dirty="0" smtClean="0">
                <a:ea typeface="ＭＳ Ｐゴシック" pitchFamily="34" charset="-128"/>
              </a:rPr>
              <a:t>To operationalize exposure in comparative effectiveness research using observational data:</a:t>
            </a:r>
          </a:p>
          <a:p>
            <a:pPr marL="693738" lvl="1" indent="-292100"/>
            <a:r>
              <a:rPr lang="en-US" dirty="0" smtClean="0">
                <a:ea typeface="ＭＳ Ｐゴシック" pitchFamily="34" charset="-128"/>
              </a:rPr>
              <a:t>The clinical pathways and conceptual framework that motivate the comparative effectiveness research question should be the guide.</a:t>
            </a:r>
          </a:p>
          <a:p>
            <a:pPr marL="693738" lvl="1" indent="-292100"/>
            <a:r>
              <a:rPr lang="en-US" dirty="0" smtClean="0">
                <a:ea typeface="ＭＳ Ｐゴシック" pitchFamily="34" charset="-128"/>
              </a:rPr>
              <a:t>The characteristics of the exposure and the outcome of interest must be known. </a:t>
            </a:r>
          </a:p>
          <a:p>
            <a:pPr marL="693738" lvl="1" indent="-292100"/>
            <a:r>
              <a:rPr lang="en-US" dirty="0" smtClean="0">
                <a:ea typeface="ＭＳ Ｐゴシック" pitchFamily="34" charset="-128"/>
              </a:rPr>
              <a:t>Researchers must be aware of the level of detail on the exposure in a dataset and the options for characterizing it.</a:t>
            </a:r>
          </a:p>
          <a:p>
            <a:pPr marL="693738" lvl="1" indent="-292100"/>
            <a:r>
              <a:rPr lang="en-US" dirty="0" smtClean="0">
                <a:ea typeface="ＭＳ Ｐゴシック" pitchFamily="34" charset="-128"/>
              </a:rPr>
              <a:t>Researchers must deliberate the approaches used to limit the potential for bias and measurement error. </a:t>
            </a:r>
          </a:p>
          <a:p>
            <a:pPr marL="292100" indent="-292100"/>
            <a:endParaRPr lang="en-US" dirty="0" smtClean="0">
              <a:ea typeface="ＭＳ Ｐゴシック" pitchFamily="34" charset="-128"/>
            </a:endParaRPr>
          </a:p>
        </p:txBody>
      </p:sp>
      <p:sp>
        <p:nvSpPr>
          <p:cNvPr id="15363" name="Title 2"/>
          <p:cNvSpPr>
            <a:spLocks noGrp="1"/>
          </p:cNvSpPr>
          <p:nvPr>
            <p:ph type="title"/>
          </p:nvPr>
        </p:nvSpPr>
        <p:spPr/>
        <p:txBody>
          <a:bodyPr/>
          <a:lstStyle/>
          <a:p>
            <a:r>
              <a:rPr lang="en-US" dirty="0" smtClean="0">
                <a:ea typeface="ＭＳ Ｐゴシック" pitchFamily="34" charset="-128"/>
              </a:rPr>
              <a:t>Conclusion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3" name="Title 3" descr="This is the first of two slides that includes a table of guidance and key considerations for exposure determination and characterization in comparative effectiveness research protocols and proposals. Guidance and key considerations include:&#10;&#10;Propose a definition of exposure that is consistent with the clinical/conceptual basis for the research question:&#10;- Consider the physiological effects of the exposure/intervention when creating an operational definition of exposure.&#10;- Determine the most suitable scale for measuring exposure.&#10;&#10;Provide a rationale for the exposure time window chosen:&#10;- For medications, consider factors such as dose, duration of treatment, pharmacodynamic/pharmacokinetic properties such as half-life, and known or hypothesized biological mechanisms associated with the medication of interest&#10;&#10;Describe the proposed data source(s) and explain how they are adequate and appropriate for defining exposure."/>
          <p:cNvSpPr>
            <a:spLocks noGrp="1"/>
          </p:cNvSpPr>
          <p:nvPr>
            <p:ph type="title"/>
          </p:nvPr>
        </p:nvSpPr>
        <p:spPr/>
        <p:txBody>
          <a:bodyPr/>
          <a:lstStyle/>
          <a:p>
            <a:pPr eaLnBrk="1" hangingPunct="1"/>
            <a:r>
              <a:rPr lang="en-US" dirty="0" smtClean="0">
                <a:ea typeface="ＭＳ Ｐゴシック" pitchFamily="34" charset="-128"/>
              </a:rPr>
              <a:t>Summary Checklist (1 of 2)</a:t>
            </a:r>
          </a:p>
        </p:txBody>
      </p:sp>
      <p:graphicFrame>
        <p:nvGraphicFramePr>
          <p:cNvPr id="4" name="Content Placeholder 3" descr="This is the first of two slides that includes a table of guidance and key considerations for exposure determination and characterization in comparative effectiveness research protocols and proposals. Guidance and key considerations include:&#10;&#10;Propose a definition of exposure that is consistent with the clinical/conceptual basis for the research question:&#10;- Consider the physiological effects of the exposure/intervention when creating an operational definition of exposure.&#10;- Determine the most suitable scale for measuring exposure.&#10;&#10;Provide a rationale for the exposure time window chosen:&#10;- For medications, consider factors such as dose, duration of treatment, pharmacodynamic/pharmacokinetic properties such as half-life, and known or hypothesized biological mechanisms associated with the medication of interest&#10;&#10;Describe the proposed data source(s) and explain how they are adequate and appropriate for defining exposure."/>
          <p:cNvGraphicFramePr>
            <a:graphicFrameLocks noGrp="1"/>
          </p:cNvGraphicFramePr>
          <p:nvPr>
            <p:ph type="tbl" idx="1"/>
            <p:extLst>
              <p:ext uri="{D42A27DB-BD31-4B8C-83A1-F6EECF244321}">
                <p14:modId xmlns:p14="http://schemas.microsoft.com/office/powerpoint/2010/main" val="1012749189"/>
              </p:ext>
            </p:extLst>
          </p:nvPr>
        </p:nvGraphicFramePr>
        <p:xfrm>
          <a:off x="457200" y="1295400"/>
          <a:ext cx="8229600" cy="4624387"/>
        </p:xfrm>
        <a:graphic>
          <a:graphicData uri="http://schemas.openxmlformats.org/drawingml/2006/table">
            <a:tbl>
              <a:tblPr firstRow="1" firstCol="1" bandRow="1">
                <a:tableStyleId>{C4B1156A-380E-4F78-BDF5-A606A8083BF9}</a:tableStyleId>
              </a:tblPr>
              <a:tblGrid>
                <a:gridCol w="3721210"/>
                <a:gridCol w="4508390"/>
              </a:tblGrid>
              <a:tr h="648092">
                <a:tc>
                  <a:txBody>
                    <a:bodyPr/>
                    <a:lstStyle/>
                    <a:p>
                      <a:pPr marL="0" marR="0" algn="ctr">
                        <a:spcBef>
                          <a:spcPts val="0"/>
                        </a:spcBef>
                        <a:spcAft>
                          <a:spcPts val="0"/>
                        </a:spcAft>
                      </a:pPr>
                      <a:r>
                        <a:rPr lang="en-US" sz="1700" u="none" dirty="0" smtClean="0">
                          <a:effectLst/>
                        </a:rPr>
                        <a:t>Guidance</a:t>
                      </a:r>
                    </a:p>
                  </a:txBody>
                  <a:tcPr marL="62245" marR="62245" marT="0" marB="0" anchor="ctr"/>
                </a:tc>
                <a:tc>
                  <a:txBody>
                    <a:bodyPr/>
                    <a:lstStyle/>
                    <a:p>
                      <a:pPr marL="0" marR="0" algn="ctr">
                        <a:spcBef>
                          <a:spcPts val="0"/>
                        </a:spcBef>
                        <a:spcAft>
                          <a:spcPts val="0"/>
                        </a:spcAft>
                      </a:pPr>
                      <a:r>
                        <a:rPr lang="en-US" sz="1700" u="none" dirty="0">
                          <a:effectLst/>
                        </a:rPr>
                        <a:t>Key Considerations</a:t>
                      </a:r>
                      <a:endParaRPr lang="en-US" sz="1700" u="none" dirty="0">
                        <a:solidFill>
                          <a:schemeClr val="bg1"/>
                        </a:solidFill>
                        <a:effectLst/>
                        <a:latin typeface="Times New Roman"/>
                        <a:ea typeface="Calibri"/>
                        <a:cs typeface="Times New Roman"/>
                      </a:endParaRPr>
                    </a:p>
                  </a:txBody>
                  <a:tcPr marL="62245" marR="62245" marT="0" marB="0" anchor="ctr"/>
                </a:tc>
              </a:tr>
              <a:tr h="1385495">
                <a:tc>
                  <a:txBody>
                    <a:bodyPr/>
                    <a:lstStyle/>
                    <a:p>
                      <a:pPr marL="0" marR="0">
                        <a:spcBef>
                          <a:spcPts val="0"/>
                        </a:spcBef>
                        <a:spcAft>
                          <a:spcPts val="0"/>
                        </a:spcAft>
                      </a:pPr>
                      <a:r>
                        <a:rPr lang="en-US" sz="1700" b="0" dirty="0">
                          <a:effectLst/>
                        </a:rPr>
                        <a:t>Propose a definition of exposure that is consistent with the clinical/conceptual basis for the research </a:t>
                      </a:r>
                      <a:r>
                        <a:rPr lang="en-US" sz="1700" b="0" dirty="0" smtClean="0">
                          <a:effectLst/>
                        </a:rPr>
                        <a:t>question</a:t>
                      </a:r>
                      <a:endParaRPr lang="en-US" sz="1700" b="0" dirty="0">
                        <a:solidFill>
                          <a:schemeClr val="bg1"/>
                        </a:solidFill>
                        <a:effectLst/>
                        <a:latin typeface="Times New Roman"/>
                        <a:ea typeface="Calibri"/>
                        <a:cs typeface="Times New Roman"/>
                      </a:endParaRPr>
                    </a:p>
                  </a:txBody>
                  <a:tcPr marL="62245" marR="62245" marT="0" marB="0"/>
                </a:tc>
                <a:tc>
                  <a:txBody>
                    <a:bodyPr/>
                    <a:lstStyle/>
                    <a:p>
                      <a:pPr marL="285750" marR="0" indent="-285750">
                        <a:spcBef>
                          <a:spcPts val="0"/>
                        </a:spcBef>
                        <a:spcAft>
                          <a:spcPts val="0"/>
                        </a:spcAft>
                        <a:buFont typeface="Arial" pitchFamily="34" charset="0"/>
                        <a:buChar char="•"/>
                      </a:pPr>
                      <a:r>
                        <a:rPr lang="en-US" sz="1700" b="0" dirty="0">
                          <a:effectLst/>
                        </a:rPr>
                        <a:t>Consider the physiological effects of the exposure/intervention when creating an operational definition of </a:t>
                      </a:r>
                      <a:r>
                        <a:rPr lang="en-US" sz="1700" b="0" dirty="0" smtClean="0">
                          <a:effectLst/>
                        </a:rPr>
                        <a:t>exposure</a:t>
                      </a:r>
                      <a:endParaRPr lang="en-US" sz="1700" b="0" dirty="0">
                        <a:effectLst/>
                      </a:endParaRPr>
                    </a:p>
                    <a:p>
                      <a:pPr marL="285750" marR="0" indent="-285750">
                        <a:spcBef>
                          <a:spcPts val="0"/>
                        </a:spcBef>
                        <a:spcAft>
                          <a:spcPts val="0"/>
                        </a:spcAft>
                        <a:buFont typeface="Arial" pitchFamily="34" charset="0"/>
                        <a:buChar char="•"/>
                      </a:pPr>
                      <a:r>
                        <a:rPr lang="en-US" sz="1700" b="0" dirty="0">
                          <a:effectLst/>
                        </a:rPr>
                        <a:t>Determine the most suitable scale for the measurement of </a:t>
                      </a:r>
                      <a:r>
                        <a:rPr lang="en-US" sz="1700" b="0" dirty="0" smtClean="0">
                          <a:effectLst/>
                        </a:rPr>
                        <a:t>exposure</a:t>
                      </a:r>
                      <a:endParaRPr lang="en-US" sz="1700" b="0" dirty="0">
                        <a:solidFill>
                          <a:schemeClr val="bg1"/>
                        </a:solidFill>
                        <a:effectLst/>
                        <a:latin typeface="Times New Roman"/>
                        <a:ea typeface="Calibri"/>
                        <a:cs typeface="Times New Roman"/>
                      </a:endParaRPr>
                    </a:p>
                  </a:txBody>
                  <a:tcPr marL="62245" marR="62245" marT="0" marB="0"/>
                </a:tc>
              </a:tr>
              <a:tr h="1371600">
                <a:tc>
                  <a:txBody>
                    <a:bodyPr/>
                    <a:lstStyle/>
                    <a:p>
                      <a:pPr marL="0" marR="0">
                        <a:spcBef>
                          <a:spcPts val="0"/>
                        </a:spcBef>
                        <a:spcAft>
                          <a:spcPts val="0"/>
                        </a:spcAft>
                      </a:pPr>
                      <a:r>
                        <a:rPr lang="en-US" sz="1700" b="0" dirty="0">
                          <a:effectLst/>
                        </a:rPr>
                        <a:t>Provide a rationale for </a:t>
                      </a:r>
                      <a:r>
                        <a:rPr lang="en-US" sz="1700" b="0" dirty="0" smtClean="0">
                          <a:effectLst/>
                        </a:rPr>
                        <a:t>choice of exposure </a:t>
                      </a:r>
                      <a:r>
                        <a:rPr lang="en-US" sz="1700" b="0" dirty="0">
                          <a:effectLst/>
                        </a:rPr>
                        <a:t>time </a:t>
                      </a:r>
                      <a:r>
                        <a:rPr lang="en-US" sz="1700" b="0" dirty="0" smtClean="0">
                          <a:effectLst/>
                        </a:rPr>
                        <a:t>window</a:t>
                      </a:r>
                      <a:endParaRPr lang="en-US" sz="1700" b="0" dirty="0">
                        <a:solidFill>
                          <a:schemeClr val="bg1"/>
                        </a:solidFill>
                        <a:effectLst/>
                        <a:latin typeface="Times New Roman"/>
                        <a:ea typeface="Calibri"/>
                        <a:cs typeface="Times New Roman"/>
                      </a:endParaRPr>
                    </a:p>
                  </a:txBody>
                  <a:tcPr marL="62245" marR="62245" marT="0" marB="0"/>
                </a:tc>
                <a:tc>
                  <a:txBody>
                    <a:bodyPr/>
                    <a:lstStyle/>
                    <a:p>
                      <a:pPr marL="0" marR="0">
                        <a:spcBef>
                          <a:spcPts val="0"/>
                        </a:spcBef>
                        <a:spcAft>
                          <a:spcPts val="0"/>
                        </a:spcAft>
                      </a:pPr>
                      <a:r>
                        <a:rPr lang="en-US" sz="1700" b="0" dirty="0">
                          <a:effectLst/>
                        </a:rPr>
                        <a:t>For medications, consider factors such as dose, duration of treatment, pharmacodynamic</a:t>
                      </a:r>
                      <a:r>
                        <a:rPr lang="en-US" sz="1700" b="0" dirty="0" smtClean="0">
                          <a:effectLst/>
                        </a:rPr>
                        <a:t>/ pharmacokinetic </a:t>
                      </a:r>
                      <a:r>
                        <a:rPr lang="en-US" sz="1700" b="0" dirty="0">
                          <a:effectLst/>
                        </a:rPr>
                        <a:t>properties </a:t>
                      </a:r>
                      <a:r>
                        <a:rPr lang="en-US" sz="1700" b="0" dirty="0" smtClean="0">
                          <a:effectLst/>
                        </a:rPr>
                        <a:t>(e.g., half-life), </a:t>
                      </a:r>
                      <a:r>
                        <a:rPr lang="en-US" sz="1700" b="0" dirty="0">
                          <a:effectLst/>
                        </a:rPr>
                        <a:t>and known or hypothesized biological mechanisms associated with the medication of interest</a:t>
                      </a:r>
                      <a:endParaRPr lang="en-US" sz="1700" b="0" dirty="0">
                        <a:solidFill>
                          <a:schemeClr val="bg1"/>
                        </a:solidFill>
                        <a:effectLst/>
                        <a:latin typeface="Times New Roman"/>
                        <a:ea typeface="Calibri"/>
                        <a:cs typeface="Times New Roman"/>
                      </a:endParaRPr>
                    </a:p>
                  </a:txBody>
                  <a:tcPr marL="62245" marR="62245" marT="0" marB="0"/>
                </a:tc>
              </a:tr>
              <a:tr h="877783">
                <a:tc>
                  <a:txBody>
                    <a:bodyPr/>
                    <a:lstStyle/>
                    <a:p>
                      <a:pPr marL="0" marR="0">
                        <a:spcBef>
                          <a:spcPts val="0"/>
                        </a:spcBef>
                        <a:spcAft>
                          <a:spcPts val="0"/>
                        </a:spcAft>
                      </a:pPr>
                      <a:r>
                        <a:rPr lang="en-US" sz="1700" b="0" dirty="0">
                          <a:effectLst/>
                        </a:rPr>
                        <a:t>Describe the proposed data source(s) and explain how they are adequate and appropriate for defining </a:t>
                      </a:r>
                      <a:r>
                        <a:rPr lang="en-US" sz="1700" b="0" dirty="0" smtClean="0">
                          <a:effectLst/>
                        </a:rPr>
                        <a:t>exposure</a:t>
                      </a:r>
                      <a:endParaRPr lang="en-US" sz="1700" b="0" dirty="0">
                        <a:solidFill>
                          <a:schemeClr val="bg1"/>
                        </a:solidFill>
                        <a:effectLst/>
                        <a:latin typeface="Times New Roman"/>
                        <a:ea typeface="Calibri"/>
                        <a:cs typeface="Times New Roman"/>
                      </a:endParaRPr>
                    </a:p>
                  </a:txBody>
                  <a:tcPr marL="62245" marR="62245" marT="0" marB="0"/>
                </a:tc>
                <a:tc>
                  <a:txBody>
                    <a:bodyPr/>
                    <a:lstStyle/>
                    <a:p>
                      <a:pPr marL="0" marR="0">
                        <a:spcBef>
                          <a:spcPts val="0"/>
                        </a:spcBef>
                        <a:spcAft>
                          <a:spcPts val="0"/>
                        </a:spcAft>
                      </a:pPr>
                      <a:r>
                        <a:rPr lang="en-US" sz="1700" b="0" dirty="0">
                          <a:effectLst/>
                        </a:rPr>
                        <a:t> </a:t>
                      </a:r>
                      <a:endParaRPr lang="en-US" sz="1700" b="0" dirty="0">
                        <a:solidFill>
                          <a:schemeClr val="bg1"/>
                        </a:solidFill>
                        <a:effectLst/>
                        <a:latin typeface="Times New Roman"/>
                        <a:ea typeface="Calibri"/>
                        <a:cs typeface="Times New Roman"/>
                      </a:endParaRPr>
                    </a:p>
                  </a:txBody>
                  <a:tcPr marL="62245" marR="62245"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27" name="Title 3" descr="This is the second of two slides that includes a table of guidance and key considerations for exposure determination and characterization in comparative effectiveness research protocols and proposals. Guidance and key considerations include:&#10;&#10;Provide evidence of validity of the operational definition of exposure with estimates of sensitivity, specificity, and positive predictive value, when possible:&#10;- If there are no validation studies to define the exposure of interest, use measures and definitions that have been most commonly reported in the literature to facilitate comparison of results. &#10;- Alternative definitions could be developed and used in addition to a “commonly used” definition for exposure, particularly if there are reasons to suspect there may be more accurate definitions available.&#10;&#10;Support the unit of analysis chosen for exposure measurement (e.g., person-months of exposure) and discuss the trade-offs for alternative units of measurement.&#10;&#10;Address issues of differential and nondifferential bias related to exposure measurement and propose strategies for reducing error and bias, where possible."/>
          <p:cNvSpPr>
            <a:spLocks noGrp="1"/>
          </p:cNvSpPr>
          <p:nvPr>
            <p:ph type="title"/>
          </p:nvPr>
        </p:nvSpPr>
        <p:spPr/>
        <p:txBody>
          <a:bodyPr/>
          <a:lstStyle/>
          <a:p>
            <a:pPr eaLnBrk="1" hangingPunct="1"/>
            <a:r>
              <a:rPr lang="en-US" dirty="0" smtClean="0">
                <a:ea typeface="ＭＳ Ｐゴシック" pitchFamily="34" charset="-128"/>
              </a:rPr>
              <a:t>Summary Checklist (2 of 2)</a:t>
            </a:r>
          </a:p>
        </p:txBody>
      </p:sp>
      <p:graphicFrame>
        <p:nvGraphicFramePr>
          <p:cNvPr id="4" name="Content Placeholder 3" descr="This is the second of two slides that includes a table of guidance and key considerations for exposure determination and characterization in comparative effectiveness research protocols and proposals. Guidance and key considerations include:&#10;&#10;Provide evidence of validity of the operational definition of exposure with estimates of sensitivity, specificity, and positive predictive value, when possible:&#10;- If there are no validation studies to define the exposure of interest, use measures and definitions that have been most commonly reported in the literature to facilitate comparison of results. &#10;- Alternative definitions could be developed and used in addition to a “commonly used” definition for exposure, particularly if there are reasons to suspect there may be more accurate definitions available.&#10;&#10;Support the unit of analysis chosen for exposure measurement (e.g., person-months of exposure) and discuss the trade-offs for alternative units of measurement.&#10;&#10;Address issues of differential and nondifferential bias related to exposure measurement and propose strategies for reducing error and bias, where possible."/>
          <p:cNvGraphicFramePr>
            <a:graphicFrameLocks noGrp="1"/>
          </p:cNvGraphicFramePr>
          <p:nvPr>
            <p:ph type="tbl" idx="1"/>
            <p:extLst>
              <p:ext uri="{D42A27DB-BD31-4B8C-83A1-F6EECF244321}">
                <p14:modId xmlns:p14="http://schemas.microsoft.com/office/powerpoint/2010/main" val="2207153958"/>
              </p:ext>
            </p:extLst>
          </p:nvPr>
        </p:nvGraphicFramePr>
        <p:xfrm>
          <a:off x="457200" y="1295400"/>
          <a:ext cx="8229600" cy="4700587"/>
        </p:xfrm>
        <a:graphic>
          <a:graphicData uri="http://schemas.openxmlformats.org/drawingml/2006/table">
            <a:tbl>
              <a:tblPr firstRow="1" firstCol="1" bandRow="1">
                <a:tableStyleId>{C4B1156A-380E-4F78-BDF5-A606A8083BF9}</a:tableStyleId>
              </a:tblPr>
              <a:tblGrid>
                <a:gridCol w="4079019"/>
                <a:gridCol w="4150581"/>
              </a:tblGrid>
              <a:tr h="251305">
                <a:tc>
                  <a:txBody>
                    <a:bodyPr/>
                    <a:lstStyle/>
                    <a:p>
                      <a:pPr marL="0" marR="0" algn="ctr">
                        <a:spcBef>
                          <a:spcPts val="0"/>
                        </a:spcBef>
                        <a:spcAft>
                          <a:spcPts val="0"/>
                        </a:spcAft>
                      </a:pPr>
                      <a:r>
                        <a:rPr lang="en-US" sz="1550" u="none" dirty="0" smtClean="0">
                          <a:effectLst/>
                        </a:rPr>
                        <a:t>Guidance</a:t>
                      </a:r>
                    </a:p>
                  </a:txBody>
                  <a:tcPr marL="62245" marR="62245" marT="0" marB="0" anchor="ctr"/>
                </a:tc>
                <a:tc>
                  <a:txBody>
                    <a:bodyPr/>
                    <a:lstStyle/>
                    <a:p>
                      <a:pPr marL="0" marR="0" algn="ctr">
                        <a:spcBef>
                          <a:spcPts val="0"/>
                        </a:spcBef>
                        <a:spcAft>
                          <a:spcPts val="0"/>
                        </a:spcAft>
                      </a:pPr>
                      <a:r>
                        <a:rPr lang="en-US" sz="1550" u="none" dirty="0">
                          <a:effectLst/>
                        </a:rPr>
                        <a:t>Key Considerations</a:t>
                      </a:r>
                      <a:endParaRPr lang="en-US" sz="1550" u="none" dirty="0">
                        <a:solidFill>
                          <a:schemeClr val="bg1"/>
                        </a:solidFill>
                        <a:effectLst/>
                        <a:latin typeface="Times New Roman"/>
                        <a:ea typeface="Calibri"/>
                        <a:cs typeface="Times New Roman"/>
                      </a:endParaRPr>
                    </a:p>
                  </a:txBody>
                  <a:tcPr marL="62245" marR="62245" marT="0" marB="0" anchor="ctr"/>
                </a:tc>
              </a:tr>
              <a:tr h="2391882">
                <a:tc>
                  <a:txBody>
                    <a:bodyPr/>
                    <a:lstStyle/>
                    <a:p>
                      <a:pPr marL="0" marR="0">
                        <a:spcBef>
                          <a:spcPts val="0"/>
                        </a:spcBef>
                        <a:spcAft>
                          <a:spcPts val="0"/>
                        </a:spcAft>
                      </a:pPr>
                      <a:r>
                        <a:rPr lang="en-US" sz="1550" b="0" dirty="0" smtClean="0">
                          <a:effectLst/>
                        </a:rPr>
                        <a:t>Provide evidence of validity of the operational definition of exposure with estimates of sensitivity, specificity, and positive predictive value, when possible </a:t>
                      </a:r>
                      <a:endParaRPr lang="en-US" sz="1550" b="0" dirty="0">
                        <a:solidFill>
                          <a:schemeClr val="bg1"/>
                        </a:solidFill>
                        <a:effectLst/>
                        <a:latin typeface="Times New Roman"/>
                        <a:ea typeface="Calibri"/>
                        <a:cs typeface="Times New Roman"/>
                      </a:endParaRPr>
                    </a:p>
                  </a:txBody>
                  <a:tcPr marL="62245" marR="62245" marT="0" marB="0"/>
                </a:tc>
                <a:tc>
                  <a:txBody>
                    <a:bodyPr/>
                    <a:lstStyle/>
                    <a:p>
                      <a:pPr marL="285750" marR="0" indent="-285750">
                        <a:spcBef>
                          <a:spcPts val="0"/>
                        </a:spcBef>
                        <a:spcAft>
                          <a:spcPts val="0"/>
                        </a:spcAft>
                        <a:buFont typeface="Arial" pitchFamily="34" charset="0"/>
                        <a:buChar char="•"/>
                      </a:pPr>
                      <a:r>
                        <a:rPr lang="en-US" sz="1550" b="0" dirty="0">
                          <a:effectLst/>
                        </a:rPr>
                        <a:t>If there are no validation studies to define the exposure of interest, </a:t>
                      </a:r>
                      <a:r>
                        <a:rPr lang="en-US" sz="1550" b="0" dirty="0" smtClean="0">
                          <a:effectLst/>
                        </a:rPr>
                        <a:t>use </a:t>
                      </a:r>
                      <a:r>
                        <a:rPr lang="en-US" sz="1550" b="0" dirty="0">
                          <a:effectLst/>
                        </a:rPr>
                        <a:t>measures and definitions that have been most commonly reported in the literature to facilitate comparison of </a:t>
                      </a:r>
                      <a:r>
                        <a:rPr lang="en-US" sz="1550" b="0" dirty="0" smtClean="0">
                          <a:effectLst/>
                        </a:rPr>
                        <a:t>results</a:t>
                      </a:r>
                      <a:endParaRPr lang="en-US" sz="1550" b="0" dirty="0">
                        <a:effectLst/>
                      </a:endParaRPr>
                    </a:p>
                    <a:p>
                      <a:pPr marL="285750" marR="0" indent="-285750">
                        <a:spcBef>
                          <a:spcPts val="0"/>
                        </a:spcBef>
                        <a:spcAft>
                          <a:spcPts val="0"/>
                        </a:spcAft>
                        <a:buFont typeface="Arial" pitchFamily="34" charset="0"/>
                        <a:buChar char="•"/>
                      </a:pPr>
                      <a:r>
                        <a:rPr lang="en-US" sz="1550" b="0" dirty="0">
                          <a:effectLst/>
                        </a:rPr>
                        <a:t>Alternative definitions could be developed and used in addition to a </a:t>
                      </a:r>
                      <a:r>
                        <a:rPr lang="en-US" sz="1550" b="0" dirty="0" smtClean="0">
                          <a:effectLst/>
                        </a:rPr>
                        <a:t>“commonly used” </a:t>
                      </a:r>
                      <a:r>
                        <a:rPr lang="en-US" sz="1550" b="0" dirty="0">
                          <a:effectLst/>
                        </a:rPr>
                        <a:t>definition for exposure, particularly if there are reasons to suspect there may be more accurate definitions </a:t>
                      </a:r>
                      <a:r>
                        <a:rPr lang="en-US" sz="1550" b="0" dirty="0" smtClean="0">
                          <a:effectLst/>
                        </a:rPr>
                        <a:t>available</a:t>
                      </a:r>
                      <a:endParaRPr lang="en-US" sz="1550" b="0" dirty="0">
                        <a:solidFill>
                          <a:schemeClr val="bg1"/>
                        </a:solidFill>
                        <a:effectLst/>
                        <a:latin typeface="Times New Roman"/>
                        <a:ea typeface="Calibri"/>
                        <a:cs typeface="Times New Roman"/>
                      </a:endParaRPr>
                    </a:p>
                  </a:txBody>
                  <a:tcPr marL="62245" marR="62245" marT="0" marB="0"/>
                </a:tc>
              </a:tr>
              <a:tr h="990600">
                <a:tc>
                  <a:txBody>
                    <a:bodyPr/>
                    <a:lstStyle/>
                    <a:p>
                      <a:pPr marL="0" marR="0">
                        <a:spcBef>
                          <a:spcPts val="0"/>
                        </a:spcBef>
                        <a:spcAft>
                          <a:spcPts val="0"/>
                        </a:spcAft>
                      </a:pPr>
                      <a:r>
                        <a:rPr lang="en-US" sz="1550" b="0" dirty="0">
                          <a:effectLst/>
                        </a:rPr>
                        <a:t>Support </a:t>
                      </a:r>
                      <a:r>
                        <a:rPr lang="en-US" sz="1550" b="0" dirty="0" smtClean="0">
                          <a:effectLst/>
                        </a:rPr>
                        <a:t>the </a:t>
                      </a:r>
                      <a:r>
                        <a:rPr lang="en-US" sz="1550" b="0" dirty="0">
                          <a:effectLst/>
                        </a:rPr>
                        <a:t>unit of analysis </a:t>
                      </a:r>
                      <a:r>
                        <a:rPr lang="en-US" sz="1550" b="0" dirty="0" smtClean="0">
                          <a:effectLst/>
                        </a:rPr>
                        <a:t>chosen for </a:t>
                      </a:r>
                      <a:r>
                        <a:rPr lang="en-US" sz="1550" b="0" dirty="0">
                          <a:effectLst/>
                        </a:rPr>
                        <a:t>exposure </a:t>
                      </a:r>
                      <a:r>
                        <a:rPr lang="en-US" sz="1550" b="0" dirty="0" smtClean="0">
                          <a:effectLst/>
                        </a:rPr>
                        <a:t>measurement (e.g</a:t>
                      </a:r>
                      <a:r>
                        <a:rPr lang="en-US" sz="1550" b="0" dirty="0">
                          <a:effectLst/>
                        </a:rPr>
                        <a:t>., person-months of </a:t>
                      </a:r>
                      <a:r>
                        <a:rPr lang="en-US" sz="1550" b="0" dirty="0" smtClean="0">
                          <a:effectLst/>
                        </a:rPr>
                        <a:t>exposure) </a:t>
                      </a:r>
                      <a:r>
                        <a:rPr lang="en-US" sz="1550" b="0" dirty="0">
                          <a:effectLst/>
                        </a:rPr>
                        <a:t>and discuss the trade-offs for alternative units of </a:t>
                      </a:r>
                      <a:r>
                        <a:rPr lang="en-US" sz="1550" b="0" dirty="0" smtClean="0">
                          <a:effectLst/>
                        </a:rPr>
                        <a:t>measurement</a:t>
                      </a:r>
                      <a:endParaRPr lang="en-US" sz="1550" b="0" dirty="0">
                        <a:solidFill>
                          <a:schemeClr val="bg1"/>
                        </a:solidFill>
                        <a:effectLst/>
                        <a:latin typeface="Times New Roman"/>
                        <a:ea typeface="Calibri"/>
                        <a:cs typeface="Times New Roman"/>
                      </a:endParaRPr>
                    </a:p>
                  </a:txBody>
                  <a:tcPr marL="62245" marR="62245" marT="0" marB="0"/>
                </a:tc>
                <a:tc>
                  <a:txBody>
                    <a:bodyPr/>
                    <a:lstStyle/>
                    <a:p>
                      <a:pPr marL="0" marR="0">
                        <a:spcBef>
                          <a:spcPts val="0"/>
                        </a:spcBef>
                        <a:spcAft>
                          <a:spcPts val="0"/>
                        </a:spcAft>
                      </a:pPr>
                      <a:r>
                        <a:rPr lang="en-US" sz="1550" b="0" dirty="0">
                          <a:effectLst/>
                        </a:rPr>
                        <a:t> </a:t>
                      </a:r>
                      <a:endParaRPr lang="en-US" sz="1550" b="0" dirty="0">
                        <a:solidFill>
                          <a:schemeClr val="bg1"/>
                        </a:solidFill>
                        <a:effectLst/>
                        <a:latin typeface="Times New Roman"/>
                        <a:ea typeface="Calibri"/>
                        <a:cs typeface="Times New Roman"/>
                      </a:endParaRPr>
                    </a:p>
                  </a:txBody>
                  <a:tcPr marL="62245" marR="62245" marT="0" marB="0"/>
                </a:tc>
              </a:tr>
              <a:tr h="1066800">
                <a:tc>
                  <a:txBody>
                    <a:bodyPr/>
                    <a:lstStyle/>
                    <a:p>
                      <a:pPr marL="0" marR="0">
                        <a:spcBef>
                          <a:spcPts val="0"/>
                        </a:spcBef>
                        <a:spcAft>
                          <a:spcPts val="0"/>
                        </a:spcAft>
                      </a:pPr>
                      <a:r>
                        <a:rPr lang="en-US" sz="1550" b="0" dirty="0">
                          <a:effectLst/>
                        </a:rPr>
                        <a:t>Address issues of differential and </a:t>
                      </a:r>
                      <a:r>
                        <a:rPr lang="en-US" sz="1550" b="0" dirty="0" smtClean="0">
                          <a:effectLst/>
                        </a:rPr>
                        <a:t>nondifferential </a:t>
                      </a:r>
                      <a:r>
                        <a:rPr lang="en-US" sz="1550" b="0" dirty="0">
                          <a:effectLst/>
                        </a:rPr>
                        <a:t>bias related to exposure measurement and propose strategies for reducing error and bias, where </a:t>
                      </a:r>
                      <a:r>
                        <a:rPr lang="en-US" sz="1550" b="0" dirty="0" smtClean="0">
                          <a:effectLst/>
                        </a:rPr>
                        <a:t>possible</a:t>
                      </a:r>
                      <a:endParaRPr lang="en-US" sz="1550" b="0" dirty="0">
                        <a:solidFill>
                          <a:schemeClr val="bg1"/>
                        </a:solidFill>
                        <a:effectLst/>
                        <a:latin typeface="Times New Roman"/>
                        <a:ea typeface="Calibri"/>
                        <a:cs typeface="Times New Roman"/>
                      </a:endParaRPr>
                    </a:p>
                  </a:txBody>
                  <a:tcPr marL="62245" marR="62245" marT="0" marB="0"/>
                </a:tc>
                <a:tc>
                  <a:txBody>
                    <a:bodyPr/>
                    <a:lstStyle/>
                    <a:p>
                      <a:pPr marL="0" marR="0">
                        <a:spcBef>
                          <a:spcPts val="0"/>
                        </a:spcBef>
                        <a:spcAft>
                          <a:spcPts val="0"/>
                        </a:spcAft>
                      </a:pPr>
                      <a:r>
                        <a:rPr lang="en-US" sz="1550" b="0" dirty="0">
                          <a:effectLst/>
                        </a:rPr>
                        <a:t> </a:t>
                      </a:r>
                      <a:endParaRPr lang="en-US" sz="1550" b="0" dirty="0">
                        <a:solidFill>
                          <a:schemeClr val="bg1"/>
                        </a:solidFill>
                        <a:effectLst/>
                        <a:latin typeface="Times New Roman"/>
                        <a:ea typeface="Calibri"/>
                        <a:cs typeface="Times New Roman"/>
                      </a:endParaRPr>
                    </a:p>
                  </a:txBody>
                  <a:tcPr marL="62245" marR="62245"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xfrm>
            <a:off x="457200" y="1219200"/>
            <a:ext cx="8229600" cy="464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sz="1900" dirty="0" smtClean="0">
                <a:ea typeface="ＭＳ Ｐゴシック" pitchFamily="34" charset="-128"/>
              </a:rPr>
              <a:t>This presentation will:</a:t>
            </a:r>
          </a:p>
          <a:p>
            <a:pPr marL="292100" indent="-292100"/>
            <a:r>
              <a:rPr lang="en-US" sz="1900" dirty="0" smtClean="0">
                <a:ea typeface="ＭＳ Ｐゴシック" pitchFamily="34" charset="-128"/>
              </a:rPr>
              <a:t>Propose a definition of exposure that is consistent with the clinical/ conceptual basis for the research question</a:t>
            </a:r>
            <a:endParaRPr lang="en-US" sz="1900" dirty="0" smtClean="0">
              <a:solidFill>
                <a:schemeClr val="bg1"/>
              </a:solidFill>
              <a:latin typeface="Times New Roman" pitchFamily="18" charset="0"/>
              <a:ea typeface="Calibri" pitchFamily="34" charset="0"/>
              <a:cs typeface="Times New Roman" pitchFamily="18" charset="0"/>
            </a:endParaRPr>
          </a:p>
          <a:p>
            <a:pPr marL="292100" indent="-292100"/>
            <a:r>
              <a:rPr lang="en-US" sz="1900" dirty="0" smtClean="0">
                <a:ea typeface="ＭＳ Ｐゴシック" pitchFamily="34" charset="-128"/>
              </a:rPr>
              <a:t>Provide a rationale for choice of exposure time window</a:t>
            </a:r>
            <a:endParaRPr lang="en-US" sz="1900" dirty="0" smtClean="0">
              <a:solidFill>
                <a:schemeClr val="bg1"/>
              </a:solidFill>
              <a:latin typeface="Times New Roman" pitchFamily="18" charset="0"/>
              <a:ea typeface="ＭＳ Ｐゴシック" pitchFamily="34" charset="-128"/>
              <a:cs typeface="Calibri" pitchFamily="34" charset="0"/>
            </a:endParaRPr>
          </a:p>
          <a:p>
            <a:pPr marL="292100" indent="-292100"/>
            <a:r>
              <a:rPr lang="en-US" sz="1900" dirty="0" smtClean="0">
                <a:ea typeface="ＭＳ Ｐゴシック" pitchFamily="34" charset="-128"/>
              </a:rPr>
              <a:t>Describe the proposed data source(s) and explain how they are adequate and appropriate for defining exposure</a:t>
            </a:r>
            <a:endParaRPr lang="en-US" sz="1900" dirty="0" smtClean="0">
              <a:solidFill>
                <a:schemeClr val="bg1"/>
              </a:solidFill>
              <a:latin typeface="Times New Roman" pitchFamily="18" charset="0"/>
              <a:ea typeface="ＭＳ Ｐゴシック" pitchFamily="34" charset="-128"/>
              <a:cs typeface="Calibri" pitchFamily="34" charset="0"/>
            </a:endParaRPr>
          </a:p>
          <a:p>
            <a:pPr marL="292100" indent="-292100"/>
            <a:r>
              <a:rPr lang="en-US" sz="1900" dirty="0" smtClean="0">
                <a:ea typeface="ＭＳ Ｐゴシック" pitchFamily="34" charset="-128"/>
              </a:rPr>
              <a:t>Provide evidence of validity of the operational definition of exposure with estimates of sensitivity, specificity, and positive predictive value, when possible </a:t>
            </a:r>
            <a:endParaRPr lang="en-US" sz="1900" dirty="0" smtClean="0">
              <a:solidFill>
                <a:schemeClr val="bg1"/>
              </a:solidFill>
              <a:latin typeface="Times New Roman" pitchFamily="18" charset="0"/>
              <a:ea typeface="ＭＳ Ｐゴシック" pitchFamily="34" charset="-128"/>
              <a:cs typeface="Calibri" pitchFamily="34" charset="0"/>
            </a:endParaRPr>
          </a:p>
          <a:p>
            <a:pPr marL="292100" indent="-292100"/>
            <a:r>
              <a:rPr lang="en-US" sz="1900" dirty="0" smtClean="0">
                <a:ea typeface="ＭＳ Ｐゴシック" pitchFamily="34" charset="-128"/>
              </a:rPr>
              <a:t>Support the unit of analysis chosen for exposure measurement (e.g., person-months of exposure) and discuss the trade-offs for alternative units of measurement</a:t>
            </a:r>
            <a:endParaRPr lang="en-US" sz="1900" dirty="0" smtClean="0">
              <a:solidFill>
                <a:schemeClr val="bg1"/>
              </a:solidFill>
              <a:latin typeface="Times New Roman" pitchFamily="18" charset="0"/>
              <a:ea typeface="ＭＳ Ｐゴシック" pitchFamily="34" charset="-128"/>
              <a:cs typeface="Calibri" pitchFamily="34" charset="0"/>
            </a:endParaRPr>
          </a:p>
          <a:p>
            <a:pPr marL="292100" indent="-292100"/>
            <a:r>
              <a:rPr lang="en-US" sz="1900" dirty="0" smtClean="0">
                <a:ea typeface="ＭＳ Ｐゴシック" pitchFamily="34" charset="-128"/>
              </a:rPr>
              <a:t>Address issues of differential and nondifferential bias related to exposure measurement and propose strategies for reducing error and bias, where possible</a:t>
            </a:r>
            <a:endParaRPr lang="en-US" sz="1900" dirty="0" smtClean="0">
              <a:solidFill>
                <a:schemeClr val="bg1"/>
              </a:solidFill>
              <a:latin typeface="Times New Roman" pitchFamily="18" charset="0"/>
              <a:ea typeface="ＭＳ Ｐゴシック" pitchFamily="34" charset="-128"/>
              <a:cs typeface="Calibri" pitchFamily="34" charset="0"/>
            </a:endParaRP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xfrm>
            <a:off x="228600" y="1143000"/>
            <a:ext cx="8610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defRPr/>
            </a:pPr>
            <a:r>
              <a:rPr lang="en-US" sz="2100" dirty="0" smtClean="0">
                <a:ea typeface="ＭＳ Ｐゴシック" pitchFamily="34" charset="-128"/>
              </a:rPr>
              <a:t>In epidemiology, the term </a:t>
            </a:r>
            <a:r>
              <a:rPr lang="en-US" sz="2100" i="1" dirty="0" smtClean="0">
                <a:ea typeface="ＭＳ Ｐゴシック" pitchFamily="34" charset="-128"/>
              </a:rPr>
              <a:t>exposure</a:t>
            </a:r>
            <a:r>
              <a:rPr lang="en-US" sz="2100" dirty="0" smtClean="0">
                <a:ea typeface="ＭＳ Ｐゴシック" pitchFamily="34" charset="-128"/>
              </a:rPr>
              <a:t> can be broadly applied to any factor that may be associated with an outcome of interest, including: </a:t>
            </a:r>
          </a:p>
          <a:p>
            <a:pPr marL="693738" lvl="1" indent="-292100" eaLnBrk="1" hangingPunct="1">
              <a:defRPr/>
            </a:pPr>
            <a:r>
              <a:rPr lang="en-US" sz="2100" dirty="0" smtClean="0">
                <a:ea typeface="ＭＳ Ｐゴシック" pitchFamily="34" charset="-128"/>
              </a:rPr>
              <a:t>Primary explanatory variable of interest</a:t>
            </a:r>
          </a:p>
          <a:p>
            <a:pPr marL="693738" lvl="1" indent="-292100" eaLnBrk="1" hangingPunct="1">
              <a:defRPr/>
            </a:pPr>
            <a:r>
              <a:rPr lang="en-US" sz="2100" dirty="0" smtClean="0">
                <a:ea typeface="ＭＳ Ｐゴシック" pitchFamily="34" charset="-128"/>
              </a:rPr>
              <a:t>Other variables associated with the outcome (confounders or effect modifiers) </a:t>
            </a:r>
          </a:p>
          <a:p>
            <a:pPr marL="291402" indent="-292100" eaLnBrk="1" hangingPunct="1">
              <a:defRPr/>
            </a:pPr>
            <a:r>
              <a:rPr lang="en-US" sz="2100" dirty="0" smtClean="0">
                <a:ea typeface="ＭＳ Ｐゴシック" pitchFamily="34" charset="-128"/>
              </a:rPr>
              <a:t>“One-time” interventions may only require determining if and when (surgery or vaccine administration).</a:t>
            </a:r>
          </a:p>
          <a:p>
            <a:pPr marL="292100" indent="-292100" eaLnBrk="1" hangingPunct="1">
              <a:defRPr/>
            </a:pPr>
            <a:r>
              <a:rPr lang="en-US" sz="2100" dirty="0" smtClean="0">
                <a:ea typeface="ＭＳ Ｐゴシック" pitchFamily="34" charset="-128"/>
              </a:rPr>
              <a:t>Pharmacological or other longer term exposures (educational interventions) involve measuring intensity (dose, frequency, duration).</a:t>
            </a:r>
          </a:p>
          <a:p>
            <a:pPr marL="292100" indent="-292100" eaLnBrk="1" hangingPunct="1">
              <a:defRPr/>
            </a:pPr>
            <a:r>
              <a:rPr lang="en-US" sz="2100" dirty="0" smtClean="0">
                <a:ea typeface="ＭＳ Ｐゴシック" pitchFamily="34" charset="-128"/>
              </a:rPr>
              <a:t>Data elements define how exposure is measured (often proxy indicators such as dispensing records).</a:t>
            </a:r>
          </a:p>
        </p:txBody>
      </p:sp>
      <p:sp>
        <p:nvSpPr>
          <p:cNvPr id="5123" name="Title 2"/>
          <p:cNvSpPr>
            <a:spLocks noGrp="1"/>
          </p:cNvSpPr>
          <p:nvPr>
            <p:ph type="title"/>
          </p:nvPr>
        </p:nvSpPr>
        <p:spPr/>
        <p:txBody>
          <a:bodyPr/>
          <a:lstStyle/>
          <a:p>
            <a:pPr eaLnBrk="1" hangingPunct="1"/>
            <a:r>
              <a:rPr lang="en-US" dirty="0" smtClean="0">
                <a:ea typeface="ＭＳ Ｐゴシック" pitchFamily="34" charset="-128"/>
              </a:rPr>
              <a:t>Introduction</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bwMode="auto">
          <a:xfrm>
            <a:off x="457200" y="1298575"/>
            <a:ext cx="8229600" cy="48275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300" dirty="0" smtClean="0">
                <a:ea typeface="ＭＳ Ｐゴシック" pitchFamily="34" charset="-128"/>
              </a:rPr>
              <a:t>Linking exposure measurement to study objectives:</a:t>
            </a:r>
          </a:p>
          <a:p>
            <a:pPr marL="693738" lvl="1" indent="-292100">
              <a:defRPr/>
            </a:pPr>
            <a:r>
              <a:rPr lang="en-US" sz="2300" dirty="0" smtClean="0">
                <a:ea typeface="ＭＳ Ｐゴシック" pitchFamily="34" charset="-128"/>
              </a:rPr>
              <a:t>The conceptual basis of a study is the foundation for developing an operational definition of exposure. </a:t>
            </a:r>
          </a:p>
          <a:p>
            <a:pPr marL="693738" lvl="1" indent="-292100">
              <a:defRPr/>
            </a:pPr>
            <a:r>
              <a:rPr lang="en-US" sz="2300" dirty="0" smtClean="0">
                <a:ea typeface="ＭＳ Ｐゴシック" pitchFamily="34" charset="-128"/>
              </a:rPr>
              <a:t>Distinguish short-term use from long-term use.</a:t>
            </a:r>
          </a:p>
          <a:p>
            <a:pPr marL="292100" indent="-292100">
              <a:defRPr/>
            </a:pPr>
            <a:r>
              <a:rPr lang="en-US" sz="2300" dirty="0" smtClean="0">
                <a:ea typeface="ＭＳ Ｐゴシック" pitchFamily="34" charset="-128"/>
              </a:rPr>
              <a:t>Examining the exposure/outcome relationship:</a:t>
            </a:r>
          </a:p>
          <a:p>
            <a:pPr marL="693738" lvl="1" indent="-292100">
              <a:defRPr/>
            </a:pPr>
            <a:r>
              <a:rPr lang="en-US" sz="2300" dirty="0" smtClean="0">
                <a:ea typeface="ＭＳ Ｐゴシック" pitchFamily="34" charset="-128"/>
              </a:rPr>
              <a:t>Lay out the theoretical and biological link between exposure and the outcome of interest (drawn from conceptual framework).</a:t>
            </a:r>
          </a:p>
          <a:p>
            <a:pPr marL="693738" lvl="1" indent="-292100">
              <a:defRPr/>
            </a:pPr>
            <a:r>
              <a:rPr lang="en-US" sz="2300" dirty="0" smtClean="0">
                <a:ea typeface="ＭＳ Ｐゴシック" pitchFamily="34" charset="-128"/>
              </a:rPr>
              <a:t>If the primary exposure of interest is a medication, can describe how pharmacology/pharmacokinetics/ pharmacodynamics informed the exposure definition. </a:t>
            </a:r>
          </a:p>
          <a:p>
            <a:pPr marL="0" indent="0">
              <a:buFont typeface="Wingdings 2" pitchFamily="18" charset="2"/>
              <a:buNone/>
              <a:defRPr/>
            </a:pPr>
            <a:endParaRPr lang="en-US" dirty="0" smtClean="0">
              <a:ea typeface="ＭＳ Ｐゴシック" pitchFamily="34" charset="-128"/>
            </a:endParaRPr>
          </a:p>
        </p:txBody>
      </p:sp>
      <p:sp>
        <p:nvSpPr>
          <p:cNvPr id="6147" name="Title 2"/>
          <p:cNvSpPr>
            <a:spLocks noGrp="1"/>
          </p:cNvSpPr>
          <p:nvPr>
            <p:ph type="title"/>
          </p:nvPr>
        </p:nvSpPr>
        <p:spPr/>
        <p:txBody>
          <a:bodyPr/>
          <a:lstStyle/>
          <a:p>
            <a:r>
              <a:rPr lang="en-US" sz="2500" dirty="0" smtClean="0">
                <a:ea typeface="ＭＳ Ｐゴシック" pitchFamily="34" charset="-128"/>
              </a:rPr>
              <a:t>Conceptual Considerations for Exposure Measurement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2"/>
          <p:cNvSpPr>
            <a:spLocks noGrp="1"/>
          </p:cNvSpPr>
          <p:nvPr>
            <p:ph type="title"/>
          </p:nvPr>
        </p:nvSpPr>
        <p:spPr>
          <a:xfrm>
            <a:off x="609600" y="130175"/>
            <a:ext cx="8229600" cy="860425"/>
          </a:xfrm>
        </p:spPr>
        <p:txBody>
          <a:bodyPr/>
          <a:lstStyle/>
          <a:p>
            <a:r>
              <a:rPr lang="en-US" dirty="0" smtClean="0">
                <a:ea typeface="ＭＳ Ｐゴシック" pitchFamily="34" charset="-128"/>
              </a:rPr>
              <a:t>Examples of Exposure/Outcome Relationships </a:t>
            </a:r>
          </a:p>
        </p:txBody>
      </p:sp>
      <p:pic>
        <p:nvPicPr>
          <p:cNvPr id="7" name="Picture 2" descr="This figure depicts nine different examples of exposures and risk/benefit associations over time. The first column displays three examples of multiple exposures over time where the timing of the exposure is not consistent and stops midway through the observation period. The second column displays three examples where the exposure of interest occurs at a single point in time, such as a surgical procedure or vaccination. The third column displays three examples where there are multiple exposures over time with different exposure-risk/benefit relationship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6571" y="1183762"/>
            <a:ext cx="6774657" cy="460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p:cNvSpPr>
          <p:nvPr>
            <p:ph type="title"/>
          </p:nvPr>
        </p:nvSpPr>
        <p:spPr>
          <a:xfrm>
            <a:off x="533400" y="130175"/>
            <a:ext cx="8229600" cy="860425"/>
          </a:xfrm>
        </p:spPr>
        <p:txBody>
          <a:bodyPr/>
          <a:lstStyle/>
          <a:p>
            <a:r>
              <a:rPr lang="en-US" dirty="0" smtClean="0">
                <a:ea typeface="ＭＳ Ｐゴシック" pitchFamily="34" charset="-128"/>
              </a:rPr>
              <a:t>Timeline of Exposure, Induction Period, </a:t>
            </a:r>
            <a:br>
              <a:rPr lang="en-US" dirty="0" smtClean="0">
                <a:ea typeface="ＭＳ Ｐゴシック" pitchFamily="34" charset="-128"/>
              </a:rPr>
            </a:br>
            <a:r>
              <a:rPr lang="en-US" dirty="0" smtClean="0">
                <a:ea typeface="ＭＳ Ｐゴシック" pitchFamily="34" charset="-128"/>
              </a:rPr>
              <a:t>Latent Period, and Outcome</a:t>
            </a:r>
          </a:p>
        </p:txBody>
      </p:sp>
      <p:sp>
        <p:nvSpPr>
          <p:cNvPr id="8196" name="TextBox 1"/>
          <p:cNvSpPr txBox="1">
            <a:spLocks noChangeArrowheads="1"/>
          </p:cNvSpPr>
          <p:nvPr/>
        </p:nvSpPr>
        <p:spPr bwMode="auto">
          <a:xfrm>
            <a:off x="609600" y="5029200"/>
            <a:ext cx="8077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1200" dirty="0" smtClean="0">
                <a:solidFill>
                  <a:schemeClr val="bg1"/>
                </a:solidFill>
                <a:latin typeface="+mj-lt"/>
              </a:rPr>
              <a:t>Adapted from White E, Armstrong BK, </a:t>
            </a:r>
            <a:r>
              <a:rPr lang="en-US" sz="1200" dirty="0" err="1" smtClean="0">
                <a:solidFill>
                  <a:schemeClr val="bg1"/>
                </a:solidFill>
                <a:latin typeface="+mj-lt"/>
              </a:rPr>
              <a:t>Saracci</a:t>
            </a:r>
            <a:r>
              <a:rPr lang="en-US" sz="1200" dirty="0" smtClean="0">
                <a:solidFill>
                  <a:schemeClr val="bg1"/>
                </a:solidFill>
                <a:latin typeface="+mj-lt"/>
              </a:rPr>
              <a:t> R. Principles of exposure measurement in epidemiology. 2nd ed.</a:t>
            </a:r>
          </a:p>
          <a:p>
            <a:pPr eaLnBrk="1" hangingPunct="1"/>
            <a:r>
              <a:rPr lang="en-US" sz="1200" dirty="0" smtClean="0">
                <a:solidFill>
                  <a:schemeClr val="bg1"/>
                </a:solidFill>
                <a:latin typeface="+mj-lt"/>
              </a:rPr>
              <a:t>New York, NY: Oxford University Press Inc.; 2008. p. 18. By permission of Oxford University Press (www.oup.com). Copyright © 2008. All rights reserved.</a:t>
            </a:r>
            <a:endParaRPr lang="en-US" sz="1200" dirty="0">
              <a:solidFill>
                <a:schemeClr val="bg1"/>
              </a:solidFill>
              <a:latin typeface="+mj-lt"/>
            </a:endParaRPr>
          </a:p>
        </p:txBody>
      </p:sp>
      <p:pic>
        <p:nvPicPr>
          <p:cNvPr id="8" name="Picture 2" descr="This figure displays a timeline of exposure, induction period, latent period, and start of outcome. Each X on the timeline represents exposure to a treatment or intervention of interest. The start of the induction period marks the point where the effects of the exposure in causing the outcome of interest are complete. The end of the induction period and beginning of the latent period mark the start of the outcome. The end of the latent period marks when the outcome is identified or diagnosed.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 y="1371600"/>
            <a:ext cx="7620000" cy="3542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bwMode="auto">
          <a:xfrm>
            <a:off x="457200" y="1298575"/>
            <a:ext cx="8229600" cy="4827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100" dirty="0" smtClean="0">
                <a:ea typeface="ＭＳ Ｐゴシック" pitchFamily="34" charset="-128"/>
              </a:rPr>
              <a:t>Existing electronic data</a:t>
            </a:r>
          </a:p>
          <a:p>
            <a:pPr marL="693738" lvl="1" indent="-292100"/>
            <a:r>
              <a:rPr lang="en-US" sz="2100" dirty="0" smtClean="0">
                <a:ea typeface="ＭＳ Ｐゴシック" pitchFamily="34" charset="-128"/>
              </a:rPr>
              <a:t>A consistent and accurate way to identify the exposure in the dataset?</a:t>
            </a:r>
          </a:p>
          <a:p>
            <a:pPr marL="693738" lvl="1" indent="-292100"/>
            <a:r>
              <a:rPr lang="en-US" sz="2100" dirty="0" smtClean="0">
                <a:ea typeface="ＭＳ Ｐゴシック" pitchFamily="34" charset="-128"/>
              </a:rPr>
              <a:t>One code or multiple codes? Variable code types?</a:t>
            </a:r>
          </a:p>
          <a:p>
            <a:pPr marL="1096963" lvl="2" indent="-292100"/>
            <a:r>
              <a:rPr lang="en-US" sz="2100" dirty="0" smtClean="0">
                <a:ea typeface="ＭＳ Ｐゴシック" pitchFamily="34" charset="-128"/>
              </a:rPr>
              <a:t>If too broad, can lead to exposure misclassification</a:t>
            </a:r>
          </a:p>
          <a:p>
            <a:pPr marL="693738" lvl="1" indent="-292100"/>
            <a:r>
              <a:rPr lang="en-US" sz="2100" dirty="0" smtClean="0">
                <a:ea typeface="ＭＳ Ｐゴシック" pitchFamily="34" charset="-128"/>
              </a:rPr>
              <a:t>Validation methods to justify decisions</a:t>
            </a:r>
          </a:p>
          <a:p>
            <a:pPr marL="292100" indent="-292100"/>
            <a:r>
              <a:rPr lang="en-US" sz="2100" dirty="0" smtClean="0">
                <a:ea typeface="ＭＳ Ｐゴシック" pitchFamily="34" charset="-128"/>
              </a:rPr>
              <a:t>Prospective data collection </a:t>
            </a:r>
          </a:p>
          <a:p>
            <a:pPr marL="693738" lvl="1" indent="-292100"/>
            <a:r>
              <a:rPr lang="en-US" sz="2100" dirty="0" smtClean="0">
                <a:ea typeface="ＭＳ Ｐゴシック" pitchFamily="34" charset="-128"/>
              </a:rPr>
              <a:t>Abstraction of paper medical records </a:t>
            </a:r>
          </a:p>
          <a:p>
            <a:pPr marL="693738" lvl="1" indent="-292100"/>
            <a:r>
              <a:rPr lang="en-US" sz="2100" dirty="0" smtClean="0">
                <a:ea typeface="ＭＳ Ｐゴシック" pitchFamily="34" charset="-128"/>
              </a:rPr>
              <a:t>Characteristics of exposure and patient population can influence validity </a:t>
            </a:r>
          </a:p>
          <a:p>
            <a:pPr marL="1096963" lvl="2" indent="-292100"/>
            <a:r>
              <a:rPr lang="en-US" sz="2100" dirty="0" smtClean="0">
                <a:ea typeface="ＭＳ Ｐゴシック" pitchFamily="34" charset="-128"/>
              </a:rPr>
              <a:t>Self-reported information, recall (timeframe, frequency)</a:t>
            </a:r>
          </a:p>
        </p:txBody>
      </p:sp>
      <p:sp>
        <p:nvSpPr>
          <p:cNvPr id="9219" name="Title 2"/>
          <p:cNvSpPr>
            <a:spLocks noGrp="1"/>
          </p:cNvSpPr>
          <p:nvPr>
            <p:ph type="title"/>
          </p:nvPr>
        </p:nvSpPr>
        <p:spPr/>
        <p:txBody>
          <a:bodyPr/>
          <a:lstStyle/>
          <a:p>
            <a:r>
              <a:rPr lang="en-US" dirty="0" smtClean="0">
                <a:ea typeface="ＭＳ Ｐゴシック" pitchFamily="34" charset="-128"/>
              </a:rPr>
              <a:t>Data Sources for Exposure Measurement</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bwMode="auto">
          <a:xfrm>
            <a:off x="457200" y="1219199"/>
            <a:ext cx="8229600" cy="45720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000" b="1" dirty="0" smtClean="0">
                <a:ea typeface="ＭＳ Ｐゴシック" pitchFamily="34" charset="-128"/>
              </a:rPr>
              <a:t>Time window of exposure</a:t>
            </a:r>
          </a:p>
          <a:p>
            <a:pPr marL="693738" lvl="1" indent="-292100"/>
            <a:r>
              <a:rPr lang="en-US" sz="2000" dirty="0" smtClean="0">
                <a:ea typeface="ＭＳ Ｐゴシック" pitchFamily="34" charset="-128"/>
              </a:rPr>
              <a:t>Defined as the period of time during which the exposure is having its effects relevant to the outcome of interest </a:t>
            </a:r>
          </a:p>
          <a:p>
            <a:pPr marL="693738" lvl="1" indent="-292100"/>
            <a:r>
              <a:rPr lang="en-US" sz="2000" dirty="0" smtClean="0">
                <a:ea typeface="ＭＳ Ｐゴシック" pitchFamily="34" charset="-128"/>
              </a:rPr>
              <a:t>Must consider the induction and latent periods when defining the exposure time window</a:t>
            </a:r>
          </a:p>
          <a:p>
            <a:pPr marL="693738" lvl="1" indent="-292100"/>
            <a:r>
              <a:rPr lang="en-US" sz="2000" dirty="0" smtClean="0">
                <a:ea typeface="ＭＳ Ｐゴシック" pitchFamily="34" charset="-128"/>
              </a:rPr>
              <a:t>Practical limitations of study data should be acknowledged and sensitivity analyses performed to evaluate robustness of the results to the time window</a:t>
            </a:r>
          </a:p>
          <a:p>
            <a:pPr marL="292100" indent="-292100"/>
            <a:r>
              <a:rPr lang="en-US" sz="2000" b="1" dirty="0" smtClean="0">
                <a:ea typeface="ＭＳ Ｐゴシック" pitchFamily="34" charset="-128"/>
              </a:rPr>
              <a:t>Unit of analysis</a:t>
            </a:r>
          </a:p>
          <a:p>
            <a:pPr marL="693738" lvl="1" indent="-292100"/>
            <a:r>
              <a:rPr lang="en-US" sz="2000" dirty="0" smtClean="0">
                <a:ea typeface="ＭＳ Ｐゴシック" pitchFamily="34" charset="-128"/>
              </a:rPr>
              <a:t>Largely dictated by the nature of the intervention</a:t>
            </a:r>
          </a:p>
          <a:p>
            <a:pPr marL="693738" lvl="1" indent="-292100"/>
            <a:r>
              <a:rPr lang="en-US" sz="2000" dirty="0" smtClean="0">
                <a:ea typeface="ＭＳ Ｐゴシック" pitchFamily="34" charset="-128"/>
              </a:rPr>
              <a:t>Can be defined at the patient level if it does not vary with time</a:t>
            </a:r>
          </a:p>
          <a:p>
            <a:pPr marL="693738" lvl="1" indent="-292100"/>
            <a:r>
              <a:rPr lang="en-US" sz="2000" dirty="0" smtClean="0">
                <a:ea typeface="ＭＳ Ｐゴシック" pitchFamily="34" charset="-128"/>
              </a:rPr>
              <a:t>Person-time can be used when exposure status varies over the course of the study period</a:t>
            </a:r>
          </a:p>
        </p:txBody>
      </p:sp>
      <p:sp>
        <p:nvSpPr>
          <p:cNvPr id="10243" name="Title 2"/>
          <p:cNvSpPr>
            <a:spLocks noGrp="1"/>
          </p:cNvSpPr>
          <p:nvPr>
            <p:ph type="title"/>
          </p:nvPr>
        </p:nvSpPr>
        <p:spPr/>
        <p:txBody>
          <a:bodyPr/>
          <a:lstStyle/>
          <a:p>
            <a:r>
              <a:rPr lang="en-US" dirty="0" smtClean="0">
                <a:ea typeface="ＭＳ Ｐゴシック" pitchFamily="34" charset="-128"/>
              </a:rPr>
              <a:t>Creating an Exposure Definition </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xfrm>
            <a:off x="457200" y="1265237"/>
            <a:ext cx="8229600" cy="4983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200" b="1" dirty="0" smtClean="0">
                <a:ea typeface="ＭＳ Ｐゴシック" pitchFamily="34" charset="-128"/>
              </a:rPr>
              <a:t>Measurement scale</a:t>
            </a:r>
          </a:p>
          <a:p>
            <a:pPr marL="693738" lvl="1" indent="-292100"/>
            <a:r>
              <a:rPr lang="en-US" dirty="0" smtClean="0">
                <a:ea typeface="ＭＳ Ｐゴシック" pitchFamily="34" charset="-128"/>
              </a:rPr>
              <a:t>The more precise, the less measurement error</a:t>
            </a:r>
          </a:p>
          <a:p>
            <a:pPr marL="1096963" lvl="2" indent="-292100"/>
            <a:r>
              <a:rPr lang="en-US" sz="2200" dirty="0" smtClean="0">
                <a:ea typeface="ＭＳ Ｐゴシック" pitchFamily="34" charset="-128"/>
              </a:rPr>
              <a:t>Dichotomous variables</a:t>
            </a:r>
          </a:p>
          <a:p>
            <a:pPr marL="1096963" lvl="2" indent="-292100"/>
            <a:r>
              <a:rPr lang="en-US" sz="2200" dirty="0" smtClean="0">
                <a:ea typeface="ＭＳ Ｐゴシック" pitchFamily="34" charset="-128"/>
              </a:rPr>
              <a:t>Continuous covariates (typically used when there is a dose-response relationship)</a:t>
            </a:r>
          </a:p>
          <a:p>
            <a:pPr marL="1096963" lvl="2" indent="-292100"/>
            <a:r>
              <a:rPr lang="en-US" sz="2200" dirty="0" smtClean="0">
                <a:ea typeface="ＭＳ Ｐゴシック" pitchFamily="34" charset="-128"/>
              </a:rPr>
              <a:t>Categorical variables (may introduce less bias)</a:t>
            </a:r>
          </a:p>
          <a:p>
            <a:pPr marL="292100" indent="-292100"/>
            <a:r>
              <a:rPr lang="en-US" sz="2200" b="1" dirty="0" smtClean="0">
                <a:ea typeface="ＭＳ Ｐゴシック" pitchFamily="34" charset="-128"/>
              </a:rPr>
              <a:t>Precision of exposure measure</a:t>
            </a:r>
          </a:p>
          <a:p>
            <a:pPr marL="693738" lvl="1" indent="-292100"/>
            <a:r>
              <a:rPr lang="en-US" dirty="0" smtClean="0">
                <a:ea typeface="ＭＳ Ｐゴシック" pitchFamily="34" charset="-128"/>
              </a:rPr>
              <a:t>Source of data can limit precision (dispensing records vs. actual usage)</a:t>
            </a:r>
          </a:p>
          <a:p>
            <a:pPr marL="693738" lvl="1" indent="-292100"/>
            <a:r>
              <a:rPr lang="en-US" dirty="0" smtClean="0">
                <a:ea typeface="ＭＳ Ｐゴシック" pitchFamily="34" charset="-128"/>
              </a:rPr>
              <a:t>Be aware of the benefits and limitations of the data source, and avoid exposure misclassification </a:t>
            </a:r>
          </a:p>
        </p:txBody>
      </p:sp>
      <p:sp>
        <p:nvSpPr>
          <p:cNvPr id="11267" name="Title 2"/>
          <p:cNvSpPr>
            <a:spLocks noGrp="1"/>
          </p:cNvSpPr>
          <p:nvPr>
            <p:ph type="title"/>
          </p:nvPr>
        </p:nvSpPr>
        <p:spPr/>
        <p:txBody>
          <a:bodyPr/>
          <a:lstStyle/>
          <a:p>
            <a:r>
              <a:rPr lang="en-US" dirty="0" smtClean="0">
                <a:ea typeface="ＭＳ Ｐゴシック" pitchFamily="34" charset="-128"/>
              </a:rPr>
              <a:t>Creating an Exposure Definition</a:t>
            </a:r>
          </a:p>
        </p:txBody>
      </p:sp>
    </p:spTree>
  </p:cSld>
  <p:clrMapOvr>
    <a:masterClrMapping/>
  </p:clrMapOvr>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3552</TotalTime>
  <Words>6493</Words>
  <Application>Microsoft Macintosh PowerPoint</Application>
  <PresentationFormat>On-screen Show (4:3)</PresentationFormat>
  <Paragraphs>238</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EHC-slide-template-final-2011</vt:lpstr>
      <vt:lpstr>Exposure Definition and Measurement in Observational Comparative Effectiveness Research</vt:lpstr>
      <vt:lpstr>Outline of Material</vt:lpstr>
      <vt:lpstr>Introduction</vt:lpstr>
      <vt:lpstr>Conceptual Considerations for Exposure Measurement</vt:lpstr>
      <vt:lpstr>Examples of Exposure/Outcome Relationships </vt:lpstr>
      <vt:lpstr>Timeline of Exposure, Induction Period,  Latent Period, and Outcome</vt:lpstr>
      <vt:lpstr>Data Sources for Exposure Measurement</vt:lpstr>
      <vt:lpstr>Creating an Exposure Definition </vt:lpstr>
      <vt:lpstr>Creating an Exposure Definition</vt:lpstr>
      <vt:lpstr>Creating an Exposure Definition</vt:lpstr>
      <vt:lpstr>Additional Exposure Considerations </vt:lpstr>
      <vt:lpstr>Issues of Bias</vt:lpstr>
      <vt:lpstr>Conclusion</vt:lpstr>
      <vt:lpstr>Summary Checklist (1 of 2)</vt:lpstr>
      <vt:lpstr>Summary Checklist (2 of 2)</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khs</dc:creator>
  <cp:lastModifiedBy>Katharine Schneider</cp:lastModifiedBy>
  <cp:revision>212</cp:revision>
  <cp:lastPrinted>2012-09-19T22:35:00Z</cp:lastPrinted>
  <dcterms:created xsi:type="dcterms:W3CDTF">2011-03-23T16:45:48Z</dcterms:created>
  <dcterms:modified xsi:type="dcterms:W3CDTF">2013-09-01T20:15:42Z</dcterms:modified>
</cp:coreProperties>
</file>