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notesMasterIdLst>
    <p:notesMasterId r:id="rId10"/>
  </p:notesMasterIdLst>
  <p:handoutMasterIdLst>
    <p:handoutMasterId r:id="rId11"/>
  </p:handoutMasterIdLst>
  <p:sldIdLst>
    <p:sldId id="256" r:id="rId2"/>
    <p:sldId id="258" r:id="rId3"/>
    <p:sldId id="275" r:id="rId4"/>
    <p:sldId id="272" r:id="rId5"/>
    <p:sldId id="268" r:id="rId6"/>
    <p:sldId id="273" r:id="rId7"/>
    <p:sldId id="274" r:id="rId8"/>
    <p:sldId id="271"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toyer, Pamela Paradis" initials="MPP"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9" autoAdjust="0"/>
    <p:restoredTop sz="76673" autoAdjust="0"/>
  </p:normalViewPr>
  <p:slideViewPr>
    <p:cSldViewPr>
      <p:cViewPr varScale="1">
        <p:scale>
          <a:sx n="69" d="100"/>
          <a:sy n="69" d="100"/>
        </p:scale>
        <p:origin x="-104" y="-1424"/>
      </p:cViewPr>
      <p:guideLst>
        <p:guide orient="horz" pos="2160"/>
        <p:guide pos="2880"/>
      </p:guideLst>
    </p:cSldViewPr>
  </p:slideViewPr>
  <p:notesTextViewPr>
    <p:cViewPr>
      <p:scale>
        <a:sx n="100" d="100"/>
        <a:sy n="100" d="100"/>
      </p:scale>
      <p:origin x="0" y="0"/>
    </p:cViewPr>
  </p:notesTextViewPr>
  <p:notesViewPr>
    <p:cSldViewPr>
      <p:cViewPr varScale="1">
        <p:scale>
          <a:sx n="53" d="100"/>
          <a:sy n="53"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commentAuthors" Target="commentAuthors.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A3F95F78-CBD1-4E3F-9517-7E477DC29A70}" type="datetimeFigureOut">
              <a:rPr lang="en-US"/>
              <a:pPr>
                <a:defRPr/>
              </a:pPr>
              <a:t>9/1/13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2D0AE21-98B6-489C-BDFE-44A5F8518EEB}" type="slidenum">
              <a:rPr lang="en-US"/>
              <a:pPr>
                <a:defRPr/>
              </a:pPr>
              <a:t>‹#›</a:t>
            </a:fld>
            <a:endParaRPr lang="en-US" dirty="0"/>
          </a:p>
        </p:txBody>
      </p:sp>
    </p:spTree>
    <p:extLst>
      <p:ext uri="{BB962C8B-B14F-4D97-AF65-F5344CB8AC3E}">
        <p14:creationId xmlns:p14="http://schemas.microsoft.com/office/powerpoint/2010/main" val="175906546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 name="Slide Number Placeholder 1"/>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C6F275-CDB6-C346-98D5-A881774EB764}" type="slidenum">
              <a:rPr lang="en-US" smtClean="0"/>
              <a:pPr/>
              <a:t>‹#›</a:t>
            </a:fld>
            <a:endParaRPr lang="en-US"/>
          </a:p>
        </p:txBody>
      </p:sp>
    </p:spTree>
    <p:extLst>
      <p:ext uri="{BB962C8B-B14F-4D97-AF65-F5344CB8AC3E}">
        <p14:creationId xmlns:p14="http://schemas.microsoft.com/office/powerpoint/2010/main" val="249713844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b="1" dirty="0" smtClean="0">
                <a:solidFill>
                  <a:schemeClr val="tx1"/>
                </a:solidFill>
                <a:ea typeface="ＭＳ Ｐゴシック" pitchFamily="34" charset="-128"/>
              </a:rPr>
              <a:t>Introduction to the User’s Guide for Developing a Protocol for Observational Comparative Effectiveness Research</a:t>
            </a:r>
          </a:p>
          <a:p>
            <a:r>
              <a:rPr lang="en-US" dirty="0" smtClean="0">
                <a:solidFill>
                  <a:schemeClr val="tx1"/>
                </a:solidFill>
                <a:ea typeface="ＭＳ Ｐゴシック" pitchFamily="34" charset="-128"/>
              </a:rPr>
              <a:t>This slide set is based on a user guide titled </a:t>
            </a:r>
            <a:r>
              <a:rPr kumimoji="0" lang="en-US" sz="1200" b="0" i="1" u="none" strike="noStrike" kern="1200" cap="none" spc="0" normalizeH="0" baseline="0" noProof="0" dirty="0" smtClean="0">
                <a:ln>
                  <a:noFill/>
                </a:ln>
                <a:solidFill>
                  <a:schemeClr val="tx1"/>
                </a:solidFill>
                <a:effectLst/>
                <a:uLnTx/>
                <a:uFillTx/>
                <a:ea typeface="ＭＳ Ｐゴシック" pitchFamily="34" charset="-128"/>
              </a:rPr>
              <a:t>Developing a Protocol for Observational Comparative Effectiveness Research: A User</a:t>
            </a:r>
            <a:r>
              <a:rPr kumimoji="0" lang="ja-JP" altLang="en-US" sz="1200" b="0" i="1" u="none" strike="noStrike" kern="1200" cap="none" spc="0" normalizeH="0" baseline="0" noProof="0" dirty="0" smtClean="0">
                <a:ln>
                  <a:noFill/>
                </a:ln>
                <a:solidFill>
                  <a:schemeClr val="tx1"/>
                </a:solidFill>
                <a:effectLst/>
                <a:uLnTx/>
                <a:uFillTx/>
                <a:ea typeface="ＭＳ Ｐゴシック" pitchFamily="34" charset="-128"/>
              </a:rPr>
              <a:t>’</a:t>
            </a:r>
            <a:r>
              <a:rPr kumimoji="0" lang="en-US" altLang="ja-JP" sz="1200" b="0" i="1" u="none" strike="noStrike" kern="1200" cap="none" spc="0" normalizeH="0" baseline="0" noProof="0" dirty="0" smtClean="0">
                <a:ln>
                  <a:noFill/>
                </a:ln>
                <a:solidFill>
                  <a:schemeClr val="tx1"/>
                </a:solidFill>
                <a:effectLst/>
                <a:uLnTx/>
                <a:uFillTx/>
                <a:ea typeface="ＭＳ Ｐゴシック" pitchFamily="34" charset="-128"/>
              </a:rPr>
              <a:t>s Guide, </a:t>
            </a:r>
            <a:r>
              <a:rPr lang="en-US" dirty="0" smtClean="0">
                <a:solidFill>
                  <a:schemeClr val="tx1"/>
                </a:solidFill>
                <a:ea typeface="ＭＳ Ｐゴシック" pitchFamily="34" charset="-128"/>
              </a:rPr>
              <a:t>which was developed by the Outcome DEcIDE Center (Quintiles Outcome, Cambridge, MA) for the Agency for Healthcare Research and Quality under Contract No. HHSA 290-2005-0016-I TO10 (AHRQ Publication No. </a:t>
            </a:r>
            <a:r>
              <a:rPr kumimoji="0" lang="en-US" sz="1200" b="0" i="0" u="none" strike="noStrike" kern="1200" cap="none" spc="0" normalizeH="0" baseline="0" noProof="0" dirty="0" smtClean="0">
                <a:ln>
                  <a:noFill/>
                </a:ln>
                <a:solidFill>
                  <a:schemeClr val="tx1"/>
                </a:solidFill>
                <a:effectLst/>
                <a:uLnTx/>
                <a:uFillTx/>
                <a:ea typeface="ＭＳ Ｐゴシック" pitchFamily="34" charset="-128"/>
                <a:cs typeface="+mn-cs"/>
              </a:rPr>
              <a:t>12-EHC099</a:t>
            </a:r>
            <a:r>
              <a:rPr lang="en-US" dirty="0" smtClean="0">
                <a:solidFill>
                  <a:schemeClr val="tx1"/>
                </a:solidFill>
                <a:ea typeface="ＭＳ Ｐゴシック" pitchFamily="34" charset="-128"/>
              </a:rPr>
              <a:t>. Rockville, MD: Agency for Healthcare Research and Quality; </a:t>
            </a:r>
            <a:r>
              <a:rPr lang="en-US" b="0" dirty="0" smtClean="0">
                <a:solidFill>
                  <a:schemeClr val="tx1"/>
                </a:solidFill>
                <a:ea typeface="ＭＳ Ｐゴシック" pitchFamily="34" charset="-128"/>
              </a:rPr>
              <a:t>January 2013</a:t>
            </a:r>
            <a:r>
              <a:rPr lang="en-US" dirty="0" smtClean="0">
                <a:solidFill>
                  <a:schemeClr val="tx1"/>
                </a:solidFill>
                <a:ea typeface="ＭＳ Ｐゴシック" pitchFamily="34" charset="-128"/>
              </a:rPr>
              <a:t>).</a:t>
            </a:r>
          </a:p>
          <a:p>
            <a:endParaRPr lang="en-US" dirty="0" smtClean="0">
              <a:solidFill>
                <a:schemeClr val="tx1"/>
              </a:solidFill>
              <a:ea typeface="ＭＳ Ｐゴシック" pitchFamily="34" charset="-128"/>
            </a:endParaRPr>
          </a:p>
          <a:p>
            <a:r>
              <a:rPr lang="en-US" dirty="0" smtClean="0">
                <a:solidFill>
                  <a:schemeClr val="tx1"/>
                </a:solidFill>
                <a:ea typeface="ＭＳ Ｐゴシック" pitchFamily="34" charset="-128"/>
              </a:rPr>
              <a:t>This section of the </a:t>
            </a:r>
            <a:r>
              <a:rPr lang="en-US" i="1" dirty="0" smtClean="0">
                <a:solidFill>
                  <a:schemeClr val="tx1"/>
                </a:solidFill>
                <a:ea typeface="ＭＳ Ｐゴシック" pitchFamily="34" charset="-128"/>
              </a:rPr>
              <a:t>User’s Guide</a:t>
            </a:r>
            <a:r>
              <a:rPr lang="en-US" dirty="0" smtClean="0">
                <a:solidFill>
                  <a:schemeClr val="tx1"/>
                </a:solidFill>
                <a:ea typeface="ＭＳ Ｐゴシック" pitchFamily="34" charset="-128"/>
              </a:rPr>
              <a:t> provides an introduction</a:t>
            </a:r>
            <a:r>
              <a:rPr lang="en-US" baseline="0" dirty="0" smtClean="0">
                <a:solidFill>
                  <a:schemeClr val="tx1"/>
                </a:solidFill>
                <a:ea typeface="ＭＳ Ｐゴシック" pitchFamily="34" charset="-128"/>
              </a:rPr>
              <a:t> to the materials contained within the chapters for how to develop a protocol for observational comparative effectiveness research. </a:t>
            </a:r>
            <a:endParaRPr lang="en-US" dirty="0" smtClean="0">
              <a:solidFill>
                <a:schemeClr val="tx1"/>
              </a:solidFill>
              <a:ea typeface="ＭＳ Ｐゴシック" pitchFamily="34" charset="-128"/>
            </a:endParaRPr>
          </a:p>
          <a:p>
            <a:pPr eaLnBrk="1" hangingPunct="1">
              <a:spcBef>
                <a:spcPct val="0"/>
              </a:spcBef>
            </a:pPr>
            <a:endParaRPr lang="en-US" dirty="0" smtClean="0">
              <a:solidFill>
                <a:schemeClr val="tx1"/>
              </a:solidFill>
              <a:ea typeface="ＭＳ Ｐゴシック" pitchFamily="34" charset="-128"/>
            </a:endParaRPr>
          </a:p>
          <a:p>
            <a:pPr>
              <a:spcBef>
                <a:spcPct val="0"/>
              </a:spcBef>
            </a:pPr>
            <a:r>
              <a:rPr lang="en-US" dirty="0" smtClean="0">
                <a:solidFill>
                  <a:schemeClr val="tx1"/>
                </a:solidFill>
                <a:ea typeface="ＭＳ Ｐゴシック" pitchFamily="34" charset="-128"/>
              </a:rPr>
              <a:t>Reference:</a:t>
            </a:r>
          </a:p>
          <a:p>
            <a:pPr rtl="0"/>
            <a:r>
              <a:rPr lang="en-US" dirty="0" smtClean="0"/>
              <a:t>Smith SR. Introduction to the User’s Guide.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solidFill>
                  <a:schemeClr val="tx1"/>
                </a:solidFill>
              </a:rPr>
              <a:t>What Is Comparative</a:t>
            </a:r>
            <a:r>
              <a:rPr lang="en-US" b="1" baseline="0" dirty="0" smtClean="0">
                <a:solidFill>
                  <a:schemeClr val="tx1"/>
                </a:solidFill>
              </a:rPr>
              <a:t> Effectiveness Research?</a:t>
            </a:r>
            <a:endParaRPr lang="en-US" b="0" baseline="0" dirty="0" smtClean="0">
              <a:solidFill>
                <a:schemeClr val="tx1"/>
              </a:solidFill>
            </a:endParaRPr>
          </a:p>
          <a:p>
            <a:pPr>
              <a:defRPr/>
            </a:pPr>
            <a:r>
              <a:rPr lang="en-US" b="0" baseline="0" dirty="0" smtClean="0">
                <a:solidFill>
                  <a:schemeClr val="tx1"/>
                </a:solidFill>
              </a:rPr>
              <a:t>According to the Institute of Medicine, comparative effectiveness research is the “generation and synthesis of evidence that compares the benefits and harms of alternative methods to prevent, diagnose, treat, and monitor a clinical condition or to improve delivery of care. The purpose of comparative effectiveness research is to assist consumers, clinicians, purchasers, and policymakers to make informed decisions that will improve care both at the individual and the population levels.” </a:t>
            </a:r>
          </a:p>
          <a:p>
            <a:pPr>
              <a:defRPr/>
            </a:pPr>
            <a:endParaRPr lang="en-US" b="0" baseline="0" dirty="0" smtClean="0">
              <a:solidFill>
                <a:schemeClr val="tx1"/>
              </a:solidFill>
            </a:endParaRPr>
          </a:p>
          <a:p>
            <a:pPr>
              <a:defRPr/>
            </a:pPr>
            <a:r>
              <a:rPr lang="en-US" b="0" baseline="0" dirty="0" smtClean="0">
                <a:solidFill>
                  <a:schemeClr val="tx1"/>
                </a:solidFill>
              </a:rPr>
              <a:t>References: </a:t>
            </a:r>
          </a:p>
          <a:p>
            <a:pPr marL="0" marR="0" lvl="0" indent="0" algn="l" defTabSz="914400" rtl="0" eaLnBrk="0" fontAlgn="base" latinLnBrk="0" hangingPunct="0">
              <a:spcBef>
                <a:spcPct val="30000"/>
              </a:spcBef>
              <a:spcAft>
                <a:spcPct val="0"/>
              </a:spcAft>
              <a:buClrTx/>
              <a:buSzTx/>
              <a:buFontTx/>
              <a:buNone/>
              <a:tabLst/>
              <a:defRPr/>
            </a:pPr>
            <a:r>
              <a:rPr lang="en-US" sz="1200" kern="1200" dirty="0" smtClean="0">
                <a:solidFill>
                  <a:schemeClr val="tx1"/>
                </a:solidFill>
                <a:effectLst/>
                <a:ea typeface="ＭＳ Ｐゴシック" charset="0"/>
                <a:cs typeface="+mn-cs"/>
              </a:rPr>
              <a:t>Institute of Medicine. Initial national priorities for comparative effectiveness research. Washington, DC: The National Academies Press; 2009.</a:t>
            </a:r>
          </a:p>
          <a:p>
            <a:pPr marL="0" marR="0" lvl="0" indent="0" algn="l" defTabSz="914400" rtl="0" eaLnBrk="0" fontAlgn="base" latinLnBrk="0" hangingPunct="0">
              <a:spcBef>
                <a:spcPct val="30000"/>
              </a:spcBef>
              <a:spcAft>
                <a:spcPct val="0"/>
              </a:spcAft>
              <a:buClrTx/>
              <a:buSzTx/>
              <a:buFontTx/>
              <a:buNone/>
              <a:tabLst/>
              <a:defRPr/>
            </a:pPr>
            <a:r>
              <a:rPr lang="en-US" b="0" baseline="0" dirty="0" smtClean="0">
                <a:solidFill>
                  <a:schemeClr val="tx1"/>
                </a:solidFill>
              </a:rPr>
              <a:t>http://www.iom.edu/Reports/2009/ComparativeEffectivenessResearchPriorities.aspx</a:t>
            </a:r>
          </a:p>
          <a:p>
            <a:pPr marL="0" marR="0" lvl="0" indent="0" algn="l" defTabSz="914400" rtl="0" eaLnBrk="0" fontAlgn="base" latinLnBrk="0" hangingPunct="0">
              <a:spcBef>
                <a:spcPct val="30000"/>
              </a:spcBef>
              <a:spcAft>
                <a:spcPct val="0"/>
              </a:spcAft>
              <a:buClrTx/>
              <a:buSzTx/>
              <a:buFontTx/>
              <a:buNone/>
              <a:tabLst/>
              <a:defRPr/>
            </a:pPr>
            <a:endParaRPr lang="en-US" sz="1200" dirty="0" smtClean="0">
              <a:solidFill>
                <a:schemeClr val="tx1"/>
              </a:solidFill>
              <a:cs typeface="Arial" pitchFamily="34" charset="0"/>
            </a:endParaRPr>
          </a:p>
          <a:p>
            <a:pPr rtl="0"/>
            <a:r>
              <a:rPr lang="en-US" dirty="0" smtClean="0"/>
              <a:t>Smith SR. Introduction to the User’s Guide.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0" marR="0" indent="0" algn="l" defTabSz="914400" rtl="0" eaLnBrk="0" fontAlgn="base" latinLnBrk="0" hangingPunct="0">
              <a:lnSpc>
                <a:spcPct val="120000"/>
              </a:lnSpc>
              <a:spcBef>
                <a:spcPct val="30000"/>
              </a:spcBef>
              <a:spcAft>
                <a:spcPct val="0"/>
              </a:spcAft>
              <a:buClrTx/>
              <a:buSzTx/>
              <a:buFontTx/>
              <a:buNone/>
              <a:tabLst/>
              <a:defRPr/>
            </a:pPr>
            <a:r>
              <a:rPr lang="en-US" sz="1200" b="1" kern="1200" dirty="0" smtClean="0">
                <a:solidFill>
                  <a:schemeClr val="tx1"/>
                </a:solidFill>
                <a:effectLst/>
                <a:ea typeface="ＭＳ Ｐゴシック" charset="0"/>
                <a:cs typeface="+mn-cs"/>
              </a:rPr>
              <a:t>Background</a:t>
            </a: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ea typeface="ＭＳ Ｐゴシック" charset="0"/>
                <a:cs typeface="+mn-cs"/>
              </a:rPr>
              <a:t>When making health care decisions, patients, health care providers, and policymakers routinely seek unbiased information about the effects of treatment on a variety of health outcomes. Nonetheless, it is estimated that more than half of medical treatments lack valid evidence of effectiveness,</a:t>
            </a:r>
            <a:r>
              <a:rPr lang="en-US" sz="1200" kern="1200" baseline="30000" dirty="0" smtClean="0">
                <a:solidFill>
                  <a:schemeClr val="tx1"/>
                </a:solidFill>
                <a:effectLst/>
                <a:ea typeface="ＭＳ Ｐゴシック" charset="0"/>
                <a:cs typeface="+mn-cs"/>
              </a:rPr>
              <a:t> </a:t>
            </a:r>
            <a:r>
              <a:rPr lang="en-US" sz="1200" kern="1200" dirty="0" smtClean="0">
                <a:solidFill>
                  <a:schemeClr val="tx1"/>
                </a:solidFill>
                <a:effectLst/>
                <a:ea typeface="ＭＳ Ｐゴシック" charset="0"/>
                <a:cs typeface="+mn-cs"/>
              </a:rPr>
              <a:t>particularly for long-term and patient-centered outcomes. Therapies that perform well in randomized clinical</a:t>
            </a:r>
            <a:r>
              <a:rPr lang="en-US" sz="1200" kern="1200" baseline="0" dirty="0" smtClean="0">
                <a:solidFill>
                  <a:schemeClr val="tx1"/>
                </a:solidFill>
                <a:effectLst/>
                <a:ea typeface="ＭＳ Ｐゴシック" charset="0"/>
                <a:cs typeface="+mn-cs"/>
              </a:rPr>
              <a:t> trials do not always perform in the same fashion in general practice or in real-world settings. </a:t>
            </a:r>
            <a:r>
              <a:rPr lang="en-US" sz="1200" kern="1200" dirty="0" smtClean="0">
                <a:solidFill>
                  <a:schemeClr val="tx1"/>
                </a:solidFill>
                <a:effectLst/>
                <a:ea typeface="ＭＳ Ｐゴシック" charset="0"/>
                <a:cs typeface="+mn-cs"/>
              </a:rPr>
              <a:t>The absence of patient-relevant and unbiased information about the effectiveness of treatments across the range of potential users can create a level of uncertainty about what outcomes will occur in different patient populations who seek care in general practice. This is most often seen for patients with the greatest need for health care like the elderly, the disabled, or those with complex health conditions.</a:t>
            </a:r>
            <a:r>
              <a:rPr lang="en-US" sz="1200" kern="1200" baseline="0" dirty="0" smtClean="0">
                <a:solidFill>
                  <a:schemeClr val="tx1"/>
                </a:solidFill>
                <a:effectLst/>
                <a:ea typeface="ＭＳ Ｐゴシック" charset="0"/>
                <a:cs typeface="+mn-cs"/>
              </a:rPr>
              <a:t> </a:t>
            </a:r>
            <a:r>
              <a:rPr lang="en-US" sz="1200" kern="1200" dirty="0" smtClean="0">
                <a:solidFill>
                  <a:schemeClr val="tx1"/>
                </a:solidFill>
                <a:effectLst/>
                <a:ea typeface="ＭＳ Ｐゴシック" charset="0"/>
                <a:cs typeface="+mn-cs"/>
              </a:rPr>
              <a:t>Uncertainty about the effects of treatment on patient outcomes may lead to the overuse of ineffective or potentially harmful therapies, the underuse of effective therapies, and empiric treatment or off-label use for conditions for which the therapies have not been rigorously studied,</a:t>
            </a:r>
            <a:r>
              <a:rPr lang="en-US" sz="1200" kern="1200" baseline="0" dirty="0" smtClean="0">
                <a:solidFill>
                  <a:schemeClr val="tx1"/>
                </a:solidFill>
                <a:effectLst/>
                <a:ea typeface="ＭＳ Ｐゴシック" charset="0"/>
                <a:cs typeface="+mn-cs"/>
              </a:rPr>
              <a:t> which could</a:t>
            </a:r>
            <a:r>
              <a:rPr lang="en-US" sz="1200" kern="1200" dirty="0" smtClean="0">
                <a:solidFill>
                  <a:schemeClr val="tx1"/>
                </a:solidFill>
                <a:effectLst/>
                <a:ea typeface="ＭＳ Ｐゴシック" charset="0"/>
                <a:cs typeface="+mn-cs"/>
              </a:rPr>
              <a:t> be a risky gamble since the true balance of treatment harms and benefits may be unknown or poorly understood. In addition, new drugs and other interventions often lack comparative efficacy data to quantify a therapy’s equivalence or superiority to existing treatments. This lack of information contributes to the uncertainty about whether a new therapy will be better, worse, or the same as existing treatment options.</a:t>
            </a:r>
          </a:p>
          <a:p>
            <a:pPr>
              <a:lnSpc>
                <a:spcPct val="120000"/>
              </a:lnSpc>
            </a:pPr>
            <a:endParaRPr lang="en-US" sz="1200" kern="1200" dirty="0" smtClean="0">
              <a:solidFill>
                <a:schemeClr val="tx1"/>
              </a:solidFill>
              <a:effectLst/>
              <a:ea typeface="ＭＳ Ｐゴシック" charset="0"/>
              <a:cs typeface="+mn-cs"/>
            </a:endParaRPr>
          </a:p>
          <a:p>
            <a:pPr>
              <a:lnSpc>
                <a:spcPct val="120000"/>
              </a:lnSpc>
            </a:pPr>
            <a:r>
              <a:rPr lang="en-US" sz="1200" kern="1200" dirty="0" smtClean="0">
                <a:solidFill>
                  <a:schemeClr val="tx1"/>
                </a:solidFill>
                <a:effectLst/>
                <a:ea typeface="ＭＳ Ｐゴシック" charset="0"/>
                <a:cs typeface="+mn-cs"/>
              </a:rPr>
              <a:t>References:</a:t>
            </a:r>
          </a:p>
          <a:p>
            <a:pPr rtl="0">
              <a:lnSpc>
                <a:spcPct val="120000"/>
              </a:lnSpc>
            </a:pPr>
            <a:r>
              <a:rPr lang="en-US" dirty="0" smtClean="0"/>
              <a:t>Smith SR. Introduction to the User’s Guide.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p>
          <a:p>
            <a:pPr>
              <a:lnSpc>
                <a:spcPct val="120000"/>
              </a:lnSpc>
            </a:pPr>
            <a:endParaRPr lang="en-US" sz="1200" kern="1200" dirty="0" smtClean="0">
              <a:solidFill>
                <a:schemeClr val="tx1"/>
              </a:solidFill>
              <a:effectLst/>
              <a:ea typeface="ＭＳ Ｐゴシック" charset="0"/>
              <a:cs typeface="+mn-cs"/>
            </a:endParaRP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ea typeface="ＭＳ Ｐゴシック" charset="0"/>
                <a:cs typeface="+mn-cs"/>
              </a:rPr>
              <a:t>Goldberg NH, Schneeweiss S, Kowal MK, et al. Availability of comparative efficacy data at the time of drug approval in the United States. JAMA 2011 May 4;305(17):1786-1789. PMID: 21540422.</a:t>
            </a:r>
          </a:p>
          <a:p>
            <a:pPr marL="0" marR="0" lvl="0" indent="0" algn="l" defTabSz="914400" rtl="0" eaLnBrk="0" fontAlgn="base" latinLnBrk="0" hangingPunct="0">
              <a:lnSpc>
                <a:spcPct val="120000"/>
              </a:lnSpc>
              <a:spcBef>
                <a:spcPct val="3000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ea typeface="ＭＳ Ｐゴシック" charset="0"/>
                <a:cs typeface="+mn-cs"/>
              </a:rPr>
              <a:t>http://www.ncbi.nlm.nih.gov/pubmed/21540422</a:t>
            </a:r>
          </a:p>
          <a:p>
            <a:pPr>
              <a:lnSpc>
                <a:spcPct val="120000"/>
              </a:lnSpc>
            </a:pPr>
            <a:endParaRPr lang="en-US" sz="1200" kern="1200" dirty="0" smtClean="0">
              <a:solidFill>
                <a:schemeClr val="tx1"/>
              </a:solidFill>
              <a:effectLst/>
              <a:ea typeface="ＭＳ Ｐゴシック" charset="0"/>
              <a:cs typeface="+mn-cs"/>
            </a:endParaRPr>
          </a:p>
          <a:p>
            <a:pPr>
              <a:lnSpc>
                <a:spcPct val="120000"/>
              </a:lnSpc>
            </a:pPr>
            <a:r>
              <a:rPr lang="en-US" sz="1200" kern="1200" dirty="0" smtClean="0">
                <a:solidFill>
                  <a:schemeClr val="tx1"/>
                </a:solidFill>
                <a:effectLst/>
                <a:ea typeface="ＭＳ Ｐゴシック" charset="0"/>
                <a:cs typeface="+mn-cs"/>
              </a:rPr>
              <a:t>Petitti DB, Teutsch SM, Barton MB, et al. Update on the methods of the U.S. Preventive Services Task Force: insufficient evidence. Ann Intern Med 2009 Feb 3;150(3):199-205.</a:t>
            </a:r>
            <a:r>
              <a:rPr lang="en-US" dirty="0" smtClean="0">
                <a:solidFill>
                  <a:schemeClr val="tx1"/>
                </a:solidFill>
              </a:rPr>
              <a:t> PMID: 19189910.</a:t>
            </a:r>
            <a:endParaRPr lang="en-US" baseline="0" dirty="0" smtClean="0">
              <a:solidFill>
                <a:schemeClr val="tx1"/>
              </a:solidFill>
            </a:endParaRPr>
          </a:p>
          <a:p>
            <a:pPr>
              <a:lnSpc>
                <a:spcPct val="120000"/>
              </a:lnSpc>
            </a:pPr>
            <a:r>
              <a:rPr lang="en-US" sz="1200" kern="1200" dirty="0" smtClean="0">
                <a:solidFill>
                  <a:schemeClr val="tx1"/>
                </a:solidFill>
                <a:effectLst/>
                <a:ea typeface="ＭＳ Ｐゴシック" charset="0"/>
                <a:cs typeface="+mn-cs"/>
              </a:rPr>
              <a:t>http://www.ncbi.nlm.nih.gov/pubmed/19189910</a:t>
            </a:r>
          </a:p>
          <a:p>
            <a:pPr>
              <a:lnSpc>
                <a:spcPct val="120000"/>
              </a:lnSpc>
            </a:pPr>
            <a:endParaRPr lang="en-US" sz="1200" kern="1200" dirty="0" smtClean="0">
              <a:solidFill>
                <a:schemeClr val="tx1"/>
              </a:solidFill>
              <a:effectLst/>
              <a:ea typeface="ＭＳ Ｐゴシック" charset="0"/>
              <a:cs typeface="+mn-cs"/>
            </a:endParaRPr>
          </a:p>
          <a:p>
            <a:pPr>
              <a:lnSpc>
                <a:spcPct val="120000"/>
              </a:lnSpc>
            </a:pPr>
            <a:r>
              <a:rPr lang="en-US" sz="1200" kern="1200" dirty="0" smtClean="0">
                <a:solidFill>
                  <a:schemeClr val="tx1"/>
                </a:solidFill>
                <a:effectLst/>
                <a:ea typeface="ＭＳ Ｐゴシック" charset="0"/>
                <a:cs typeface="+mn-cs"/>
              </a:rPr>
              <a:t>Tunis SR, Stryer DB, Clancy CM. Practical clinical trials: increasing the value of clinical research for decision making in clinical and health policy. JAMA 2003 Sep 24;290(12):1624-32. </a:t>
            </a:r>
            <a:r>
              <a:rPr lang="en-US" dirty="0" smtClean="0">
                <a:solidFill>
                  <a:schemeClr val="tx1"/>
                </a:solidFill>
              </a:rPr>
              <a:t>PMID: 14506122.</a:t>
            </a:r>
            <a:endParaRPr lang="en-US" baseline="0" dirty="0" smtClean="0">
              <a:solidFill>
                <a:schemeClr val="tx1"/>
              </a:solidFill>
            </a:endParaRPr>
          </a:p>
          <a:p>
            <a:pPr>
              <a:lnSpc>
                <a:spcPct val="120000"/>
              </a:lnSpc>
            </a:pPr>
            <a:r>
              <a:rPr lang="en-US" sz="1200" kern="1200" dirty="0" smtClean="0">
                <a:solidFill>
                  <a:schemeClr val="tx1"/>
                </a:solidFill>
                <a:effectLst/>
                <a:ea typeface="ＭＳ Ｐゴシック" charset="0"/>
                <a:cs typeface="+mn-cs"/>
              </a:rPr>
              <a:t>http://www.ncbi.nlm.nih.gov/pubmed/14506122</a:t>
            </a:r>
          </a:p>
          <a:p>
            <a:pPr>
              <a:lnSpc>
                <a:spcPct val="120000"/>
              </a:lnSpc>
            </a:pPr>
            <a:endParaRPr lang="en-US" sz="1200" kern="1200" dirty="0" smtClean="0">
              <a:solidFill>
                <a:schemeClr val="tx1"/>
              </a:solidFill>
              <a:effectLst/>
              <a:ea typeface="ＭＳ Ｐゴシック" charset="0"/>
              <a:cs typeface="+mn-cs"/>
            </a:endParaRPr>
          </a:p>
          <a:p>
            <a:pPr>
              <a:lnSpc>
                <a:spcPct val="120000"/>
              </a:lnSpc>
            </a:pPr>
            <a:r>
              <a:rPr lang="en-US" sz="1200" kern="1200" dirty="0" smtClean="0">
                <a:solidFill>
                  <a:schemeClr val="tx1"/>
                </a:solidFill>
                <a:effectLst/>
                <a:ea typeface="ＭＳ Ｐゴシック" charset="0"/>
                <a:cs typeface="+mn-cs"/>
              </a:rPr>
              <a:t>Slutsky JR, Clancy CM. Patient-centered comparative effectiveness research: essential for high-quality care. Arch Intern Med 2010 Mar 8;170(5):403-4. </a:t>
            </a:r>
            <a:r>
              <a:rPr lang="en-US" dirty="0" smtClean="0">
                <a:solidFill>
                  <a:schemeClr val="tx1"/>
                </a:solidFill>
              </a:rPr>
              <a:t>PMID: 20212173.</a:t>
            </a:r>
            <a:endParaRPr lang="en-US" baseline="0" dirty="0" smtClean="0">
              <a:solidFill>
                <a:schemeClr val="tx1"/>
              </a:solidFill>
            </a:endParaRPr>
          </a:p>
          <a:p>
            <a:pPr>
              <a:lnSpc>
                <a:spcPct val="120000"/>
              </a:lnSpc>
            </a:pPr>
            <a:r>
              <a:rPr lang="en-US" sz="1200" kern="1200" dirty="0" smtClean="0">
                <a:solidFill>
                  <a:schemeClr val="tx1"/>
                </a:solidFill>
                <a:effectLst/>
                <a:ea typeface="ＭＳ Ｐゴシック" charset="0"/>
                <a:cs typeface="+mn-cs"/>
              </a:rPr>
              <a:t>http://www.ncbi.nlm.nih.gov/pubmed/20212173</a:t>
            </a:r>
            <a:endParaRPr lang="en-US" dirty="0">
              <a:solidFill>
                <a:schemeClr val="tx1"/>
              </a:solidFill>
            </a:endParaRPr>
          </a:p>
        </p:txBody>
      </p:sp>
    </p:spTree>
    <p:extLst>
      <p:ext uri="{BB962C8B-B14F-4D97-AF65-F5344CB8AC3E}">
        <p14:creationId xmlns:p14="http://schemas.microsoft.com/office/powerpoint/2010/main" val="4048432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nSpc>
                <a:spcPct val="120000"/>
              </a:lnSpc>
              <a:defRPr/>
            </a:pPr>
            <a:r>
              <a:rPr lang="en-US" b="1" dirty="0" smtClean="0">
                <a:solidFill>
                  <a:schemeClr val="tx1"/>
                </a:solidFill>
                <a:ea typeface="ＭＳ Ｐゴシック" pitchFamily="34" charset="-128"/>
              </a:rPr>
              <a:t>Evidence-Based</a:t>
            </a:r>
            <a:r>
              <a:rPr lang="en-US" b="1" baseline="0" dirty="0" smtClean="0">
                <a:solidFill>
                  <a:schemeClr val="tx1"/>
                </a:solidFill>
                <a:ea typeface="ＭＳ Ｐゴシック" pitchFamily="34" charset="-128"/>
              </a:rPr>
              <a:t> Health Care</a:t>
            </a:r>
            <a:endParaRPr lang="en-US" b="1" dirty="0" smtClean="0">
              <a:solidFill>
                <a:schemeClr val="tx1"/>
              </a:solidFill>
              <a:ea typeface="ＭＳ Ｐゴシック" pitchFamily="34" charset="-128"/>
            </a:endParaRPr>
          </a:p>
          <a:p>
            <a:pPr>
              <a:lnSpc>
                <a:spcPct val="120000"/>
              </a:lnSpc>
            </a:pPr>
            <a:r>
              <a:rPr lang="en-US" sz="1200" kern="1200" dirty="0" smtClean="0">
                <a:solidFill>
                  <a:schemeClr val="tx1"/>
                </a:solidFill>
                <a:effectLst/>
                <a:ea typeface="ＭＳ Ｐゴシック" charset="0"/>
                <a:cs typeface="+mn-cs"/>
              </a:rPr>
              <a:t>The core principles of evidence-based health care are that decisions should be made by using the best available scientific evidence in light of an individual patient and that patient’s values. At the policy level, these decisions are usually focused on specific populations like Medicare or Medicaid enrollees and may include considerations about costs and the availability of resources. Evidence-based</a:t>
            </a:r>
            <a:r>
              <a:rPr lang="en-US" sz="1200" kern="1200" baseline="0" dirty="0" smtClean="0">
                <a:solidFill>
                  <a:schemeClr val="tx1"/>
                </a:solidFill>
                <a:effectLst/>
                <a:ea typeface="ＭＳ Ｐゴシック" charset="0"/>
                <a:cs typeface="+mn-cs"/>
              </a:rPr>
              <a:t> research</a:t>
            </a:r>
            <a:r>
              <a:rPr lang="en-US" sz="1200" kern="1200" dirty="0" smtClean="0">
                <a:solidFill>
                  <a:schemeClr val="tx1"/>
                </a:solidFill>
                <a:effectLst/>
                <a:ea typeface="ＭＳ Ｐゴシック" charset="0"/>
                <a:cs typeface="+mn-cs"/>
              </a:rPr>
              <a:t> can be used to inform patient decisionmaking so that the most appropriate treatment for an individual patient is provided. Yet, it is rare that any one study addresses all dimensions of a health care issue; there are often knowledge gaps in areas where no research has been conducted. Recognizing the need for outcomes research, Section 1013 of the Medicare Prescription Drug, Improvement, and Modernization Act (MMA) authorized the Agency for Healthcare Research and Quality (AHRQ) in 2003 to conduct studies </a:t>
            </a:r>
            <a:r>
              <a:rPr kumimoji="0" lang="en-US" sz="1200" b="0" i="0" u="none" strike="noStrike" kern="1200" cap="none" spc="0" normalizeH="0" baseline="0" noProof="0" dirty="0" smtClean="0">
                <a:ln>
                  <a:noFill/>
                </a:ln>
                <a:solidFill>
                  <a:schemeClr val="tx1"/>
                </a:solidFill>
                <a:effectLst/>
                <a:uLnTx/>
                <a:uFillTx/>
                <a:ea typeface="ＭＳ Ｐゴシック" charset="0"/>
                <a:cs typeface="+mn-cs"/>
              </a:rPr>
              <a:t>through the Effective Health Care (EHC) Program that would be </a:t>
            </a:r>
            <a:r>
              <a:rPr lang="en-US" sz="1200" kern="1200" dirty="0" smtClean="0">
                <a:solidFill>
                  <a:schemeClr val="tx1"/>
                </a:solidFill>
                <a:effectLst/>
                <a:ea typeface="ＭＳ Ｐゴシック" charset="0"/>
                <a:cs typeface="+mn-cs"/>
              </a:rPr>
              <a:t>designed to improve the quality, effectiveness, and efficiency of Medicare, Medicaid, and the State Children's Health Insurance Program (SCHIP). Subsequent legislation</a:t>
            </a:r>
            <a:r>
              <a:rPr lang="en-US" sz="1200" kern="1200" baseline="0" dirty="0" smtClean="0">
                <a:solidFill>
                  <a:schemeClr val="tx1"/>
                </a:solidFill>
                <a:effectLst/>
                <a:ea typeface="ＭＳ Ｐゴシック" charset="0"/>
                <a:cs typeface="+mn-cs"/>
              </a:rPr>
              <a:t> emphasized the need for comparative effectiveness research, and the new Patient-Centered Outcomes Research Institute (PCORI) was established to sponsor research to inform health care decisions. </a:t>
            </a:r>
            <a:r>
              <a:rPr lang="en-US" sz="1200" kern="1200" dirty="0" smtClean="0">
                <a:solidFill>
                  <a:schemeClr val="tx1"/>
                </a:solidFill>
                <a:effectLst/>
                <a:ea typeface="ＭＳ Ｐゴシック" charset="0"/>
                <a:cs typeface="+mn-cs"/>
              </a:rPr>
              <a:t>A component of the EHC Program that is devoted to the generation of new scientific evidence is the DEcIDE </a:t>
            </a:r>
            <a:r>
              <a:rPr lang="en-US" sz="1200" i="0" kern="1200" baseline="0" dirty="0" smtClean="0">
                <a:solidFill>
                  <a:schemeClr val="tx1"/>
                </a:solidFill>
                <a:effectLst/>
                <a:ea typeface="ＭＳ Ｐゴシック" charset="0"/>
                <a:cs typeface="+mn-cs"/>
              </a:rPr>
              <a:t>(</a:t>
            </a:r>
            <a:r>
              <a:rPr lang="en-US" sz="1200" i="0" kern="1200" dirty="0" smtClean="0">
                <a:solidFill>
                  <a:schemeClr val="tx1"/>
                </a:solidFill>
                <a:effectLst/>
                <a:ea typeface="ＭＳ Ｐゴシック" charset="0"/>
                <a:cs typeface="+mn-cs"/>
              </a:rPr>
              <a:t>Developing Evidence to Inform Decisions about Effectiveness) Research Network, which </a:t>
            </a:r>
            <a:r>
              <a:rPr lang="en-US" sz="1200" kern="1200" dirty="0" smtClean="0">
                <a:solidFill>
                  <a:schemeClr val="tx1"/>
                </a:solidFill>
                <a:effectLst/>
                <a:ea typeface="ＭＳ Ｐゴシック" charset="0"/>
                <a:cs typeface="+mn-cs"/>
              </a:rPr>
              <a:t>is a collaborative research program that currently involves 11 research centers focused on conducting observational comparative effectiveness research studies and methodological activities in collaborations with patients, other stakeholders, and AHRQ.</a:t>
            </a:r>
          </a:p>
          <a:p>
            <a:pPr>
              <a:lnSpc>
                <a:spcPct val="120000"/>
              </a:lnSpc>
            </a:pPr>
            <a:endParaRPr lang="en-US" sz="1200" kern="1200" dirty="0" smtClean="0">
              <a:solidFill>
                <a:schemeClr val="tx1"/>
              </a:solidFill>
              <a:effectLst/>
              <a:ea typeface="ＭＳ Ｐゴシック" charset="0"/>
              <a:cs typeface="+mn-cs"/>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ea typeface="ＭＳ Ｐゴシック" charset="0"/>
                <a:cs typeface="+mn-cs"/>
              </a:rPr>
              <a:t>References:</a:t>
            </a:r>
          </a:p>
          <a:p>
            <a:pPr rtl="0">
              <a:lnSpc>
                <a:spcPct val="120000"/>
              </a:lnSpc>
            </a:pPr>
            <a:r>
              <a:rPr lang="en-US" dirty="0" smtClean="0"/>
              <a:t>Smith SR. Introduction to the User’s Guide.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p>
          <a:p>
            <a:pPr marL="0" marR="0" indent="0" algn="l" defTabSz="914400" rtl="0" eaLnBrk="0" fontAlgn="base" latinLnBrk="0" hangingPunct="0">
              <a:lnSpc>
                <a:spcPct val="120000"/>
              </a:lnSpc>
              <a:spcBef>
                <a:spcPct val="30000"/>
              </a:spcBef>
              <a:spcAft>
                <a:spcPct val="0"/>
              </a:spcAft>
              <a:buClrTx/>
              <a:buSzTx/>
              <a:buFontTx/>
              <a:buNone/>
              <a:tabLst/>
              <a:defRPr/>
            </a:pPr>
            <a:endParaRPr lang="en-US" sz="1200" kern="1200" dirty="0" smtClean="0">
              <a:solidFill>
                <a:schemeClr val="tx1"/>
              </a:solidFill>
              <a:effectLst/>
              <a:ea typeface="ＭＳ Ｐゴシック" charset="0"/>
              <a:cs typeface="+mn-cs"/>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ea typeface="ＭＳ Ｐゴシック" charset="0"/>
                <a:cs typeface="+mn-cs"/>
              </a:rPr>
              <a:t>Medicare Prescription Drug, Improvement, and Modernization Act of 2003, Pub. L. No. 108-173, § 1013, 42 USC 299b-7, Stat. 2438 (117).</a:t>
            </a: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ea typeface="ＭＳ Ｐゴシック" charset="0"/>
                <a:cs typeface="+mn-cs"/>
              </a:rPr>
              <a:t>http://www.medicare.gov/medicarereform/108s1013.htm</a:t>
            </a:r>
          </a:p>
          <a:p>
            <a:pPr marL="0" marR="0" indent="0" algn="l" defTabSz="914400" rtl="0" eaLnBrk="0" fontAlgn="base" latinLnBrk="0" hangingPunct="0">
              <a:lnSpc>
                <a:spcPct val="120000"/>
              </a:lnSpc>
              <a:spcBef>
                <a:spcPct val="30000"/>
              </a:spcBef>
              <a:spcAft>
                <a:spcPct val="0"/>
              </a:spcAft>
              <a:buClrTx/>
              <a:buSzTx/>
              <a:buFontTx/>
              <a:buNone/>
              <a:tabLst/>
              <a:defRPr/>
            </a:pPr>
            <a:endParaRPr lang="en-US" sz="1200" kern="1200" dirty="0" smtClean="0">
              <a:solidFill>
                <a:schemeClr val="tx1"/>
              </a:solidFill>
              <a:effectLst/>
              <a:ea typeface="ＭＳ Ｐゴシック" charset="0"/>
              <a:cs typeface="+mn-cs"/>
            </a:endParaRPr>
          </a:p>
          <a:p>
            <a:pPr marL="0" marR="0" lvl="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ea typeface="ＭＳ Ｐゴシック" charset="0"/>
                <a:cs typeface="+mn-cs"/>
              </a:rPr>
              <a:t>Agency for Healthcare</a:t>
            </a:r>
            <a:r>
              <a:rPr lang="en-US" sz="1200" kern="1200" baseline="0" dirty="0" smtClean="0">
                <a:solidFill>
                  <a:schemeClr val="tx1"/>
                </a:solidFill>
                <a:effectLst/>
                <a:ea typeface="ＭＳ Ｐゴシック" charset="0"/>
                <a:cs typeface="+mn-cs"/>
              </a:rPr>
              <a:t> Research and Quality. Effective Health Care Program. </a:t>
            </a:r>
            <a:r>
              <a:rPr lang="en-US" sz="1200" kern="1200" dirty="0" smtClean="0">
                <a:solidFill>
                  <a:schemeClr val="tx1"/>
                </a:solidFill>
                <a:effectLst/>
                <a:ea typeface="ＭＳ Ｐゴシック" charset="0"/>
                <a:cs typeface="+mn-cs"/>
              </a:rPr>
              <a:t>About the DEcIDE Network. Available at </a:t>
            </a:r>
            <a:r>
              <a:rPr kumimoji="0" lang="en-US" sz="1200" b="0" i="0" u="none" strike="noStrike" kern="1200" cap="none" spc="0" normalizeH="0" baseline="0" noProof="0" dirty="0" smtClean="0">
                <a:ln>
                  <a:noFill/>
                </a:ln>
                <a:solidFill>
                  <a:schemeClr val="tx1"/>
                </a:solidFill>
                <a:effectLst/>
                <a:uLnTx/>
                <a:uFillTx/>
                <a:ea typeface="ＭＳ Ｐゴシック" charset="0"/>
                <a:cs typeface="+mn-cs"/>
              </a:rPr>
              <a:t>www.effectivehealthcare.ahrq.gov/index.cfm/who-is-involved-in-the-effective-health-care-program1/about-the-decide-network</a:t>
            </a:r>
            <a:r>
              <a:rPr lang="en-US" sz="1200" kern="1200" dirty="0" smtClean="0">
                <a:solidFill>
                  <a:schemeClr val="tx1"/>
                </a:solidFill>
                <a:effectLst/>
                <a:ea typeface="ＭＳ Ｐゴシック" charset="0"/>
                <a:cs typeface="+mn-cs"/>
              </a:rPr>
              <a:t>. Accessed March 25, 2012.</a:t>
            </a:r>
          </a:p>
        </p:txBody>
      </p:sp>
    </p:spTree>
    <p:extLst>
      <p:ext uri="{BB962C8B-B14F-4D97-AF65-F5344CB8AC3E}">
        <p14:creationId xmlns:p14="http://schemas.microsoft.com/office/powerpoint/2010/main" val="2124434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10000"/>
          </a:bodyPr>
          <a:lstStyle/>
          <a:p>
            <a:pPr>
              <a:lnSpc>
                <a:spcPct val="120000"/>
              </a:lnSpc>
              <a:defRPr/>
            </a:pPr>
            <a:r>
              <a:rPr lang="en-US" b="1" dirty="0" smtClean="0">
                <a:solidFill>
                  <a:schemeClr val="tx1"/>
                </a:solidFill>
              </a:rPr>
              <a:t>Aims of the </a:t>
            </a:r>
            <a:r>
              <a:rPr lang="en-US" b="1" i="1" dirty="0" smtClean="0">
                <a:solidFill>
                  <a:schemeClr val="tx1"/>
                </a:solidFill>
              </a:rPr>
              <a:t>User’s Guide</a:t>
            </a:r>
            <a:r>
              <a:rPr lang="en-US" b="1" dirty="0" smtClean="0">
                <a:solidFill>
                  <a:schemeClr val="tx1"/>
                </a:solidFill>
              </a:rPr>
              <a:t> in Designing</a:t>
            </a:r>
            <a:r>
              <a:rPr lang="en-US" b="1" baseline="0" dirty="0" smtClean="0">
                <a:solidFill>
                  <a:schemeClr val="tx1"/>
                </a:solidFill>
              </a:rPr>
              <a:t> Observational Comparative Effectiveness Research Protocols</a:t>
            </a:r>
            <a:endParaRPr lang="en-US" b="1" dirty="0" smtClean="0">
              <a:solidFill>
                <a:schemeClr val="tx1"/>
              </a:solidFill>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mn-cs"/>
              </a:rPr>
              <a:t>One of the most important components of designing research is the creation of a study protocol, which is the researchers’ blueprint to guide and govern all aspects of how a study will be conducted. The</a:t>
            </a:r>
            <a:r>
              <a:rPr lang="en-US" sz="1200" kern="1200" baseline="0" dirty="0" smtClean="0">
                <a:solidFill>
                  <a:schemeClr val="tx1"/>
                </a:solidFill>
                <a:effectLst/>
                <a:latin typeface="+mn-lt"/>
                <a:ea typeface="ＭＳ Ｐゴシック" charset="0"/>
                <a:cs typeface="+mn-cs"/>
              </a:rPr>
              <a:t> protocol</a:t>
            </a:r>
            <a:r>
              <a:rPr lang="en-US" sz="1200" kern="1200" dirty="0" smtClean="0">
                <a:solidFill>
                  <a:schemeClr val="tx1"/>
                </a:solidFill>
                <a:effectLst/>
                <a:latin typeface="+mn-lt"/>
                <a:ea typeface="ＭＳ Ｐゴシック" charset="0"/>
                <a:cs typeface="+mn-cs"/>
              </a:rPr>
              <a:t> provides transparency in how the research is conducted and improves the reproducibly and replication of the research by others, thereby potentially increasing the credibility and validity of a study’s findings. Standard protocols for randomized controlled trials</a:t>
            </a:r>
            <a:r>
              <a:rPr lang="en-US" sz="1200" kern="1200" baseline="0" dirty="0" smtClean="0">
                <a:solidFill>
                  <a:schemeClr val="tx1"/>
                </a:solidFill>
                <a:effectLst/>
                <a:latin typeface="+mn-lt"/>
                <a:ea typeface="ＭＳ Ｐゴシック" charset="0"/>
                <a:cs typeface="+mn-cs"/>
              </a:rPr>
              <a:t> are well established; however, for observational research, </a:t>
            </a:r>
            <a:r>
              <a:rPr lang="en-US" sz="1200" kern="1200" dirty="0" smtClean="0">
                <a:solidFill>
                  <a:schemeClr val="tx1"/>
                </a:solidFill>
                <a:effectLst/>
                <a:latin typeface="+mn-lt"/>
                <a:ea typeface="ＭＳ Ｐゴシック" charset="0"/>
                <a:cs typeface="+mn-cs"/>
              </a:rPr>
              <a:t>there are few standards specifically for what elements are recommended for inclusion in a study protocol. As a result,</a:t>
            </a:r>
            <a:r>
              <a:rPr lang="en-US" sz="1200" kern="1200" baseline="0" dirty="0" smtClean="0">
                <a:solidFill>
                  <a:schemeClr val="tx1"/>
                </a:solidFill>
                <a:effectLst/>
                <a:latin typeface="+mn-lt"/>
                <a:ea typeface="ＭＳ Ｐゴシック" charset="0"/>
                <a:cs typeface="+mn-cs"/>
              </a:rPr>
              <a:t> a wide range of practices are used. C</a:t>
            </a:r>
            <a:r>
              <a:rPr lang="en-US" sz="1200" kern="1200" dirty="0" smtClean="0">
                <a:solidFill>
                  <a:schemeClr val="tx1"/>
                </a:solidFill>
                <a:effectLst/>
                <a:latin typeface="+mn-lt"/>
                <a:ea typeface="ＭＳ Ｐゴシック" charset="0"/>
                <a:cs typeface="+mn-cs"/>
              </a:rPr>
              <a:t>ollaborations between researchers and stakeholders should be formed so the outputs of research are relevant, applicable, and potentially useable for informing stakeholder decisions or actions. A study with a protocol that was developed through the guidance of accepted scientific standards is better served in minimizing the risk biases and holds potential to produce more valid research. </a:t>
            </a:r>
            <a:r>
              <a:rPr lang="en-US" dirty="0" smtClean="0">
                <a:solidFill>
                  <a:schemeClr val="tx1"/>
                </a:solidFill>
                <a:ea typeface="ＭＳ Ｐゴシック" pitchFamily="34" charset="-128"/>
              </a:rPr>
              <a:t>The </a:t>
            </a:r>
            <a:r>
              <a:rPr lang="en-US" i="1" dirty="0" smtClean="0">
                <a:solidFill>
                  <a:schemeClr val="tx1"/>
                </a:solidFill>
                <a:ea typeface="ＭＳ Ｐゴシック" pitchFamily="34" charset="-128"/>
              </a:rPr>
              <a:t>User’s Guide </a:t>
            </a:r>
            <a:r>
              <a:rPr lang="en-US" dirty="0" smtClean="0">
                <a:solidFill>
                  <a:schemeClr val="tx1"/>
                </a:solidFill>
                <a:ea typeface="ＭＳ Ｐゴシック" pitchFamily="34" charset="-128"/>
              </a:rPr>
              <a:t>aims to </a:t>
            </a:r>
            <a:r>
              <a:rPr lang="en-US" dirty="0" smtClean="0">
                <a:solidFill>
                  <a:schemeClr val="tx1"/>
                </a:solidFill>
              </a:rPr>
              <a:t>identify both minimal standards and best practices for designing observational comparative</a:t>
            </a:r>
            <a:r>
              <a:rPr lang="en-US" baseline="0" dirty="0" smtClean="0">
                <a:solidFill>
                  <a:schemeClr val="tx1"/>
                </a:solidFill>
              </a:rPr>
              <a:t> effectiveness research</a:t>
            </a:r>
            <a:r>
              <a:rPr lang="en-US" dirty="0" smtClean="0">
                <a:solidFill>
                  <a:schemeClr val="tx1"/>
                </a:solidFill>
              </a:rPr>
              <a:t> studies. </a:t>
            </a:r>
            <a:r>
              <a:rPr lang="en-US" sz="1200" kern="1200" dirty="0" smtClean="0">
                <a:solidFill>
                  <a:schemeClr val="tx1"/>
                </a:solidFill>
                <a:effectLst/>
                <a:latin typeface="+mn-lt"/>
                <a:ea typeface="ＭＳ Ｐゴシック" charset="0"/>
                <a:cs typeface="+mn-cs"/>
              </a:rPr>
              <a:t>Going</a:t>
            </a:r>
            <a:r>
              <a:rPr lang="en-US" sz="1200" kern="1200" baseline="0" dirty="0" smtClean="0">
                <a:solidFill>
                  <a:schemeClr val="tx1"/>
                </a:solidFill>
                <a:effectLst/>
                <a:latin typeface="+mn-lt"/>
                <a:ea typeface="ＭＳ Ｐゴシック" charset="0"/>
                <a:cs typeface="+mn-cs"/>
              </a:rPr>
              <a:t> forward, n</a:t>
            </a:r>
            <a:r>
              <a:rPr lang="en-US" sz="1200" kern="1200" dirty="0" smtClean="0">
                <a:solidFill>
                  <a:schemeClr val="tx1"/>
                </a:solidFill>
                <a:effectLst/>
                <a:latin typeface="+mn-lt"/>
                <a:ea typeface="ＭＳ Ｐゴシック" charset="0"/>
                <a:cs typeface="+mn-cs"/>
              </a:rPr>
              <a:t>ew approaches to research will develop and the minimal standards of practice will change or evolve over time, which will necessitate periodic update of </a:t>
            </a:r>
            <a:r>
              <a:rPr lang="en-US" sz="1200" i="0" kern="1200" dirty="0" smtClean="0">
                <a:solidFill>
                  <a:schemeClr val="tx1"/>
                </a:solidFill>
                <a:effectLst/>
                <a:latin typeface="+mn-lt"/>
                <a:ea typeface="ＭＳ Ｐゴシック" charset="0"/>
                <a:cs typeface="+mn-cs"/>
              </a:rPr>
              <a:t>the </a:t>
            </a:r>
            <a:r>
              <a:rPr lang="en-US" sz="1200" i="1" kern="1200" dirty="0" smtClean="0">
                <a:solidFill>
                  <a:schemeClr val="tx1"/>
                </a:solidFill>
                <a:effectLst/>
                <a:latin typeface="+mn-lt"/>
                <a:ea typeface="ＭＳ Ｐゴシック" charset="0"/>
                <a:cs typeface="+mn-cs"/>
              </a:rPr>
              <a:t>User’s Guide</a:t>
            </a:r>
            <a:r>
              <a:rPr lang="en-US" sz="1200" i="0" kern="1200" dirty="0" smtClean="0">
                <a:solidFill>
                  <a:schemeClr val="tx1"/>
                </a:solidFill>
                <a:effectLst/>
                <a:latin typeface="+mn-lt"/>
                <a:ea typeface="ＭＳ Ｐゴシック" charset="0"/>
                <a:cs typeface="+mn-cs"/>
              </a:rPr>
              <a:t>.</a:t>
            </a:r>
            <a:endParaRPr lang="en-US" i="0" dirty="0" smtClean="0">
              <a:solidFill>
                <a:schemeClr val="tx1"/>
              </a:solidFill>
              <a:ea typeface="ＭＳ Ｐゴシック" pitchFamily="34" charset="-128"/>
            </a:endParaRPr>
          </a:p>
          <a:p>
            <a:pPr marL="0" marR="0" indent="0" algn="l" defTabSz="914400" rtl="0" eaLnBrk="0" fontAlgn="base" latinLnBrk="0" hangingPunct="0">
              <a:lnSpc>
                <a:spcPct val="120000"/>
              </a:lnSpc>
              <a:spcBef>
                <a:spcPct val="30000"/>
              </a:spcBef>
              <a:spcAft>
                <a:spcPct val="0"/>
              </a:spcAft>
              <a:buClrTx/>
              <a:buSzTx/>
              <a:buFontTx/>
              <a:buNone/>
              <a:tabLst/>
              <a:defRPr/>
            </a:pPr>
            <a:endParaRPr lang="en-US" sz="1200" kern="1200" dirty="0" smtClean="0">
              <a:solidFill>
                <a:schemeClr val="tx1"/>
              </a:solidFill>
              <a:effectLst/>
              <a:latin typeface="+mn-lt"/>
              <a:ea typeface="ＭＳ Ｐゴシック" charset="0"/>
              <a:cs typeface="+mn-cs"/>
            </a:endParaRPr>
          </a:p>
          <a:p>
            <a:pPr marL="0" marR="0" indent="0" algn="l" defTabSz="914400" rtl="0" eaLnBrk="0" fontAlgn="base" latinLnBrk="0" hangingPunct="0">
              <a:lnSpc>
                <a:spcPct val="120000"/>
              </a:lnSpc>
              <a:spcBef>
                <a:spcPct val="30000"/>
              </a:spcBef>
              <a:spcAft>
                <a:spcPct val="0"/>
              </a:spcAft>
              <a:buClrTx/>
              <a:buSzTx/>
              <a:buFontTx/>
              <a:buNone/>
              <a:tabLst/>
              <a:defRPr/>
            </a:pPr>
            <a:r>
              <a:rPr lang="en-US" sz="1200" kern="1200" dirty="0" smtClean="0">
                <a:solidFill>
                  <a:schemeClr val="tx1"/>
                </a:solidFill>
                <a:effectLst/>
                <a:latin typeface="+mn-lt"/>
                <a:ea typeface="ＭＳ Ｐゴシック" charset="0"/>
                <a:cs typeface="+mn-cs"/>
              </a:rPr>
              <a:t>Reference:</a:t>
            </a:r>
          </a:p>
          <a:p>
            <a:pPr rtl="0">
              <a:lnSpc>
                <a:spcPct val="120000"/>
              </a:lnSpc>
            </a:pPr>
            <a:r>
              <a:rPr lang="en-US" dirty="0" smtClean="0"/>
              <a:t>Smith SR. Introduction to the User’s Guide.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20000"/>
              </a:lnSpc>
            </a:pPr>
            <a:r>
              <a:rPr lang="en-US" b="1" dirty="0" smtClean="0">
                <a:solidFill>
                  <a:schemeClr val="tx1"/>
                </a:solidFill>
              </a:rPr>
              <a:t>Goals for the </a:t>
            </a:r>
            <a:r>
              <a:rPr lang="en-US" b="1" i="1" dirty="0" smtClean="0">
                <a:solidFill>
                  <a:schemeClr val="tx1"/>
                </a:solidFill>
              </a:rPr>
              <a:t>User’s Guide</a:t>
            </a:r>
          </a:p>
          <a:p>
            <a:pPr>
              <a:lnSpc>
                <a:spcPct val="120000"/>
              </a:lnSpc>
            </a:pPr>
            <a:r>
              <a:rPr lang="en-US" b="0" dirty="0" smtClean="0">
                <a:solidFill>
                  <a:schemeClr val="tx1"/>
                </a:solidFill>
                <a:latin typeface="+mn-lt"/>
              </a:rPr>
              <a:t>The</a:t>
            </a:r>
            <a:r>
              <a:rPr lang="en-US" b="0" baseline="0" dirty="0" smtClean="0">
                <a:solidFill>
                  <a:schemeClr val="tx1"/>
                </a:solidFill>
                <a:latin typeface="+mn-lt"/>
              </a:rPr>
              <a:t> goals for the </a:t>
            </a:r>
            <a:r>
              <a:rPr lang="en-US" b="0" i="1" baseline="0" dirty="0" smtClean="0">
                <a:solidFill>
                  <a:schemeClr val="tx1"/>
                </a:solidFill>
                <a:latin typeface="+mn-lt"/>
              </a:rPr>
              <a:t>User’s Guide </a:t>
            </a:r>
            <a:r>
              <a:rPr lang="en-US" b="0" baseline="0" dirty="0" smtClean="0">
                <a:solidFill>
                  <a:schemeClr val="tx1"/>
                </a:solidFill>
                <a:latin typeface="+mn-lt"/>
              </a:rPr>
              <a:t>are to:</a:t>
            </a:r>
            <a:endParaRPr lang="en-US" b="0" dirty="0" smtClean="0">
              <a:solidFill>
                <a:schemeClr val="tx1"/>
              </a:solidFill>
              <a:latin typeface="+mn-lt"/>
            </a:endParaRPr>
          </a:p>
          <a:p>
            <a:pPr marL="0" lvl="0" indent="0">
              <a:lnSpc>
                <a:spcPct val="120000"/>
              </a:lnSpc>
              <a:buFontTx/>
              <a:buNone/>
            </a:pPr>
            <a:r>
              <a:rPr lang="en-US" sz="1200" kern="1200" dirty="0" smtClean="0">
                <a:solidFill>
                  <a:schemeClr val="tx1"/>
                </a:solidFill>
                <a:effectLst/>
                <a:latin typeface="+mn-lt"/>
                <a:ea typeface="ＭＳ Ｐゴシック" charset="0"/>
                <a:cs typeface="+mn-cs"/>
              </a:rPr>
              <a:t>- Support the development of scientifically rigorous observational research that produces valid new knowledge and reduces uncertainty about the effects of interventions on patient health outcomes</a:t>
            </a:r>
          </a:p>
          <a:p>
            <a:pPr marL="0" lvl="0" indent="0">
              <a:lnSpc>
                <a:spcPct val="120000"/>
              </a:lnSpc>
              <a:buFontTx/>
              <a:buNone/>
            </a:pPr>
            <a:r>
              <a:rPr lang="en-US" sz="1200" kern="1200" dirty="0" smtClean="0">
                <a:solidFill>
                  <a:schemeClr val="tx1"/>
                </a:solidFill>
                <a:effectLst/>
                <a:latin typeface="+mn-lt"/>
                <a:ea typeface="ＭＳ Ｐゴシック" charset="0"/>
                <a:cs typeface="+mn-cs"/>
              </a:rPr>
              <a:t>- Increase the collaboration between researchers, patients, and other decisionmakers in designing valid studies that generate new scientific evidence for informing health care decisions</a:t>
            </a:r>
          </a:p>
          <a:p>
            <a:pPr marL="0" lvl="0" indent="0">
              <a:lnSpc>
                <a:spcPct val="120000"/>
              </a:lnSpc>
              <a:buFontTx/>
              <a:buNone/>
            </a:pPr>
            <a:r>
              <a:rPr lang="en-US" sz="1200" kern="1200" dirty="0" smtClean="0">
                <a:solidFill>
                  <a:schemeClr val="tx1"/>
                </a:solidFill>
                <a:effectLst/>
                <a:latin typeface="+mn-lt"/>
                <a:ea typeface="ＭＳ Ｐゴシック" charset="0"/>
                <a:cs typeface="+mn-cs"/>
              </a:rPr>
              <a:t>- Increase the transparency of methodologies and study designs that are used in comparative effectiveness and patient-centered outcomes research</a:t>
            </a:r>
          </a:p>
          <a:p>
            <a:pPr marL="0" lvl="0" indent="0">
              <a:lnSpc>
                <a:spcPct val="120000"/>
              </a:lnSpc>
              <a:buFontTx/>
              <a:buNone/>
            </a:pPr>
            <a:r>
              <a:rPr lang="en-US" sz="1200" kern="1200" dirty="0" smtClean="0">
                <a:solidFill>
                  <a:schemeClr val="tx1"/>
                </a:solidFill>
                <a:effectLst/>
                <a:latin typeface="+mn-lt"/>
                <a:ea typeface="ＭＳ Ｐゴシック" charset="0"/>
                <a:cs typeface="+mn-cs"/>
              </a:rPr>
              <a:t>- Improve the quality and consistency of research by eliminating or reducing inappropriate variation in the design of studies</a:t>
            </a:r>
          </a:p>
          <a:p>
            <a:pPr marL="0" lvl="0" indent="0">
              <a:lnSpc>
                <a:spcPct val="120000"/>
              </a:lnSpc>
              <a:buFontTx/>
              <a:buNone/>
            </a:pPr>
            <a:r>
              <a:rPr lang="en-US" sz="1200" kern="1200" dirty="0" smtClean="0">
                <a:solidFill>
                  <a:schemeClr val="tx1"/>
                </a:solidFill>
                <a:effectLst/>
                <a:latin typeface="+mn-lt"/>
                <a:ea typeface="ＭＳ Ｐゴシック" charset="0"/>
                <a:cs typeface="+mn-cs"/>
              </a:rPr>
              <a:t>- Stimulate researchers and stakeholders to consider important principles when designing a comparative effectiveness study and writing a study protocol</a:t>
            </a:r>
          </a:p>
          <a:p>
            <a:pPr>
              <a:lnSpc>
                <a:spcPct val="120000"/>
              </a:lnSpc>
            </a:pPr>
            <a:endParaRPr lang="en-US" dirty="0" smtClean="0">
              <a:solidFill>
                <a:schemeClr val="tx1"/>
              </a:solidFill>
              <a:latin typeface="+mn-lt"/>
            </a:endParaRPr>
          </a:p>
          <a:p>
            <a:pPr>
              <a:lnSpc>
                <a:spcPct val="120000"/>
              </a:lnSpc>
            </a:pPr>
            <a:r>
              <a:rPr lang="en-US" dirty="0" smtClean="0">
                <a:solidFill>
                  <a:schemeClr val="tx1"/>
                </a:solidFill>
                <a:latin typeface="+mn-lt"/>
              </a:rPr>
              <a:t>Reference:</a:t>
            </a:r>
          </a:p>
          <a:p>
            <a:pPr rtl="0">
              <a:lnSpc>
                <a:spcPct val="120000"/>
              </a:lnSpc>
            </a:pPr>
            <a:r>
              <a:rPr lang="en-US" dirty="0" smtClean="0"/>
              <a:t>Smith SR. Introduction to the User’s Guide.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endParaRPr lang="en-US" dirty="0"/>
          </a:p>
        </p:txBody>
      </p:sp>
    </p:spTree>
    <p:extLst>
      <p:ext uri="{BB962C8B-B14F-4D97-AF65-F5344CB8AC3E}">
        <p14:creationId xmlns:p14="http://schemas.microsoft.com/office/powerpoint/2010/main" val="1019077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smtClean="0">
                <a:solidFill>
                  <a:srgbClr val="000000"/>
                </a:solidFill>
                <a:latin typeface="+mn-lt"/>
              </a:rPr>
              <a:t>User’s Guide </a:t>
            </a:r>
            <a:r>
              <a:rPr lang="en-US" b="1" dirty="0" smtClean="0">
                <a:solidFill>
                  <a:srgbClr val="000000"/>
                </a:solidFill>
                <a:latin typeface="+mn-lt"/>
              </a:rPr>
              <a:t>Overview</a:t>
            </a:r>
            <a:endParaRPr lang="en-US" b="0" dirty="0" smtClean="0">
              <a:solidFill>
                <a:srgbClr val="000000"/>
              </a:solidFill>
              <a:latin typeface="+mn-lt"/>
            </a:endParaRPr>
          </a:p>
          <a:p>
            <a:r>
              <a:rPr lang="en-US" b="0" dirty="0" smtClean="0">
                <a:solidFill>
                  <a:srgbClr val="000000"/>
                </a:solidFill>
                <a:latin typeface="+mn-lt"/>
              </a:rPr>
              <a:t>The</a:t>
            </a:r>
            <a:r>
              <a:rPr lang="en-US" b="0" baseline="0" dirty="0" smtClean="0">
                <a:solidFill>
                  <a:srgbClr val="000000"/>
                </a:solidFill>
                <a:latin typeface="+mn-lt"/>
              </a:rPr>
              <a:t> </a:t>
            </a:r>
            <a:r>
              <a:rPr lang="en-US" b="0" i="1" baseline="0" dirty="0" smtClean="0">
                <a:solidFill>
                  <a:srgbClr val="000000"/>
                </a:solidFill>
                <a:latin typeface="+mn-lt"/>
              </a:rPr>
              <a:t>User’s Guide </a:t>
            </a:r>
            <a:r>
              <a:rPr lang="en-US" b="0" baseline="0" dirty="0" smtClean="0">
                <a:solidFill>
                  <a:srgbClr val="000000"/>
                </a:solidFill>
                <a:latin typeface="+mn-lt"/>
              </a:rPr>
              <a:t>contains training modules based on guidance and key considerations for conducting observational comparative effectiveness research studies, from the formulation of study objectives to the techniques used for analysis.</a:t>
            </a:r>
          </a:p>
          <a:p>
            <a:endParaRPr lang="en-US" b="0" baseline="0" dirty="0" smtClean="0">
              <a:solidFill>
                <a:srgbClr val="000000"/>
              </a:solidFill>
              <a:latin typeface="+mn-lt"/>
            </a:endParaRPr>
          </a:p>
          <a:p>
            <a:r>
              <a:rPr lang="en-US" b="0" baseline="0" dirty="0" smtClean="0">
                <a:solidFill>
                  <a:srgbClr val="000000"/>
                </a:solidFill>
                <a:latin typeface="+mn-lt"/>
              </a:rPr>
              <a:t>Reference:</a:t>
            </a:r>
          </a:p>
          <a:p>
            <a:pPr rtl="0"/>
            <a:r>
              <a:rPr lang="en-US" dirty="0" smtClean="0"/>
              <a:t>Smith SR. Introduction to the User’s Guide. In: </a:t>
            </a:r>
            <a:r>
              <a:rPr lang="en-US" dirty="0" err="1" smtClean="0"/>
              <a:t>Velentgas</a:t>
            </a:r>
            <a:r>
              <a:rPr lang="en-US"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endParaRPr lang="en-US" dirty="0"/>
          </a:p>
        </p:txBody>
      </p:sp>
    </p:spTree>
    <p:extLst>
      <p:ext uri="{BB962C8B-B14F-4D97-AF65-F5344CB8AC3E}">
        <p14:creationId xmlns:p14="http://schemas.microsoft.com/office/powerpoint/2010/main" val="380783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defRPr/>
            </a:pPr>
            <a:r>
              <a:rPr lang="en-US" sz="900" b="1" dirty="0" smtClean="0">
                <a:ea typeface="ＭＳ Ｐゴシック" pitchFamily="34" charset="-128"/>
              </a:rPr>
              <a:t>Conclusions</a:t>
            </a:r>
            <a:endParaRPr lang="en-US" sz="900" b="0" dirty="0" smtClean="0">
              <a:ea typeface="ＭＳ Ｐゴシック" pitchFamily="34" charset="-128"/>
            </a:endParaRPr>
          </a:p>
          <a:p>
            <a:pPr marL="0" marR="0" indent="0" algn="l" defTabSz="914400" rtl="0" eaLnBrk="0" fontAlgn="base" latinLnBrk="0" hangingPunct="0">
              <a:spcBef>
                <a:spcPct val="30000"/>
              </a:spcBef>
              <a:spcAft>
                <a:spcPct val="0"/>
              </a:spcAft>
              <a:buClrTx/>
              <a:buSzTx/>
              <a:buFontTx/>
              <a:buNone/>
              <a:tabLst/>
              <a:defRPr/>
            </a:pPr>
            <a:r>
              <a:rPr lang="en-US" sz="900" dirty="0" smtClean="0"/>
              <a:t>Comparative effectiveness research aims to assist stakeholders in making informed decisions that will improve health care both at the individual and population levels. The </a:t>
            </a:r>
            <a:r>
              <a:rPr lang="en-US" sz="900" i="1" dirty="0" smtClean="0"/>
              <a:t>User’s Guide </a:t>
            </a:r>
            <a:r>
              <a:rPr lang="en-US" sz="900" dirty="0" smtClean="0"/>
              <a:t>serves as a resource for investigators and stakeholders when designing</a:t>
            </a:r>
            <a:r>
              <a:rPr lang="en-US" sz="900" baseline="0" dirty="0" smtClean="0"/>
              <a:t> observational comparative effectiveness research studies, particularly those with findings that are intended to translate into decisions or actions. The </a:t>
            </a:r>
            <a:r>
              <a:rPr lang="en-US" sz="900" i="1" baseline="0" dirty="0" smtClean="0"/>
              <a:t>User’s Guide </a:t>
            </a:r>
            <a:r>
              <a:rPr lang="en-US" sz="900" baseline="0" dirty="0" smtClean="0"/>
              <a:t>provides principles for designing research that will inform the health care decisions of patients and other stakeholders. Since the design of a new research study involves critical thinking, making important decisions, and accepting some limitations, the </a:t>
            </a:r>
            <a:r>
              <a:rPr lang="en-US" sz="900" i="1" baseline="0" dirty="0" smtClean="0"/>
              <a:t>User’s Guide </a:t>
            </a:r>
            <a:r>
              <a:rPr lang="en-US" sz="900" baseline="0" dirty="0" smtClean="0"/>
              <a:t>is intended to serve as a reference for researchers and stakeholders in thinking through the trade-offs of key issues when designing a new research study.</a:t>
            </a:r>
          </a:p>
          <a:p>
            <a:pPr marL="0" marR="0" indent="0" algn="l" defTabSz="914400" rtl="0" eaLnBrk="0" fontAlgn="base" latinLnBrk="0" hangingPunct="0">
              <a:spcBef>
                <a:spcPct val="30000"/>
              </a:spcBef>
              <a:spcAft>
                <a:spcPct val="0"/>
              </a:spcAft>
              <a:buClrTx/>
              <a:buSzTx/>
              <a:buFontTx/>
              <a:buNone/>
              <a:tabLst/>
              <a:defRPr/>
            </a:pPr>
            <a:endParaRPr lang="en-US" sz="900" baseline="0" dirty="0" smtClean="0"/>
          </a:p>
          <a:p>
            <a:pPr marL="0" marR="0" indent="0" algn="l" defTabSz="914400" rtl="0" eaLnBrk="0" fontAlgn="base" latinLnBrk="0" hangingPunct="0">
              <a:spcBef>
                <a:spcPct val="30000"/>
              </a:spcBef>
              <a:spcAft>
                <a:spcPct val="0"/>
              </a:spcAft>
              <a:buClrTx/>
              <a:buSzTx/>
              <a:buFontTx/>
              <a:buNone/>
              <a:tabLst/>
              <a:defRPr/>
            </a:pPr>
            <a:r>
              <a:rPr lang="en-US" sz="900" baseline="0" dirty="0" smtClean="0"/>
              <a:t>The </a:t>
            </a:r>
            <a:r>
              <a:rPr lang="en-US" sz="900" i="1" baseline="0" dirty="0" smtClean="0"/>
              <a:t>User’s Guide </a:t>
            </a:r>
            <a:r>
              <a:rPr lang="en-US" sz="900" baseline="0" dirty="0" smtClean="0"/>
              <a:t>is not meant to be prescriptive and is one of many resources for designing comparative effectiveness research and other observational studies that investigators and stakeholders should consult when designing an observational comparative effectiveness research study. Ultimately, the research team is responsible for the validity and integrity of their final study design. As a result, the research team should bring together a variety of resources and expertise to design and execute an observational comparative effectiveness research study. The goal of the </a:t>
            </a:r>
            <a:r>
              <a:rPr lang="en-US" sz="900" i="1" baseline="0" dirty="0" smtClean="0"/>
              <a:t>User’s Guide</a:t>
            </a:r>
            <a:r>
              <a:rPr lang="en-US" sz="900" baseline="0" dirty="0" smtClean="0"/>
              <a:t> is to support the development of scientifically rigorous research that provides new knowledge for informing health care decisions and protects against the introduction of bias into the research. As new research methods, standards, and statistical tools develop, the </a:t>
            </a:r>
            <a:r>
              <a:rPr lang="en-US" sz="900" i="1" baseline="0" dirty="0" smtClean="0"/>
              <a:t>User’s Guide </a:t>
            </a:r>
            <a:r>
              <a:rPr lang="en-US" sz="900" i="0" baseline="0" dirty="0" smtClean="0"/>
              <a:t>will be updated</a:t>
            </a:r>
            <a:r>
              <a:rPr lang="en-US" sz="900" baseline="0" dirty="0" smtClean="0"/>
              <a:t> to include this information.</a:t>
            </a:r>
          </a:p>
          <a:p>
            <a:pPr marL="0" marR="0" indent="0" algn="l" defTabSz="914400" rtl="0" eaLnBrk="0" fontAlgn="base" latinLnBrk="0" hangingPunct="0">
              <a:spcBef>
                <a:spcPct val="30000"/>
              </a:spcBef>
              <a:spcAft>
                <a:spcPct val="0"/>
              </a:spcAft>
              <a:buClrTx/>
              <a:buSzTx/>
              <a:buFontTx/>
              <a:buNone/>
              <a:tabLst/>
              <a:defRPr/>
            </a:pPr>
            <a:endParaRPr lang="en-US" sz="900" baseline="0" dirty="0" smtClean="0"/>
          </a:p>
          <a:p>
            <a:pPr marL="0" marR="0" indent="0" algn="l" defTabSz="914400" rtl="0" eaLnBrk="0" fontAlgn="base" latinLnBrk="0" hangingPunct="0">
              <a:spcBef>
                <a:spcPct val="30000"/>
              </a:spcBef>
              <a:spcAft>
                <a:spcPct val="0"/>
              </a:spcAft>
              <a:buClrTx/>
              <a:buSzTx/>
              <a:buFontTx/>
              <a:buNone/>
              <a:tabLst/>
              <a:defRPr/>
            </a:pPr>
            <a:r>
              <a:rPr lang="en-US" sz="900" baseline="0" dirty="0" smtClean="0">
                <a:latin typeface="+mn-lt"/>
              </a:rPr>
              <a:t>Reference:</a:t>
            </a:r>
          </a:p>
          <a:p>
            <a:pPr rtl="0"/>
            <a:r>
              <a:rPr lang="en-US" sz="900" dirty="0" smtClean="0"/>
              <a:t>Smith SR. Introduction to the User’s Guide. In: </a:t>
            </a:r>
            <a:r>
              <a:rPr lang="en-US" sz="900" dirty="0" err="1" smtClean="0"/>
              <a:t>Velentgas</a:t>
            </a:r>
            <a:r>
              <a:rPr lang="en-US" sz="900" dirty="0" smtClean="0"/>
              <a:t> P and Dreyer NA, eds. Developing a Protocol for Observational Comparative Effectiveness Research: A User's Guide. Rockville, MD: Agency for Healthcare Research and Quality; January 2013. AHRQ Publication No. 12-EHC099. Available at www.effectivehealthcare.ahrq.gov/Methods-OCER.cfm.</a:t>
            </a:r>
            <a:endParaRPr lang="en-US" sz="900" dirty="0"/>
          </a:p>
        </p:txBody>
      </p:sp>
    </p:spTree>
    <p:extLst>
      <p:ext uri="{BB962C8B-B14F-4D97-AF65-F5344CB8AC3E}">
        <p14:creationId xmlns:p14="http://schemas.microsoft.com/office/powerpoint/2010/main" val="3190586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703263" y="3059113"/>
            <a:ext cx="7715250" cy="0"/>
          </a:xfrm>
          <a:prstGeom prst="line">
            <a:avLst/>
          </a:prstGeom>
          <a:noFill/>
          <a:ln w="25400">
            <a:solidFill>
              <a:srgbClr val="820000"/>
            </a:solidFill>
            <a:round/>
            <a:headEnd/>
            <a:tailEnd/>
          </a:ln>
          <a:extLst>
            <a:ext uri="{909E8E84-426E-40dd-AFC4-6F175D3DCCD1}">
              <a14:hiddenFill xmlns:a14="http://schemas.microsoft.com/office/drawing/2010/main">
                <a:noFill/>
              </a14:hiddenFill>
            </a:ext>
          </a:extLst>
        </p:spPr>
      </p:cxnSp>
      <p:pic>
        <p:nvPicPr>
          <p:cNvPr id="5" name="Picture 4" descr="EHC-logo-reversed-col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5181600"/>
            <a:ext cx="3581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444625"/>
            <a:ext cx="7733805" cy="1565050"/>
          </a:xfrm>
          <a:effectLst/>
        </p:spPr>
        <p:txBody>
          <a:bodyPr/>
          <a:lstStyle>
            <a:lvl1pPr algn="ctr">
              <a:defRPr sz="32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799" y="3112477"/>
            <a:ext cx="7733805" cy="1840523"/>
          </a:xfrm>
          <a:prstGeom prst="rect">
            <a:avLst/>
          </a:prstGeom>
        </p:spPr>
        <p:txBody>
          <a:bodyPr lIns="0" tIns="0" rIns="0" bIns="0"/>
          <a:lstStyle>
            <a:lvl1pPr marL="0" indent="0" algn="ctr">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2045182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05849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SmartArt Placeholder 2"/>
          <p:cNvSpPr>
            <a:spLocks noGrp="1"/>
          </p:cNvSpPr>
          <p:nvPr>
            <p:ph type="dgm" idx="1"/>
          </p:nvPr>
        </p:nvSpPr>
        <p:spPr>
          <a:xfrm>
            <a:off x="457200" y="1295400"/>
            <a:ext cx="8229600" cy="4830763"/>
          </a:xfrm>
          <a:prstGeom prst="rect">
            <a:avLst/>
          </a:prstGeom>
        </p:spPr>
        <p:txBody>
          <a:bodyPr lIns="0" tIns="0" rIns="0" bIns="0"/>
          <a:lstStyle/>
          <a:p>
            <a:pPr lvl="0"/>
            <a:r>
              <a:rPr lang="en-US" noProof="0" dirty="0" smtClean="0"/>
              <a:t>Click icon to add SmartArt graphic</a:t>
            </a:r>
            <a:endParaRPr lang="en-US" noProof="0" dirty="0"/>
          </a:p>
        </p:txBody>
      </p:sp>
    </p:spTree>
    <p:extLst>
      <p:ext uri="{BB962C8B-B14F-4D97-AF65-F5344CB8AC3E}">
        <p14:creationId xmlns:p14="http://schemas.microsoft.com/office/powerpoint/2010/main" val="3153200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400"/>
            <a:ext cx="5486400" cy="457200"/>
          </a:xfrm>
        </p:spPr>
        <p:txBody>
          <a:bodyPr/>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371600"/>
            <a:ext cx="5486400" cy="3657599"/>
          </a:xfrm>
          <a:prstGeom prst="rect">
            <a:avLst/>
          </a:prstGeo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1792288" y="5611090"/>
            <a:ext cx="5486400" cy="561109"/>
          </a:xfrm>
          <a:prstGeom prst="rect">
            <a:avLst/>
          </a:prstGeom>
        </p:spPr>
        <p:txBody>
          <a:bodyPr lIns="0" t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0169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3" name="Table Placeholder 2"/>
          <p:cNvSpPr>
            <a:spLocks noGrp="1"/>
          </p:cNvSpPr>
          <p:nvPr>
            <p:ph type="tbl" idx="1"/>
          </p:nvPr>
        </p:nvSpPr>
        <p:spPr>
          <a:xfrm>
            <a:off x="457200" y="1295400"/>
            <a:ext cx="8229600" cy="4830763"/>
          </a:xfrm>
          <a:prstGeom prst="rect">
            <a:avLst/>
          </a:prstGeom>
        </p:spPr>
        <p:txBody>
          <a:bodyPr lIns="0" tIns="0" rIns="0" bIns="0"/>
          <a:lstStyle/>
          <a:p>
            <a:pPr lvl="0"/>
            <a:r>
              <a:rPr lang="en-US" noProof="0" dirty="0" smtClean="0"/>
              <a:t>Click icon to add table</a:t>
            </a:r>
            <a:endParaRPr lang="en-US" noProof="0" dirty="0"/>
          </a:p>
        </p:txBody>
      </p:sp>
    </p:spTree>
    <p:extLst>
      <p:ext uri="{BB962C8B-B14F-4D97-AF65-F5344CB8AC3E}">
        <p14:creationId xmlns:p14="http://schemas.microsoft.com/office/powerpoint/2010/main" val="2974062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hart Placeholder 3"/>
          <p:cNvSpPr>
            <a:spLocks noGrp="1"/>
          </p:cNvSpPr>
          <p:nvPr>
            <p:ph type="ch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chart</a:t>
            </a:r>
            <a:endParaRPr lang="en-US" noProof="0" dirty="0"/>
          </a:p>
        </p:txBody>
      </p:sp>
      <p:sp>
        <p:nvSpPr>
          <p:cNvPr id="10"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3377121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lipArt Placeholder 3"/>
          <p:cNvSpPr>
            <a:spLocks noGrp="1"/>
          </p:cNvSpPr>
          <p:nvPr>
            <p:ph type="clipArt" sz="half" idx="2"/>
          </p:nvPr>
        </p:nvSpPr>
        <p:spPr>
          <a:xfrm>
            <a:off x="4648200" y="1295400"/>
            <a:ext cx="4038600" cy="4830763"/>
          </a:xfrm>
          <a:prstGeom prst="rect">
            <a:avLst/>
          </a:prstGeom>
        </p:spPr>
        <p:txBody>
          <a:bodyPr lIns="0" tIns="0" rIns="0" bIns="0"/>
          <a:lstStyle>
            <a:lvl1pPr>
              <a:buSzPct val="100000"/>
              <a:buFont typeface="Wingdings 2" pitchFamily="18" charset="2"/>
              <a:buChar char=""/>
              <a:defRPr/>
            </a:lvl1pPr>
          </a:lstStyle>
          <a:p>
            <a:pPr lvl="0"/>
            <a:r>
              <a:rPr lang="en-US" noProof="0" dirty="0" smtClean="0"/>
              <a:t>Click icon to add clip art</a:t>
            </a:r>
            <a:endParaRPr lang="en-US" noProof="0" dirty="0"/>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31775">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716375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4"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spcBef>
                <a:spcPts val="792"/>
              </a:spcBef>
              <a:buSzPct val="100000"/>
              <a:buFont typeface="Wingdings 2" pitchFamily="18" charset="2"/>
              <a:buChar char=""/>
              <a:defRPr/>
            </a:lvl2pPr>
            <a:lvl3pPr marL="859536" indent="-283464">
              <a:lnSpc>
                <a:spcPct val="100000"/>
              </a:lnSpc>
              <a:spcBef>
                <a:spcPts val="792"/>
              </a:spcBef>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41892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dirty="0"/>
          </a:p>
        </p:txBody>
      </p:sp>
      <p:sp>
        <p:nvSpPr>
          <p:cNvPr id="6"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216344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6"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3"/>
          <p:cNvSpPr>
            <a:spLocks noGrp="1"/>
          </p:cNvSpPr>
          <p:nvPr>
            <p:ph sz="half" idx="2"/>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a:lvl2pPr>
            <a:lvl3pPr marL="801688" indent="-231775">
              <a:lnSpc>
                <a:spcPct val="100000"/>
              </a:lnSpc>
              <a:buSzPct val="100000"/>
              <a:buFont typeface="Wingdings 2" pitchFamily="18" charset="2"/>
              <a:buChar char=""/>
              <a:defRPr sz="2000"/>
            </a:lvl3pPr>
            <a:lvl4pPr marL="1027113" indent="-225425">
              <a:lnSpc>
                <a:spcPct val="100000"/>
              </a:lnSpc>
              <a:buSzPct val="100000"/>
              <a:buFont typeface="Wingdings 2" pitchFamily="18" charset="2"/>
              <a:buChar char=""/>
              <a:defRPr sz="1800"/>
            </a:lvl4pPr>
            <a:lvl5pPr marL="1258888" indent="-231775">
              <a:lnSpc>
                <a:spcPct val="100000"/>
              </a:lnSpc>
              <a:buSzPct val="100000"/>
              <a:buFont typeface="Wingdings 2" pitchFamily="18" charset="2"/>
              <a:buChar char=""/>
              <a:defRPr sz="18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3174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8448"/>
            <a:ext cx="8229600" cy="4828032"/>
          </a:xfrm>
          <a:prstGeom prst="rect">
            <a:avLst/>
          </a:prstGeom>
        </p:spPr>
        <p:txBody>
          <a:bodyPr lIns="0" tIns="0" rIns="0" bIns="0"/>
          <a:lstStyle>
            <a:lvl1pPr marL="292608" indent="-292608">
              <a:lnSpc>
                <a:spcPct val="100000"/>
              </a:lnSpc>
              <a:buSzPct val="100000"/>
              <a:buFont typeface="Wingdings 2" pitchFamily="18" charset="2"/>
              <a:buChar char=""/>
              <a:defRPr sz="2400"/>
            </a:lvl1pPr>
            <a:lvl2pPr marL="694944" indent="-292608">
              <a:lnSpc>
                <a:spcPct val="100000"/>
              </a:lnSpc>
              <a:buSzPct val="100000"/>
              <a:buFont typeface="Wingdings 2" pitchFamily="18" charset="2"/>
              <a:buChar char=""/>
              <a:defRPr sz="2200"/>
            </a:lvl2pPr>
            <a:lvl3pPr marL="1097280" indent="-292608">
              <a:lnSpc>
                <a:spcPct val="100000"/>
              </a:lnSpc>
              <a:buSzPct val="100000"/>
              <a:buFont typeface="Wingdings 2" pitchFamily="18" charset="2"/>
              <a:buChar char=""/>
              <a:defRPr sz="2000" baseline="0"/>
            </a:lvl3pPr>
            <a:lvl4pPr marL="1499616" indent="-283464">
              <a:lnSpc>
                <a:spcPct val="100000"/>
              </a:lnSpc>
              <a:buSzPct val="100000"/>
              <a:buFont typeface="Wingdings 2" pitchFamily="18" charset="2"/>
              <a:buChar char=""/>
              <a:defRPr sz="2000"/>
            </a:lvl4pPr>
            <a:lvl5pPr marL="1499616" indent="-283464">
              <a:lnSpc>
                <a:spcPct val="100000"/>
              </a:lnSpc>
              <a:buSzPct val="100000"/>
              <a:buFont typeface="Wingdings 2" pitchFamily="18" charset="2"/>
              <a:buChar char=""/>
              <a:defRPr sz="2000"/>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le 1"/>
          <p:cNvSpPr>
            <a:spLocks noGrp="1"/>
          </p:cNvSpPr>
          <p:nvPr>
            <p:ph type="title"/>
          </p:nvPr>
        </p:nvSpPr>
        <p:spPr>
          <a:xfrm>
            <a:off x="457200" y="130175"/>
            <a:ext cx="8229600" cy="860425"/>
          </a:xfrm>
        </p:spPr>
        <p:txBody>
          <a:bodyPr/>
          <a:lstStyle>
            <a:lvl1pPr>
              <a:defRPr sz="2800"/>
            </a:lvl1pPr>
          </a:lstStyle>
          <a:p>
            <a:r>
              <a:rPr lang="en-US" smtClean="0"/>
              <a:t>Click to edit Master title style</a:t>
            </a:r>
            <a:endParaRPr lang="en-US" dirty="0"/>
          </a:p>
        </p:txBody>
      </p:sp>
    </p:spTree>
    <p:extLst>
      <p:ext uri="{BB962C8B-B14F-4D97-AF65-F5344CB8AC3E}">
        <p14:creationId xmlns:p14="http://schemas.microsoft.com/office/powerpoint/2010/main" val="3836372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Char char=""/>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08356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364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1895535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idx="1"/>
          </p:nvPr>
        </p:nvSpPr>
        <p:spPr>
          <a:xfrm>
            <a:off x="457200" y="1295400"/>
            <a:ext cx="8229600" cy="4830763"/>
          </a:xfrm>
          <a:prstGeom prst="rect">
            <a:avLst/>
          </a:prstGeom>
        </p:spPr>
        <p:txBody>
          <a:bodyPr lIns="0" tIns="0" rIns="0" bIns="0"/>
          <a:lstStyle/>
          <a:p>
            <a:pPr lvl="0"/>
            <a:r>
              <a:rPr lang="en-US" noProof="0" dirty="0" smtClean="0"/>
              <a:t>Click icon to add chart</a:t>
            </a:r>
            <a:endParaRPr lang="en-US" noProof="0" dirty="0"/>
          </a:p>
        </p:txBody>
      </p:sp>
    </p:spTree>
    <p:extLst>
      <p:ext uri="{BB962C8B-B14F-4D97-AF65-F5344CB8AC3E}">
        <p14:creationId xmlns:p14="http://schemas.microsoft.com/office/powerpoint/2010/main" val="2824020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hart Placeholder 2"/>
          <p:cNvSpPr>
            <a:spLocks noGrp="1"/>
          </p:cNvSpPr>
          <p:nvPr>
            <p:ph type="chart" sz="half" idx="1"/>
          </p:nvPr>
        </p:nvSpPr>
        <p:spPr>
          <a:xfrm>
            <a:off x="457200" y="1295400"/>
            <a:ext cx="4038600" cy="4830763"/>
          </a:xfrm>
          <a:prstGeom prst="rect">
            <a:avLst/>
          </a:prstGeom>
        </p:spPr>
        <p:txBody>
          <a:bodyPr/>
          <a:lstStyle/>
          <a:p>
            <a:pPr lvl="0"/>
            <a:r>
              <a:rPr lang="en-US" noProof="0" dirty="0" smtClean="0"/>
              <a:t>Click icon to add chart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479408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lipArt Placeholder 2"/>
          <p:cNvSpPr>
            <a:spLocks noGrp="1"/>
          </p:cNvSpPr>
          <p:nvPr>
            <p:ph type="clipArt" sz="half" idx="1"/>
          </p:nvPr>
        </p:nvSpPr>
        <p:spPr>
          <a:xfrm>
            <a:off x="457200" y="1295400"/>
            <a:ext cx="4038600" cy="4830763"/>
          </a:xfrm>
          <a:prstGeom prst="rect">
            <a:avLst/>
          </a:prstGeom>
        </p:spPr>
        <p:txBody>
          <a:bodyPr/>
          <a:lstStyle/>
          <a:p>
            <a:pPr lvl="0"/>
            <a:r>
              <a:rPr lang="en-US" noProof="0" dirty="0" smtClean="0"/>
              <a:t>Click icon to add clip art</a:t>
            </a:r>
            <a:endParaRPr lang="en-US" noProof="0" dirty="0"/>
          </a:p>
        </p:txBody>
      </p:sp>
      <p:sp>
        <p:nvSpPr>
          <p:cNvPr id="6" name="Text Placeholder 2"/>
          <p:cNvSpPr>
            <a:spLocks noGrp="1"/>
          </p:cNvSpPr>
          <p:nvPr>
            <p:ph type="body" sz="half" idx="10"/>
          </p:nvPr>
        </p:nvSpPr>
        <p:spPr>
          <a:xfrm>
            <a:off x="4648200" y="1295400"/>
            <a:ext cx="4038600" cy="4830763"/>
          </a:xfrm>
          <a:prstGeom prst="rect">
            <a:avLst/>
          </a:prstGeom>
        </p:spPr>
        <p:txBody>
          <a:bodyPr lIns="0" tIns="0" rIns="0" bIns="0"/>
          <a:lstStyle>
            <a:lvl1pPr>
              <a:lnSpc>
                <a:spcPct val="100000"/>
              </a:lnSpc>
              <a:buSzPct val="100000"/>
              <a:buFont typeface="Wingdings 2" pitchFamily="18" charset="2"/>
              <a:buChar char=""/>
              <a:defRPr sz="2400"/>
            </a:lvl1pPr>
            <a:lvl2pPr marL="569913" indent="-284163">
              <a:lnSpc>
                <a:spcPct val="100000"/>
              </a:lnSpc>
              <a:buSzPct val="100000"/>
              <a:buFont typeface="Wingdings 2" pitchFamily="18" charset="2"/>
              <a:buChar char=""/>
              <a:defRPr sz="2200"/>
            </a:lvl2pPr>
            <a:lvl3pPr marL="855663" indent="-284163">
              <a:lnSpc>
                <a:spcPct val="100000"/>
              </a:lnSpc>
              <a:buSzPct val="100000"/>
              <a:buFont typeface="Wingdings 2" pitchFamily="18" charset="2"/>
              <a:buChar char=""/>
              <a:defRPr sz="2000"/>
            </a:lvl3pPr>
            <a:lvl4pPr marL="1085850" indent="-230188">
              <a:lnSpc>
                <a:spcPct val="100000"/>
              </a:lnSpc>
              <a:buSzPct val="100000"/>
              <a:buFont typeface="Wingdings 2" pitchFamily="18" charset="2"/>
              <a:buNone/>
              <a:defRPr sz="1800"/>
            </a:lvl4pPr>
            <a:lvl5pPr marL="1312863" indent="-227013">
              <a:lnSpc>
                <a:spcPct val="100000"/>
              </a:lnSpc>
              <a:buSzPct val="100000"/>
              <a:buFont typeface="Wingdings 2" pitchFamily="18"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119801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sz="quarter" idx="10"/>
          </p:nvPr>
        </p:nvSpPr>
        <p:spPr>
          <a:xfrm>
            <a:off x="4648200" y="12954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2"/>
          <p:cNvSpPr>
            <a:spLocks noGrp="1"/>
          </p:cNvSpPr>
          <p:nvPr>
            <p:ph sz="quarter" idx="11"/>
          </p:nvPr>
        </p:nvSpPr>
        <p:spPr>
          <a:xfrm>
            <a:off x="457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2"/>
          <p:cNvSpPr>
            <a:spLocks noGrp="1"/>
          </p:cNvSpPr>
          <p:nvPr>
            <p:ph sz="quarter" idx="12"/>
          </p:nvPr>
        </p:nvSpPr>
        <p:spPr>
          <a:xfrm>
            <a:off x="4648200" y="3810000"/>
            <a:ext cx="4038600" cy="2362200"/>
          </a:xfrm>
          <a:prstGeom prst="rect">
            <a:avLst/>
          </a:prstGeom>
        </p:spPr>
        <p:txBody>
          <a:bodyPr lIns="0" tIns="0" rIns="0" bIns="0"/>
          <a:lstStyle>
            <a:lvl1pPr marL="231775" indent="-231775">
              <a:lnSpc>
                <a:spcPct val="100000"/>
              </a:lnSpc>
              <a:buSzPct val="100000"/>
              <a:buFont typeface="Wingdings 2" pitchFamily="18" charset="2"/>
              <a:buChar char=""/>
              <a:defRPr sz="2000"/>
            </a:lvl1pPr>
            <a:lvl2pPr marL="457200" indent="-225425">
              <a:lnSpc>
                <a:spcPct val="100000"/>
              </a:lnSpc>
              <a:buSzPct val="100000"/>
              <a:buFont typeface="Wingdings 2" pitchFamily="18" charset="2"/>
              <a:buChar char=""/>
              <a:defRPr sz="1800"/>
            </a:lvl2pPr>
            <a:lvl3pPr marL="688975" indent="-231775">
              <a:lnSpc>
                <a:spcPct val="100000"/>
              </a:lnSpc>
              <a:buSzPct val="100000"/>
              <a:buFont typeface="Wingdings 2" pitchFamily="18" charset="2"/>
              <a:buChar char=""/>
              <a:defRPr sz="1600"/>
            </a:lvl3pPr>
            <a:lvl4pPr marL="914400" indent="-225425">
              <a:lnSpc>
                <a:spcPct val="100000"/>
              </a:lnSpc>
              <a:buSzPct val="100000"/>
              <a:buFont typeface="Wingdings 2" pitchFamily="18" charset="2"/>
              <a:buChar char=""/>
              <a:defRPr sz="1600"/>
            </a:lvl4pPr>
            <a:lvl5pPr marL="1146175" indent="-231775">
              <a:buSzPct val="100000"/>
              <a:buFont typeface="Wingdings 2" pitchFamily="18" charset="2"/>
              <a:buChar char=""/>
              <a:defRPr sz="1600"/>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37978998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30175"/>
            <a:ext cx="82296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here to change title</a:t>
            </a:r>
          </a:p>
        </p:txBody>
      </p:sp>
      <p:sp>
        <p:nvSpPr>
          <p:cNvPr id="1027" name="Rectangle 5"/>
          <p:cNvSpPr>
            <a:spLocks noChangeArrowheads="1"/>
          </p:cNvSpPr>
          <p:nvPr/>
        </p:nvSpPr>
        <p:spPr bwMode="auto">
          <a:xfrm>
            <a:off x="5638800" y="6497638"/>
            <a:ext cx="10668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Palatino Linotype" pitchFamily="18" charset="0"/>
            </a:endParaRPr>
          </a:p>
        </p:txBody>
      </p:sp>
    </p:spTree>
  </p:cSld>
  <p:clrMap bg1="lt1" tx1="dk1" bg2="lt2" tx2="dk2" accent1="accent1" accent2="accent2" accent3="accent3" accent4="accent4" accent5="accent5" accent6="accent6" hlink="hlink" folHlink="folHlink"/>
  <p:sldLayoutIdLst>
    <p:sldLayoutId id="2147483963"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 id="2147483958" r:id="rId14"/>
    <p:sldLayoutId id="2147483959" r:id="rId15"/>
    <p:sldLayoutId id="2147483960" r:id="rId16"/>
    <p:sldLayoutId id="2147483961" r:id="rId17"/>
    <p:sldLayoutId id="2147483962" r:id="rId18"/>
  </p:sldLayoutIdLst>
  <p:timing>
    <p:tnLst>
      <p:par>
        <p:cTn xmlns:p14="http://schemas.microsoft.com/office/powerpoint/2010/main" id="1" dur="indefinite" restart="never" nodeType="tmRoot"/>
      </p:par>
    </p:tnLst>
  </p:timing>
  <p:hf sldNum="0" hdr="0" ftr="0" dt="0"/>
  <p:txStyles>
    <p:titleStyle>
      <a:lvl1pPr algn="l" rtl="0" eaLnBrk="0" fontAlgn="base" hangingPunct="0">
        <a:lnSpc>
          <a:spcPct val="90000"/>
        </a:lnSpc>
        <a:spcBef>
          <a:spcPct val="0"/>
        </a:spcBef>
        <a:spcAft>
          <a:spcPct val="0"/>
        </a:spcAft>
        <a:defRPr sz="3200" b="1">
          <a:solidFill>
            <a:srgbClr val="FFFFFF"/>
          </a:solidFill>
          <a:latin typeface="+mj-lt"/>
          <a:ea typeface="ＭＳ Ｐゴシック" charset="0"/>
          <a:cs typeface="+mj-cs"/>
        </a:defRPr>
      </a:lvl1pPr>
      <a:lvl2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2pPr>
      <a:lvl3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3pPr>
      <a:lvl4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4pPr>
      <a:lvl5pPr algn="l" rtl="0" eaLnBrk="0" fontAlgn="base" hangingPunct="0">
        <a:lnSpc>
          <a:spcPct val="90000"/>
        </a:lnSpc>
        <a:spcBef>
          <a:spcPct val="0"/>
        </a:spcBef>
        <a:spcAft>
          <a:spcPct val="0"/>
        </a:spcAft>
        <a:defRPr sz="3200" b="1">
          <a:solidFill>
            <a:srgbClr val="FFFFFF"/>
          </a:solidFill>
          <a:latin typeface="Trebuchet MS" pitchFamily="34" charset="0"/>
          <a:ea typeface="ＭＳ Ｐゴシック" charset="0"/>
        </a:defRPr>
      </a:lvl5pPr>
      <a:lvl6pPr marL="457200" algn="l" rtl="0" eaLnBrk="1" fontAlgn="base" hangingPunct="1">
        <a:lnSpc>
          <a:spcPct val="90000"/>
        </a:lnSpc>
        <a:spcBef>
          <a:spcPct val="0"/>
        </a:spcBef>
        <a:spcAft>
          <a:spcPct val="0"/>
        </a:spcAft>
        <a:defRPr sz="2800" b="1">
          <a:solidFill>
            <a:srgbClr val="FFFFFF"/>
          </a:solidFill>
          <a:latin typeface="Trebuchet MS" pitchFamily="34" charset="0"/>
        </a:defRPr>
      </a:lvl6pPr>
      <a:lvl7pPr marL="914400" algn="l" rtl="0" eaLnBrk="1" fontAlgn="base" hangingPunct="1">
        <a:lnSpc>
          <a:spcPct val="90000"/>
        </a:lnSpc>
        <a:spcBef>
          <a:spcPct val="0"/>
        </a:spcBef>
        <a:spcAft>
          <a:spcPct val="0"/>
        </a:spcAft>
        <a:defRPr sz="2800" b="1">
          <a:solidFill>
            <a:srgbClr val="FFFFFF"/>
          </a:solidFill>
          <a:latin typeface="Trebuchet MS" pitchFamily="34" charset="0"/>
        </a:defRPr>
      </a:lvl7pPr>
      <a:lvl8pPr marL="1371600" algn="l" rtl="0" eaLnBrk="1" fontAlgn="base" hangingPunct="1">
        <a:lnSpc>
          <a:spcPct val="90000"/>
        </a:lnSpc>
        <a:spcBef>
          <a:spcPct val="0"/>
        </a:spcBef>
        <a:spcAft>
          <a:spcPct val="0"/>
        </a:spcAft>
        <a:defRPr sz="2800" b="1">
          <a:solidFill>
            <a:srgbClr val="FFFFFF"/>
          </a:solidFill>
          <a:latin typeface="Trebuchet MS" pitchFamily="34" charset="0"/>
        </a:defRPr>
      </a:lvl8pPr>
      <a:lvl9pPr marL="1828800" algn="l" rtl="0" eaLnBrk="1" fontAlgn="base" hangingPunct="1">
        <a:lnSpc>
          <a:spcPct val="90000"/>
        </a:lnSpc>
        <a:spcBef>
          <a:spcPct val="0"/>
        </a:spcBef>
        <a:spcAft>
          <a:spcPct val="0"/>
        </a:spcAft>
        <a:defRPr sz="2800" b="1">
          <a:solidFill>
            <a:srgbClr val="FFFFFF"/>
          </a:solidFill>
          <a:latin typeface="Trebuchet MS" pitchFamily="34" charset="0"/>
        </a:defRPr>
      </a:lvl9pPr>
    </p:titleStyle>
    <p:bodyStyle>
      <a:lvl1pPr marL="290513" indent="-290513" algn="l" rtl="0" eaLnBrk="0" fontAlgn="base" hangingPunct="0">
        <a:lnSpc>
          <a:spcPct val="110000"/>
        </a:lnSpc>
        <a:spcBef>
          <a:spcPct val="30000"/>
        </a:spcBef>
        <a:spcAft>
          <a:spcPct val="0"/>
        </a:spcAft>
        <a:buClr>
          <a:srgbClr val="DFB20F"/>
        </a:buClr>
        <a:buSzPct val="85000"/>
        <a:buFont typeface="Webdings" pitchFamily="18" charset="2"/>
        <a:buChar char="&lt;"/>
        <a:defRPr sz="2400">
          <a:solidFill>
            <a:srgbClr val="FFFFFF"/>
          </a:solidFill>
          <a:latin typeface="Trebuchet MS" pitchFamily="34" charset="0"/>
          <a:ea typeface="ＭＳ Ｐゴシック" charset="0"/>
          <a:cs typeface="+mn-cs"/>
        </a:defRPr>
      </a:lvl1pPr>
      <a:lvl2pPr marL="69215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2pPr>
      <a:lvl3pPr marL="1081088" indent="-2746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3pPr>
      <a:lvl4pPr marL="1427163" indent="-231775"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4pPr>
      <a:lvl5pPr marL="1828800" indent="-287338" algn="l" rtl="0" eaLnBrk="0" fontAlgn="base" hangingPunct="0">
        <a:lnSpc>
          <a:spcPct val="110000"/>
        </a:lnSpc>
        <a:spcBef>
          <a:spcPct val="30000"/>
        </a:spcBef>
        <a:spcAft>
          <a:spcPct val="0"/>
        </a:spcAft>
        <a:buClr>
          <a:srgbClr val="DFB20F"/>
        </a:buClr>
        <a:buSzPct val="85000"/>
        <a:buFont typeface="Webdings" pitchFamily="18" charset="2"/>
        <a:buChar char="&lt;"/>
        <a:defRPr sz="2200">
          <a:solidFill>
            <a:srgbClr val="FFFFFF"/>
          </a:solidFill>
          <a:latin typeface="Trebuchet MS" pitchFamily="34" charset="0"/>
          <a:ea typeface="ＭＳ Ｐゴシック" charset="0"/>
        </a:defRPr>
      </a:lvl5pPr>
      <a:lvl6pPr marL="22860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6pPr>
      <a:lvl7pPr marL="27432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7pPr>
      <a:lvl8pPr marL="32004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8pPr>
      <a:lvl9pPr marL="3657600" indent="-287338" algn="l" rtl="0" eaLnBrk="1" fontAlgn="base" hangingPunct="1">
        <a:lnSpc>
          <a:spcPct val="110000"/>
        </a:lnSpc>
        <a:spcBef>
          <a:spcPct val="30000"/>
        </a:spcBef>
        <a:spcAft>
          <a:spcPct val="0"/>
        </a:spcAft>
        <a:buClr>
          <a:srgbClr val="DFB20F"/>
        </a:buClr>
        <a:buSzPct val="85000"/>
        <a:buFont typeface="Webdings" pitchFamily="18" charset="2"/>
        <a:buChar char="&lt;"/>
        <a:defRPr sz="2200">
          <a:solidFill>
            <a:srgbClr val="0E1D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1444625"/>
            <a:ext cx="7734300" cy="1565275"/>
          </a:xfrm>
        </p:spPr>
        <p:txBody>
          <a:bodyPr/>
          <a:lstStyle/>
          <a:p>
            <a:pPr eaLnBrk="1" hangingPunct="1"/>
            <a:r>
              <a:rPr lang="en-US" dirty="0" smtClean="0">
                <a:ea typeface="ＭＳ Ｐゴシック" pitchFamily="34" charset="-128"/>
              </a:rPr>
              <a:t>Introduction to the User’s Guide for Developing a Protocol for Observational Comparative Effectiveness Research</a:t>
            </a:r>
          </a:p>
        </p:txBody>
      </p:sp>
      <p:sp>
        <p:nvSpPr>
          <p:cNvPr id="3075" name="Subtitle 7"/>
          <p:cNvSpPr>
            <a:spLocks noGrp="1"/>
          </p:cNvSpPr>
          <p:nvPr>
            <p:ph type="subTitle" idx="1"/>
          </p:nvPr>
        </p:nvSpPr>
        <p:spPr bwMode="auto">
          <a:xfrm>
            <a:off x="685800" y="3352800"/>
            <a:ext cx="7734300" cy="160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dirty="0" smtClean="0">
                <a:ea typeface="ＭＳ Ｐゴシック" pitchFamily="34" charset="-128"/>
              </a:rPr>
              <a:t>Prepared for:</a:t>
            </a:r>
          </a:p>
          <a:p>
            <a:pPr eaLnBrk="1" hangingPunct="1"/>
            <a:r>
              <a:rPr lang="en-US" dirty="0" smtClean="0">
                <a:ea typeface="ＭＳ Ｐゴシック" pitchFamily="34" charset="-128"/>
              </a:rPr>
              <a:t>Agency for Healthcare Research and Quality (AHRQ)</a:t>
            </a:r>
          </a:p>
          <a:p>
            <a:pPr eaLnBrk="1" hangingPunct="1"/>
            <a:r>
              <a:rPr lang="en-US" dirty="0" smtClean="0">
                <a:ea typeface="ＭＳ Ｐゴシック" pitchFamily="34" charset="-128"/>
              </a:rPr>
              <a:t>www.ahrq.gov</a:t>
            </a:r>
          </a:p>
          <a:p>
            <a:pPr eaLnBrk="1" hangingPunct="1"/>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1"/>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eaLnBrk="1" hangingPunct="1">
              <a:defRPr/>
            </a:pPr>
            <a:r>
              <a:rPr lang="en-US" sz="2500" dirty="0" smtClean="0">
                <a:ea typeface="ＭＳ Ｐゴシック" pitchFamily="34" charset="-128"/>
              </a:rPr>
              <a:t>Comparative effectiveness research is the “generation and synthesis of evidence that compares the benefits and harms of alternative methods to prevent, diagnose, treat, and monitor a clinical condition or to improve delivery of care.”</a:t>
            </a:r>
          </a:p>
          <a:p>
            <a:pPr marL="292100" indent="-292100" eaLnBrk="1" hangingPunct="1">
              <a:defRPr/>
            </a:pPr>
            <a:r>
              <a:rPr lang="en-US" sz="2500" dirty="0" smtClean="0">
                <a:ea typeface="ＭＳ Ｐゴシック" pitchFamily="34" charset="-128"/>
              </a:rPr>
              <a:t>Comparative effectiveness research is used to “assist consumers, clinicians, purchasers, and policymakers to make informed decisions that will improve care both at the individual and the population levels.” </a:t>
            </a:r>
          </a:p>
        </p:txBody>
      </p:sp>
      <p:sp>
        <p:nvSpPr>
          <p:cNvPr id="5123" name="Title 2"/>
          <p:cNvSpPr>
            <a:spLocks noGrp="1"/>
          </p:cNvSpPr>
          <p:nvPr>
            <p:ph type="title"/>
          </p:nvPr>
        </p:nvSpPr>
        <p:spPr/>
        <p:txBody>
          <a:bodyPr/>
          <a:lstStyle/>
          <a:p>
            <a:pPr eaLnBrk="1" hangingPunct="1"/>
            <a:r>
              <a:rPr lang="en-US" dirty="0" smtClean="0">
                <a:ea typeface="ＭＳ Ｐゴシック" pitchFamily="34" charset="-128"/>
              </a:rPr>
              <a:t>What Is Comparative Effectiveness Research?</a:t>
            </a:r>
          </a:p>
        </p:txBody>
      </p:sp>
      <p:sp>
        <p:nvSpPr>
          <p:cNvPr id="6" name="Rectangle 5"/>
          <p:cNvSpPr/>
          <p:nvPr/>
        </p:nvSpPr>
        <p:spPr>
          <a:xfrm>
            <a:off x="457200" y="5943600"/>
            <a:ext cx="8229600" cy="399853"/>
          </a:xfrm>
          <a:prstGeom prst="rect">
            <a:avLst/>
          </a:prstGeom>
        </p:spPr>
        <p:txBody>
          <a:bodyPr wrap="square">
            <a:spAutoFit/>
          </a:bodyPr>
          <a:lstStyle/>
          <a:p>
            <a:pPr lvl="0">
              <a:lnSpc>
                <a:spcPct val="90000"/>
              </a:lnSpc>
              <a:defRPr/>
            </a:pPr>
            <a:r>
              <a:rPr lang="en-US" sz="1100" dirty="0">
                <a:solidFill>
                  <a:srgbClr val="FFFFFF"/>
                </a:solidFill>
                <a:ea typeface="ＭＳ Ｐゴシック" charset="0"/>
              </a:rPr>
              <a:t>Institute of Medicine. </a:t>
            </a:r>
            <a:r>
              <a:rPr lang="en-US" sz="1100" dirty="0" smtClean="0">
                <a:solidFill>
                  <a:srgbClr val="FFFFFF"/>
                </a:solidFill>
                <a:ea typeface="ＭＳ Ｐゴシック" charset="0"/>
              </a:rPr>
              <a:t>Initial national priorities </a:t>
            </a:r>
            <a:r>
              <a:rPr lang="en-US" sz="1100" dirty="0">
                <a:solidFill>
                  <a:srgbClr val="FFFFFF"/>
                </a:solidFill>
                <a:ea typeface="ＭＳ Ｐゴシック" charset="0"/>
              </a:rPr>
              <a:t>for </a:t>
            </a:r>
            <a:r>
              <a:rPr lang="en-US" sz="1100" dirty="0" smtClean="0">
                <a:solidFill>
                  <a:srgbClr val="FFFFFF"/>
                </a:solidFill>
                <a:ea typeface="ＭＳ Ｐゴシック" charset="0"/>
              </a:rPr>
              <a:t>comparative effectiveness research</a:t>
            </a:r>
            <a:r>
              <a:rPr lang="en-US" sz="1100" dirty="0">
                <a:solidFill>
                  <a:srgbClr val="FFFFFF"/>
                </a:solidFill>
                <a:ea typeface="ＭＳ Ｐゴシック" charset="0"/>
              </a:rPr>
              <a:t>. Available at </a:t>
            </a:r>
            <a:r>
              <a:rPr lang="en-US" sz="1100" dirty="0" smtClean="0">
                <a:solidFill>
                  <a:srgbClr val="FFFFFF"/>
                </a:solidFill>
                <a:ea typeface="ＭＳ Ｐゴシック" charset="0"/>
              </a:rPr>
              <a:t>www.iom.edu/Reports/2009/</a:t>
            </a:r>
            <a:r>
              <a:rPr lang="en-US" sz="1100" dirty="0" err="1" smtClean="0">
                <a:solidFill>
                  <a:srgbClr val="FFFFFF"/>
                </a:solidFill>
                <a:ea typeface="ＭＳ Ｐゴシック" charset="0"/>
              </a:rPr>
              <a:t>ComparativeEffectivenessResearchPriorities.aspx</a:t>
            </a:r>
            <a:r>
              <a:rPr lang="en-US" sz="1100" dirty="0" smtClean="0">
                <a:solidFill>
                  <a:srgbClr val="FFFFFF"/>
                </a:solidFill>
                <a:ea typeface="ＭＳ Ｐゴシック" charset="0"/>
              </a:rPr>
              <a:t>.</a:t>
            </a:r>
            <a:endParaRPr lang="en-US" sz="1100"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05848"/>
            <a:ext cx="8229600" cy="4828032"/>
          </a:xfrm>
        </p:spPr>
        <p:txBody>
          <a:bodyPr/>
          <a:lstStyle/>
          <a:p>
            <a:pPr marL="292100" indent="-292100" eaLnBrk="1" hangingPunct="1">
              <a:defRPr/>
            </a:pPr>
            <a:r>
              <a:rPr lang="en-US" sz="1780" dirty="0">
                <a:ea typeface="ＭＳ Ｐゴシック" pitchFamily="34" charset="-128"/>
              </a:rPr>
              <a:t>There is a critical need for comparative effectiveness </a:t>
            </a:r>
            <a:r>
              <a:rPr lang="en-US" sz="1780" dirty="0" smtClean="0">
                <a:ea typeface="ＭＳ Ｐゴシック" pitchFamily="34" charset="-128"/>
              </a:rPr>
              <a:t>research </a:t>
            </a:r>
            <a:r>
              <a:rPr lang="en-US" sz="1780" dirty="0">
                <a:ea typeface="ＭＳ Ｐゴシック" pitchFamily="34" charset="-128"/>
              </a:rPr>
              <a:t>in health care. </a:t>
            </a:r>
          </a:p>
          <a:p>
            <a:pPr marL="694436" lvl="1" indent="-292100" eaLnBrk="1" hangingPunct="1">
              <a:defRPr/>
            </a:pPr>
            <a:r>
              <a:rPr lang="en-US" sz="1780" dirty="0">
                <a:ea typeface="ＭＳ Ｐゴシック" pitchFamily="34" charset="-128"/>
              </a:rPr>
              <a:t>It is estimated that more than half of treatments lack valid evidence of effectiveness </a:t>
            </a:r>
            <a:r>
              <a:rPr lang="en-US" sz="1780" dirty="0">
                <a:solidFill>
                  <a:schemeClr val="bg1"/>
                </a:solidFill>
                <a:ea typeface="ＭＳ Ｐゴシック" pitchFamily="34" charset="-128"/>
              </a:rPr>
              <a:t>(</a:t>
            </a:r>
            <a:r>
              <a:rPr lang="en-US" sz="1780" dirty="0" smtClean="0">
                <a:solidFill>
                  <a:schemeClr val="bg1"/>
                </a:solidFill>
                <a:ea typeface="ＭＳ Ｐゴシック" pitchFamily="34" charset="-128"/>
              </a:rPr>
              <a:t>long-term and patient-centered/quality-of-life outcomes). </a:t>
            </a:r>
            <a:endParaRPr lang="en-US" sz="1780" dirty="0">
              <a:solidFill>
                <a:schemeClr val="bg1"/>
              </a:solidFill>
              <a:ea typeface="ＭＳ Ｐゴシック" pitchFamily="34" charset="-128"/>
            </a:endParaRPr>
          </a:p>
          <a:p>
            <a:pPr marL="292100" indent="-292100" eaLnBrk="1" hangingPunct="1">
              <a:defRPr/>
            </a:pPr>
            <a:r>
              <a:rPr lang="en-US" sz="1780" dirty="0">
                <a:ea typeface="ＭＳ Ｐゴシック" pitchFamily="34" charset="-128"/>
              </a:rPr>
              <a:t>Results of randomized controlled trials </a:t>
            </a:r>
            <a:r>
              <a:rPr lang="en-US" sz="1780" dirty="0" smtClean="0">
                <a:ea typeface="ＭＳ Ｐゴシック" pitchFamily="34" charset="-128"/>
              </a:rPr>
              <a:t>are </a:t>
            </a:r>
            <a:r>
              <a:rPr lang="en-US" sz="1780" dirty="0">
                <a:ea typeface="ＭＳ Ｐゴシック" pitchFamily="34" charset="-128"/>
              </a:rPr>
              <a:t>not always applicable to </a:t>
            </a:r>
            <a:r>
              <a:rPr lang="en-US" sz="1780" dirty="0" smtClean="0">
                <a:ea typeface="ＭＳ Ｐゴシック" pitchFamily="34" charset="-128"/>
              </a:rPr>
              <a:t>real-world </a:t>
            </a:r>
            <a:r>
              <a:rPr lang="en-US" sz="1780" dirty="0">
                <a:ea typeface="ＭＳ Ｐゴシック" pitchFamily="34" charset="-128"/>
              </a:rPr>
              <a:t>settings. </a:t>
            </a:r>
          </a:p>
          <a:p>
            <a:pPr marL="292100" indent="-292100" eaLnBrk="1" hangingPunct="1">
              <a:defRPr/>
            </a:pPr>
            <a:r>
              <a:rPr lang="en-US" sz="1780" dirty="0">
                <a:ea typeface="ＭＳ Ｐゴシック" pitchFamily="34" charset="-128"/>
              </a:rPr>
              <a:t>Without patient-relevant and unbiased </a:t>
            </a:r>
            <a:r>
              <a:rPr lang="en-US" sz="1780" dirty="0" smtClean="0">
                <a:ea typeface="ＭＳ Ｐゴシック" pitchFamily="34" charset="-128"/>
              </a:rPr>
              <a:t>comparative effectiveness research </a:t>
            </a:r>
            <a:r>
              <a:rPr lang="en-US" sz="1780" dirty="0">
                <a:ea typeface="ＭＳ Ｐゴシック" pitchFamily="34" charset="-128"/>
              </a:rPr>
              <a:t>across the range of potential users, uncertain outcomes occur. </a:t>
            </a:r>
          </a:p>
          <a:p>
            <a:pPr marL="694436" lvl="1" indent="-292100" eaLnBrk="1" hangingPunct="1">
              <a:defRPr/>
            </a:pPr>
            <a:r>
              <a:rPr lang="en-US" sz="1780" dirty="0">
                <a:ea typeface="ＭＳ Ｐゴシック" pitchFamily="34" charset="-128"/>
              </a:rPr>
              <a:t>Typically most common in groups with </a:t>
            </a:r>
            <a:r>
              <a:rPr lang="en-US" sz="1780" dirty="0" smtClean="0">
                <a:ea typeface="ＭＳ Ｐゴシック" pitchFamily="34" charset="-128"/>
              </a:rPr>
              <a:t>the greatest </a:t>
            </a:r>
            <a:r>
              <a:rPr lang="en-US" sz="1780" dirty="0">
                <a:ea typeface="ＭＳ Ｐゴシック" pitchFamily="34" charset="-128"/>
              </a:rPr>
              <a:t>needs </a:t>
            </a:r>
            <a:r>
              <a:rPr lang="en-US" sz="1780" dirty="0" smtClean="0">
                <a:ea typeface="ＭＳ Ｐゴシック" pitchFamily="34" charset="-128"/>
              </a:rPr>
              <a:t>(the elderly</a:t>
            </a:r>
            <a:r>
              <a:rPr lang="en-US" sz="1780" dirty="0">
                <a:ea typeface="ＭＳ Ｐゴシック" pitchFamily="34" charset="-128"/>
              </a:rPr>
              <a:t>, </a:t>
            </a:r>
            <a:r>
              <a:rPr lang="en-US" sz="1780" dirty="0" smtClean="0">
                <a:ea typeface="ＭＳ Ｐゴシック" pitchFamily="34" charset="-128"/>
              </a:rPr>
              <a:t>the disabled</a:t>
            </a:r>
            <a:r>
              <a:rPr lang="en-US" sz="1780" dirty="0">
                <a:ea typeface="ＭＳ Ｐゴシック" pitchFamily="34" charset="-128"/>
              </a:rPr>
              <a:t>, </a:t>
            </a:r>
            <a:r>
              <a:rPr lang="en-US" sz="1780" dirty="0" smtClean="0">
                <a:ea typeface="ＭＳ Ｐゴシック" pitchFamily="34" charset="-128"/>
              </a:rPr>
              <a:t>and patients with </a:t>
            </a:r>
            <a:r>
              <a:rPr lang="en-US" sz="1780" dirty="0">
                <a:ea typeface="ＭＳ Ｐゴシック" pitchFamily="34" charset="-128"/>
              </a:rPr>
              <a:t>complex conditions)</a:t>
            </a:r>
          </a:p>
          <a:p>
            <a:pPr marL="694436" lvl="1" indent="-292100" eaLnBrk="1" hangingPunct="1">
              <a:defRPr/>
            </a:pPr>
            <a:r>
              <a:rPr lang="en-US" sz="1780" dirty="0">
                <a:ea typeface="ＭＳ Ｐゴシック" pitchFamily="34" charset="-128"/>
              </a:rPr>
              <a:t>Can lead to overuse, underuse, </a:t>
            </a:r>
            <a:r>
              <a:rPr lang="en-US" sz="1780" dirty="0" smtClean="0">
                <a:ea typeface="ＭＳ Ｐゴシック" pitchFamily="34" charset="-128"/>
              </a:rPr>
              <a:t>and off-label/risky </a:t>
            </a:r>
            <a:r>
              <a:rPr lang="en-US" sz="1780" dirty="0">
                <a:ea typeface="ＭＳ Ｐゴシック" pitchFamily="34" charset="-128"/>
              </a:rPr>
              <a:t>use (unknown balance of benefits/harms)</a:t>
            </a:r>
          </a:p>
          <a:p>
            <a:pPr marL="292100" indent="-292100" eaLnBrk="1" hangingPunct="1">
              <a:defRPr/>
            </a:pPr>
            <a:r>
              <a:rPr lang="en-US" sz="1780" dirty="0" smtClean="0">
                <a:ea typeface="ＭＳ Ｐゴシック" pitchFamily="34" charset="-128"/>
              </a:rPr>
              <a:t>Data on comparative effectiveness are </a:t>
            </a:r>
            <a:r>
              <a:rPr lang="en-US" sz="1780" dirty="0">
                <a:ea typeface="ＭＳ Ｐゴシック" pitchFamily="34" charset="-128"/>
              </a:rPr>
              <a:t>needed to determine if new therapies </a:t>
            </a:r>
            <a:r>
              <a:rPr lang="en-US" sz="1780" dirty="0" smtClean="0">
                <a:ea typeface="ＭＳ Ｐゴシック" pitchFamily="34" charset="-128"/>
              </a:rPr>
              <a:t>perform </a:t>
            </a:r>
            <a:r>
              <a:rPr lang="en-US" sz="1780" dirty="0">
                <a:ea typeface="ＭＳ Ｐゴシック" pitchFamily="34" charset="-128"/>
              </a:rPr>
              <a:t>better, worse, or the same as existing treatment </a:t>
            </a:r>
            <a:r>
              <a:rPr lang="en-US" sz="1780" dirty="0" smtClean="0">
                <a:ea typeface="ＭＳ Ｐゴシック" pitchFamily="34" charset="-128"/>
              </a:rPr>
              <a:t>options in real-world settings.</a:t>
            </a:r>
            <a:endParaRPr lang="en-US" sz="1780" dirty="0">
              <a:ea typeface="ＭＳ Ｐゴシック" pitchFamily="34" charset="-128"/>
            </a:endParaRPr>
          </a:p>
          <a:p>
            <a:endParaRPr lang="en-US" dirty="0"/>
          </a:p>
        </p:txBody>
      </p:sp>
      <p:sp>
        <p:nvSpPr>
          <p:cNvPr id="3" name="Title 2"/>
          <p:cNvSpPr>
            <a:spLocks noGrp="1"/>
          </p:cNvSpPr>
          <p:nvPr>
            <p:ph type="title"/>
          </p:nvPr>
        </p:nvSpPr>
        <p:spPr/>
        <p:txBody>
          <a:bodyPr/>
          <a:lstStyle/>
          <a:p>
            <a:r>
              <a:rPr lang="en-US" sz="2700" dirty="0" smtClean="0"/>
              <a:t>Background</a:t>
            </a:r>
            <a:endParaRPr lang="en-US" sz="2700" dirty="0"/>
          </a:p>
        </p:txBody>
      </p:sp>
    </p:spTree>
    <p:extLst>
      <p:ext uri="{BB962C8B-B14F-4D97-AF65-F5344CB8AC3E}">
        <p14:creationId xmlns:p14="http://schemas.microsoft.com/office/powerpoint/2010/main" val="3302394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900" dirty="0" smtClean="0"/>
              <a:t>In evidence-based health care, decisions are based on the best available scientific evidence for an individual patient and his/her values. </a:t>
            </a:r>
          </a:p>
          <a:p>
            <a:pPr lvl="1"/>
            <a:r>
              <a:rPr lang="en-US" sz="1900" dirty="0" smtClean="0"/>
              <a:t>Policy level — for example, decisions focused on Medicare/Medicaid (may include cost/resource availability information)</a:t>
            </a:r>
          </a:p>
          <a:p>
            <a:r>
              <a:rPr lang="en-US" sz="1900" dirty="0" smtClean="0"/>
              <a:t>Gathering knowledge helps inform treatment decisions and policymaking, yet evidence gaps can still occur, and poor-quality research can invalidate conclusions.</a:t>
            </a:r>
          </a:p>
          <a:p>
            <a:r>
              <a:rPr lang="en-US" sz="1900" dirty="0" smtClean="0"/>
              <a:t>To address the need for outcomes research, Section 1013 of the Medicare Prescription Drug, Improvement, and Modernization Act (MMA) authorized comparative effectiveness research studies by the Agency for Healthcare Research and Quality (Effective Health Care </a:t>
            </a:r>
            <a:r>
              <a:rPr lang="en-US" sz="1900" dirty="0"/>
              <a:t>P</a:t>
            </a:r>
            <a:r>
              <a:rPr lang="en-US" sz="1900" dirty="0" smtClean="0"/>
              <a:t>rogram).</a:t>
            </a:r>
          </a:p>
          <a:p>
            <a:pPr lvl="1"/>
            <a:r>
              <a:rPr lang="en-US" sz="1900" dirty="0" smtClean="0"/>
              <a:t>Patient-Centered </a:t>
            </a:r>
            <a:r>
              <a:rPr lang="en-US" sz="1900" dirty="0"/>
              <a:t>O</a:t>
            </a:r>
            <a:r>
              <a:rPr lang="en-US" sz="1900" dirty="0" smtClean="0"/>
              <a:t>utcomes Research Institute (PCORI) </a:t>
            </a:r>
          </a:p>
          <a:p>
            <a:pPr lvl="1"/>
            <a:r>
              <a:rPr lang="en-US" sz="1900" dirty="0"/>
              <a:t>Developing Evidence to Inform Decisions about </a:t>
            </a:r>
            <a:r>
              <a:rPr lang="en-US" sz="1900" dirty="0" smtClean="0"/>
              <a:t>Effectiveness (DEcIDE) Research Network</a:t>
            </a:r>
            <a:endParaRPr lang="en-US" sz="1900" dirty="0"/>
          </a:p>
        </p:txBody>
      </p:sp>
      <p:sp>
        <p:nvSpPr>
          <p:cNvPr id="3" name="Title 2"/>
          <p:cNvSpPr>
            <a:spLocks noGrp="1"/>
          </p:cNvSpPr>
          <p:nvPr>
            <p:ph type="title"/>
          </p:nvPr>
        </p:nvSpPr>
        <p:spPr/>
        <p:txBody>
          <a:bodyPr/>
          <a:lstStyle/>
          <a:p>
            <a:r>
              <a:rPr lang="en-US" dirty="0" smtClean="0"/>
              <a:t>Evidence-Based Health Care</a:t>
            </a:r>
            <a:endParaRPr lang="en-US" dirty="0"/>
          </a:p>
        </p:txBody>
      </p:sp>
    </p:spTree>
    <p:extLst>
      <p:ext uri="{BB962C8B-B14F-4D97-AF65-F5344CB8AC3E}">
        <p14:creationId xmlns:p14="http://schemas.microsoft.com/office/powerpoint/2010/main" val="3564263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marL="292100" indent="-292100"/>
            <a:r>
              <a:rPr lang="en-US" sz="2100" dirty="0" smtClean="0">
                <a:ea typeface="ＭＳ Ｐゴシック" pitchFamily="34" charset="-128"/>
              </a:rPr>
              <a:t>The study protocol is one of the most important components of designing research.</a:t>
            </a:r>
          </a:p>
          <a:p>
            <a:pPr marL="694436" lvl="1" indent="-292100"/>
            <a:r>
              <a:rPr lang="en-US" sz="2100" dirty="0" smtClean="0">
                <a:ea typeface="ＭＳ Ｐゴシック" pitchFamily="34" charset="-128"/>
              </a:rPr>
              <a:t>Provides transparency and improves reproducibility, which can increase credibility and validity </a:t>
            </a:r>
          </a:p>
          <a:p>
            <a:pPr marL="292100" indent="-292100"/>
            <a:r>
              <a:rPr lang="en-US" sz="2100" dirty="0" smtClean="0">
                <a:ea typeface="ＭＳ Ｐゴシック" pitchFamily="34" charset="-128"/>
              </a:rPr>
              <a:t>There are few standards for elements to be included in observational study protocols, when compared with randomized controlled trials.</a:t>
            </a:r>
          </a:p>
          <a:p>
            <a:pPr marL="292100" indent="-292100"/>
            <a:r>
              <a:rPr lang="en-US" sz="2100" dirty="0" smtClean="0">
                <a:ea typeface="ＭＳ Ｐゴシック" pitchFamily="34" charset="-128"/>
              </a:rPr>
              <a:t>Researcher and stakeholder collaborations on protocol design allow relevant, applicable results that may inform stakeholder decisions/actions (and minimize biases).</a:t>
            </a:r>
          </a:p>
          <a:p>
            <a:pPr marL="292100" indent="-292100"/>
            <a:r>
              <a:rPr lang="en-US" sz="2100" dirty="0" smtClean="0">
                <a:ea typeface="ＭＳ Ｐゴシック" pitchFamily="34" charset="-128"/>
              </a:rPr>
              <a:t>The </a:t>
            </a:r>
            <a:r>
              <a:rPr lang="en-US" sz="2100" i="1" dirty="0" smtClean="0">
                <a:ea typeface="ＭＳ Ｐゴシック" pitchFamily="34" charset="-128"/>
              </a:rPr>
              <a:t>User’s Guide </a:t>
            </a:r>
            <a:r>
              <a:rPr lang="en-US" sz="2100" dirty="0" smtClean="0">
                <a:ea typeface="ＭＳ Ｐゴシック" pitchFamily="34" charset="-128"/>
              </a:rPr>
              <a:t>aims to </a:t>
            </a:r>
            <a:r>
              <a:rPr lang="en-US" sz="2100" dirty="0"/>
              <a:t>identify both minimal standards and best practices for designing observational </a:t>
            </a:r>
            <a:r>
              <a:rPr lang="en-US" sz="2100" dirty="0" smtClean="0"/>
              <a:t>comparative effectiveness research studies.</a:t>
            </a:r>
            <a:endParaRPr lang="en-US" sz="2100" dirty="0" smtClean="0">
              <a:ea typeface="ＭＳ Ｐゴシック" pitchFamily="34" charset="-128"/>
            </a:endParaRPr>
          </a:p>
        </p:txBody>
      </p:sp>
      <p:sp>
        <p:nvSpPr>
          <p:cNvPr id="14339" name="Title 2"/>
          <p:cNvSpPr>
            <a:spLocks noGrp="1"/>
          </p:cNvSpPr>
          <p:nvPr>
            <p:ph type="title"/>
          </p:nvPr>
        </p:nvSpPr>
        <p:spPr/>
        <p:txBody>
          <a:bodyPr/>
          <a:lstStyle/>
          <a:p>
            <a:r>
              <a:rPr lang="en-US" sz="2600" dirty="0" smtClean="0">
                <a:ea typeface="ＭＳ Ｐゴシック" pitchFamily="34" charset="-128"/>
              </a:rPr>
              <a:t>Aims of the </a:t>
            </a:r>
            <a:r>
              <a:rPr lang="en-US" sz="2600" i="1" dirty="0" smtClean="0">
                <a:ea typeface="ＭＳ Ｐゴシック" pitchFamily="34" charset="-128"/>
              </a:rPr>
              <a:t>User’s Guide</a:t>
            </a:r>
            <a:r>
              <a:rPr lang="en-US" sz="2600" dirty="0" smtClean="0">
                <a:ea typeface="ＭＳ Ｐゴシック" pitchFamily="34" charset="-128"/>
              </a:rPr>
              <a:t> in Designing Observational Comparative Effectiveness Research Protocols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828032"/>
          </a:xfrm>
        </p:spPr>
        <p:txBody>
          <a:bodyPr/>
          <a:lstStyle/>
          <a:p>
            <a:r>
              <a:rPr lang="en-US" sz="2000" dirty="0"/>
              <a:t>Support the development of scientifically rigorous observational research that produces valid new knowledge and reduces uncertainty about the effects of interventions on patient health </a:t>
            </a:r>
            <a:r>
              <a:rPr lang="en-US" sz="2000" dirty="0" smtClean="0"/>
              <a:t>outcomes</a:t>
            </a:r>
            <a:endParaRPr lang="en-US" sz="2000" dirty="0"/>
          </a:p>
          <a:p>
            <a:r>
              <a:rPr lang="en-US" sz="2000" dirty="0"/>
              <a:t>Increase the collaboration between researchers, patients, and other </a:t>
            </a:r>
            <a:r>
              <a:rPr lang="en-US" sz="2000" dirty="0" smtClean="0"/>
              <a:t>decisionmakers </a:t>
            </a:r>
            <a:r>
              <a:rPr lang="en-US" sz="2000" dirty="0"/>
              <a:t>in designing valid studies that generate new scientific evidence for informing health care </a:t>
            </a:r>
            <a:r>
              <a:rPr lang="en-US" sz="2000" dirty="0" smtClean="0"/>
              <a:t>decisions</a:t>
            </a:r>
            <a:endParaRPr lang="en-US" sz="2000" dirty="0"/>
          </a:p>
          <a:p>
            <a:r>
              <a:rPr lang="en-US" sz="2000" dirty="0"/>
              <a:t>Increase the transparency of methodologies and study designs that are used in comparative effectiveness and patient-centered outcomes </a:t>
            </a:r>
            <a:r>
              <a:rPr lang="en-US" sz="2000" dirty="0" smtClean="0"/>
              <a:t>research</a:t>
            </a:r>
            <a:endParaRPr lang="en-US" sz="2000" dirty="0"/>
          </a:p>
          <a:p>
            <a:r>
              <a:rPr lang="en-US" sz="2000" dirty="0"/>
              <a:t>Improve the quality and consistency of research by eliminating or reducing inappropriate variation in the design of </a:t>
            </a:r>
            <a:r>
              <a:rPr lang="en-US" sz="2000" dirty="0" smtClean="0"/>
              <a:t>studies</a:t>
            </a:r>
          </a:p>
          <a:p>
            <a:r>
              <a:rPr lang="en-US" sz="2000" dirty="0" smtClean="0"/>
              <a:t>Stimulate researchers and stakeholders to consider important principles when designing a comparative effectiveness study and writing a study protocol</a:t>
            </a:r>
            <a:endParaRPr lang="en-US" sz="2000" dirty="0"/>
          </a:p>
        </p:txBody>
      </p:sp>
      <p:sp>
        <p:nvSpPr>
          <p:cNvPr id="3" name="Title 2"/>
          <p:cNvSpPr>
            <a:spLocks noGrp="1"/>
          </p:cNvSpPr>
          <p:nvPr>
            <p:ph type="title"/>
          </p:nvPr>
        </p:nvSpPr>
        <p:spPr/>
        <p:txBody>
          <a:bodyPr/>
          <a:lstStyle/>
          <a:p>
            <a:r>
              <a:rPr lang="en-US" dirty="0" smtClean="0"/>
              <a:t>Goals for the </a:t>
            </a:r>
            <a:r>
              <a:rPr lang="en-US" i="1" dirty="0" smtClean="0"/>
              <a:t>User’s Guide</a:t>
            </a:r>
            <a:endParaRPr lang="en-US" i="1" dirty="0"/>
          </a:p>
        </p:txBody>
      </p:sp>
    </p:spTree>
    <p:extLst>
      <p:ext uri="{BB962C8B-B14F-4D97-AF65-F5344CB8AC3E}">
        <p14:creationId xmlns:p14="http://schemas.microsoft.com/office/powerpoint/2010/main" val="896338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828032"/>
          </a:xfrm>
        </p:spPr>
        <p:txBody>
          <a:bodyPr/>
          <a:lstStyle/>
          <a:p>
            <a:pPr marL="594360" indent="-457200">
              <a:spcBef>
                <a:spcPts val="600"/>
              </a:spcBef>
              <a:buFont typeface="+mj-lt"/>
              <a:buAutoNum type="arabicPeriod"/>
            </a:pPr>
            <a:r>
              <a:rPr lang="en-US" sz="2100" dirty="0" smtClean="0"/>
              <a:t>Study Objectives and Questions</a:t>
            </a:r>
          </a:p>
          <a:p>
            <a:pPr marL="594360" indent="-457200">
              <a:spcBef>
                <a:spcPts val="600"/>
              </a:spcBef>
              <a:buFont typeface="+mj-lt"/>
              <a:buAutoNum type="arabicPeriod"/>
            </a:pPr>
            <a:r>
              <a:rPr lang="en-US" sz="2100" dirty="0" smtClean="0"/>
              <a:t>Study Design Considerations</a:t>
            </a:r>
          </a:p>
          <a:p>
            <a:pPr marL="594360" indent="-457200">
              <a:spcBef>
                <a:spcPts val="600"/>
              </a:spcBef>
              <a:buFont typeface="+mj-lt"/>
              <a:buAutoNum type="arabicPeriod"/>
            </a:pPr>
            <a:r>
              <a:rPr lang="en-US" sz="2100" dirty="0" smtClean="0"/>
              <a:t>Estimation and Reporting of Heterogeneity of Treatment Effects</a:t>
            </a:r>
          </a:p>
          <a:p>
            <a:pPr marL="594360" indent="-457200">
              <a:spcBef>
                <a:spcPts val="600"/>
              </a:spcBef>
              <a:buFont typeface="+mj-lt"/>
              <a:buAutoNum type="arabicPeriod"/>
            </a:pPr>
            <a:r>
              <a:rPr lang="en-US" sz="2100" dirty="0" smtClean="0"/>
              <a:t>Exposure Definition and Measurement</a:t>
            </a:r>
          </a:p>
          <a:p>
            <a:pPr marL="594360" indent="-457200">
              <a:spcBef>
                <a:spcPts val="600"/>
              </a:spcBef>
              <a:buFont typeface="+mj-lt"/>
              <a:buAutoNum type="arabicPeriod"/>
            </a:pPr>
            <a:r>
              <a:rPr lang="en-US" sz="2100" dirty="0" smtClean="0"/>
              <a:t>Comparator Selection </a:t>
            </a:r>
          </a:p>
          <a:p>
            <a:pPr marL="594360" indent="-457200">
              <a:spcBef>
                <a:spcPts val="600"/>
              </a:spcBef>
              <a:buFont typeface="+mj-lt"/>
              <a:buAutoNum type="arabicPeriod"/>
            </a:pPr>
            <a:r>
              <a:rPr lang="en-US" sz="2100" dirty="0" smtClean="0"/>
              <a:t>Outcome Definition and Measurement</a:t>
            </a:r>
          </a:p>
          <a:p>
            <a:pPr marL="594360" indent="-457200">
              <a:spcBef>
                <a:spcPts val="600"/>
              </a:spcBef>
              <a:buFont typeface="+mj-lt"/>
              <a:buAutoNum type="arabicPeriod"/>
            </a:pPr>
            <a:r>
              <a:rPr lang="en-US" sz="2100" dirty="0" smtClean="0"/>
              <a:t>Covariate Selection</a:t>
            </a:r>
          </a:p>
          <a:p>
            <a:pPr marL="594360" indent="-457200">
              <a:spcBef>
                <a:spcPts val="600"/>
              </a:spcBef>
              <a:buFont typeface="+mj-lt"/>
              <a:buAutoNum type="arabicPeriod"/>
            </a:pPr>
            <a:r>
              <a:rPr lang="en-US" sz="2100" dirty="0" smtClean="0"/>
              <a:t>Selection of Data Sources</a:t>
            </a:r>
          </a:p>
          <a:p>
            <a:pPr marL="594360" indent="-457200">
              <a:spcBef>
                <a:spcPts val="600"/>
              </a:spcBef>
              <a:buFont typeface="+mj-lt"/>
              <a:buAutoNum type="arabicPeriod"/>
            </a:pPr>
            <a:r>
              <a:rPr lang="en-US" sz="2100" dirty="0" smtClean="0"/>
              <a:t>Study Size Planning</a:t>
            </a:r>
          </a:p>
          <a:p>
            <a:pPr marL="457200" indent="-594360">
              <a:spcBef>
                <a:spcPts val="600"/>
              </a:spcBef>
              <a:buFont typeface="+mj-lt"/>
              <a:buAutoNum type="arabicPeriod"/>
            </a:pPr>
            <a:r>
              <a:rPr lang="en-US" sz="2100" dirty="0" smtClean="0"/>
              <a:t>Considerations for Statistical Analysis</a:t>
            </a:r>
          </a:p>
          <a:p>
            <a:pPr marL="457200" indent="-594360">
              <a:spcBef>
                <a:spcPts val="600"/>
              </a:spcBef>
              <a:buFont typeface="+mj-lt"/>
              <a:buAutoNum type="arabicPeriod"/>
            </a:pPr>
            <a:r>
              <a:rPr lang="en-US" sz="2100" dirty="0" smtClean="0"/>
              <a:t>Sensitivity Analysis</a:t>
            </a:r>
          </a:p>
        </p:txBody>
      </p:sp>
      <p:sp>
        <p:nvSpPr>
          <p:cNvPr id="3" name="Title 2"/>
          <p:cNvSpPr>
            <a:spLocks noGrp="1"/>
          </p:cNvSpPr>
          <p:nvPr>
            <p:ph type="title"/>
          </p:nvPr>
        </p:nvSpPr>
        <p:spPr/>
        <p:txBody>
          <a:bodyPr/>
          <a:lstStyle/>
          <a:p>
            <a:r>
              <a:rPr lang="en-US" i="1" dirty="0" smtClean="0"/>
              <a:t>User’s Guide </a:t>
            </a:r>
            <a:r>
              <a:rPr lang="en-US" dirty="0" smtClean="0"/>
              <a:t>Overview</a:t>
            </a:r>
            <a:endParaRPr lang="en-US" dirty="0"/>
          </a:p>
        </p:txBody>
      </p:sp>
    </p:spTree>
    <p:extLst>
      <p:ext uri="{BB962C8B-B14F-4D97-AF65-F5344CB8AC3E}">
        <p14:creationId xmlns:p14="http://schemas.microsoft.com/office/powerpoint/2010/main" val="2648775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300" dirty="0" smtClean="0"/>
              <a:t>The </a:t>
            </a:r>
            <a:r>
              <a:rPr lang="en-US" sz="2300" i="1" dirty="0" smtClean="0"/>
              <a:t>User’s Guide </a:t>
            </a:r>
            <a:r>
              <a:rPr lang="en-US" sz="2300" dirty="0" smtClean="0"/>
              <a:t>provides principles for designing observational comparative effectiveness research studies that will inform the health care decisions of patients and other stakeholders.</a:t>
            </a:r>
          </a:p>
          <a:p>
            <a:r>
              <a:rPr lang="en-US" sz="2300" dirty="0" smtClean="0"/>
              <a:t>The </a:t>
            </a:r>
            <a:r>
              <a:rPr lang="en-US" sz="2300" i="1" dirty="0" smtClean="0"/>
              <a:t>User’s Guide </a:t>
            </a:r>
            <a:r>
              <a:rPr lang="en-US" sz="2300" dirty="0" smtClean="0"/>
              <a:t>is intended to serve as a reference for investigators and stakeholders in thinking through the trade-offs of key issues when designing a new research study. </a:t>
            </a:r>
          </a:p>
          <a:p>
            <a:r>
              <a:rPr lang="en-US" sz="2300" dirty="0" smtClean="0"/>
              <a:t>The goal of the </a:t>
            </a:r>
            <a:r>
              <a:rPr lang="en-US" sz="2300" i="1" dirty="0" smtClean="0"/>
              <a:t>User’s Guide </a:t>
            </a:r>
            <a:r>
              <a:rPr lang="en-US" sz="2300" dirty="0" smtClean="0"/>
              <a:t>is to support development of scientifically rigorous research that provides new knowledge for informing health care decisions and protects against the introduction of bias into the research.</a:t>
            </a:r>
            <a:endParaRPr lang="en-US" sz="2300" dirty="0"/>
          </a:p>
        </p:txBody>
      </p:sp>
      <p:sp>
        <p:nvSpPr>
          <p:cNvPr id="3" name="Title 2"/>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1038541583"/>
      </p:ext>
    </p:extLst>
  </p:cSld>
  <p:clrMapOvr>
    <a:masterClrMapping/>
  </p:clrMapOvr>
</p:sld>
</file>

<file path=ppt/theme/theme1.xml><?xml version="1.0" encoding="utf-8"?>
<a:theme xmlns:a="http://schemas.openxmlformats.org/drawingml/2006/main" name="EHC-slide-template-final-2011">
  <a:themeElements>
    <a:clrScheme name="Custom 1">
      <a:dk1>
        <a:srgbClr val="000000"/>
      </a:dk1>
      <a:lt1>
        <a:srgbClr val="FFFFFF"/>
      </a:lt1>
      <a:dk2>
        <a:srgbClr val="595959"/>
      </a:dk2>
      <a:lt2>
        <a:srgbClr val="BFBFBF"/>
      </a:lt2>
      <a:accent1>
        <a:srgbClr val="DDE3EE"/>
      </a:accent1>
      <a:accent2>
        <a:srgbClr val="7030A0"/>
      </a:accent2>
      <a:accent3>
        <a:srgbClr val="C00000"/>
      </a:accent3>
      <a:accent4>
        <a:srgbClr val="6984B5"/>
      </a:accent4>
      <a:accent5>
        <a:srgbClr val="92D050"/>
      </a:accent5>
      <a:accent6>
        <a:srgbClr val="FFC000"/>
      </a:accent6>
      <a:hlink>
        <a:srgbClr val="515798"/>
      </a:hlink>
      <a:folHlink>
        <a:srgbClr val="6984B5"/>
      </a:folHlink>
    </a:clrScheme>
    <a:fontScheme name="ccit_template">
      <a:majorFont>
        <a:latin typeface="Trebuchet MS"/>
        <a:ea typeface=""/>
        <a:cs typeface=""/>
      </a:majorFont>
      <a:minorFont>
        <a:latin typeface="Palatino Linotype"/>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cit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cit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cit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cit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cit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cit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cit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cit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cit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cit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cit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cit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cit_template 13">
        <a:dk1>
          <a:srgbClr val="000000"/>
        </a:dk1>
        <a:lt1>
          <a:srgbClr val="AAB9D5"/>
        </a:lt1>
        <a:dk2>
          <a:srgbClr val="000000"/>
        </a:dk2>
        <a:lt2>
          <a:srgbClr val="808080"/>
        </a:lt2>
        <a:accent1>
          <a:srgbClr val="BF946D"/>
        </a:accent1>
        <a:accent2>
          <a:srgbClr val="76572A"/>
        </a:accent2>
        <a:accent3>
          <a:srgbClr val="D2D9E7"/>
        </a:accent3>
        <a:accent4>
          <a:srgbClr val="000000"/>
        </a:accent4>
        <a:accent5>
          <a:srgbClr val="DCC8BA"/>
        </a:accent5>
        <a:accent6>
          <a:srgbClr val="6A4E25"/>
        </a:accent6>
        <a:hlink>
          <a:srgbClr val="6D6DBF"/>
        </a:hlink>
        <a:folHlink>
          <a:srgbClr val="4E4E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4560</TotalTime>
  <Words>3095</Words>
  <Application>Microsoft Macintosh PowerPoint</Application>
  <PresentationFormat>On-screen Show (4:3)</PresentationFormat>
  <Paragraphs>120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EHC-slide-template-final-2011</vt:lpstr>
      <vt:lpstr>Introduction to the User’s Guide for Developing a Protocol for Observational Comparative Effectiveness Research</vt:lpstr>
      <vt:lpstr>What Is Comparative Effectiveness Research?</vt:lpstr>
      <vt:lpstr>Background</vt:lpstr>
      <vt:lpstr>Evidence-Based Health Care</vt:lpstr>
      <vt:lpstr>Aims of the User’s Guide in Designing Observational Comparative Effectiveness Research Protocols</vt:lpstr>
      <vt:lpstr>Goals for the User’s Guide</vt:lpstr>
      <vt:lpstr>User’s Guide Overview</vt:lpstr>
      <vt:lpstr>Conclusions</vt:lpstr>
    </vt:vector>
  </TitlesOfParts>
  <Company>Baylor College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khs</dc:creator>
  <cp:lastModifiedBy>Katharine Schneider</cp:lastModifiedBy>
  <cp:revision>221</cp:revision>
  <dcterms:created xsi:type="dcterms:W3CDTF">2011-03-23T16:45:48Z</dcterms:created>
  <dcterms:modified xsi:type="dcterms:W3CDTF">2013-09-01T20:46:25Z</dcterms:modified>
</cp:coreProperties>
</file>