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7" r:id="rId2"/>
    <p:sldId id="258" r:id="rId3"/>
    <p:sldId id="259" r:id="rId4"/>
    <p:sldId id="262" r:id="rId5"/>
    <p:sldId id="263" r:id="rId6"/>
    <p:sldId id="272" r:id="rId7"/>
    <p:sldId id="273" r:id="rId8"/>
    <p:sldId id="274" r:id="rId9"/>
    <p:sldId id="275" r:id="rId10"/>
    <p:sldId id="284" r:id="rId11"/>
    <p:sldId id="276" r:id="rId12"/>
    <p:sldId id="282" r:id="rId13"/>
    <p:sldId id="277" r:id="rId14"/>
    <p:sldId id="278" r:id="rId15"/>
    <p:sldId id="279" r:id="rId16"/>
    <p:sldId id="280" r:id="rId17"/>
    <p:sldId id="281"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Palatino Linotype" pitchFamily="18" charset="0"/>
        <a:ea typeface="+mn-ea"/>
        <a:cs typeface="Arial" charset="0"/>
      </a:defRPr>
    </a:lvl1pPr>
    <a:lvl2pPr marL="457200" algn="l" rtl="0" fontAlgn="base">
      <a:spcBef>
        <a:spcPct val="0"/>
      </a:spcBef>
      <a:spcAft>
        <a:spcPct val="0"/>
      </a:spcAft>
      <a:defRPr kern="1200">
        <a:solidFill>
          <a:schemeClr val="tx1"/>
        </a:solidFill>
        <a:latin typeface="Palatino Linotype" pitchFamily="18" charset="0"/>
        <a:ea typeface="+mn-ea"/>
        <a:cs typeface="Arial" charset="0"/>
      </a:defRPr>
    </a:lvl2pPr>
    <a:lvl3pPr marL="914400" algn="l" rtl="0" fontAlgn="base">
      <a:spcBef>
        <a:spcPct val="0"/>
      </a:spcBef>
      <a:spcAft>
        <a:spcPct val="0"/>
      </a:spcAft>
      <a:defRPr kern="1200">
        <a:solidFill>
          <a:schemeClr val="tx1"/>
        </a:solidFill>
        <a:latin typeface="Palatino Linotype" pitchFamily="18" charset="0"/>
        <a:ea typeface="+mn-ea"/>
        <a:cs typeface="Arial" charset="0"/>
      </a:defRPr>
    </a:lvl3pPr>
    <a:lvl4pPr marL="1371600" algn="l" rtl="0" fontAlgn="base">
      <a:spcBef>
        <a:spcPct val="0"/>
      </a:spcBef>
      <a:spcAft>
        <a:spcPct val="0"/>
      </a:spcAft>
      <a:defRPr kern="1200">
        <a:solidFill>
          <a:schemeClr val="tx1"/>
        </a:solidFill>
        <a:latin typeface="Palatino Linotype" pitchFamily="18" charset="0"/>
        <a:ea typeface="+mn-ea"/>
        <a:cs typeface="Arial" charset="0"/>
      </a:defRPr>
    </a:lvl4pPr>
    <a:lvl5pPr marL="1828800" algn="l" rtl="0" fontAlgn="base">
      <a:spcBef>
        <a:spcPct val="0"/>
      </a:spcBef>
      <a:spcAft>
        <a:spcPct val="0"/>
      </a:spcAft>
      <a:defRPr kern="1200">
        <a:solidFill>
          <a:schemeClr val="tx1"/>
        </a:solidFill>
        <a:latin typeface="Palatino Linotype" pitchFamily="18" charset="0"/>
        <a:ea typeface="+mn-ea"/>
        <a:cs typeface="Arial" charset="0"/>
      </a:defRPr>
    </a:lvl5pPr>
    <a:lvl6pPr marL="2286000" algn="l" defTabSz="914400" rtl="0" eaLnBrk="1" latinLnBrk="0" hangingPunct="1">
      <a:defRPr kern="1200">
        <a:solidFill>
          <a:schemeClr val="tx1"/>
        </a:solidFill>
        <a:latin typeface="Palatino Linotype" pitchFamily="18" charset="0"/>
        <a:ea typeface="+mn-ea"/>
        <a:cs typeface="Arial" charset="0"/>
      </a:defRPr>
    </a:lvl6pPr>
    <a:lvl7pPr marL="2743200" algn="l" defTabSz="914400" rtl="0" eaLnBrk="1" latinLnBrk="0" hangingPunct="1">
      <a:defRPr kern="1200">
        <a:solidFill>
          <a:schemeClr val="tx1"/>
        </a:solidFill>
        <a:latin typeface="Palatino Linotype" pitchFamily="18" charset="0"/>
        <a:ea typeface="+mn-ea"/>
        <a:cs typeface="Arial" charset="0"/>
      </a:defRPr>
    </a:lvl7pPr>
    <a:lvl8pPr marL="3200400" algn="l" defTabSz="914400" rtl="0" eaLnBrk="1" latinLnBrk="0" hangingPunct="1">
      <a:defRPr kern="1200">
        <a:solidFill>
          <a:schemeClr val="tx1"/>
        </a:solidFill>
        <a:latin typeface="Palatino Linotype" pitchFamily="18" charset="0"/>
        <a:ea typeface="+mn-ea"/>
        <a:cs typeface="Arial" charset="0"/>
      </a:defRPr>
    </a:lvl8pPr>
    <a:lvl9pPr marL="3657600" algn="l" defTabSz="914400" rtl="0" eaLnBrk="1" latinLnBrk="0" hangingPunct="1">
      <a:defRPr kern="1200">
        <a:solidFill>
          <a:schemeClr val="tx1"/>
        </a:solidFill>
        <a:latin typeface="Palatino Linotype" pitchFamily="18"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9" clrIdx="0"/>
  <p:cmAuthor id="1" name="Allison Bryant" initials="A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744" autoAdjust="0"/>
    <p:restoredTop sz="56075" autoAdjust="0"/>
  </p:normalViewPr>
  <p:slideViewPr>
    <p:cSldViewPr>
      <p:cViewPr varScale="1">
        <p:scale>
          <a:sx n="54" d="100"/>
          <a:sy n="54" d="100"/>
        </p:scale>
        <p:origin x="-112" y="-936"/>
      </p:cViewPr>
      <p:guideLst>
        <p:guide orient="horz" pos="2160"/>
        <p:guide pos="2880"/>
      </p:guideLst>
    </p:cSldViewPr>
  </p:slideViewPr>
  <p:outlineViewPr>
    <p:cViewPr>
      <p:scale>
        <a:sx n="33" d="100"/>
        <a:sy n="33" d="100"/>
      </p:scale>
      <p:origin x="0" y="35250"/>
    </p:cViewPr>
  </p:outlineViewPr>
  <p:notesTextViewPr>
    <p:cViewPr>
      <p:scale>
        <a:sx n="66" d="100"/>
        <a:sy n="66" d="100"/>
      </p:scale>
      <p:origin x="0" y="0"/>
    </p:cViewPr>
  </p:notesTextViewPr>
  <p:notesViewPr>
    <p:cSldViewPr snapToGrid="0" snapToObjects="1">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4ED4BC-5930-784D-896D-9B7E75E91230}" type="datetime1">
              <a:rPr lang="en-US" smtClean="0"/>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E146DE-7EA7-CC42-9E5D-9A8E4F7256A9}" type="slidenum">
              <a:rPr lang="en-US" smtClean="0"/>
              <a:pPr/>
              <a:t>‹#›</a:t>
            </a:fld>
            <a:endParaRPr lang="en-US" dirty="0"/>
          </a:p>
        </p:txBody>
      </p:sp>
    </p:spTree>
    <p:extLst>
      <p:ext uri="{BB962C8B-B14F-4D97-AF65-F5344CB8AC3E}">
        <p14:creationId xmlns:p14="http://schemas.microsoft.com/office/powerpoint/2010/main" val="327868802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FE0DD2B-8AC9-084A-B38E-ABB880598DA0}" type="datetime1">
              <a:rPr lang="en-US" smtClean="0"/>
              <a:pPr>
                <a:defRPr/>
              </a:pPr>
              <a:t>9/1/13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EA6B4EB-FD8E-4582-8927-4103E7DF9E71}" type="slidenum">
              <a:rPr lang="en-US"/>
              <a:pPr>
                <a:defRPr/>
              </a:pPr>
              <a:t>‹#›</a:t>
            </a:fld>
            <a:endParaRPr lang="en-US" dirty="0"/>
          </a:p>
        </p:txBody>
      </p:sp>
    </p:spTree>
    <p:extLst>
      <p:ext uri="{BB962C8B-B14F-4D97-AF65-F5344CB8AC3E}">
        <p14:creationId xmlns:p14="http://schemas.microsoft.com/office/powerpoint/2010/main" val="37267641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ea typeface="ＭＳ Ｐゴシック" pitchFamily="34" charset="-128"/>
              </a:rPr>
              <a:t>Outcome Definition and Measurement in Observational Comparative Effectiveness Research</a:t>
            </a:r>
          </a:p>
          <a:p>
            <a:r>
              <a:rPr lang="en-US" dirty="0" smtClean="0">
                <a:solidFill>
                  <a:srgbClr val="000000"/>
                </a:solidFill>
                <a:ea typeface="ＭＳ Ｐゴシック" pitchFamily="34" charset="-128"/>
              </a:rPr>
              <a:t>This slide set is based on a user guide titled </a:t>
            </a:r>
            <a:r>
              <a:rPr lang="en-US" i="1" dirty="0" smtClean="0">
                <a:ea typeface="ＭＳ Ｐゴシック" pitchFamily="34" charset="-128"/>
              </a:rPr>
              <a:t>Developing a Protocol for Observational Comparative Effectiveness Research: A User</a:t>
            </a:r>
            <a:r>
              <a:rPr lang="ja-JP" altLang="en-US" i="1" dirty="0" smtClean="0">
                <a:ea typeface="ＭＳ Ｐゴシック" pitchFamily="34" charset="-128"/>
              </a:rPr>
              <a:t>’</a:t>
            </a:r>
            <a:r>
              <a:rPr lang="en-US" altLang="ja-JP" i="1" dirty="0" smtClean="0">
                <a:ea typeface="ＭＳ Ｐゴシック" pitchFamily="34" charset="-128"/>
              </a:rPr>
              <a:t>s Guide</a:t>
            </a:r>
            <a:r>
              <a:rPr lang="en-US" altLang="ja-JP" dirty="0" smtClean="0">
                <a:ea typeface="ＭＳ Ｐゴシック" pitchFamily="34" charset="-128"/>
              </a:rPr>
              <a:t>, which was developed by the Outcome DEcIDE Center (Quintiles Outcome, Cambridge, MA) for the </a:t>
            </a:r>
            <a:r>
              <a:rPr lang="en-US" altLang="ja-JP" dirty="0" smtClean="0">
                <a:solidFill>
                  <a:srgbClr val="000000"/>
                </a:solidFill>
                <a:ea typeface="ＭＳ Ｐゴシック" pitchFamily="34" charset="-128"/>
              </a:rPr>
              <a:t>Agency for Healthcare Research and Quality </a:t>
            </a:r>
            <a:r>
              <a:rPr lang="en-US" altLang="ja-JP" dirty="0" smtClean="0">
                <a:ea typeface="ＭＳ Ｐゴシック" pitchFamily="34" charset="-128"/>
              </a:rPr>
              <a:t>under Contract No. HHSA 290-2005-0016-I TO10 (AHRQ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a:t>
            </a:r>
            <a:r>
              <a:rPr lang="en-US" altLang="ja-JP" dirty="0" smtClean="0">
                <a:ea typeface="ＭＳ Ｐゴシック" pitchFamily="34" charset="-128"/>
              </a:rPr>
              <a:t>. Rockville, MD: Agency for Healthcare Research and Quality; </a:t>
            </a:r>
            <a:r>
              <a:rPr lang="en-US" altLang="ja-JP" b="0" dirty="0" smtClean="0">
                <a:ea typeface="ＭＳ Ｐゴシック" pitchFamily="34" charset="-128"/>
              </a:rPr>
              <a:t>January 2013).</a:t>
            </a:r>
          </a:p>
          <a:p>
            <a:pPr eaLnBrk="1" hangingPunct="1">
              <a:spcBef>
                <a:spcPct val="0"/>
              </a:spcBef>
            </a:pPr>
            <a:endParaRPr lang="en-US" dirty="0" smtClean="0">
              <a:solidFill>
                <a:srgbClr val="000000"/>
              </a:solidFill>
              <a:ea typeface="ＭＳ Ｐゴシック" pitchFamily="34" charset="-128"/>
            </a:endParaRPr>
          </a:p>
          <a:p>
            <a:pPr eaLnBrk="1" hangingPunct="1">
              <a:spcBef>
                <a:spcPct val="0"/>
              </a:spcBef>
            </a:pPr>
            <a:r>
              <a:rPr lang="en-US" dirty="0" smtClean="0">
                <a:solidFill>
                  <a:srgbClr val="000000"/>
                </a:solidFill>
                <a:ea typeface="ＭＳ Ｐゴシック" pitchFamily="34" charset="-128"/>
              </a:rPr>
              <a:t>This presentation covers chapter 6 of the </a:t>
            </a:r>
            <a:r>
              <a:rPr lang="en-US" i="1" dirty="0" smtClean="0">
                <a:solidFill>
                  <a:srgbClr val="000000"/>
                </a:solidFill>
                <a:ea typeface="ＭＳ Ｐゴシック" pitchFamily="34" charset="-128"/>
              </a:rPr>
              <a:t>User’s Guide </a:t>
            </a:r>
            <a:r>
              <a:rPr lang="en-US" i="0" dirty="0" smtClean="0">
                <a:solidFill>
                  <a:srgbClr val="000000"/>
                </a:solidFill>
                <a:ea typeface="ＭＳ Ｐゴシック" pitchFamily="34" charset="-128"/>
              </a:rPr>
              <a:t>and </a:t>
            </a:r>
            <a:r>
              <a:rPr lang="en-US" dirty="0" smtClean="0">
                <a:solidFill>
                  <a:srgbClr val="000000"/>
                </a:solidFill>
                <a:ea typeface="ＭＳ Ｐゴシック" pitchFamily="34" charset="-128"/>
              </a:rPr>
              <a:t>focuses on outcome definition and measurement in observational comparative effectiveness research studies.</a:t>
            </a:r>
          </a:p>
          <a:p>
            <a:pPr eaLnBrk="1" hangingPunct="1">
              <a:spcBef>
                <a:spcPct val="0"/>
              </a:spcBef>
            </a:pPr>
            <a:endParaRPr lang="en-US" dirty="0" smtClean="0">
              <a:solidFill>
                <a:srgbClr val="000000"/>
              </a:solidFill>
              <a:ea typeface="ＭＳ Ｐゴシック" pitchFamily="34" charset="-128"/>
            </a:endParaRPr>
          </a:p>
          <a:p>
            <a:pPr eaLnBrk="1" hangingPunct="1">
              <a:spcBef>
                <a:spcPct val="0"/>
              </a:spcBef>
            </a:pPr>
            <a:r>
              <a:rPr lang="en-US" dirty="0" smtClean="0">
                <a:solidFill>
                  <a:srgbClr val="000000"/>
                </a:solidFill>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Velentgas P, Dreyer NA, Wu AW. Outcome definition and measurement. In: Velentgas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eaLnBrk="1" hangingPunct="1">
              <a:lnSpc>
                <a:spcPct val="110000"/>
              </a:lnSpc>
            </a:pPr>
            <a:r>
              <a:rPr lang="en-US" sz="700" b="1" dirty="0" smtClean="0"/>
              <a:t>Selection of a Patient-Reported Outcome Measure</a:t>
            </a:r>
          </a:p>
          <a:p>
            <a:pPr eaLnBrk="1" hangingPunct="1">
              <a:lnSpc>
                <a:spcPct val="110000"/>
              </a:lnSpc>
            </a:pPr>
            <a:endParaRPr lang="en-US" sz="700" b="0" dirty="0" smtClean="0"/>
          </a:p>
          <a:p>
            <a:pPr eaLnBrk="1" hangingPunct="1">
              <a:lnSpc>
                <a:spcPct val="110000"/>
              </a:lnSpc>
            </a:pPr>
            <a:r>
              <a:rPr lang="en-US" sz="700" b="1" i="0" dirty="0" smtClean="0"/>
              <a:t>Population</a:t>
            </a:r>
          </a:p>
          <a:p>
            <a:pPr hangingPunct="0">
              <a:lnSpc>
                <a:spcPct val="110000"/>
              </a:lnSpc>
            </a:pPr>
            <a:r>
              <a:rPr lang="en-US" sz="700" kern="1200" dirty="0" smtClean="0">
                <a:solidFill>
                  <a:schemeClr val="tx1"/>
                </a:solidFill>
                <a:effectLst/>
                <a:ea typeface="+mn-ea"/>
                <a:cs typeface="+mn-cs"/>
              </a:rPr>
              <a:t>It is important to understand the target population that will be completing the patient-reported outcome</a:t>
            </a:r>
            <a:r>
              <a:rPr lang="en-US" sz="700" kern="1200" baseline="0" dirty="0" smtClean="0">
                <a:solidFill>
                  <a:schemeClr val="tx1"/>
                </a:solidFill>
                <a:effectLst/>
                <a:ea typeface="+mn-ea"/>
                <a:cs typeface="+mn-cs"/>
              </a:rPr>
              <a:t> (</a:t>
            </a:r>
            <a:r>
              <a:rPr lang="en-US" sz="700" kern="1200" dirty="0" smtClean="0">
                <a:solidFill>
                  <a:schemeClr val="tx1"/>
                </a:solidFill>
                <a:effectLst/>
                <a:ea typeface="+mn-ea"/>
                <a:cs typeface="+mn-cs"/>
              </a:rPr>
              <a:t>PRO) assessment. The population may range from individuals who can self-report, to individuals requiring the assistance of a proxy or medical professional (children, people who are mentally or cognitively limited or visually impaired). Some respondents may be ambulatory individuals living in the community, whereas others may be inpatients or institutionalized individuals.</a:t>
            </a:r>
          </a:p>
          <a:p>
            <a:pPr hangingPunct="0">
              <a:lnSpc>
                <a:spcPct val="110000"/>
              </a:lnSpc>
            </a:pPr>
            <a:r>
              <a:rPr lang="en-US" sz="700" kern="1200" dirty="0" smtClean="0">
                <a:solidFill>
                  <a:schemeClr val="tx1"/>
                </a:solidFill>
                <a:effectLst/>
                <a:ea typeface="+mn-ea"/>
                <a:cs typeface="+mn-cs"/>
              </a:rPr>
              <a:t> </a:t>
            </a:r>
          </a:p>
          <a:p>
            <a:pPr>
              <a:lnSpc>
                <a:spcPct val="110000"/>
              </a:lnSpc>
            </a:pPr>
            <a:r>
              <a:rPr lang="en-US" sz="700" kern="1200" dirty="0" smtClean="0">
                <a:solidFill>
                  <a:schemeClr val="tx1"/>
                </a:solidFill>
                <a:effectLst/>
                <a:ea typeface="+mn-ea"/>
                <a:cs typeface="+mn-cs"/>
              </a:rPr>
              <a:t>If a PRO questionnaire is to be used in non</a:t>
            </a:r>
            <a:r>
              <a:rPr lang="en-US" sz="700" kern="1200" dirty="0" smtClean="0">
                <a:solidFill>
                  <a:schemeClr val="tx1"/>
                </a:solidFill>
                <a:effectLst/>
                <a:ea typeface="+mn-ea"/>
                <a:cs typeface="Arial"/>
              </a:rPr>
              <a:t>–</a:t>
            </a:r>
            <a:r>
              <a:rPr lang="en-US" sz="700" kern="1200" dirty="0" smtClean="0">
                <a:solidFill>
                  <a:schemeClr val="tx1"/>
                </a:solidFill>
                <a:effectLst/>
                <a:ea typeface="+mn-ea"/>
                <a:cs typeface="+mn-cs"/>
              </a:rPr>
              <a:t>English-speaking populations or in multiple languages, </a:t>
            </a:r>
            <a:r>
              <a:rPr lang="en-US" sz="700" b="0" kern="1200" dirty="0" smtClean="0">
                <a:solidFill>
                  <a:schemeClr val="tx1"/>
                </a:solidFill>
                <a:effectLst/>
                <a:ea typeface="+mn-ea"/>
                <a:cs typeface="+mn-cs"/>
              </a:rPr>
              <a:t>it is necessary to have appropriately translated and culturally adapted versions</a:t>
            </a:r>
            <a:r>
              <a:rPr lang="en-US" sz="700" kern="1200" dirty="0" smtClean="0">
                <a:solidFill>
                  <a:schemeClr val="tx1"/>
                </a:solidFill>
                <a:effectLst/>
                <a:ea typeface="+mn-ea"/>
                <a:cs typeface="+mn-cs"/>
              </a:rPr>
              <a:t>. Investigators should have evidence for the reliability and validity of the translated/culturally adapted version, as applied to the population of concern. Investigators should also have data showing the comparability of performance across different language and cultural groups; this is of special importance when pooling data across versions in different languages, as in a multinational clinical trial or registry study.</a:t>
            </a:r>
          </a:p>
          <a:p>
            <a:pPr>
              <a:lnSpc>
                <a:spcPct val="110000"/>
              </a:lnSpc>
            </a:pPr>
            <a:endParaRPr lang="en-US" sz="700" b="0" i="1" kern="1200" dirty="0" smtClean="0">
              <a:solidFill>
                <a:schemeClr val="tx1"/>
              </a:solidFill>
              <a:effectLst/>
              <a:ea typeface="+mn-ea"/>
              <a:cs typeface="+mn-cs"/>
            </a:endParaRPr>
          </a:p>
          <a:p>
            <a:pPr>
              <a:lnSpc>
                <a:spcPct val="110000"/>
              </a:lnSpc>
            </a:pPr>
            <a:r>
              <a:rPr lang="en-US" sz="700" b="1" i="0" kern="1200" dirty="0" smtClean="0">
                <a:solidFill>
                  <a:schemeClr val="tx1"/>
                </a:solidFill>
                <a:effectLst/>
                <a:ea typeface="+mn-ea"/>
                <a:cs typeface="+mn-cs"/>
              </a:rPr>
              <a:t>Burden</a:t>
            </a:r>
          </a:p>
          <a:p>
            <a:pPr>
              <a:lnSpc>
                <a:spcPct val="110000"/>
              </a:lnSpc>
            </a:pPr>
            <a:r>
              <a:rPr lang="en-US" sz="700" kern="1200" dirty="0" smtClean="0">
                <a:solidFill>
                  <a:schemeClr val="tx1"/>
                </a:solidFill>
                <a:effectLst/>
                <a:ea typeface="+mn-ea"/>
                <a:cs typeface="+mn-cs"/>
              </a:rPr>
              <a:t>It is important to match the respondent burden created by a PRO instrument to the requirements of the population being studied. Patients with greater levels of illness or disability are less able to complete lengthy questionnaires. In some cases, the content or specific questions posed in a PRO may be upsetting or otherwise unacceptable to respondents. In other cases, a PRO instrument may be too cognitively demanding or written at a reading level that is above that for the intended population. The total burden of study-related data collection on patients and providers must also be considered, because an excessive number of forms that must be completed are likely to reduce compliance.</a:t>
            </a:r>
          </a:p>
          <a:p>
            <a:pPr>
              <a:lnSpc>
                <a:spcPct val="110000"/>
              </a:lnSpc>
            </a:pPr>
            <a:endParaRPr lang="en-US" sz="700" b="0" i="1" kern="1200" dirty="0" smtClean="0">
              <a:solidFill>
                <a:schemeClr val="tx1"/>
              </a:solidFill>
              <a:effectLst/>
              <a:ea typeface="+mn-ea"/>
              <a:cs typeface="+mn-cs"/>
            </a:endParaRPr>
          </a:p>
          <a:p>
            <a:pPr>
              <a:lnSpc>
                <a:spcPct val="110000"/>
              </a:lnSpc>
            </a:pPr>
            <a:r>
              <a:rPr lang="en-US" sz="700" b="1" i="0" kern="1200" dirty="0" smtClean="0">
                <a:solidFill>
                  <a:schemeClr val="tx1"/>
                </a:solidFill>
                <a:effectLst/>
                <a:ea typeface="+mn-ea"/>
                <a:cs typeface="+mn-cs"/>
              </a:rPr>
              <a:t>Cost</a:t>
            </a:r>
            <a:r>
              <a:rPr lang="en-US" sz="700" b="1" i="0" kern="1200" baseline="0" dirty="0" smtClean="0">
                <a:solidFill>
                  <a:schemeClr val="tx1"/>
                </a:solidFill>
                <a:effectLst/>
                <a:ea typeface="+mn-ea"/>
                <a:cs typeface="+mn-cs"/>
              </a:rPr>
              <a:t> and Copyright</a:t>
            </a:r>
          </a:p>
          <a:p>
            <a:pPr marL="0" marR="0" indent="0" algn="l" defTabSz="914400" rtl="0" eaLnBrk="0" fontAlgn="base" latinLnBrk="0" hangingPunct="0">
              <a:lnSpc>
                <a:spcPct val="110000"/>
              </a:lnSpc>
              <a:spcBef>
                <a:spcPct val="30000"/>
              </a:spcBef>
              <a:spcAft>
                <a:spcPct val="0"/>
              </a:spcAft>
              <a:buClrTx/>
              <a:buSzTx/>
              <a:buFontTx/>
              <a:buNone/>
              <a:tabLst/>
              <a:defRPr/>
            </a:pPr>
            <a:r>
              <a:rPr lang="en-US" sz="700" kern="1200" dirty="0" smtClean="0">
                <a:solidFill>
                  <a:schemeClr val="tx1"/>
                </a:solidFill>
                <a:effectLst/>
                <a:ea typeface="+mn-ea"/>
                <a:cs typeface="+mn-cs"/>
              </a:rPr>
              <a:t>Another practical consideration is the copyright status of the PRO instrument being considered for use. Some PRO instruments are entirely in the public domain and are free for use. Others are copyrighted and require permission and/or the payment of fees for use. Some scales </a:t>
            </a:r>
            <a:r>
              <a:rPr kumimoji="0" lang="en-US" sz="700" b="0" i="0" u="none" strike="noStrike" kern="1200" cap="none" spc="0" normalizeH="0" baseline="0" noProof="0" dirty="0" smtClean="0">
                <a:ln>
                  <a:noFill/>
                </a:ln>
                <a:solidFill>
                  <a:prstClr val="black"/>
                </a:solidFill>
                <a:effectLst/>
                <a:uLnTx/>
                <a:uFillTx/>
                <a:ea typeface="+mn-ea"/>
                <a:cs typeface="+mn-cs"/>
              </a:rPr>
              <a:t>such as the SF-12 and SF-36</a:t>
            </a:r>
            <a:r>
              <a:rPr lang="en-US" sz="700" kern="1200" dirty="0" smtClean="0">
                <a:solidFill>
                  <a:schemeClr val="tx1"/>
                </a:solidFill>
                <a:effectLst/>
                <a:ea typeface="+mn-ea"/>
                <a:cs typeface="+mn-cs"/>
              </a:rPr>
              <a:t> require payment of fees for scoring.</a:t>
            </a:r>
          </a:p>
          <a:p>
            <a:pPr>
              <a:lnSpc>
                <a:spcPct val="110000"/>
              </a:lnSpc>
            </a:pPr>
            <a:endParaRPr lang="en-US" sz="700" b="0" i="1" dirty="0" smtClean="0"/>
          </a:p>
          <a:p>
            <a:pPr marL="0" marR="0" indent="0" algn="l" defTabSz="914400" rtl="0" eaLnBrk="0" fontAlgn="base" latinLnBrk="0" hangingPunct="0">
              <a:lnSpc>
                <a:spcPct val="110000"/>
              </a:lnSpc>
              <a:spcBef>
                <a:spcPct val="30000"/>
              </a:spcBef>
              <a:spcAft>
                <a:spcPct val="0"/>
              </a:spcAft>
              <a:buClrTx/>
              <a:buSzTx/>
              <a:buFontTx/>
              <a:buNone/>
              <a:tabLst/>
              <a:defRPr/>
            </a:pPr>
            <a:r>
              <a:rPr lang="en-US" sz="700" b="1" i="0" kern="1200" dirty="0" smtClean="0">
                <a:solidFill>
                  <a:schemeClr val="tx1"/>
                </a:solidFill>
                <a:effectLst/>
                <a:ea typeface="+mn-ea"/>
                <a:cs typeface="+mn-cs"/>
              </a:rPr>
              <a:t>Mode and Format of Administration</a:t>
            </a:r>
          </a:p>
          <a:p>
            <a:pPr marL="0" marR="0" indent="0" algn="l" defTabSz="914400" rtl="0" eaLnBrk="0" fontAlgn="base" latinLnBrk="0" hangingPunct="0">
              <a:lnSpc>
                <a:spcPct val="110000"/>
              </a:lnSpc>
              <a:spcBef>
                <a:spcPct val="30000"/>
              </a:spcBef>
              <a:spcAft>
                <a:spcPct val="0"/>
              </a:spcAft>
              <a:buClrTx/>
              <a:buSzTx/>
              <a:buFontTx/>
              <a:buNone/>
              <a:tabLst/>
              <a:defRPr/>
            </a:pPr>
            <a:r>
              <a:rPr lang="en-US" sz="700" kern="1200" dirty="0" smtClean="0">
                <a:solidFill>
                  <a:schemeClr val="tx1"/>
                </a:solidFill>
                <a:effectLst/>
                <a:ea typeface="+mn-ea"/>
                <a:cs typeface="+mn-cs"/>
              </a:rPr>
              <a:t>As noted above, there are various options for how a questionnaire should be administered and how the data should be captured, each method having both advantages and disadvantages. A PRO instrument can be 1) self-administered at the time of a clinical encounter, 2) administered by an interviewer at the time of a clinical encounter, 3) administered with computer assistance at the time of a clinical encounter, 4) self-administered by mail, 5) self-administered online, 6) interviewer administered by phone, and 7) computer administered by phone. </a:t>
            </a:r>
          </a:p>
          <a:p>
            <a:pPr marL="0" marR="0" indent="0" algn="l" defTabSz="914400" rtl="0" eaLnBrk="0" fontAlgn="base" latinLnBrk="0" hangingPunct="0">
              <a:lnSpc>
                <a:spcPct val="110000"/>
              </a:lnSpc>
              <a:spcBef>
                <a:spcPct val="30000"/>
              </a:spcBef>
              <a:spcAft>
                <a:spcPct val="0"/>
              </a:spcAft>
              <a:buClrTx/>
              <a:buSzTx/>
              <a:buFontTx/>
              <a:buNone/>
              <a:tabLst/>
              <a:defRPr/>
            </a:pPr>
            <a:endParaRPr lang="en-US" sz="700" b="0" i="0" kern="1200" dirty="0" smtClean="0">
              <a:solidFill>
                <a:schemeClr val="tx1"/>
              </a:solidFill>
              <a:effectLst/>
              <a:ea typeface="+mn-ea"/>
              <a:cs typeface="+mn-cs"/>
            </a:endParaRPr>
          </a:p>
          <a:p>
            <a:pPr marL="0" marR="0" indent="0" algn="l" defTabSz="914400" rtl="0" eaLnBrk="0" fontAlgn="base" latinLnBrk="0" hangingPunct="0">
              <a:lnSpc>
                <a:spcPct val="110000"/>
              </a:lnSpc>
              <a:spcBef>
                <a:spcPct val="30000"/>
              </a:spcBef>
              <a:spcAft>
                <a:spcPct val="0"/>
              </a:spcAft>
              <a:buClrTx/>
              <a:buSzTx/>
              <a:buFontTx/>
              <a:buNone/>
              <a:tabLst/>
              <a:defRPr/>
            </a:pPr>
            <a:r>
              <a:rPr lang="en-US" sz="700" b="1" i="0" kern="1200" dirty="0" smtClean="0">
                <a:solidFill>
                  <a:schemeClr val="tx1"/>
                </a:solidFill>
                <a:effectLst/>
                <a:ea typeface="+mn-ea"/>
                <a:cs typeface="+mn-cs"/>
              </a:rPr>
              <a:t>Static</a:t>
            </a:r>
            <a:r>
              <a:rPr lang="en-US" sz="700" b="1" i="0" kern="1200" baseline="0" dirty="0" smtClean="0">
                <a:solidFill>
                  <a:schemeClr val="tx1"/>
                </a:solidFill>
                <a:effectLst/>
                <a:ea typeface="+mn-ea"/>
                <a:cs typeface="+mn-cs"/>
              </a:rPr>
              <a:t> Versus Dynamic Questionnaires</a:t>
            </a:r>
          </a:p>
          <a:p>
            <a:pPr marL="0" marR="0" indent="0" algn="l" defTabSz="914400" rtl="0" eaLnBrk="0" fontAlgn="base" latinLnBrk="0" hangingPunct="0">
              <a:lnSpc>
                <a:spcPct val="110000"/>
              </a:lnSpc>
              <a:spcBef>
                <a:spcPct val="30000"/>
              </a:spcBef>
              <a:spcAft>
                <a:spcPct val="0"/>
              </a:spcAft>
              <a:buClrTx/>
              <a:buSzTx/>
              <a:buFontTx/>
              <a:buNone/>
              <a:tabLst/>
              <a:defRPr/>
            </a:pPr>
            <a:r>
              <a:rPr lang="en-US" sz="700" kern="1200" dirty="0" smtClean="0">
                <a:solidFill>
                  <a:schemeClr val="tx1"/>
                </a:solidFill>
                <a:effectLst/>
                <a:ea typeface="+mn-ea"/>
                <a:cs typeface="+mn-cs"/>
              </a:rPr>
              <a:t>Static forms are the type of questionnaire that employs a fixed format set of questions and response options. They can be administered on paper, by interview, or through the Internet. Dynamic questionnaires select followup questions to administer based on the responses already given for a previous question; since they are more efficient, more domains can be assessed.</a:t>
            </a:r>
          </a:p>
          <a:p>
            <a:pPr eaLnBrk="1" hangingPunct="1">
              <a:lnSpc>
                <a:spcPct val="110000"/>
              </a:lnSpc>
            </a:pPr>
            <a:endParaRPr lang="en-US" sz="700" b="1" dirty="0" smtClean="0"/>
          </a:p>
          <a:p>
            <a:pPr eaLnBrk="1" hangingPunct="1">
              <a:lnSpc>
                <a:spcPct val="110000"/>
              </a:lnSpc>
            </a:pPr>
            <a:r>
              <a:rPr lang="en-US" sz="700" dirty="0" smtClean="0">
                <a:ea typeface="ＭＳ Ｐゴシック" pitchFamily="34" charset="-128"/>
              </a:rPr>
              <a:t>Reference: </a:t>
            </a:r>
          </a:p>
          <a:p>
            <a:pPr marL="0" marR="0" lvl="0" indent="0" algn="l" defTabSz="914400" rtl="0" eaLnBrk="1" fontAlgn="base" latinLnBrk="0" hangingPunct="1">
              <a:lnSpc>
                <a:spcPct val="110000"/>
              </a:lnSpc>
              <a:spcBef>
                <a:spcPct val="0"/>
              </a:spcBef>
              <a:spcAft>
                <a:spcPct val="0"/>
              </a:spcAft>
              <a:buClrTx/>
              <a:buSzTx/>
              <a:buFontTx/>
              <a:buNone/>
              <a:tabLst/>
              <a:defRPr/>
            </a:pPr>
            <a:r>
              <a:rPr kumimoji="0" lang="en-US" sz="7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7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7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7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7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eaLnBrk="1" hangingPunct="1">
              <a:spcBef>
                <a:spcPct val="0"/>
              </a:spcBef>
            </a:pPr>
            <a:r>
              <a:rPr lang="en-US" sz="700" b="1" dirty="0" smtClean="0"/>
              <a:t>Economic and Resource Outcomes</a:t>
            </a:r>
            <a:endParaRPr lang="en-US" sz="700" dirty="0" smtClean="0"/>
          </a:p>
          <a:p>
            <a:pPr eaLnBrk="1" hangingPunct="1">
              <a:spcBef>
                <a:spcPct val="0"/>
              </a:spcBef>
            </a:pPr>
            <a:r>
              <a:rPr lang="en-US" sz="700" dirty="0" smtClean="0"/>
              <a:t>Research questions addressing issues of cost-effectiveness and resource utilization may be formulated in a number of ways. Cost identification studies measure the cost of applying a specified treatment to a population under a certain set of conditions. Cost-effectiveness is a relative concept, and its analysis compares the costs and benefits of treatments in terms of a specified outcome, such as reduced mortality or morbidity, years of life saved, or infections averted.</a:t>
            </a:r>
          </a:p>
          <a:p>
            <a:pPr eaLnBrk="1" hangingPunct="1">
              <a:spcBef>
                <a:spcPct val="0"/>
              </a:spcBef>
            </a:pPr>
            <a:endParaRPr lang="en-US" sz="700" dirty="0" smtClean="0"/>
          </a:p>
          <a:p>
            <a:pPr eaLnBrk="1" hangingPunct="1">
              <a:spcBef>
                <a:spcPct val="0"/>
              </a:spcBef>
            </a:pPr>
            <a:r>
              <a:rPr lang="en-US" sz="700" b="1" i="0" dirty="0" smtClean="0"/>
              <a:t>Monetary Costs</a:t>
            </a:r>
          </a:p>
          <a:p>
            <a:pPr eaLnBrk="1" hangingPunct="1">
              <a:spcBef>
                <a:spcPct val="0"/>
              </a:spcBef>
            </a:pPr>
            <a:r>
              <a:rPr lang="en-US" sz="700" dirty="0" smtClean="0"/>
              <a:t>Studies most often examine direct costs (monetary costs of medical treatments themselves) but may also include measures of indirect costs (costs of disability or loss of livelihood, both actual and potential).</a:t>
            </a:r>
          </a:p>
          <a:p>
            <a:pPr eaLnBrk="1" hangingPunct="1">
              <a:spcBef>
                <a:spcPct val="0"/>
              </a:spcBef>
            </a:pPr>
            <a:endParaRPr lang="en-US" sz="700" dirty="0" smtClean="0"/>
          </a:p>
          <a:p>
            <a:pPr eaLnBrk="1" hangingPunct="1">
              <a:spcBef>
                <a:spcPct val="0"/>
              </a:spcBef>
            </a:pPr>
            <a:r>
              <a:rPr lang="en-US" sz="700" b="1" i="0" dirty="0" smtClean="0"/>
              <a:t>Health Resource Utilization</a:t>
            </a:r>
          </a:p>
          <a:p>
            <a:pPr eaLnBrk="1" hangingPunct="1">
              <a:spcBef>
                <a:spcPct val="0"/>
              </a:spcBef>
            </a:pPr>
            <a:r>
              <a:rPr lang="en-US" sz="700" dirty="0" smtClean="0"/>
              <a:t>Measures of health resource utilization, such as number of inpatient or outpatient visits, total days of hospitalization in a given year, or number of days treated with intravenous antibiotics are often used as efficient and easily interpretable proxies for measuring cost, since actual costs are dependent on numerous factors (e.g., institutional overhead, volume discounts) and can be difficult to obtain since they often may be confidential. Resource utilization measures may be preferred when a study is intended to yield results that may be generalizable to other health systems or reimbursement systems than those under study, as they are not dependent on a particular reimbursement structure such as Medicare.</a:t>
            </a:r>
          </a:p>
          <a:p>
            <a:pPr eaLnBrk="1" hangingPunct="1">
              <a:spcBef>
                <a:spcPct val="0"/>
              </a:spcBef>
            </a:pPr>
            <a:endParaRPr lang="en-US" sz="700" dirty="0" smtClean="0"/>
          </a:p>
          <a:p>
            <a:pPr eaLnBrk="1" hangingPunct="1">
              <a:spcBef>
                <a:spcPct val="0"/>
              </a:spcBef>
            </a:pPr>
            <a:r>
              <a:rPr lang="en-US" sz="700" b="1" i="0" dirty="0" smtClean="0"/>
              <a:t>Utility and Preference-Based Measures</a:t>
            </a:r>
          </a:p>
          <a:p>
            <a:pPr eaLnBrk="1" hangingPunct="1">
              <a:spcBef>
                <a:spcPct val="0"/>
              </a:spcBef>
            </a:pPr>
            <a:r>
              <a:rPr lang="en-US" sz="700" dirty="0" smtClean="0"/>
              <a:t>Patient-reported outcomes and cost analyses intersect around the calculation of cost-utility. The term utility refers to the value placed by the individual on a particular health state. In health economic analyses, utilities are used to justify devoting resources to a treatment. Preference measures are based on the fundamental concept that individuals or groups have reliable preferences about different health states.</a:t>
            </a:r>
          </a:p>
          <a:p>
            <a:pPr eaLnBrk="1" hangingPunct="1">
              <a:spcBef>
                <a:spcPct val="0"/>
              </a:spcBef>
            </a:pPr>
            <a:endParaRPr lang="en-US" sz="700" dirty="0" smtClean="0"/>
          </a:p>
          <a:p>
            <a:pPr eaLnBrk="1" hangingPunct="1">
              <a:spcBef>
                <a:spcPct val="0"/>
              </a:spcBef>
            </a:pPr>
            <a:r>
              <a:rPr lang="en-US" sz="700" b="1" i="0" dirty="0" smtClean="0"/>
              <a:t>Quality-Adjusted Life Years</a:t>
            </a:r>
          </a:p>
          <a:p>
            <a:pPr eaLnBrk="1" hangingPunct="1">
              <a:spcBef>
                <a:spcPct val="0"/>
              </a:spcBef>
            </a:pPr>
            <a:r>
              <a:rPr lang="en-US" sz="700" dirty="0" smtClean="0"/>
              <a:t>Utility scores associated with treatment can be used to weight the duration of life according to its quality and then to generate quality-adjusted life</a:t>
            </a:r>
            <a:r>
              <a:rPr lang="en-US" sz="700" baseline="0" dirty="0" smtClean="0"/>
              <a:t> years (QALYs)</a:t>
            </a:r>
            <a:r>
              <a:rPr lang="en-US" sz="700" dirty="0" smtClean="0"/>
              <a:t>. Utility scores are generally first ascertained directly in a sample of people with the condition in question or are sometimes estimated indirectly by using other sources of information about the health status of people in a population. The output produced by an intervention can be calculated as the area under the cost-utility curve.</a:t>
            </a:r>
          </a:p>
          <a:p>
            <a:pPr eaLnBrk="1" hangingPunct="1">
              <a:spcBef>
                <a:spcPct val="0"/>
              </a:spcBef>
            </a:pPr>
            <a:endParaRPr lang="en-US" sz="700" dirty="0" smtClean="0"/>
          </a:p>
          <a:p>
            <a:pPr eaLnBrk="1" hangingPunct="1">
              <a:spcBef>
                <a:spcPct val="0"/>
              </a:spcBef>
            </a:pPr>
            <a:r>
              <a:rPr lang="en-US" sz="700" b="1" i="0" dirty="0" smtClean="0"/>
              <a:t>Disability-Adjusted Life Years</a:t>
            </a:r>
          </a:p>
          <a:p>
            <a:pPr eaLnBrk="1" hangingPunct="1">
              <a:spcBef>
                <a:spcPct val="0"/>
              </a:spcBef>
            </a:pPr>
            <a:r>
              <a:rPr lang="en-US" sz="700" dirty="0" smtClean="0"/>
              <a:t>Disability-adjusted life years are another measure of overall disease burden expressed as the number of years lost to poor health, disability, or premature death. As with QALYs, mortality and morbidity are combined in a single metric. Potential years of life lost to premature death are supplemented with years of healthy life lost due to less than optimal health.</a:t>
            </a:r>
          </a:p>
          <a:p>
            <a:pPr eaLnBrk="1" hangingPunct="1">
              <a:spcBef>
                <a:spcPct val="0"/>
              </a:spcBef>
            </a:pPr>
            <a:endParaRPr lang="en-US" sz="700" dirty="0" smtClean="0"/>
          </a:p>
          <a:p>
            <a:pPr eaLnBrk="1" hangingPunct="1">
              <a:spcBef>
                <a:spcPct val="0"/>
              </a:spcBef>
            </a:pPr>
            <a:r>
              <a:rPr lang="en-US" sz="700"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7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7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7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7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7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eaLnBrk="1" hangingPunct="1">
              <a:spcBef>
                <a:spcPct val="0"/>
              </a:spcBef>
            </a:pPr>
            <a:r>
              <a:rPr lang="en-US" sz="600" b="1" dirty="0" smtClean="0">
                <a:ea typeface="ＭＳ Ｐゴシック" pitchFamily="34" charset="-128"/>
              </a:rPr>
              <a:t>Study Design and Analysis (1 of 2)</a:t>
            </a:r>
            <a:endParaRPr lang="en-US" sz="600" b="0" dirty="0" smtClean="0">
              <a:ea typeface="ＭＳ Ｐゴシック" pitchFamily="34" charset="-128"/>
            </a:endParaRPr>
          </a:p>
          <a:p>
            <a:pPr eaLnBrk="1" hangingPunct="1">
              <a:spcBef>
                <a:spcPct val="0"/>
              </a:spcBef>
            </a:pPr>
            <a:endParaRPr lang="en-US" sz="600" b="0" dirty="0" smtClean="0">
              <a:ea typeface="ＭＳ Ｐゴシック" pitchFamily="34" charset="-128"/>
            </a:endParaRPr>
          </a:p>
          <a:p>
            <a:pPr eaLnBrk="1" hangingPunct="1">
              <a:spcBef>
                <a:spcPct val="0"/>
              </a:spcBef>
            </a:pPr>
            <a:r>
              <a:rPr lang="en-US" sz="600" b="1" i="0" dirty="0" smtClean="0">
                <a:ea typeface="ＭＳ Ｐゴシック" pitchFamily="34" charset="-128"/>
              </a:rPr>
              <a:t>Avoidance</a:t>
            </a:r>
            <a:r>
              <a:rPr lang="en-US" sz="600" b="1" i="0" baseline="0" dirty="0" smtClean="0">
                <a:ea typeface="ＭＳ Ｐゴシック" pitchFamily="34" charset="-128"/>
              </a:rPr>
              <a:t> of Bias in Study Design</a:t>
            </a:r>
            <a:endParaRPr lang="en-US" sz="600" b="0" i="0" baseline="0" dirty="0" smtClean="0">
              <a:ea typeface="ＭＳ Ｐゴシック" pitchFamily="34" charset="-128"/>
            </a:endParaRPr>
          </a:p>
          <a:p>
            <a:pPr eaLnBrk="1" hangingPunct="1">
              <a:spcBef>
                <a:spcPct val="0"/>
              </a:spcBef>
            </a:pPr>
            <a:r>
              <a:rPr lang="en-US" sz="600" b="0" i="1" baseline="0" dirty="0" smtClean="0">
                <a:ea typeface="ＭＳ Ｐゴシック" pitchFamily="34" charset="-128"/>
              </a:rPr>
              <a:t>Misclassification</a:t>
            </a:r>
            <a:endParaRPr lang="en-US" sz="600" b="0" i="0" baseline="0" dirty="0" smtClean="0">
              <a:ea typeface="ＭＳ Ｐゴシック" pitchFamily="34" charset="-128"/>
            </a:endParaRPr>
          </a:p>
          <a:p>
            <a:pPr eaLnBrk="1" hangingPunct="1">
              <a:spcBef>
                <a:spcPct val="0"/>
              </a:spcBef>
            </a:pPr>
            <a:r>
              <a:rPr lang="en-US" sz="600" kern="1200" dirty="0" smtClean="0">
                <a:solidFill>
                  <a:schemeClr val="tx1"/>
                </a:solidFill>
                <a:effectLst/>
                <a:latin typeface="+mn-lt"/>
                <a:ea typeface="+mn-ea"/>
                <a:cs typeface="+mn-cs"/>
              </a:rPr>
              <a:t>The role of the investigator is to understand the extent and sources of misclassification in outcome measurement and to try to reduce these as much as possible. To ensure comparability between treatment groups with as little misclassification (also referred to as measurement error) of outcomes as possible, a clear and objective (verifiable and not subject to individual interpretation insofar as possible) definition of the outcome of interest is needed. To avoid differential misclassification of outcomes, care must also be taken to use the same methods of ascertainment and definitions of study outcomes whenever possible. For prospective or retrospective studies with contemporaneous comparators, this is usually not an issue since it is most straightforward to utilize the same data sources and methods of outcome ascertainment for each comparison group. A threat to validity may arise in use of a historical comparison group, which may be used in certain circumstances. Other situations that may give rise to issues of differential misclassification of outcomes include: when investigators are not blinded to the hypothesis of the study and rule-out diagnoses are more common in subjects with a particular exposure of interest; when screening or detecting outcomes is more common or more aggressive in subjects receiving one treatment than another (i.e., surveillance bias; e.g., when liver function testing is preferentially performed in patients using a new drug being compared to other treatments for a liver condition); and when loss to followup occurs that is related to the risk of experiencing the outcome.</a:t>
            </a:r>
          </a:p>
          <a:p>
            <a:pPr eaLnBrk="1" hangingPunct="1">
              <a:spcBef>
                <a:spcPct val="0"/>
              </a:spcBef>
            </a:pPr>
            <a:endParaRPr lang="en-US" sz="600" b="1" i="1" kern="1200" dirty="0" smtClean="0">
              <a:solidFill>
                <a:schemeClr val="tx1"/>
              </a:solidFill>
              <a:effectLst/>
              <a:latin typeface="+mn-lt"/>
              <a:ea typeface="+mn-ea"/>
              <a:cs typeface="+mn-cs"/>
            </a:endParaRPr>
          </a:p>
          <a:p>
            <a:pPr eaLnBrk="1" hangingPunct="1">
              <a:spcBef>
                <a:spcPct val="0"/>
              </a:spcBef>
            </a:pPr>
            <a:r>
              <a:rPr lang="en-US" sz="600" b="1" i="0" kern="1200" dirty="0" smtClean="0">
                <a:solidFill>
                  <a:schemeClr val="tx1"/>
                </a:solidFill>
                <a:effectLst/>
                <a:latin typeface="+mn-lt"/>
                <a:ea typeface="+mn-ea"/>
                <a:cs typeface="+mn-cs"/>
              </a:rPr>
              <a:t>Validation</a:t>
            </a:r>
            <a:r>
              <a:rPr lang="en-US" sz="600" b="1" i="0" kern="1200" baseline="0" dirty="0" smtClean="0">
                <a:solidFill>
                  <a:schemeClr val="tx1"/>
                </a:solidFill>
                <a:effectLst/>
                <a:latin typeface="+mn-lt"/>
                <a:ea typeface="+mn-ea"/>
                <a:cs typeface="+mn-cs"/>
              </a:rPr>
              <a:t> and Adjudication</a:t>
            </a:r>
          </a:p>
          <a:p>
            <a:pPr eaLnBrk="1" hangingPunct="1">
              <a:spcBef>
                <a:spcPct val="0"/>
              </a:spcBef>
            </a:pPr>
            <a:r>
              <a:rPr lang="en-US" sz="600" kern="1200" dirty="0" smtClean="0">
                <a:solidFill>
                  <a:schemeClr val="tx1"/>
                </a:solidFill>
                <a:effectLst/>
                <a:latin typeface="+mn-lt"/>
                <a:ea typeface="+mn-ea"/>
                <a:cs typeface="+mn-cs"/>
              </a:rPr>
              <a:t>In some instances, additional information must be collected (usually from medical records) to validate the occurrence of the outcome of interest, including to exclude erroneous or rule-out diagnoses. This validation is particularly important for medical events identified in administrative claims databases, for which a diagnosis code associated with a medical encounter may represent a rule-out diagnosis or a condition that does not map to a specific diagnosis code. Methods of validation and adjudication of outcomes strengthen the internal validity and, therefore, the evidence that can be drawn from a comparative effectiveness research study.</a:t>
            </a:r>
          </a:p>
          <a:p>
            <a:pPr eaLnBrk="1" hangingPunct="1">
              <a:spcBef>
                <a:spcPct val="0"/>
              </a:spcBef>
            </a:pPr>
            <a:endParaRPr lang="en-US" sz="600" b="0" i="1" kern="1200" dirty="0" smtClean="0">
              <a:solidFill>
                <a:schemeClr val="tx1"/>
              </a:solidFill>
              <a:effectLst/>
              <a:latin typeface="+mn-lt"/>
              <a:ea typeface="+mn-ea"/>
              <a:cs typeface="+mn-cs"/>
            </a:endParaRPr>
          </a:p>
          <a:p>
            <a:pPr eaLnBrk="1" hangingPunct="1">
              <a:spcBef>
                <a:spcPct val="0"/>
              </a:spcBef>
            </a:pPr>
            <a:r>
              <a:rPr lang="en-US" sz="600" b="1" i="0" kern="1200" dirty="0" smtClean="0">
                <a:solidFill>
                  <a:schemeClr val="tx1"/>
                </a:solidFill>
                <a:effectLst/>
                <a:latin typeface="+mn-lt"/>
                <a:ea typeface="+mn-ea"/>
                <a:cs typeface="+mn-cs"/>
              </a:rPr>
              <a:t>Issues</a:t>
            </a:r>
            <a:r>
              <a:rPr lang="en-US" sz="600" b="1" i="0" kern="1200" baseline="0" dirty="0" smtClean="0">
                <a:solidFill>
                  <a:schemeClr val="tx1"/>
                </a:solidFill>
                <a:effectLst/>
                <a:latin typeface="+mn-lt"/>
                <a:ea typeface="+mn-ea"/>
                <a:cs typeface="+mn-cs"/>
              </a:rPr>
              <a:t> Specific to Patient-Reported Outcomes</a:t>
            </a:r>
          </a:p>
          <a:p>
            <a:pPr marL="0" marR="0" indent="0" algn="l" defTabSz="914400" rtl="0" eaLnBrk="1" fontAlgn="base" latinLnBrk="0" hangingPunct="1">
              <a:spcBef>
                <a:spcPct val="0"/>
              </a:spcBef>
              <a:spcAft>
                <a:spcPct val="0"/>
              </a:spcAft>
              <a:buClrTx/>
              <a:buSzTx/>
              <a:buFontTx/>
              <a:buNone/>
              <a:tabLst/>
              <a:defRPr/>
            </a:pPr>
            <a:r>
              <a:rPr lang="en-US" sz="600" kern="1200" dirty="0" smtClean="0">
                <a:solidFill>
                  <a:schemeClr val="tx1"/>
                </a:solidFill>
                <a:effectLst/>
                <a:latin typeface="+mn-lt"/>
                <a:ea typeface="+mn-ea"/>
                <a:cs typeface="+mn-cs"/>
              </a:rPr>
              <a:t>Patient-reported</a:t>
            </a:r>
            <a:r>
              <a:rPr lang="en-US" sz="600" kern="1200" baseline="0" dirty="0" smtClean="0">
                <a:solidFill>
                  <a:schemeClr val="tx1"/>
                </a:solidFill>
                <a:effectLst/>
                <a:latin typeface="+mn-lt"/>
                <a:ea typeface="+mn-ea"/>
                <a:cs typeface="+mn-cs"/>
              </a:rPr>
              <a:t> outcomes (</a:t>
            </a:r>
            <a:r>
              <a:rPr lang="en-US" sz="600" kern="1200" dirty="0" smtClean="0">
                <a:solidFill>
                  <a:schemeClr val="tx1"/>
                </a:solidFill>
                <a:effectLst/>
                <a:latin typeface="+mn-lt"/>
                <a:ea typeface="+mn-ea"/>
                <a:cs typeface="+mn-cs"/>
              </a:rPr>
              <a:t>PROs) are prone to several specific sources of bias. Self-reports of health status are likely to differ systematically from reports by surrogates, who, for example, are likely to report less pain than the individuals themselves. Some biases may be population dependent. Missing data, an issue covered in more detail in chapter 10, pose a particular problem with PROs, since PRO data are usually not missing at random. Instead, respondents whose health is poorer are more likely to fail to complete an assessment. Failure to account for missing PRO data that are related to poor health or death will lead to an overestimate of the health of the population based on responses from subjects who do complete PRO forms.</a:t>
            </a:r>
            <a:endParaRPr lang="en-US" sz="600" b="0" i="1" dirty="0" smtClean="0">
              <a:ea typeface="ＭＳ Ｐゴシック" pitchFamily="34" charset="-128"/>
            </a:endParaRPr>
          </a:p>
          <a:p>
            <a:pPr eaLnBrk="1" hangingPunct="1">
              <a:spcBef>
                <a:spcPct val="0"/>
              </a:spcBef>
            </a:pPr>
            <a:endParaRPr lang="en-US" sz="600" dirty="0" smtClean="0">
              <a:ea typeface="ＭＳ Ｐゴシック" pitchFamily="34" charset="-128"/>
            </a:endParaRPr>
          </a:p>
          <a:p>
            <a:pPr eaLnBrk="1" hangingPunct="1">
              <a:spcBef>
                <a:spcPct val="0"/>
              </a:spcBef>
            </a:pPr>
            <a:r>
              <a:rPr lang="en-US" sz="600" dirty="0" smtClean="0">
                <a:ea typeface="ＭＳ Ｐゴシック" pitchFamily="34" charset="-128"/>
              </a:rPr>
              <a:t>References:</a:t>
            </a:r>
          </a:p>
          <a:p>
            <a:pPr marL="0" marR="0" lvl="0" indent="0" algn="l" defTabSz="914400" rtl="0" eaLnBrk="1" fontAlgn="base" latinLnBrk="0" hangingPunct="1">
              <a:spcBef>
                <a:spcPct val="0"/>
              </a:spcBef>
              <a:spcAft>
                <a:spcPct val="0"/>
              </a:spcAft>
              <a:buClrTx/>
              <a:buSzTx/>
              <a:buFontTx/>
              <a:buNone/>
              <a:tabLst/>
              <a:defRPr/>
            </a:pPr>
            <a:r>
              <a:rPr kumimoji="0" lang="en-US" sz="6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6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6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6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6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eaLnBrk="1" hangingPunct="1">
              <a:spcBef>
                <a:spcPct val="0"/>
              </a:spcBef>
            </a:pPr>
            <a:endParaRPr lang="en-US" sz="600" b="1" dirty="0" smtClean="0">
              <a:ea typeface="ＭＳ Ｐゴシック" pitchFamily="34" charset="-128"/>
            </a:endParaRPr>
          </a:p>
          <a:p>
            <a:pPr marL="0" marR="0" indent="0" algn="l" defTabSz="914400" rtl="0" eaLnBrk="1" fontAlgn="base" latinLnBrk="0" hangingPunct="1">
              <a:spcBef>
                <a:spcPct val="0"/>
              </a:spcBef>
              <a:spcAft>
                <a:spcPct val="0"/>
              </a:spcAft>
              <a:buClrTx/>
              <a:buSzTx/>
              <a:buFontTx/>
              <a:buNone/>
              <a:tabLst/>
              <a:defRPr/>
            </a:pPr>
            <a:r>
              <a:rPr lang="en-US" sz="600" kern="1200" dirty="0" smtClean="0">
                <a:solidFill>
                  <a:schemeClr val="tx1"/>
                </a:solidFill>
                <a:effectLst/>
                <a:latin typeface="+mn-lt"/>
                <a:ea typeface="+mn-ea"/>
                <a:cs typeface="+mn-cs"/>
              </a:rPr>
              <a:t>Wilson KA, Dowling AJ, Abdolell M, et al. Perception of quality of life by patients, partners and treating physicians. Qual Life Res 2000;9(9):1041-52. </a:t>
            </a:r>
            <a:r>
              <a:rPr lang="en-US" sz="600" dirty="0" smtClean="0"/>
              <a:t>PMID: 11332225.</a:t>
            </a:r>
          </a:p>
          <a:p>
            <a:pPr eaLnBrk="1" hangingPunct="1">
              <a:spcBef>
                <a:spcPct val="0"/>
              </a:spcBef>
              <a:defRPr/>
            </a:pPr>
            <a:r>
              <a:rPr lang="en-US" sz="600" dirty="0" smtClean="0"/>
              <a:t>http://www.ncbi.nlm.nih.gov/pubmed/11332225</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eaLnBrk="1" hangingPunct="1"/>
            <a:r>
              <a:rPr lang="en-US" sz="1100" b="1" dirty="0" smtClean="0">
                <a:ea typeface="ＭＳ Ｐゴシック" pitchFamily="34" charset="-128"/>
              </a:rPr>
              <a:t>Study Design</a:t>
            </a:r>
            <a:r>
              <a:rPr lang="en-US" sz="1100" b="1" baseline="0" dirty="0" smtClean="0">
                <a:ea typeface="ＭＳ Ｐゴシック" pitchFamily="34" charset="-128"/>
              </a:rPr>
              <a:t> and Analysis (2 of 2)</a:t>
            </a:r>
            <a:endParaRPr lang="en-US" sz="1100" b="0" baseline="0" dirty="0" smtClean="0">
              <a:ea typeface="ＭＳ Ｐゴシック" pitchFamily="34" charset="-128"/>
            </a:endParaRPr>
          </a:p>
          <a:p>
            <a:pPr eaLnBrk="1" hangingPunct="1"/>
            <a:endParaRPr lang="en-US" sz="1100" b="1" dirty="0" smtClean="0">
              <a:ea typeface="ＭＳ Ｐゴシック" pitchFamily="34" charset="-128"/>
            </a:endParaRPr>
          </a:p>
          <a:p>
            <a:pPr eaLnBrk="1" hangingPunct="1"/>
            <a:r>
              <a:rPr lang="en-US" sz="1100" b="1" i="0" dirty="0" smtClean="0">
                <a:ea typeface="ＭＳ Ｐゴシック" pitchFamily="34" charset="-128"/>
              </a:rPr>
              <a:t>Study Period and Length of Followup</a:t>
            </a:r>
          </a:p>
          <a:p>
            <a:pPr eaLnBrk="1" hangingPunct="1"/>
            <a:r>
              <a:rPr lang="en-US" sz="1100" kern="1200" dirty="0" smtClean="0">
                <a:solidFill>
                  <a:schemeClr val="tx1"/>
                </a:solidFill>
                <a:effectLst/>
                <a:latin typeface="+mn-lt"/>
                <a:ea typeface="+mn-ea"/>
                <a:cs typeface="+mn-cs"/>
              </a:rPr>
              <a:t>To a large extent, the form of the primary outcome of interest—that is, whether the outcome is measured and expressed as a dichotomous or polytomous categorical variable or a continuous variable and whether it is to be measured at a single time point, with repeated measures at fixed intervals, or with repeated measures at varying time intervals—determines the appropriate statistical methods that may be applied in analysis.</a:t>
            </a:r>
          </a:p>
          <a:p>
            <a:pPr eaLnBrk="1" hangingPunct="1"/>
            <a:endParaRPr lang="en-US" sz="1100" i="1" kern="1200" dirty="0" smtClean="0">
              <a:solidFill>
                <a:schemeClr val="tx1"/>
              </a:solidFill>
              <a:effectLst/>
              <a:latin typeface="+mn-lt"/>
              <a:ea typeface="+mn-ea"/>
              <a:cs typeface="+mn-cs"/>
            </a:endParaRPr>
          </a:p>
          <a:p>
            <a:pPr marL="0" marR="0" indent="0" algn="l" defTabSz="914400" rtl="0" eaLnBrk="1" fontAlgn="base" latinLnBrk="0" hangingPunct="1">
              <a:spcBef>
                <a:spcPct val="30000"/>
              </a:spcBef>
              <a:spcAft>
                <a:spcPct val="0"/>
              </a:spcAft>
              <a:buClrTx/>
              <a:buSzTx/>
              <a:buFontTx/>
              <a:buNone/>
              <a:tabLst/>
              <a:defRPr/>
            </a:pPr>
            <a:r>
              <a:rPr lang="en-US" sz="1100" b="1" i="0" kern="1200" dirty="0" smtClean="0">
                <a:solidFill>
                  <a:schemeClr val="tx1"/>
                </a:solidFill>
                <a:effectLst/>
                <a:latin typeface="+mn-lt"/>
                <a:ea typeface="+mn-ea"/>
                <a:cs typeface="+mn-cs"/>
              </a:rPr>
              <a:t>Sensitivity Analysis</a:t>
            </a:r>
          </a:p>
          <a:p>
            <a:pPr marL="0" marR="0" indent="0" algn="l" defTabSz="914400" rtl="0" eaLnBrk="1" fontAlgn="base" latinLnBrk="0" hangingPunct="1">
              <a:spcBef>
                <a:spcPct val="30000"/>
              </a:spcBef>
              <a:spcAft>
                <a:spcPct val="0"/>
              </a:spcAft>
              <a:buClrTx/>
              <a:buSzTx/>
              <a:buFontTx/>
              <a:buNone/>
              <a:tabLst/>
              <a:defRPr/>
            </a:pPr>
            <a:r>
              <a:rPr lang="en-US" sz="1100" kern="1200" dirty="0" smtClean="0">
                <a:solidFill>
                  <a:schemeClr val="tx1"/>
                </a:solidFill>
                <a:effectLst/>
                <a:latin typeface="+mn-lt"/>
                <a:ea typeface="+mn-ea"/>
                <a:cs typeface="+mn-cs"/>
              </a:rPr>
              <a:t>One of the key factors to address in planned sensitivity analyses for an observational comparative</a:t>
            </a:r>
            <a:r>
              <a:rPr lang="en-US" sz="1100" kern="1200" baseline="0" dirty="0" smtClean="0">
                <a:solidFill>
                  <a:schemeClr val="tx1"/>
                </a:solidFill>
                <a:effectLst/>
                <a:latin typeface="+mn-lt"/>
                <a:ea typeface="+mn-ea"/>
                <a:cs typeface="+mn-cs"/>
              </a:rPr>
              <a:t> effectiveness research</a:t>
            </a:r>
            <a:r>
              <a:rPr lang="en-US" sz="1100" kern="1200" dirty="0" smtClean="0">
                <a:solidFill>
                  <a:schemeClr val="tx1"/>
                </a:solidFill>
                <a:effectLst/>
                <a:latin typeface="+mn-lt"/>
                <a:ea typeface="+mn-ea"/>
                <a:cs typeface="+mn-cs"/>
              </a:rPr>
              <a:t> study is how varying definitions of the study outcome or related outcomes will affect the measures of association from the study. These measures include assessments of multiple related outcomes within a disease area.</a:t>
            </a:r>
            <a:endParaRPr lang="en-US" sz="1100" b="0" i="1" kern="1200" dirty="0" smtClean="0">
              <a:solidFill>
                <a:schemeClr val="tx1"/>
              </a:solidFill>
              <a:effectLst/>
              <a:latin typeface="+mn-lt"/>
              <a:ea typeface="+mn-ea"/>
              <a:cs typeface="+mn-cs"/>
            </a:endParaRPr>
          </a:p>
          <a:p>
            <a:pPr eaLnBrk="1" hangingPunct="1"/>
            <a:endParaRPr lang="en-US" sz="1100" dirty="0" smtClean="0">
              <a:ea typeface="ＭＳ Ｐゴシック" pitchFamily="34" charset="-128"/>
            </a:endParaRPr>
          </a:p>
          <a:p>
            <a:pPr eaLnBrk="1" hangingPunct="1"/>
            <a:r>
              <a:rPr lang="en-US" sz="1100"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1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1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1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1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1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1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1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1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1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a:bodyPr>
          <a:lstStyle/>
          <a:p>
            <a:pPr eaLnBrk="1" hangingPunct="1">
              <a:spcBef>
                <a:spcPct val="0"/>
              </a:spcBef>
            </a:pPr>
            <a:r>
              <a:rPr lang="en-US" b="1" dirty="0" smtClean="0"/>
              <a:t>Conclusions</a:t>
            </a:r>
            <a:endParaRPr lang="en-US" dirty="0" smtClean="0"/>
          </a:p>
          <a:p>
            <a:pPr eaLnBrk="1" hangingPunct="1">
              <a:spcBef>
                <a:spcPct val="0"/>
              </a:spcBef>
            </a:pPr>
            <a:r>
              <a:rPr lang="en-US" dirty="0" smtClean="0"/>
              <a:t>This chapter provides an overview of factors that need to be considered in developing outcome definitions for observational comparative effectiveness research studies, describes implications of the nature of the proposed outcomes for the study design, and enumerates issues of bias that may arise in incorporating the ascertainment of outcomes in observational research and means of preventing or reducing these biases.</a:t>
            </a:r>
          </a:p>
          <a:p>
            <a:pPr eaLnBrk="1" hangingPunct="1">
              <a:spcBef>
                <a:spcPct val="0"/>
              </a:spcBef>
            </a:pPr>
            <a:endParaRPr lang="en-US" dirty="0" smtClean="0"/>
          </a:p>
          <a:p>
            <a:pPr eaLnBrk="1" hangingPunct="1">
              <a:spcBef>
                <a:spcPct val="0"/>
              </a:spcBef>
            </a:pPr>
            <a:r>
              <a:rPr lang="en-US" dirty="0" smtClean="0"/>
              <a:t>Developing clear and objective outcome definitions that correspond to the nature of the hypothesized treatment effect and address the research questions of interest—along with validating outcomes when warranted or using standardized patient-reported outcome instruments validated for the population of interest—contribute to the internal validity of observational studies. Attention to collecting outcome data in an equivalent manner across treatment comparison groups is also required. Appropriate analytical methods that are suitable to the outcome measure and sensitivity analysis to address varying definitions of at least the primary study outcomes are needed to make inferences drawn from such studies more robust and reliable.</a:t>
            </a:r>
          </a:p>
          <a:p>
            <a:pPr eaLnBrk="1" hangingPunct="1">
              <a:spcBef>
                <a:spcPct val="0"/>
              </a:spcBef>
            </a:pPr>
            <a:endParaRPr lang="en-US" dirty="0" smtClean="0"/>
          </a:p>
          <a:p>
            <a:pPr eaLnBrk="1" hangingPunct="1">
              <a:spcBef>
                <a:spcPct val="0"/>
              </a:spcBef>
            </a:pPr>
            <a:r>
              <a:rPr lang="en-US"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r>
              <a:rPr lang="en-US" b="1" dirty="0" smtClean="0">
                <a:ea typeface="ＭＳ Ｐゴシック" pitchFamily="34" charset="-128"/>
              </a:rPr>
              <a:t>Summary Checklist (1 of 3)</a:t>
            </a:r>
          </a:p>
          <a:p>
            <a:pPr marL="0" marR="0" indent="0" algn="l" defTabSz="914400" rtl="0" eaLnBrk="1" fontAlgn="base" latinLnBrk="0" hangingPunct="1">
              <a:spcBef>
                <a:spcPct val="30000"/>
              </a:spcBef>
              <a:spcAft>
                <a:spcPct val="0"/>
              </a:spcAft>
              <a:buClrTx/>
              <a:buSzTx/>
              <a:buFontTx/>
              <a:buNone/>
              <a:tabLst/>
              <a:defRPr/>
            </a:pPr>
            <a:r>
              <a:rPr lang="en-US" dirty="0" smtClean="0">
                <a:ea typeface="ＭＳ Ｐゴシック" pitchFamily="34" charset="-128"/>
              </a:rPr>
              <a:t>The material in this presentation included guidance and key considerations for defining and measuring outcomes in observational comparative effectiveness research. </a:t>
            </a:r>
            <a:r>
              <a:rPr lang="en-US" b="0" dirty="0" smtClean="0">
                <a:ea typeface="ＭＳ Ｐゴシック" pitchFamily="34" charset="-128"/>
              </a:rPr>
              <a:t>This chapter provided an overview of factors to be considered when developing outcome definitions for observational comparative effectiveness</a:t>
            </a:r>
            <a:r>
              <a:rPr lang="en-US" b="0" baseline="0" dirty="0" smtClean="0">
                <a:ea typeface="ＭＳ Ｐゴシック" pitchFamily="34" charset="-128"/>
              </a:rPr>
              <a:t> research</a:t>
            </a:r>
            <a:r>
              <a:rPr lang="en-US" b="0" dirty="0" smtClean="0">
                <a:ea typeface="ＭＳ Ｐゴシック" pitchFamily="34" charset="-128"/>
              </a:rPr>
              <a:t> studies, described how the nature of the proposed outcomes has implications for the study design, and enumerated biases that may arise when outcomes are incorporated in observational research and the means of preventing or reducing these biases.</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r>
              <a:rPr lang="en-US" b="1" dirty="0" smtClean="0">
                <a:ea typeface="ＭＳ Ｐゴシック" pitchFamily="34" charset="-128"/>
              </a:rPr>
              <a:t>Summary Checklist (2 of 3)</a:t>
            </a:r>
          </a:p>
          <a:p>
            <a:pPr marL="0" marR="0" lvl="0" indent="0" algn="l" defTabSz="914400" rtl="0" eaLnBrk="1" fontAlgn="base" latinLnBrk="0" hangingPunct="1">
              <a:spcBef>
                <a:spcPct val="30000"/>
              </a:spcBef>
              <a:spcAft>
                <a:spcPct val="0"/>
              </a:spcAft>
              <a:buClrTx/>
              <a:buSzTx/>
              <a:buFontTx/>
              <a:buNone/>
              <a:tabLst/>
              <a:defRPr/>
            </a:pPr>
            <a:r>
              <a:rPr lang="en-US" dirty="0" smtClean="0">
                <a:ea typeface="ＭＳ Ｐゴシック" pitchFamily="34" charset="-128"/>
              </a:rPr>
              <a:t>The material in this presentation included guidance and key considerations for defining and measuring outcomes in observational comparative effectiveness research. </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This chapter provided an overview of factors to be considered when developing outcome definitions for observational comparative effectiveness research studies, described how the nature of the proposed outcomes has implications for the study design, and enumerated biases that may arise when outcomes are incorporated in observational research and the means of preventing or reducing these biases.</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r>
              <a:rPr lang="en-US" b="1" dirty="0" smtClean="0">
                <a:ea typeface="ＭＳ Ｐゴシック" pitchFamily="34" charset="-128"/>
              </a:rPr>
              <a:t>Summary Checklist (3 of 3)</a:t>
            </a:r>
          </a:p>
          <a:p>
            <a:pPr marL="0" marR="0" indent="0" algn="l" defTabSz="914400" rtl="0" eaLnBrk="1" fontAlgn="base" latinLnBrk="0" hangingPunct="1">
              <a:spcBef>
                <a:spcPct val="30000"/>
              </a:spcBef>
              <a:spcAft>
                <a:spcPct val="0"/>
              </a:spcAft>
              <a:buClrTx/>
              <a:buSzTx/>
              <a:buFontTx/>
              <a:buNone/>
              <a:tabLst/>
              <a:defRPr/>
            </a:pPr>
            <a:r>
              <a:rPr lang="en-US" dirty="0" smtClean="0">
                <a:ea typeface="ＭＳ Ｐゴシック" pitchFamily="34" charset="-128"/>
              </a:rPr>
              <a:t>The material in this presentation included guidance and key considerations for outcome definition and measurement in observational comparative effectiveness research. </a:t>
            </a:r>
            <a:r>
              <a:rPr kumimoji="0" lang="en-US"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This chapter provided an overview of factors to be considered when developing outcome definitions for observational comparative effectiveness research studies, described how the nature of the proposed outcomes has implications for the study design, and enumerated biases that may arise when outcomes are incorporated in observational research and the means of preventing or reducing these biases.</a:t>
            </a:r>
            <a:endParaRPr lang="en-US" b="0" dirty="0" smtClean="0">
              <a:ea typeface="ＭＳ Ｐゴシック" pitchFamily="34" charset="-128"/>
            </a:endParaRP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ea typeface="ＭＳ Ｐゴシック" pitchFamily="34" charset="-128"/>
              </a:rPr>
              <a:t>Outline of Material</a:t>
            </a:r>
          </a:p>
          <a:p>
            <a:pPr eaLnBrk="1" hangingPunct="1">
              <a:spcBef>
                <a:spcPct val="0"/>
              </a:spcBef>
            </a:pPr>
            <a:r>
              <a:rPr lang="en-US" dirty="0" smtClean="0">
                <a:ea typeface="ＭＳ Ｐゴシック" pitchFamily="34" charset="-128"/>
              </a:rPr>
              <a:t>The material in this presentation includes guidance and key considerations for outcome definition and measurement in observational comparative effectiveness research. This chapter provides an overview of considerations in developing outcome definitions for observational comparative effectiveness research studies, describes implications of the nature of the proposed outcomes for the study design, and enumerates issues of bias that may arise in incorporating the ascertainment of outcomes in observational research and the means of preventing or reducing these biases.</a:t>
            </a:r>
          </a:p>
          <a:p>
            <a:pPr eaLnBrk="1" hangingPunct="1">
              <a:spcBef>
                <a:spcPct val="0"/>
              </a:spcBef>
            </a:pPr>
            <a:endParaRPr lang="en-US" dirty="0" smtClean="0">
              <a:ea typeface="ＭＳ Ｐゴシック" pitchFamily="34" charset="-128"/>
            </a:endParaRPr>
          </a:p>
          <a:p>
            <a:pPr eaLnBrk="1" hangingPunct="1">
              <a:spcBef>
                <a:spcPct val="0"/>
              </a:spcBef>
            </a:pPr>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t>Introduction</a:t>
            </a:r>
            <a:endParaRPr lang="en-US" dirty="0" smtClean="0"/>
          </a:p>
          <a:p>
            <a:pPr eaLnBrk="1" hangingPunct="1">
              <a:spcBef>
                <a:spcPct val="0"/>
              </a:spcBef>
            </a:pPr>
            <a:r>
              <a:rPr lang="en-US" dirty="0" smtClean="0"/>
              <a:t>The selection of outcomes to include in observational comparative effectiveness research studies involves the consideration of multiple stakeholder viewpoints (provider, patient, payer, regulatory, industry, academic, and societal) and the intended use of resulting evidence for decisionmaking. It is also dependent on the level of funding and the scope of the study. As with other experimental and observational research studies, the hypotheses or study questions of interest must be translated to one or more specific outcomes with clear definitions. The choice of outcomes to include in a comparative effectiveness research study will, in turn, drive other important design considerations such as the data source(s) from which the required information can be obtained, the frequency and length of followup assessments to be included in the study after initial treatment, and the sample size, which is influenced by the expected frequency of the outcome in addition to the magnitude of relative treatment effects and the scale of measurement.</a:t>
            </a:r>
          </a:p>
          <a:p>
            <a:pPr eaLnBrk="1" hangingPunct="1">
              <a:spcBef>
                <a:spcPct val="0"/>
              </a:spcBef>
            </a:pPr>
            <a:endParaRPr lang="en-US" dirty="0" smtClean="0"/>
          </a:p>
          <a:p>
            <a:pPr eaLnBrk="1" hangingPunct="1">
              <a:spcBef>
                <a:spcPct val="0"/>
              </a:spcBef>
            </a:pPr>
            <a:r>
              <a:rPr lang="en-US"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eaLnBrk="1" hangingPunct="1">
              <a:lnSpc>
                <a:spcPct val="120000"/>
              </a:lnSpc>
              <a:spcBef>
                <a:spcPct val="0"/>
              </a:spcBef>
            </a:pPr>
            <a:r>
              <a:rPr lang="en-US" sz="1000" b="1" dirty="0" smtClean="0"/>
              <a:t>Outcome Measurement Properties</a:t>
            </a:r>
            <a:endParaRPr lang="en-US" sz="1000" dirty="0" smtClean="0"/>
          </a:p>
          <a:p>
            <a:pPr eaLnBrk="1" hangingPunct="1">
              <a:spcBef>
                <a:spcPct val="0"/>
              </a:spcBef>
            </a:pPr>
            <a:r>
              <a:rPr lang="en-US" sz="1000" dirty="0" smtClean="0"/>
              <a:t>The properties of outcome measures that are an integral part of an investigator’s evaluation and selection of appropriate measures include reliability, validity, and variability. </a:t>
            </a:r>
            <a:r>
              <a:rPr lang="en-US" sz="1000" b="0" i="1" dirty="0" smtClean="0"/>
              <a:t>Reliability </a:t>
            </a:r>
            <a:r>
              <a:rPr lang="en-US" sz="1000" dirty="0" smtClean="0"/>
              <a:t>is the degree to which a score or other measure remains unchanged upon test and retest (when no change is expected) or across different interviewers or assessors. It is measured by statistics, including kappa, and the interclass or intraclass correlation coefficient. </a:t>
            </a:r>
            <a:r>
              <a:rPr lang="en-US" sz="1000" b="0" i="1" dirty="0" smtClean="0"/>
              <a:t>Validity</a:t>
            </a:r>
            <a:r>
              <a:rPr lang="en-US" sz="1000" dirty="0" smtClean="0"/>
              <a:t>, broadly speaking, is the degree to which a measure assesses what it is intended to measure; types of validity include face validity (the degree to which users or experts perceive that a measure is assessing what it is intended to measure), content validity (the extent to which a measure accurately and comprehensively measures what it is intended to measure), and construct validity (the degree to which an instrument accurately measures a nonphysical attribute or construct such as depression or anxiety, which is itself a means of summarizing or explaining different aspects of the entity being measured). </a:t>
            </a:r>
            <a:r>
              <a:rPr lang="en-US" sz="1000" b="0" i="1" dirty="0" smtClean="0"/>
              <a:t>Variability</a:t>
            </a:r>
            <a:r>
              <a:rPr lang="en-US" sz="1000" dirty="0" smtClean="0"/>
              <a:t> usually refers to the distribution of values associated with an outcome measure in the population of interest, with a broader distribution or range of values said to show more variability. </a:t>
            </a:r>
            <a:r>
              <a:rPr lang="en-US" sz="1000" b="0" i="1" dirty="0" smtClean="0"/>
              <a:t>Responsiveness </a:t>
            </a:r>
            <a:r>
              <a:rPr lang="en-US" sz="1000" dirty="0" smtClean="0"/>
              <a:t>is another property usually discussed in the context of patient-reported outcomes but is extendable to other measures, representing the ability of a measure to detect change in an individual over time.</a:t>
            </a:r>
          </a:p>
          <a:p>
            <a:pPr eaLnBrk="1" hangingPunct="1">
              <a:lnSpc>
                <a:spcPct val="120000"/>
              </a:lnSpc>
              <a:spcBef>
                <a:spcPct val="0"/>
              </a:spcBef>
            </a:pPr>
            <a:endParaRPr lang="en-US" sz="1000" dirty="0" smtClean="0"/>
          </a:p>
          <a:p>
            <a:pPr eaLnBrk="1" hangingPunct="1">
              <a:lnSpc>
                <a:spcPct val="120000"/>
              </a:lnSpc>
              <a:spcBef>
                <a:spcPct val="0"/>
              </a:spcBef>
            </a:pPr>
            <a:r>
              <a:rPr lang="en-US" sz="1000" dirty="0" smtClean="0"/>
              <a:t>Reference:</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0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0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0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0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0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eaLnBrk="1" hangingPunct="1">
              <a:lnSpc>
                <a:spcPct val="120000"/>
              </a:lnSpc>
              <a:spcBef>
                <a:spcPct val="0"/>
              </a:spcBef>
            </a:pPr>
            <a:r>
              <a:rPr lang="en-US" b="1" dirty="0" smtClean="0"/>
              <a:t>Clinical Outcomes (1 of 2)</a:t>
            </a:r>
            <a:endParaRPr lang="en-US" dirty="0" smtClean="0"/>
          </a:p>
          <a:p>
            <a:pPr eaLnBrk="1" hangingPunct="1">
              <a:lnSpc>
                <a:spcPct val="120000"/>
              </a:lnSpc>
              <a:spcBef>
                <a:spcPct val="0"/>
              </a:spcBef>
            </a:pPr>
            <a:r>
              <a:rPr lang="en-US" dirty="0" smtClean="0"/>
              <a:t>Clinical outcomes are perhaps the most common category of outcome to be considered in comparative effectiveness</a:t>
            </a:r>
            <a:r>
              <a:rPr lang="en-US" baseline="0" dirty="0" smtClean="0"/>
              <a:t> research</a:t>
            </a:r>
            <a:r>
              <a:rPr lang="en-US" dirty="0" smtClean="0"/>
              <a:t> studies.</a:t>
            </a:r>
          </a:p>
          <a:p>
            <a:pPr eaLnBrk="1" hangingPunct="1">
              <a:lnSpc>
                <a:spcPct val="120000"/>
              </a:lnSpc>
              <a:spcBef>
                <a:spcPct val="0"/>
              </a:spcBef>
            </a:pPr>
            <a:endParaRPr lang="en-US" dirty="0" smtClean="0"/>
          </a:p>
          <a:p>
            <a:pPr eaLnBrk="1" hangingPunct="1">
              <a:lnSpc>
                <a:spcPct val="120000"/>
              </a:lnSpc>
              <a:spcBef>
                <a:spcPct val="0"/>
              </a:spcBef>
            </a:pPr>
            <a:r>
              <a:rPr lang="en-US" b="1" i="0" dirty="0" smtClean="0"/>
              <a:t>Temporal Aspects</a:t>
            </a:r>
          </a:p>
          <a:p>
            <a:pPr eaLnBrk="1" hangingPunct="1">
              <a:lnSpc>
                <a:spcPct val="120000"/>
              </a:lnSpc>
              <a:spcBef>
                <a:spcPct val="0"/>
              </a:spcBef>
            </a:pPr>
            <a:r>
              <a:rPr lang="en-US" dirty="0" smtClean="0"/>
              <a:t>The nature of the disease state to be treated, the mechanism, and the intended effect of the treatment under study determine whether the clinical outcomes to be identified are incident (a first or new diagnosis of the condition of interest), prevalent (existing disease), or recurrent (new occurrence or exacerbation of disease in a patient who has a previous diagnosis of that condition). The disease of interest may be chronic (a long-term or permanent condition), acute (a condition with a clearly identifiable and rapid onset), transient (a condition that comes and goes), or episodic (a condition that comes and goes in episodes), or have more than one of these aspects.</a:t>
            </a:r>
          </a:p>
          <a:p>
            <a:pPr eaLnBrk="1" hangingPunct="1">
              <a:lnSpc>
                <a:spcPct val="120000"/>
              </a:lnSpc>
              <a:spcBef>
                <a:spcPct val="0"/>
              </a:spcBef>
            </a:pPr>
            <a:endParaRPr lang="en-US" dirty="0" smtClean="0"/>
          </a:p>
          <a:p>
            <a:pPr eaLnBrk="1" hangingPunct="1">
              <a:lnSpc>
                <a:spcPct val="120000"/>
              </a:lnSpc>
              <a:spcBef>
                <a:spcPct val="0"/>
              </a:spcBef>
            </a:pPr>
            <a:r>
              <a:rPr lang="en-US" b="1" i="0" dirty="0" smtClean="0"/>
              <a:t>Subjective Versus Objective Assessments</a:t>
            </a:r>
          </a:p>
          <a:p>
            <a:pPr eaLnBrk="1" hangingPunct="1">
              <a:lnSpc>
                <a:spcPct val="120000"/>
              </a:lnSpc>
              <a:spcBef>
                <a:spcPct val="0"/>
              </a:spcBef>
            </a:pPr>
            <a:r>
              <a:rPr lang="en-US" dirty="0" smtClean="0"/>
              <a:t>While there are varying degrees of subjectivity involved in most assessments by health care providers, objective measures are those that are not subject to a large degree of individual interpretation and are likely to be reliably measured across patients in a study, by different health care providers, and over time. Instruments have been developed to standardize the assessment of some conditions for which a subjective clinical assessment might introduce unwanted variability.</a:t>
            </a:r>
          </a:p>
          <a:p>
            <a:pPr eaLnBrk="1" hangingPunct="1">
              <a:lnSpc>
                <a:spcPct val="120000"/>
              </a:lnSpc>
              <a:spcBef>
                <a:spcPct val="0"/>
              </a:spcBef>
            </a:pPr>
            <a:endParaRPr lang="en-US" dirty="0" smtClean="0"/>
          </a:p>
          <a:p>
            <a:pPr eaLnBrk="1" hangingPunct="1">
              <a:lnSpc>
                <a:spcPct val="120000"/>
              </a:lnSpc>
              <a:spcBef>
                <a:spcPct val="0"/>
              </a:spcBef>
            </a:pPr>
            <a:r>
              <a:rPr lang="en-US" b="1" i="0" dirty="0" smtClean="0"/>
              <a:t>Composite End Points</a:t>
            </a:r>
          </a:p>
          <a:p>
            <a:pPr eaLnBrk="1" hangingPunct="1">
              <a:lnSpc>
                <a:spcPct val="120000"/>
              </a:lnSpc>
              <a:spcBef>
                <a:spcPct val="0"/>
              </a:spcBef>
            </a:pPr>
            <a:r>
              <a:rPr lang="en-US" dirty="0" smtClean="0"/>
              <a:t>Some clinical outcomes are composed of a series of items and are referred to as composite end points. A composite end point is often used when the individual events included in the score are rare and/or when it makes sense biologically to group them. The study power for a given sample size may be increased when such composite measures are used as compared with individual outcomes, since by grouping numerous types of events into a larger category, the composite end point will occur more frequently than any of the individual components. However, it can be challenging to interpret composite outcomes that incorporate both safety and effectiveness and broader adoption of reproducible definitions that will enhance cross-study comparisons.</a:t>
            </a:r>
          </a:p>
          <a:p>
            <a:pPr eaLnBrk="1" hangingPunct="1">
              <a:lnSpc>
                <a:spcPct val="120000"/>
              </a:lnSpc>
              <a:spcBef>
                <a:spcPct val="0"/>
              </a:spcBef>
            </a:pPr>
            <a:endParaRPr lang="en-US" dirty="0" smtClean="0"/>
          </a:p>
          <a:p>
            <a:pPr eaLnBrk="1" hangingPunct="1">
              <a:lnSpc>
                <a:spcPct val="120000"/>
              </a:lnSpc>
              <a:spcBef>
                <a:spcPct val="0"/>
              </a:spcBef>
            </a:pPr>
            <a:r>
              <a:rPr lang="en-US" b="1" i="0" dirty="0" smtClean="0"/>
              <a:t>Intermediate End Points</a:t>
            </a:r>
          </a:p>
          <a:p>
            <a:pPr eaLnBrk="1" hangingPunct="1">
              <a:lnSpc>
                <a:spcPct val="120000"/>
              </a:lnSpc>
              <a:spcBef>
                <a:spcPct val="0"/>
              </a:spcBef>
            </a:pPr>
            <a:r>
              <a:rPr lang="en-US" dirty="0" smtClean="0"/>
              <a:t>The use of an intermediate or surrogate end point is more common to clinical trials than observational studies. This type of end point is often a biological marker for the condition of interest and may be used to reduce the followup period required to obtain results from a study of treatment effectiveness. The main advantages of intermediate end points are that the followup time required to observe possible effects of treatment on these outcomes may be substantially shorter than for the clinical outcome(s) of primary interest and, if they are measured for all patients, the number of outcomes for analysis may be larger. Surrogate or intermediate outcomes, however, may provide an incomplete picture of the benefits or risk. Investigators should consider the degree to which the intermediate end point is reflective of the main outcome, as well as the degree to which effects of the intervention may be mediated through the intermediate end point.</a:t>
            </a:r>
          </a:p>
          <a:p>
            <a:pPr eaLnBrk="1" hangingPunct="1">
              <a:lnSpc>
                <a:spcPct val="120000"/>
              </a:lnSpc>
              <a:spcBef>
                <a:spcPct val="0"/>
              </a:spcBef>
            </a:pPr>
            <a:endParaRPr lang="en-US" dirty="0" smtClean="0"/>
          </a:p>
          <a:p>
            <a:pPr eaLnBrk="1" hangingPunct="1">
              <a:lnSpc>
                <a:spcPct val="120000"/>
              </a:lnSpc>
              <a:spcBef>
                <a:spcPct val="0"/>
              </a:spcBef>
            </a:pPr>
            <a:r>
              <a:rPr lang="en-US" dirty="0" smtClean="0"/>
              <a:t>Reference:</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eaLnBrk="1" hangingPunct="1">
              <a:spcBef>
                <a:spcPct val="0"/>
              </a:spcBef>
            </a:pPr>
            <a:r>
              <a:rPr lang="en-US" sz="1000" b="1" dirty="0" smtClean="0"/>
              <a:t>Clinical Outcomes (2 of 2)</a:t>
            </a:r>
            <a:endParaRPr lang="en-US" sz="1000" dirty="0" smtClean="0"/>
          </a:p>
          <a:p>
            <a:pPr eaLnBrk="1" hangingPunct="1">
              <a:spcBef>
                <a:spcPct val="0"/>
              </a:spcBef>
            </a:pPr>
            <a:endParaRPr lang="en-US" sz="1000" dirty="0" smtClean="0"/>
          </a:p>
          <a:p>
            <a:pPr eaLnBrk="1" hangingPunct="1">
              <a:spcBef>
                <a:spcPct val="0"/>
              </a:spcBef>
            </a:pPr>
            <a:r>
              <a:rPr lang="en-US" sz="1000" b="1" i="0" dirty="0" smtClean="0"/>
              <a:t>Selection of Clinical Outcome Measures</a:t>
            </a:r>
          </a:p>
          <a:p>
            <a:pPr eaLnBrk="1" hangingPunct="1">
              <a:spcBef>
                <a:spcPct val="0"/>
              </a:spcBef>
            </a:pPr>
            <a:r>
              <a:rPr lang="en-US" sz="1000" dirty="0" smtClean="0"/>
              <a:t>Identification of a suitable measure of a clinical outcome for an observational comparative effectiveness research study is a process in which various aspects of the nature of the disease or condition under study should be considered along with sources of information by which the required information may be feasibly and reliably obtained. The choice of outcome measure may follow directly from the expected biological mechanism of action of the intervention(s) under study and its impact on specific medical conditions. The selection of clinical outcome measures may be challenging when there are many clinical aspects that may be of interest, and a single measure or scale may not adequately capture the perspective of the clinician and patient.</a:t>
            </a:r>
          </a:p>
          <a:p>
            <a:pPr eaLnBrk="1" hangingPunct="1">
              <a:spcBef>
                <a:spcPct val="0"/>
              </a:spcBef>
            </a:pPr>
            <a:endParaRPr lang="en-US" sz="1000" dirty="0" smtClean="0"/>
          </a:p>
          <a:p>
            <a:pPr eaLnBrk="1" hangingPunct="1">
              <a:spcBef>
                <a:spcPct val="0"/>
              </a:spcBef>
            </a:pPr>
            <a:r>
              <a:rPr lang="en-US" sz="1000" b="1" i="0" dirty="0" smtClean="0"/>
              <a:t>Interactions With the Health Care System</a:t>
            </a:r>
          </a:p>
          <a:p>
            <a:pPr eaLnBrk="1" hangingPunct="1">
              <a:spcBef>
                <a:spcPct val="0"/>
              </a:spcBef>
            </a:pPr>
            <a:r>
              <a:rPr lang="en-US" sz="1000" dirty="0" smtClean="0"/>
              <a:t>One should first determine the source of reporting or detection of a medical condition that may lead to initial contact with the medical system. The manner in which a patient presents for medical care may provide insights about data source(s) that may be useful in studying the condition. The decision whether to collect information directly from the physician, through medical record abstraction (and where the relevant records might be found), directly from patients, and/or through use of electronic health records and/or administrative claims data will follow from this.</a:t>
            </a:r>
          </a:p>
          <a:p>
            <a:pPr eaLnBrk="1" hangingPunct="1">
              <a:spcBef>
                <a:spcPct val="0"/>
              </a:spcBef>
            </a:pPr>
            <a:endParaRPr lang="en-US" sz="1000" dirty="0" smtClean="0"/>
          </a:p>
          <a:p>
            <a:pPr eaLnBrk="1" hangingPunct="1">
              <a:spcBef>
                <a:spcPct val="0"/>
              </a:spcBef>
            </a:pPr>
            <a:r>
              <a:rPr lang="en-US" sz="1000"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10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a:t>
            </a:r>
            <a:r>
              <a:rPr kumimoji="0" lang="en-US" sz="10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0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0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0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0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0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marL="0" marR="0" lvl="0" indent="0" algn="l" defTabSz="914400" rtl="0" eaLnBrk="1" fontAlgn="base" latinLnBrk="0" hangingPunct="1">
              <a:spcBef>
                <a:spcPct val="0"/>
              </a:spcBef>
              <a:spcAft>
                <a:spcPct val="0"/>
              </a:spcAft>
              <a:buClrTx/>
              <a:buSzTx/>
              <a:buFontTx/>
              <a:buNone/>
              <a:tabLst/>
              <a:defRPr/>
            </a:pPr>
            <a:endParaRPr kumimoji="0" lang="en-US" sz="10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eaLnBrk="1" hangingPunct="1">
              <a:lnSpc>
                <a:spcPct val="110000"/>
              </a:lnSpc>
              <a:spcBef>
                <a:spcPct val="0"/>
              </a:spcBef>
            </a:pPr>
            <a:r>
              <a:rPr lang="en-US" b="1" dirty="0" smtClean="0"/>
              <a:t>Humanistic Outcomes</a:t>
            </a:r>
            <a:endParaRPr lang="en-US" dirty="0" smtClean="0"/>
          </a:p>
          <a:p>
            <a:pPr eaLnBrk="1" hangingPunct="1">
              <a:lnSpc>
                <a:spcPct val="110000"/>
              </a:lnSpc>
              <a:spcBef>
                <a:spcPct val="0"/>
              </a:spcBef>
            </a:pPr>
            <a:endParaRPr lang="en-US" dirty="0" smtClean="0"/>
          </a:p>
          <a:p>
            <a:pPr eaLnBrk="1" hangingPunct="1">
              <a:lnSpc>
                <a:spcPct val="110000"/>
              </a:lnSpc>
              <a:spcBef>
                <a:spcPct val="0"/>
              </a:spcBef>
            </a:pPr>
            <a:r>
              <a:rPr lang="en-US" b="1" i="0" dirty="0" smtClean="0"/>
              <a:t>Health-Related Quality of Life</a:t>
            </a:r>
          </a:p>
          <a:p>
            <a:pPr eaLnBrk="1" hangingPunct="1">
              <a:lnSpc>
                <a:spcPct val="110000"/>
              </a:lnSpc>
              <a:spcBef>
                <a:spcPct val="0"/>
              </a:spcBef>
            </a:pPr>
            <a:r>
              <a:rPr lang="en-US" dirty="0" smtClean="0"/>
              <a:t>Health-related quality-of-life measures the impact of disease and treatment on the lives of patients and is defined as “the capacity to perform the usual daily activities for a person’s age and major social role.”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Health-related quality of life </a:t>
            </a:r>
            <a:r>
              <a:rPr lang="en-US" dirty="0" smtClean="0"/>
              <a:t>commonly includes physical functioning, psychological well-being, and social role functioning. This construct comprises outcomes from the patient perspective and are measured by asking the patient or surrogate reporters about them.</a:t>
            </a:r>
          </a:p>
          <a:p>
            <a:pPr eaLnBrk="1" hangingPunct="1">
              <a:lnSpc>
                <a:spcPct val="110000"/>
              </a:lnSpc>
              <a:spcBef>
                <a:spcPct val="0"/>
              </a:spcBef>
            </a:pPr>
            <a:endParaRPr lang="en-US" dirty="0" smtClean="0"/>
          </a:p>
          <a:p>
            <a:pPr eaLnBrk="1" hangingPunct="1">
              <a:lnSpc>
                <a:spcPct val="110000"/>
              </a:lnSpc>
              <a:spcBef>
                <a:spcPct val="0"/>
              </a:spcBef>
            </a:pPr>
            <a:r>
              <a:rPr lang="en-US" b="1" i="0" dirty="0" smtClean="0"/>
              <a:t>Patient-Reported Outcomes</a:t>
            </a:r>
          </a:p>
          <a:p>
            <a:pPr eaLnBrk="1" hangingPunct="1">
              <a:lnSpc>
                <a:spcPct val="110000"/>
              </a:lnSpc>
              <a:spcBef>
                <a:spcPct val="0"/>
              </a:spcBef>
            </a:pPr>
            <a:r>
              <a:rPr lang="en-US" dirty="0" smtClean="0"/>
              <a:t>Patient-reported outcomes include any outcome based on data provided by patients or people who can report on their behalf (proxies), as opposed to data provided from other sources. Patient-reported</a:t>
            </a:r>
            <a:r>
              <a:rPr lang="en-US" baseline="0" dirty="0" smtClean="0"/>
              <a:t> outcomes </a:t>
            </a:r>
            <a:r>
              <a:rPr lang="en-US" dirty="0" smtClean="0"/>
              <a:t>refer to patient ratings and reports about any of several outcomes, including health status, health-related quality of life, quality of life defined more broadly, symptoms, functioning, satisfaction with care, and satisfaction with treatment.</a:t>
            </a:r>
          </a:p>
          <a:p>
            <a:pPr eaLnBrk="1" hangingPunct="1">
              <a:lnSpc>
                <a:spcPct val="110000"/>
              </a:lnSpc>
              <a:spcBef>
                <a:spcPct val="0"/>
              </a:spcBef>
            </a:pPr>
            <a:endParaRPr lang="en-US" dirty="0" smtClean="0"/>
          </a:p>
          <a:p>
            <a:pPr eaLnBrk="1" hangingPunct="1">
              <a:lnSpc>
                <a:spcPct val="110000"/>
              </a:lnSpc>
              <a:spcBef>
                <a:spcPct val="0"/>
              </a:spcBef>
            </a:pPr>
            <a:r>
              <a:rPr lang="en-US" dirty="0" smtClean="0">
                <a:ea typeface="ＭＳ Ｐゴシック" pitchFamily="34" charset="-128"/>
              </a:rPr>
              <a:t>Reference:</a:t>
            </a:r>
          </a:p>
          <a:p>
            <a:pPr marL="0" marR="0" lvl="0" indent="0" algn="l" defTabSz="914400" rtl="0" eaLnBrk="1" fontAlgn="base" latinLnBrk="0" hangingPunct="1">
              <a:lnSpc>
                <a:spcPct val="11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xfrm>
            <a:off x="667871"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eaLnBrk="1" hangingPunct="1">
              <a:lnSpc>
                <a:spcPct val="120000"/>
              </a:lnSpc>
              <a:spcBef>
                <a:spcPct val="0"/>
              </a:spcBef>
            </a:pPr>
            <a:r>
              <a:rPr lang="en-US" b="1" dirty="0" smtClean="0"/>
              <a:t>Types of Humanistic Outcome Measures</a:t>
            </a:r>
            <a:endParaRPr lang="en-US" dirty="0" smtClean="0"/>
          </a:p>
          <a:p>
            <a:pPr eaLnBrk="1" hangingPunct="1">
              <a:lnSpc>
                <a:spcPct val="120000"/>
              </a:lnSpc>
              <a:spcBef>
                <a:spcPct val="0"/>
              </a:spcBef>
            </a:pPr>
            <a:endParaRPr lang="en-US" dirty="0" smtClean="0"/>
          </a:p>
          <a:p>
            <a:pPr eaLnBrk="1" hangingPunct="1">
              <a:lnSpc>
                <a:spcPct val="120000"/>
              </a:lnSpc>
              <a:spcBef>
                <a:spcPct val="0"/>
              </a:spcBef>
            </a:pPr>
            <a:r>
              <a:rPr lang="en-US" b="1" i="0" dirty="0" smtClean="0"/>
              <a:t>Generic Questionnaires</a:t>
            </a:r>
          </a:p>
          <a:p>
            <a:pPr eaLnBrk="1" hangingPunct="1">
              <a:lnSpc>
                <a:spcPct val="120000"/>
              </a:lnSpc>
              <a:spcBef>
                <a:spcPct val="0"/>
              </a:spcBef>
            </a:pPr>
            <a:r>
              <a:rPr lang="en-US" dirty="0" smtClean="0"/>
              <a:t>Generic patient-reported outcome (PRO) questionnaires are designed to be used across different subgroups of individuals and contain common domains that are relevant to almost all populations. They can be used to compare one population to another or to compare scores in a specific population to normative scores. Generic PRO questionnaires can focus on a comprehensive set of domains or on a narrow range of domains, such as symptoms or aspects of physical, mental, or social functioning.</a:t>
            </a:r>
          </a:p>
          <a:p>
            <a:pPr eaLnBrk="1" hangingPunct="1">
              <a:lnSpc>
                <a:spcPct val="120000"/>
              </a:lnSpc>
              <a:spcBef>
                <a:spcPct val="0"/>
              </a:spcBef>
            </a:pPr>
            <a:endParaRPr lang="en-US" dirty="0" smtClean="0"/>
          </a:p>
          <a:p>
            <a:pPr eaLnBrk="1" hangingPunct="1">
              <a:lnSpc>
                <a:spcPct val="120000"/>
              </a:lnSpc>
              <a:spcBef>
                <a:spcPct val="0"/>
              </a:spcBef>
            </a:pPr>
            <a:r>
              <a:rPr lang="en-US" b="1" i="0" dirty="0" smtClean="0"/>
              <a:t>Disease-Specific or Population-Specific Questionnaires</a:t>
            </a:r>
          </a:p>
          <a:p>
            <a:pPr eaLnBrk="1" hangingPunct="1">
              <a:lnSpc>
                <a:spcPct val="120000"/>
              </a:lnSpc>
              <a:spcBef>
                <a:spcPct val="0"/>
              </a:spcBef>
            </a:pPr>
            <a:r>
              <a:rPr lang="en-US" dirty="0" smtClean="0"/>
              <a:t>While a questionnaire can be disease-specific or condition-specific, it can also be designed for use in a specific population or for use to evaluate a specific treatment. Disease-specific questionnaires may be more sensitive to symptoms that are experienced by a particular group of patients. Thus, they are thought to detect differences and changes in scores when they occur in response to interventions.</a:t>
            </a:r>
          </a:p>
          <a:p>
            <a:pPr eaLnBrk="1" hangingPunct="1">
              <a:lnSpc>
                <a:spcPct val="120000"/>
              </a:lnSpc>
              <a:spcBef>
                <a:spcPct val="0"/>
              </a:spcBef>
            </a:pPr>
            <a:endParaRPr lang="en-US" dirty="0" smtClean="0"/>
          </a:p>
          <a:p>
            <a:pPr eaLnBrk="1" hangingPunct="1">
              <a:lnSpc>
                <a:spcPct val="120000"/>
              </a:lnSpc>
              <a:spcBef>
                <a:spcPct val="0"/>
              </a:spcBef>
            </a:pPr>
            <a:r>
              <a:rPr lang="en-US" b="1" i="0" dirty="0" smtClean="0"/>
              <a:t>Item Response Theory (IRT) and Computer Adaptive Testing (CAT)</a:t>
            </a:r>
          </a:p>
          <a:p>
            <a:pPr eaLnBrk="1" hangingPunct="1">
              <a:lnSpc>
                <a:spcPct val="120000"/>
              </a:lnSpc>
              <a:spcBef>
                <a:spcPct val="0"/>
              </a:spcBef>
            </a:pPr>
            <a:r>
              <a:rPr lang="en-US" dirty="0" smtClean="0"/>
              <a:t>IRT is a framework for developing tests and measurement tools and for assessing how well the tools work. </a:t>
            </a:r>
            <a:r>
              <a:rPr lang="en-US" b="0" dirty="0" smtClean="0"/>
              <a:t>CAT allows the</a:t>
            </a:r>
            <a:r>
              <a:rPr lang="en-US" b="0" baseline="0" dirty="0" smtClean="0"/>
              <a:t> selection of items from a questionnaire </a:t>
            </a:r>
            <a:r>
              <a:rPr lang="en-US" b="0" dirty="0" smtClean="0"/>
              <a:t>that are relevant solely to the respondent; each response determines which question will be</a:t>
            </a:r>
            <a:r>
              <a:rPr lang="en-US" b="0" baseline="0" dirty="0" smtClean="0"/>
              <a:t> asked</a:t>
            </a:r>
            <a:r>
              <a:rPr lang="en-US" b="0" dirty="0" smtClean="0"/>
              <a:t> next.</a:t>
            </a:r>
          </a:p>
          <a:p>
            <a:pPr eaLnBrk="1" hangingPunct="1">
              <a:lnSpc>
                <a:spcPct val="120000"/>
              </a:lnSpc>
              <a:spcBef>
                <a:spcPct val="0"/>
              </a:spcBef>
            </a:pPr>
            <a:endParaRPr lang="en-US" dirty="0" smtClean="0"/>
          </a:p>
          <a:p>
            <a:pPr eaLnBrk="1" hangingPunct="1">
              <a:lnSpc>
                <a:spcPct val="120000"/>
              </a:lnSpc>
              <a:spcBef>
                <a:spcPct val="0"/>
              </a:spcBef>
            </a:pPr>
            <a:r>
              <a:rPr lang="en-US" b="1" i="0" dirty="0" smtClean="0"/>
              <a:t>Descriptive Versus Preference Format</a:t>
            </a:r>
          </a:p>
          <a:p>
            <a:pPr eaLnBrk="1">
              <a:lnSpc>
                <a:spcPct val="120000"/>
              </a:lnSpc>
            </a:pPr>
            <a:r>
              <a:rPr lang="en-US" dirty="0" smtClean="0"/>
              <a:t>Descriptive questionnaires ask about general or common domains and complaints and usually provide multiple scores. Preference-based measures, generally referred to as utility measures, provide a single score (usually on a 0</a:t>
            </a:r>
            <a:r>
              <a:rPr lang="en-US" dirty="0" smtClean="0">
                <a:cs typeface="Arial"/>
              </a:rPr>
              <a:t>–</a:t>
            </a:r>
            <a:r>
              <a:rPr lang="en-US" dirty="0" smtClean="0"/>
              <a:t>1 scale) that represents the aggregate of multiple domains for an overall estimate of burden. Most of the questionnaires familiar to clinical researchers fall into the category of descriptive measures, including all of those mentioned in the preceding paragraphs. Patients or other respondents are asked to indicate the extent to which descriptions of specific feelings, abilities, or behaviors apply to them.</a:t>
            </a:r>
            <a:endParaRPr lang="en-US" i="1" dirty="0" smtClean="0"/>
          </a:p>
          <a:p>
            <a:pPr eaLnBrk="1" hangingPunct="1">
              <a:lnSpc>
                <a:spcPct val="120000"/>
              </a:lnSpc>
              <a:spcBef>
                <a:spcPct val="0"/>
              </a:spcBef>
            </a:pPr>
            <a:endParaRPr lang="en-US" dirty="0" smtClean="0"/>
          </a:p>
          <a:p>
            <a:pPr eaLnBrk="1" hangingPunct="1">
              <a:lnSpc>
                <a:spcPct val="120000"/>
              </a:lnSpc>
              <a:spcBef>
                <a:spcPct val="0"/>
              </a:spcBef>
            </a:pPr>
            <a:r>
              <a:rPr lang="en-US" dirty="0" smtClean="0"/>
              <a:t>Reference:</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12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eaLnBrk="1" hangingPunct="1"/>
            <a:r>
              <a:rPr lang="en-US" sz="700" b="1" dirty="0" smtClean="0">
                <a:ea typeface="ＭＳ Ｐゴシック" pitchFamily="34" charset="-128"/>
              </a:rPr>
              <a:t>Other Attributes of Patient-Reported Outcomes</a:t>
            </a:r>
            <a:endParaRPr lang="en-US" sz="700" dirty="0" smtClean="0">
              <a:ea typeface="ＭＳ Ｐゴシック" pitchFamily="34" charset="-128"/>
            </a:endParaRPr>
          </a:p>
          <a:p>
            <a:pPr eaLnBrk="1" hangingPunct="1"/>
            <a:endParaRPr lang="en-US" sz="700" dirty="0" smtClean="0">
              <a:ea typeface="ＭＳ Ｐゴシック" pitchFamily="34" charset="-128"/>
            </a:endParaRPr>
          </a:p>
          <a:p>
            <a:pPr eaLnBrk="1" hangingPunct="1"/>
            <a:r>
              <a:rPr lang="en-US" sz="700" b="1" i="0" dirty="0" smtClean="0">
                <a:ea typeface="ＭＳ Ｐゴシック" pitchFamily="34" charset="-128"/>
              </a:rPr>
              <a:t>Content Validity</a:t>
            </a:r>
          </a:p>
          <a:p>
            <a:pPr eaLnBrk="1" hangingPunct="1"/>
            <a:r>
              <a:rPr lang="en-US" sz="700" dirty="0" smtClean="0"/>
              <a:t>Content validity is the extent to which a patient-reported outcome instrument covers the breadth and depth of salient issues for the intended group of patients. If a PRO instrument is not valid with respect to its content, then there is an increased chance that it may fail to adequately capture the impact of an intervention. Content validity is generally assessed qualitatively rather than statistically. It is important to understand and consider the population being studied, including their usual activities and problems, the condition (especially its impact on the patient’s functioning), and the interventions being evaluated (including both their positive and adverse effects).</a:t>
            </a:r>
          </a:p>
          <a:p>
            <a:pPr eaLnBrk="1" hangingPunct="1"/>
            <a:endParaRPr lang="en-US" sz="700" b="1" i="1" dirty="0" smtClean="0">
              <a:ea typeface="ＭＳ Ｐゴシック" pitchFamily="34" charset="-128"/>
            </a:endParaRPr>
          </a:p>
          <a:p>
            <a:pPr eaLnBrk="1" hangingPunct="1"/>
            <a:r>
              <a:rPr lang="en-US" sz="700" b="1" i="0" dirty="0" smtClean="0">
                <a:ea typeface="ＭＳ Ｐゴシック" pitchFamily="34" charset="-128"/>
              </a:rPr>
              <a:t>Responsiveness and Minimally Important Difference</a:t>
            </a:r>
          </a:p>
          <a:p>
            <a:pPr eaLnBrk="1"/>
            <a:r>
              <a:rPr lang="en-US" sz="700" dirty="0" smtClean="0"/>
              <a:t>Responsiveness is a measure of a PRO instrument’s sensitivity to changes in health status or other outcome being measured. If a PRO instrument is not sufficiently responsive, it may not provide adequate evidence of effectiveness in observational studies or clinical trials. Related to responsiveness is the minimally important difference that a PRO measure may detect. Both the patient’s and health care provider’s perspectives are needed to determine if the minimal difference detectable by an instrument is in fact of relevance to the patient’s overall health status.</a:t>
            </a:r>
          </a:p>
          <a:p>
            <a:pPr eaLnBrk="1"/>
            <a:endParaRPr lang="en-US" sz="700" dirty="0" smtClean="0"/>
          </a:p>
          <a:p>
            <a:pPr eaLnBrk="1"/>
            <a:r>
              <a:rPr lang="en-US" sz="700" b="1" i="0" dirty="0" smtClean="0"/>
              <a:t>Floor and Ceiling Effects</a:t>
            </a:r>
          </a:p>
          <a:p>
            <a:pPr eaLnBrk="1"/>
            <a:r>
              <a:rPr lang="en-US" sz="700" b="0" dirty="0" smtClean="0"/>
              <a:t>Poor content validity can also lead to a mismatch between the distribution of responses and the true distribution of the concept of interest in the population. For example, if a PRO instrument</a:t>
            </a:r>
            <a:r>
              <a:rPr lang="en-US" sz="700" b="0" baseline="0" dirty="0" smtClean="0"/>
              <a:t> </a:t>
            </a:r>
            <a:r>
              <a:rPr lang="en-US" sz="700" b="0" dirty="0" smtClean="0"/>
              <a:t>assesses only physical activities that are easy to perform and do not reflect the different levels of ability within the population, then the instrument will not reflect the true distribution of physical</a:t>
            </a:r>
            <a:r>
              <a:rPr lang="en-US" sz="700" b="0" baseline="0" dirty="0" smtClean="0"/>
              <a:t> abilities</a:t>
            </a:r>
            <a:r>
              <a:rPr lang="en-US" sz="700" b="0" dirty="0" smtClean="0"/>
              <a:t>. This problem can present as a “ceiling” effect, where a larger proportion of the sample reports no disability. Similarly, “floor” effects are seen when the physical activities are too difficult for the sample to perform and their responses lack variability.</a:t>
            </a:r>
          </a:p>
          <a:p>
            <a:pPr eaLnBrk="1" hangingPunct="1"/>
            <a:endParaRPr lang="en-US" sz="700" dirty="0" smtClean="0">
              <a:ea typeface="ＭＳ Ｐゴシック" pitchFamily="34" charset="-128"/>
            </a:endParaRPr>
          </a:p>
          <a:p>
            <a:pPr eaLnBrk="1" hangingPunct="1"/>
            <a:r>
              <a:rPr lang="en-US" sz="700" dirty="0" smtClean="0">
                <a:ea typeface="ＭＳ Ｐゴシック" pitchFamily="34" charset="-128"/>
              </a:rPr>
              <a:t>References:</a:t>
            </a:r>
          </a:p>
          <a:p>
            <a:pPr marL="0" marR="0" lvl="0" indent="0" algn="l" defTabSz="914400" rtl="0" eaLnBrk="1" fontAlgn="base" latinLnBrk="0" hangingPunct="1">
              <a:spcBef>
                <a:spcPct val="0"/>
              </a:spcBef>
              <a:spcAft>
                <a:spcPct val="0"/>
              </a:spcAft>
              <a:buClrTx/>
              <a:buSzTx/>
              <a:buFontTx/>
              <a:buNone/>
              <a:tabLst/>
              <a:defRPr/>
            </a:pPr>
            <a:r>
              <a:rPr kumimoji="0" lang="en-US" sz="7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 P, Dreyer NA, Wu AW. Outcome definition and measurement. In: </a:t>
            </a:r>
            <a:r>
              <a:rPr kumimoji="0" lang="en-US" sz="7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71-92. AHRQ Publication No. </a:t>
            </a:r>
            <a:r>
              <a:rPr kumimoji="0" lang="en-US" sz="700" b="0" i="0" u="none" strike="noStrike" kern="1200" cap="none" spc="0" normalizeH="0" baseline="0" noProof="0" dirty="0" smtClean="0">
                <a:ln>
                  <a:noFill/>
                </a:ln>
                <a:solidFill>
                  <a:prstClr val="black"/>
                </a:solidFill>
                <a:effectLst/>
                <a:uLnTx/>
                <a:uFillTx/>
                <a:ea typeface="ＭＳ Ｐゴシック" charset="0"/>
                <a:cs typeface="+mn-cs"/>
              </a:rPr>
              <a:t>12-EHC099</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7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7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endParaRPr kumimoji="0" lang="en-US" sz="7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eaLnBrk="1" hangingPunct="1"/>
            <a:endParaRPr lang="en-US" sz="700" b="1" dirty="0" smtClean="0">
              <a:ea typeface="ＭＳ Ｐゴシック" pitchFamily="34" charset="-128"/>
            </a:endParaRPr>
          </a:p>
          <a:p>
            <a:pPr eaLnBrk="1" hangingPunct="1"/>
            <a:r>
              <a:rPr lang="en-US" sz="700" dirty="0" smtClean="0"/>
              <a:t>Revicki DA, Cella D, Hays RD, et al. Responsiveness and minimal important differences for patient reported outcomes. Health Qual Life Outcomes 2006 Sep;4:70. PMID: 17005038.</a:t>
            </a:r>
            <a:br>
              <a:rPr lang="en-US" sz="700" dirty="0" smtClean="0"/>
            </a:br>
            <a:r>
              <a:rPr lang="en-US" sz="700" dirty="0" smtClean="0"/>
              <a:t>http://www.ncbi.nlm.nih.gov/pubmed/17005038</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2558782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0298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1519208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795685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16605871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7854231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078940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7843895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7175211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416246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2983569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223380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2277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1998158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2477537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020089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22753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02944660"/>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0000"/>
              </a:solidFill>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716"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sz="3400" dirty="0" smtClean="0">
                <a:ea typeface="ＭＳ Ｐゴシック" pitchFamily="34" charset="-128"/>
              </a:rPr>
              <a:t>Outcome Definition and Measurement in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bwMode="auto">
          <a:xfrm>
            <a:off x="457200" y="1219200"/>
            <a:ext cx="82296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lnSpc>
                <a:spcPct val="150000"/>
              </a:lnSpc>
            </a:pPr>
            <a:r>
              <a:rPr lang="en-US" sz="2500" dirty="0" smtClean="0">
                <a:ea typeface="ＭＳ Ｐゴシック" pitchFamily="34" charset="-128"/>
              </a:rPr>
              <a:t>Understand the target population</a:t>
            </a:r>
          </a:p>
          <a:p>
            <a:pPr marL="292100" indent="-292100">
              <a:lnSpc>
                <a:spcPct val="150000"/>
              </a:lnSpc>
            </a:pPr>
            <a:r>
              <a:rPr lang="en-US" sz="2500" dirty="0" smtClean="0">
                <a:ea typeface="ＭＳ Ｐゴシック" pitchFamily="34" charset="-128"/>
              </a:rPr>
              <a:t>Take into account respondent burden</a:t>
            </a:r>
          </a:p>
          <a:p>
            <a:pPr marL="292100" indent="-292100">
              <a:lnSpc>
                <a:spcPct val="150000"/>
              </a:lnSpc>
            </a:pPr>
            <a:r>
              <a:rPr lang="en-US" sz="2500" dirty="0" smtClean="0">
                <a:ea typeface="ＭＳ Ｐゴシック" pitchFamily="34" charset="-128"/>
              </a:rPr>
              <a:t>Consider cost and copyright of a patient-reported outcome measure</a:t>
            </a:r>
          </a:p>
          <a:p>
            <a:pPr marL="292100" indent="-292100">
              <a:lnSpc>
                <a:spcPct val="150000"/>
              </a:lnSpc>
            </a:pPr>
            <a:r>
              <a:rPr lang="en-US" sz="2500" dirty="0" smtClean="0">
                <a:ea typeface="ＭＳ Ｐゴシック" pitchFamily="34" charset="-128"/>
              </a:rPr>
              <a:t>Consider the mode and format of administration</a:t>
            </a:r>
          </a:p>
          <a:p>
            <a:pPr marL="693738" lvl="1" indent="-292100">
              <a:lnSpc>
                <a:spcPct val="150000"/>
              </a:lnSpc>
            </a:pPr>
            <a:r>
              <a:rPr lang="en-US" sz="2500" dirty="0" smtClean="0">
                <a:ea typeface="ＭＳ Ｐゴシック" pitchFamily="34" charset="-128"/>
              </a:rPr>
              <a:t>Self, interviewer, or computer-based</a:t>
            </a:r>
          </a:p>
          <a:p>
            <a:pPr marL="694436" lvl="1" indent="-292100">
              <a:lnSpc>
                <a:spcPct val="150000"/>
              </a:lnSpc>
            </a:pPr>
            <a:r>
              <a:rPr lang="en-US" sz="2500" dirty="0" smtClean="0">
                <a:ea typeface="ＭＳ Ｐゴシック" pitchFamily="34" charset="-128"/>
              </a:rPr>
              <a:t>Static versus dynamic questionnaires</a:t>
            </a:r>
          </a:p>
        </p:txBody>
      </p:sp>
      <p:sp>
        <p:nvSpPr>
          <p:cNvPr id="12291" name="Title 2"/>
          <p:cNvSpPr>
            <a:spLocks noGrp="1"/>
          </p:cNvSpPr>
          <p:nvPr>
            <p:ph type="title"/>
          </p:nvPr>
        </p:nvSpPr>
        <p:spPr/>
        <p:txBody>
          <a:bodyPr/>
          <a:lstStyle/>
          <a:p>
            <a:r>
              <a:rPr lang="en-US" sz="2750" dirty="0" smtClean="0">
                <a:ea typeface="ＭＳ Ｐゴシック" pitchFamily="34" charset="-128"/>
              </a:rPr>
              <a:t>Selection of a Patient-Reported Outcome Measure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Monetary costs</a:t>
            </a:r>
          </a:p>
          <a:p>
            <a:pPr marL="693738" lvl="1" indent="-292100"/>
            <a:r>
              <a:rPr lang="en-US" sz="2400" dirty="0" smtClean="0">
                <a:ea typeface="ＭＳ Ｐゴシック" pitchFamily="34" charset="-128"/>
              </a:rPr>
              <a:t>Direct versus indirect costs</a:t>
            </a:r>
          </a:p>
          <a:p>
            <a:pPr marL="292100" indent="-292100"/>
            <a:r>
              <a:rPr lang="en-US" dirty="0" smtClean="0">
                <a:ea typeface="ＭＳ Ｐゴシック" pitchFamily="34" charset="-128"/>
              </a:rPr>
              <a:t>Health resource utilization</a:t>
            </a:r>
          </a:p>
          <a:p>
            <a:pPr marL="693738" lvl="1" indent="-292100"/>
            <a:r>
              <a:rPr lang="en-US" sz="2400" dirty="0" smtClean="0">
                <a:ea typeface="ＭＳ Ｐゴシック" pitchFamily="34" charset="-128"/>
              </a:rPr>
              <a:t>Often used as efficient and easily interpretable proxies for measuring cost</a:t>
            </a:r>
          </a:p>
          <a:p>
            <a:pPr marL="292100" indent="-292100"/>
            <a:r>
              <a:rPr lang="en-US" dirty="0" smtClean="0">
                <a:ea typeface="ＭＳ Ｐゴシック" pitchFamily="34" charset="-128"/>
              </a:rPr>
              <a:t>Utility and preference-based measures</a:t>
            </a:r>
          </a:p>
          <a:p>
            <a:pPr marL="693738" lvl="1" indent="-292100"/>
            <a:r>
              <a:rPr lang="en-US" sz="2400" dirty="0" smtClean="0">
                <a:ea typeface="ＭＳ Ｐゴシック" pitchFamily="34" charset="-128"/>
              </a:rPr>
              <a:t>Value placed by the individual on a particular health state</a:t>
            </a:r>
          </a:p>
          <a:p>
            <a:pPr marL="292100" indent="-292100"/>
            <a:r>
              <a:rPr lang="en-US" dirty="0" smtClean="0">
                <a:ea typeface="ＭＳ Ｐゴシック" pitchFamily="34" charset="-128"/>
              </a:rPr>
              <a:t>Quality-adjusted life years and disability-adjusted life years</a:t>
            </a:r>
          </a:p>
        </p:txBody>
      </p:sp>
      <p:sp>
        <p:nvSpPr>
          <p:cNvPr id="14339" name="Title 2"/>
          <p:cNvSpPr>
            <a:spLocks noGrp="1"/>
          </p:cNvSpPr>
          <p:nvPr>
            <p:ph type="title"/>
          </p:nvPr>
        </p:nvSpPr>
        <p:spPr/>
        <p:txBody>
          <a:bodyPr/>
          <a:lstStyle/>
          <a:p>
            <a:r>
              <a:rPr lang="en-US" dirty="0" smtClean="0">
                <a:ea typeface="ＭＳ Ｐゴシック" pitchFamily="34" charset="-128"/>
              </a:rPr>
              <a:t>Economic and Utilization Outcomes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Avoidance of bias in study design</a:t>
            </a:r>
          </a:p>
          <a:p>
            <a:pPr marL="693738" lvl="1" indent="-292100"/>
            <a:r>
              <a:rPr lang="en-US" dirty="0" smtClean="0">
                <a:ea typeface="ＭＳ Ｐゴシック" pitchFamily="34" charset="-128"/>
              </a:rPr>
              <a:t>Misclassification can result from an unclear outcome definition. </a:t>
            </a:r>
          </a:p>
          <a:p>
            <a:pPr marL="1096963" lvl="2" indent="-292100"/>
            <a:r>
              <a:rPr lang="en-US" dirty="0" smtClean="0">
                <a:ea typeface="ＭＳ Ｐゴシック" pitchFamily="34" charset="-128"/>
              </a:rPr>
              <a:t>Use objective measures when possible and the same methods of ascertainment and definitions of study outcomes across groups to avoid misclassification.</a:t>
            </a:r>
          </a:p>
          <a:p>
            <a:pPr marL="693738" lvl="1" indent="-292100"/>
            <a:r>
              <a:rPr lang="en-US" dirty="0" smtClean="0">
                <a:ea typeface="ＭＳ Ｐゴシック" pitchFamily="34" charset="-128"/>
              </a:rPr>
              <a:t>Validation and adjudication can strengthen internal validity.</a:t>
            </a:r>
          </a:p>
          <a:p>
            <a:pPr marL="1096963" lvl="2" indent="-292100"/>
            <a:r>
              <a:rPr lang="en-US" dirty="0" smtClean="0">
                <a:ea typeface="ＭＳ Ｐゴシック" pitchFamily="34" charset="-128"/>
              </a:rPr>
              <a:t>Additional information is collected to validate the occurrence of the outcome of interest.</a:t>
            </a:r>
          </a:p>
          <a:p>
            <a:pPr marL="693738" lvl="1" indent="-292100"/>
            <a:r>
              <a:rPr lang="en-US" dirty="0" smtClean="0">
                <a:ea typeface="ＭＳ Ｐゴシック" pitchFamily="34" charset="-128"/>
              </a:rPr>
              <a:t>Issues specific to patient-reported outcomes include self-report and differential missing data.</a:t>
            </a:r>
          </a:p>
        </p:txBody>
      </p:sp>
      <p:sp>
        <p:nvSpPr>
          <p:cNvPr id="16387" name="Title 2"/>
          <p:cNvSpPr>
            <a:spLocks noGrp="1"/>
          </p:cNvSpPr>
          <p:nvPr>
            <p:ph type="title"/>
          </p:nvPr>
        </p:nvSpPr>
        <p:spPr/>
        <p:txBody>
          <a:bodyPr/>
          <a:lstStyle/>
          <a:p>
            <a:r>
              <a:rPr lang="en-US" dirty="0" smtClean="0">
                <a:ea typeface="ＭＳ Ｐゴシック" pitchFamily="34" charset="-128"/>
              </a:rPr>
              <a:t>Study Design and Analysis (1 of 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bwMode="auto">
          <a:xfrm>
            <a:off x="457200" y="1219200"/>
            <a:ext cx="82296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Study period and length of followup</a:t>
            </a:r>
          </a:p>
          <a:p>
            <a:pPr marL="693738" lvl="1" indent="-292100"/>
            <a:r>
              <a:rPr lang="en-US" dirty="0" smtClean="0">
                <a:ea typeface="ＭＳ Ｐゴシック" pitchFamily="34" charset="-128"/>
              </a:rPr>
              <a:t>Both are determined by the expected timeframe within which an intervention may be expected to affect the outcome of interest.</a:t>
            </a:r>
          </a:p>
          <a:p>
            <a:pPr marL="292100" indent="-292100"/>
            <a:r>
              <a:rPr lang="en-US" dirty="0" smtClean="0">
                <a:ea typeface="ＭＳ Ｐゴシック" pitchFamily="34" charset="-128"/>
              </a:rPr>
              <a:t>Analytical </a:t>
            </a:r>
            <a:r>
              <a:rPr lang="en-US" dirty="0">
                <a:ea typeface="ＭＳ Ｐゴシック" pitchFamily="34" charset="-128"/>
              </a:rPr>
              <a:t>considerations</a:t>
            </a:r>
          </a:p>
          <a:p>
            <a:pPr marL="693738" lvl="1" indent="-292100"/>
            <a:r>
              <a:rPr lang="en-US" dirty="0" smtClean="0">
                <a:ea typeface="ＭＳ Ｐゴシック" pitchFamily="34" charset="-128"/>
              </a:rPr>
              <a:t>The form </a:t>
            </a:r>
            <a:r>
              <a:rPr lang="en-US" dirty="0">
                <a:ea typeface="ＭＳ Ｐゴシック" pitchFamily="34" charset="-128"/>
              </a:rPr>
              <a:t>of </a:t>
            </a:r>
            <a:r>
              <a:rPr lang="en-US" dirty="0" smtClean="0">
                <a:ea typeface="ＭＳ Ｐゴシック" pitchFamily="34" charset="-128"/>
              </a:rPr>
              <a:t>the outcome </a:t>
            </a:r>
            <a:r>
              <a:rPr lang="en-US" dirty="0">
                <a:ea typeface="ＭＳ Ｐゴシック" pitchFamily="34" charset="-128"/>
              </a:rPr>
              <a:t>measure and </a:t>
            </a:r>
            <a:r>
              <a:rPr lang="en-US" dirty="0" smtClean="0">
                <a:ea typeface="ＭＳ Ｐゴシック" pitchFamily="34" charset="-128"/>
              </a:rPr>
              <a:t>the analytical </a:t>
            </a:r>
            <a:r>
              <a:rPr lang="en-US" dirty="0">
                <a:ea typeface="ＭＳ Ｐゴシック" pitchFamily="34" charset="-128"/>
              </a:rPr>
              <a:t>approach</a:t>
            </a:r>
          </a:p>
          <a:p>
            <a:pPr marL="1096963" lvl="2" indent="-292100"/>
            <a:r>
              <a:rPr lang="en-US" dirty="0">
                <a:ea typeface="ＭＳ Ｐゴシック" pitchFamily="34" charset="-128"/>
              </a:rPr>
              <a:t>How </a:t>
            </a:r>
            <a:r>
              <a:rPr lang="en-US" dirty="0" smtClean="0">
                <a:ea typeface="ＭＳ Ｐゴシック" pitchFamily="34" charset="-128"/>
              </a:rPr>
              <a:t>an outcome </a:t>
            </a:r>
            <a:r>
              <a:rPr lang="en-US" dirty="0">
                <a:ea typeface="ＭＳ Ｐゴシック" pitchFamily="34" charset="-128"/>
              </a:rPr>
              <a:t>is measured (e.g., dichotomous, continuous) determines the appropriate statistical </a:t>
            </a:r>
            <a:r>
              <a:rPr lang="en-US" dirty="0" smtClean="0">
                <a:ea typeface="ＭＳ Ｐゴシック" pitchFamily="34" charset="-128"/>
              </a:rPr>
              <a:t>method.</a:t>
            </a:r>
            <a:endParaRPr lang="en-US" dirty="0">
              <a:ea typeface="ＭＳ Ｐゴシック" pitchFamily="34" charset="-128"/>
            </a:endParaRPr>
          </a:p>
          <a:p>
            <a:pPr marL="693738" lvl="1" indent="-292100"/>
            <a:r>
              <a:rPr lang="en-US" dirty="0">
                <a:ea typeface="ＭＳ Ｐゴシック" pitchFamily="34" charset="-128"/>
              </a:rPr>
              <a:t>Sensitivity analysis</a:t>
            </a:r>
          </a:p>
          <a:p>
            <a:pPr marL="1096963" lvl="2" indent="-292100"/>
            <a:r>
              <a:rPr lang="en-US" dirty="0" smtClean="0">
                <a:ea typeface="ＭＳ Ｐゴシック" pitchFamily="34" charset="-128"/>
              </a:rPr>
              <a:t>This type of analysis determines </a:t>
            </a:r>
            <a:r>
              <a:rPr lang="en-US" dirty="0">
                <a:ea typeface="ＭＳ Ｐゴシック" pitchFamily="34" charset="-128"/>
              </a:rPr>
              <a:t>how varying definitions of study outcome will affect the measures of </a:t>
            </a:r>
            <a:r>
              <a:rPr lang="en-US" dirty="0" smtClean="0">
                <a:ea typeface="ＭＳ Ｐゴシック" pitchFamily="34" charset="-128"/>
              </a:rPr>
              <a:t>association. </a:t>
            </a:r>
            <a:endParaRPr lang="en-US" dirty="0">
              <a:ea typeface="ＭＳ Ｐゴシック" pitchFamily="34" charset="-128"/>
            </a:endParaRPr>
          </a:p>
          <a:p>
            <a:pPr marL="693738" lvl="1" indent="-292100"/>
            <a:endParaRPr lang="en-US" dirty="0" smtClean="0">
              <a:ea typeface="ＭＳ Ｐゴシック" pitchFamily="34" charset="-128"/>
            </a:endParaRPr>
          </a:p>
        </p:txBody>
      </p:sp>
      <p:sp>
        <p:nvSpPr>
          <p:cNvPr id="15363" name="Title 2"/>
          <p:cNvSpPr>
            <a:spLocks noGrp="1"/>
          </p:cNvSpPr>
          <p:nvPr>
            <p:ph type="title"/>
          </p:nvPr>
        </p:nvSpPr>
        <p:spPr/>
        <p:txBody>
          <a:bodyPr/>
          <a:lstStyle/>
          <a:p>
            <a:r>
              <a:rPr lang="en-US" dirty="0" smtClean="0">
                <a:ea typeface="ＭＳ Ｐゴシック" pitchFamily="34" charset="-128"/>
              </a:rPr>
              <a:t>Study Design and Analysis (2 of 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600" dirty="0" smtClean="0">
                <a:ea typeface="ＭＳ Ｐゴシック" pitchFamily="34" charset="-128"/>
              </a:rPr>
              <a:t>Increase internal validity by using clearly and objectively defined outcomes.</a:t>
            </a:r>
          </a:p>
          <a:p>
            <a:pPr marL="292100" indent="-292100"/>
            <a:r>
              <a:rPr lang="en-US" sz="2600" dirty="0" smtClean="0">
                <a:ea typeface="ＭＳ Ｐゴシック" pitchFamily="34" charset="-128"/>
              </a:rPr>
              <a:t>Validate and adjudicate outcomes when possible.</a:t>
            </a:r>
          </a:p>
          <a:p>
            <a:pPr marL="292100" indent="-292100"/>
            <a:r>
              <a:rPr lang="en-US" sz="2600" dirty="0">
                <a:ea typeface="ＭＳ Ｐゴシック" pitchFamily="34" charset="-128"/>
              </a:rPr>
              <a:t>C</a:t>
            </a:r>
            <a:r>
              <a:rPr lang="en-US" sz="2600" dirty="0" smtClean="0">
                <a:ea typeface="ＭＳ Ｐゴシック" pitchFamily="34" charset="-128"/>
              </a:rPr>
              <a:t>ollect outcome data in an equivalent manner across treatment comparison groups. </a:t>
            </a:r>
          </a:p>
          <a:p>
            <a:pPr marL="292100" indent="-292100"/>
            <a:r>
              <a:rPr lang="en-US" sz="2600" dirty="0" smtClean="0">
                <a:ea typeface="ＭＳ Ｐゴシック" pitchFamily="34" charset="-128"/>
              </a:rPr>
              <a:t>Use </a:t>
            </a:r>
            <a:r>
              <a:rPr lang="en-US" sz="2600" dirty="0">
                <a:ea typeface="ＭＳ Ｐゴシック" pitchFamily="34" charset="-128"/>
              </a:rPr>
              <a:t>appropriate analytic methods suitable to the outcome measure and sensitivity analysis to address varying definitions </a:t>
            </a:r>
            <a:r>
              <a:rPr lang="en-US" sz="2600" dirty="0" smtClean="0">
                <a:ea typeface="ＭＳ Ｐゴシック" pitchFamily="34" charset="-128"/>
              </a:rPr>
              <a:t>and make </a:t>
            </a:r>
            <a:r>
              <a:rPr lang="en-US" sz="2600" dirty="0">
                <a:ea typeface="ＭＳ Ｐゴシック" pitchFamily="34" charset="-128"/>
              </a:rPr>
              <a:t>inferences more robust and reliable. </a:t>
            </a:r>
          </a:p>
          <a:p>
            <a:pPr marL="292100" indent="-292100"/>
            <a:endParaRPr lang="en-US" sz="2500" dirty="0" smtClean="0">
              <a:ea typeface="ＭＳ Ｐゴシック" pitchFamily="34" charset="-128"/>
            </a:endParaRPr>
          </a:p>
          <a:p>
            <a:pPr marL="693738" lvl="1" indent="-292100"/>
            <a:endParaRPr lang="en-US" dirty="0" smtClean="0">
              <a:ea typeface="ＭＳ Ｐゴシック" pitchFamily="34" charset="-128"/>
            </a:endParaRPr>
          </a:p>
        </p:txBody>
      </p:sp>
      <p:sp>
        <p:nvSpPr>
          <p:cNvPr id="18435" name="Title 2"/>
          <p:cNvSpPr>
            <a:spLocks noGrp="1"/>
          </p:cNvSpPr>
          <p:nvPr>
            <p:ph type="title"/>
          </p:nvPr>
        </p:nvSpPr>
        <p:spPr/>
        <p:txBody>
          <a:bodyPr/>
          <a:lstStyle/>
          <a:p>
            <a:r>
              <a:rPr lang="en-US" dirty="0" smtClean="0">
                <a:ea typeface="ＭＳ Ｐゴシック" pitchFamily="34" charset="-128"/>
              </a:rPr>
              <a:t>Conclusions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descr="This is the first of three slides. It includes a table of guidance and key considerations for outcome definition and measurement in comparative effectiveness research protocols and proposals. Guidance and key considerations include:&#10;&#10;Propose primary and secondary outcomes that directly correspond to research questions:&#10;- The followup period should be sufficient to observe hypothesized effects of treatment on primary and secondary outcomes.&#10;&#10;Provide clear and objective definitions of clinical outcomes:&#10;- These definitions should reflect the hypothesized mechanism of effect of treatment, if known.&#10;- These definitions should provide justification that an outcome is reliably ascertained without additional validation, when applicable and feasible, or propose validation and/or adjudication of end points.&#10;- If an intermediate (surrogate) end point is proposed, justification should be provided, explaining why the main disease outcome of interest is not being used and that the intermediate end point reflects the expected pathway of effect of treatment on main outcome of interest."/>
          <p:cNvSpPr>
            <a:spLocks noGrp="1"/>
          </p:cNvSpPr>
          <p:nvPr>
            <p:ph type="title"/>
          </p:nvPr>
        </p:nvSpPr>
        <p:spPr/>
        <p:txBody>
          <a:bodyPr/>
          <a:lstStyle/>
          <a:p>
            <a:r>
              <a:rPr lang="en-US" dirty="0" smtClean="0">
                <a:ea typeface="ＭＳ Ｐゴシック" pitchFamily="34" charset="-128"/>
              </a:rPr>
              <a:t>Summary Checklist (1 of 3)</a:t>
            </a:r>
          </a:p>
        </p:txBody>
      </p:sp>
      <p:graphicFrame>
        <p:nvGraphicFramePr>
          <p:cNvPr id="4" name="Content Placeholder 3" descr="This is the first of three slides. It includes a table of guidance and key considerations for outcome definition and measurement in comparative effectiveness research protocols and proposals. Guidance and key considerations include:&#10;&#10;Propose primary and secondary outcomes that directly correspond to research questions:&#10;- The followup period should be sufficient to observe hypothesized effects of treatment on primary and secondary outcomes.&#10;&#10;Provide clear and objective definitions of clinical outcomes:&#10;- These definitions should reflect the hypothesized mechanism of effect of treatment, if known.&#10;- These definitions should provide justification that an outcome is reliably ascertained without additional validation, when applicable and feasible, or propose validation and/or adjudication of end points.&#10;- If an intermediate (surrogate) end point is proposed, justification should be provided, explaining why the main disease outcome of interest is not being used and that the intermediate end point reflects the expected pathway of effect of treatment on main outcome of interest."/>
          <p:cNvGraphicFramePr>
            <a:graphicFrameLocks noGrp="1"/>
          </p:cNvGraphicFramePr>
          <p:nvPr>
            <p:ph type="tbl" idx="1"/>
            <p:extLst>
              <p:ext uri="{D42A27DB-BD31-4B8C-83A1-F6EECF244321}">
                <p14:modId xmlns:p14="http://schemas.microsoft.com/office/powerpoint/2010/main" val="682269873"/>
              </p:ext>
            </p:extLst>
          </p:nvPr>
        </p:nvGraphicFramePr>
        <p:xfrm>
          <a:off x="457200" y="1295400"/>
          <a:ext cx="8229600" cy="4441506"/>
        </p:xfrm>
        <a:graphic>
          <a:graphicData uri="http://schemas.openxmlformats.org/drawingml/2006/table">
            <a:tbl>
              <a:tblPr firstRow="1" firstCol="1" bandRow="1">
                <a:tableStyleId>{C4B1156A-380E-4F78-BDF5-A606A8083BF9}</a:tableStyleId>
              </a:tblPr>
              <a:tblGrid>
                <a:gridCol w="3188043"/>
                <a:gridCol w="5041557"/>
              </a:tblGrid>
              <a:tr h="585787">
                <a:tc>
                  <a:txBody>
                    <a:bodyPr/>
                    <a:lstStyle/>
                    <a:p>
                      <a:pPr marL="0" marR="0" algn="ctr">
                        <a:spcBef>
                          <a:spcPts val="0"/>
                        </a:spcBef>
                        <a:spcAft>
                          <a:spcPts val="0"/>
                        </a:spcAft>
                      </a:pPr>
                      <a:r>
                        <a:rPr lang="en-US" sz="1700" u="none" dirty="0" smtClean="0">
                          <a:solidFill>
                            <a:schemeClr val="tx1"/>
                          </a:solidFill>
                          <a:effectLst/>
                        </a:rPr>
                        <a:t>Guidance</a:t>
                      </a:r>
                    </a:p>
                  </a:txBody>
                  <a:tcPr marL="64488" marR="64488" marT="0" marB="0" anchor="ctr"/>
                </a:tc>
                <a:tc>
                  <a:txBody>
                    <a:bodyPr/>
                    <a:lstStyle/>
                    <a:p>
                      <a:pPr marL="0" marR="0" algn="ctr">
                        <a:spcBef>
                          <a:spcPts val="0"/>
                        </a:spcBef>
                        <a:spcAft>
                          <a:spcPts val="0"/>
                        </a:spcAft>
                      </a:pPr>
                      <a:r>
                        <a:rPr lang="en-US" sz="1700" u="none" dirty="0">
                          <a:solidFill>
                            <a:schemeClr val="tx1"/>
                          </a:solidFill>
                          <a:effectLst/>
                        </a:rPr>
                        <a:t>Key Considerations</a:t>
                      </a:r>
                      <a:endParaRPr lang="en-US" sz="1700" u="none" dirty="0">
                        <a:solidFill>
                          <a:schemeClr val="tx1"/>
                        </a:solidFill>
                        <a:effectLst/>
                        <a:latin typeface="Times New Roman"/>
                        <a:ea typeface="Calibri"/>
                        <a:cs typeface="Times New Roman"/>
                      </a:endParaRPr>
                    </a:p>
                  </a:txBody>
                  <a:tcPr marL="64488" marR="64488" marT="0" marB="0" anchor="ctr"/>
                </a:tc>
              </a:tr>
              <a:tr h="838200">
                <a:tc>
                  <a:txBody>
                    <a:bodyPr/>
                    <a:lstStyle/>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Propose primary and secondary outcomes that directly correspond to research questions</a:t>
                      </a:r>
                    </a:p>
                  </a:txBody>
                  <a:tcPr marL="44484" marR="44484"/>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The followup </a:t>
                      </a:r>
                      <a:r>
                        <a:rPr lang="en-US" sz="1600" b="0" kern="1200" dirty="0">
                          <a:solidFill>
                            <a:schemeClr val="tx1"/>
                          </a:solidFill>
                          <a:effectLst/>
                          <a:latin typeface="Times New Roman"/>
                          <a:ea typeface="Calibri"/>
                          <a:cs typeface="Times New Roman"/>
                        </a:rPr>
                        <a:t>period should be sufficient to observe hypothesized effects of treatment on primary and secondary </a:t>
                      </a:r>
                      <a:r>
                        <a:rPr lang="en-US" sz="1600" b="0" kern="1200" dirty="0" smtClean="0">
                          <a:solidFill>
                            <a:schemeClr val="tx1"/>
                          </a:solidFill>
                          <a:effectLst/>
                          <a:latin typeface="Times New Roman"/>
                          <a:ea typeface="Calibri"/>
                          <a:cs typeface="Times New Roman"/>
                        </a:rPr>
                        <a:t>outcomes.</a:t>
                      </a:r>
                      <a:endParaRPr lang="en-US" sz="1600" b="0" kern="1200" dirty="0">
                        <a:solidFill>
                          <a:schemeClr val="tx1"/>
                        </a:solidFill>
                        <a:effectLst/>
                        <a:latin typeface="Times New Roman"/>
                        <a:ea typeface="Calibri"/>
                        <a:cs typeface="Times New Roman"/>
                      </a:endParaRPr>
                    </a:p>
                  </a:txBody>
                  <a:tcPr marL="44484" marR="44484"/>
                </a:tc>
              </a:tr>
              <a:tr h="2819400">
                <a:tc>
                  <a:txBody>
                    <a:bodyPr/>
                    <a:lstStyle/>
                    <a:p>
                      <a:pPr marL="0" marR="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Provide clear and objective definitions of clinical outcomes</a:t>
                      </a:r>
                    </a:p>
                  </a:txBody>
                  <a:tcPr marL="44484" marR="44484"/>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These definitions should </a:t>
                      </a:r>
                      <a:r>
                        <a:rPr lang="en-US" sz="1600" b="0" kern="1200" dirty="0">
                          <a:solidFill>
                            <a:schemeClr val="tx1"/>
                          </a:solidFill>
                          <a:effectLst/>
                          <a:latin typeface="Times New Roman"/>
                          <a:ea typeface="Calibri"/>
                          <a:cs typeface="Times New Roman"/>
                        </a:rPr>
                        <a:t>reflect </a:t>
                      </a:r>
                      <a:r>
                        <a:rPr lang="en-US" sz="1600" b="0" kern="1200" dirty="0" smtClean="0">
                          <a:solidFill>
                            <a:schemeClr val="tx1"/>
                          </a:solidFill>
                          <a:effectLst/>
                          <a:latin typeface="Times New Roman"/>
                          <a:ea typeface="Calibri"/>
                          <a:cs typeface="Times New Roman"/>
                        </a:rPr>
                        <a:t>the hypothesized </a:t>
                      </a:r>
                      <a:r>
                        <a:rPr lang="en-US" sz="1600" b="0" kern="1200" dirty="0">
                          <a:solidFill>
                            <a:schemeClr val="tx1"/>
                          </a:solidFill>
                          <a:effectLst/>
                          <a:latin typeface="Times New Roman"/>
                          <a:ea typeface="Calibri"/>
                          <a:cs typeface="Times New Roman"/>
                        </a:rPr>
                        <a:t>mechanism of effect of treatment, if </a:t>
                      </a:r>
                      <a:r>
                        <a:rPr lang="en-US" sz="1600" b="0" kern="1200" dirty="0" smtClean="0">
                          <a:solidFill>
                            <a:schemeClr val="tx1"/>
                          </a:solidFill>
                          <a:effectLst/>
                          <a:latin typeface="Times New Roman"/>
                          <a:ea typeface="Calibri"/>
                          <a:cs typeface="Times New Roman"/>
                        </a:rPr>
                        <a:t>known.</a:t>
                      </a:r>
                      <a:endParaRPr lang="en-US" sz="16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These definitions</a:t>
                      </a:r>
                      <a:r>
                        <a:rPr lang="en-US" sz="1600" b="0" kern="1200" baseline="0" dirty="0" smtClean="0">
                          <a:solidFill>
                            <a:schemeClr val="tx1"/>
                          </a:solidFill>
                          <a:effectLst/>
                          <a:latin typeface="Times New Roman"/>
                          <a:ea typeface="Calibri"/>
                          <a:cs typeface="Times New Roman"/>
                        </a:rPr>
                        <a:t> </a:t>
                      </a:r>
                      <a:r>
                        <a:rPr lang="en-US" sz="1600" b="0" kern="1200" dirty="0" smtClean="0">
                          <a:solidFill>
                            <a:schemeClr val="tx1"/>
                          </a:solidFill>
                          <a:effectLst/>
                          <a:latin typeface="Times New Roman"/>
                          <a:ea typeface="Calibri"/>
                          <a:cs typeface="Times New Roman"/>
                        </a:rPr>
                        <a:t>should </a:t>
                      </a:r>
                      <a:r>
                        <a:rPr lang="en-US" sz="1600" b="0" kern="1200" dirty="0">
                          <a:solidFill>
                            <a:schemeClr val="tx1"/>
                          </a:solidFill>
                          <a:effectLst/>
                          <a:latin typeface="Times New Roman"/>
                          <a:ea typeface="Calibri"/>
                          <a:cs typeface="Times New Roman"/>
                        </a:rPr>
                        <a:t>provide justification that </a:t>
                      </a:r>
                      <a:r>
                        <a:rPr lang="en-US" sz="1600" b="0" kern="1200" dirty="0" smtClean="0">
                          <a:solidFill>
                            <a:schemeClr val="tx1"/>
                          </a:solidFill>
                          <a:effectLst/>
                          <a:latin typeface="Times New Roman"/>
                          <a:ea typeface="Calibri"/>
                          <a:cs typeface="Times New Roman"/>
                        </a:rPr>
                        <a:t>an outcome </a:t>
                      </a:r>
                      <a:r>
                        <a:rPr lang="en-US" sz="1600" b="0" kern="1200" dirty="0">
                          <a:solidFill>
                            <a:schemeClr val="tx1"/>
                          </a:solidFill>
                          <a:effectLst/>
                          <a:latin typeface="Times New Roman"/>
                          <a:ea typeface="Calibri"/>
                          <a:cs typeface="Times New Roman"/>
                        </a:rPr>
                        <a:t>is reliably ascertained without additional validation, when applicable and feasible, or propose validation and/or adjudication of </a:t>
                      </a:r>
                      <a:r>
                        <a:rPr lang="en-US" sz="1600" b="0" kern="1200" dirty="0" smtClean="0">
                          <a:solidFill>
                            <a:schemeClr val="tx1"/>
                          </a:solidFill>
                          <a:effectLst/>
                          <a:latin typeface="Times New Roman"/>
                          <a:ea typeface="Calibri"/>
                          <a:cs typeface="Times New Roman"/>
                        </a:rPr>
                        <a:t>end points.</a:t>
                      </a:r>
                      <a:endParaRPr lang="en-US" sz="16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If an intermediate (surrogate) </a:t>
                      </a:r>
                      <a:r>
                        <a:rPr lang="en-US" sz="1600" b="0" kern="1200" dirty="0" smtClean="0">
                          <a:solidFill>
                            <a:schemeClr val="tx1"/>
                          </a:solidFill>
                          <a:effectLst/>
                          <a:latin typeface="Times New Roman"/>
                          <a:ea typeface="Calibri"/>
                          <a:cs typeface="Times New Roman"/>
                        </a:rPr>
                        <a:t>end point </a:t>
                      </a:r>
                      <a:r>
                        <a:rPr lang="en-US" sz="1600" b="0" kern="1200" dirty="0">
                          <a:solidFill>
                            <a:schemeClr val="tx1"/>
                          </a:solidFill>
                          <a:effectLst/>
                          <a:latin typeface="Times New Roman"/>
                          <a:ea typeface="Calibri"/>
                          <a:cs typeface="Times New Roman"/>
                        </a:rPr>
                        <a:t>is proposed, justification should be </a:t>
                      </a:r>
                      <a:r>
                        <a:rPr lang="en-US" sz="1600" b="0" kern="1200" dirty="0" smtClean="0">
                          <a:solidFill>
                            <a:schemeClr val="tx1"/>
                          </a:solidFill>
                          <a:effectLst/>
                          <a:latin typeface="Times New Roman"/>
                          <a:ea typeface="Calibri"/>
                          <a:cs typeface="Times New Roman"/>
                        </a:rPr>
                        <a:t>provided, explaining </a:t>
                      </a:r>
                      <a:r>
                        <a:rPr lang="en-US" sz="1600" b="0" kern="1200" dirty="0">
                          <a:solidFill>
                            <a:schemeClr val="tx1"/>
                          </a:solidFill>
                          <a:effectLst/>
                          <a:latin typeface="Times New Roman"/>
                          <a:ea typeface="Calibri"/>
                          <a:cs typeface="Times New Roman"/>
                        </a:rPr>
                        <a:t>why </a:t>
                      </a:r>
                      <a:r>
                        <a:rPr lang="en-US" sz="1600" b="0" kern="1200" dirty="0" smtClean="0">
                          <a:solidFill>
                            <a:schemeClr val="tx1"/>
                          </a:solidFill>
                          <a:effectLst/>
                          <a:latin typeface="Times New Roman"/>
                          <a:ea typeface="Calibri"/>
                          <a:cs typeface="Times New Roman"/>
                        </a:rPr>
                        <a:t>the main </a:t>
                      </a:r>
                      <a:r>
                        <a:rPr lang="en-US" sz="1600" b="0" kern="1200" dirty="0">
                          <a:solidFill>
                            <a:schemeClr val="tx1"/>
                          </a:solidFill>
                          <a:effectLst/>
                          <a:latin typeface="Times New Roman"/>
                          <a:ea typeface="Calibri"/>
                          <a:cs typeface="Times New Roman"/>
                        </a:rPr>
                        <a:t>disease outcome of interest is not being used and that </a:t>
                      </a:r>
                      <a:r>
                        <a:rPr lang="en-US" sz="1600" b="0" kern="1200" dirty="0" smtClean="0">
                          <a:solidFill>
                            <a:schemeClr val="tx1"/>
                          </a:solidFill>
                          <a:effectLst/>
                          <a:latin typeface="Times New Roman"/>
                          <a:ea typeface="Calibri"/>
                          <a:cs typeface="Times New Roman"/>
                        </a:rPr>
                        <a:t>the intermediate end point </a:t>
                      </a:r>
                      <a:r>
                        <a:rPr lang="en-US" sz="1600" b="0" kern="1200" dirty="0">
                          <a:solidFill>
                            <a:schemeClr val="tx1"/>
                          </a:solidFill>
                          <a:effectLst/>
                          <a:latin typeface="Times New Roman"/>
                          <a:ea typeface="Calibri"/>
                          <a:cs typeface="Times New Roman"/>
                        </a:rPr>
                        <a:t>reflects </a:t>
                      </a:r>
                      <a:r>
                        <a:rPr lang="en-US" sz="1600" b="0" kern="1200" dirty="0" smtClean="0">
                          <a:solidFill>
                            <a:schemeClr val="tx1"/>
                          </a:solidFill>
                          <a:effectLst/>
                          <a:latin typeface="Times New Roman"/>
                          <a:ea typeface="Calibri"/>
                          <a:cs typeface="Times New Roman"/>
                        </a:rPr>
                        <a:t>the expected </a:t>
                      </a:r>
                      <a:r>
                        <a:rPr lang="en-US" sz="1600" b="0" kern="1200" dirty="0">
                          <a:solidFill>
                            <a:schemeClr val="tx1"/>
                          </a:solidFill>
                          <a:effectLst/>
                          <a:latin typeface="Times New Roman"/>
                          <a:ea typeface="Calibri"/>
                          <a:cs typeface="Times New Roman"/>
                        </a:rPr>
                        <a:t>pathway of effect of treatment on </a:t>
                      </a:r>
                      <a:r>
                        <a:rPr lang="en-US" sz="1600" b="0" kern="1200" dirty="0" smtClean="0">
                          <a:solidFill>
                            <a:schemeClr val="tx1"/>
                          </a:solidFill>
                          <a:effectLst/>
                          <a:latin typeface="Times New Roman"/>
                          <a:ea typeface="Calibri"/>
                          <a:cs typeface="Times New Roman"/>
                        </a:rPr>
                        <a:t>the main </a:t>
                      </a:r>
                      <a:r>
                        <a:rPr lang="en-US" sz="1600" b="0" kern="1200" dirty="0">
                          <a:solidFill>
                            <a:schemeClr val="tx1"/>
                          </a:solidFill>
                          <a:effectLst/>
                          <a:latin typeface="Times New Roman"/>
                          <a:ea typeface="Calibri"/>
                          <a:cs typeface="Times New Roman"/>
                        </a:rPr>
                        <a:t>outcome of interest</a:t>
                      </a:r>
                    </a:p>
                  </a:txBody>
                  <a:tcPr marL="44484" marR="44484"/>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descr="This is the second of three slides. It includes a table of guidance and key considerations for outcome definition and measurement in comparative effectiveness research protocols and proposals. Guidance and key considerations include: &#10;&#10;Provide clear and relevant definitions of cost or health resource utilization outcomes: &#10;- Should reflect hypothesized effect of treatment on specific components of medical cost and/or resource utilization, if known&#10;- Should be measurable directly or via proxy from data sources proposed for study&#10;- For costs, should consider proposing standard benchmark costs to be applied to units of resource utilization, especially when multiple health systems, payment systems, and/or geographic regions are included in the study population or data source&#10;&#10;Describe plan for use of validated, standard instrument for measurement:&#10;- Should reflect hypothesized effect of treatment on specific aspects of disease symptoms or treatment, or quality of life, if known&#10;- Should propose use of a standard instrument that has been validated for use in a population representative of the study population, when possible&#10;- Should be validated for use when translated into other languages if intended to be used in those languages for study, when possible&#10;- Should be validated for the intended mode of administration, when possible"/>
          <p:cNvSpPr>
            <a:spLocks noGrp="1"/>
          </p:cNvSpPr>
          <p:nvPr>
            <p:ph type="title"/>
          </p:nvPr>
        </p:nvSpPr>
        <p:spPr/>
        <p:txBody>
          <a:bodyPr/>
          <a:lstStyle/>
          <a:p>
            <a:r>
              <a:rPr lang="en-US" dirty="0" smtClean="0">
                <a:ea typeface="ＭＳ Ｐゴシック" pitchFamily="34" charset="-128"/>
              </a:rPr>
              <a:t>Summary Checklist (2 of 3)</a:t>
            </a:r>
          </a:p>
        </p:txBody>
      </p:sp>
      <p:graphicFrame>
        <p:nvGraphicFramePr>
          <p:cNvPr id="4" name="Content Placeholder 3" descr="This is the second of three slides. It includes a table of guidance and key considerations for outcome definition and measurement in comparative effectiveness research protocols and proposals. Guidance and key considerations include: &#10;&#10;Provide clear and relevant definitions of cost or health resource utilization outcomes: &#10;- Should reflect hypothesized effect of treatment on specific components of medical cost and/or resource utilization, if known&#10;- Should be measurable directly or via proxy from data sources proposed for study&#10;- For costs, should consider proposing standard benchmark costs to be applied to units of resource utilization, especially when multiple health systems, payment systems, and/or geographic regions are included in the study population or data source&#10;&#10;Describe plan for use of validated, standard instrument for measurement:&#10;- Should reflect hypothesized effect of treatment on specific aspects of disease symptoms or treatment, or quality of life, if known&#10;- Should propose use of a standard instrument that has been validated for use in a population representative of the study population, when possible&#10;- Should be validated for use when translated into other languages if intended to be used in those languages for study, when possible&#10;- Should be validated for the intended mode of administration, when possible"/>
          <p:cNvGraphicFramePr>
            <a:graphicFrameLocks noGrp="1"/>
          </p:cNvGraphicFramePr>
          <p:nvPr>
            <p:ph type="tbl" idx="1"/>
            <p:extLst>
              <p:ext uri="{D42A27DB-BD31-4B8C-83A1-F6EECF244321}">
                <p14:modId xmlns:p14="http://schemas.microsoft.com/office/powerpoint/2010/main" val="3684352054"/>
              </p:ext>
            </p:extLst>
          </p:nvPr>
        </p:nvGraphicFramePr>
        <p:xfrm>
          <a:off x="457200" y="1295400"/>
          <a:ext cx="8229600" cy="4502671"/>
        </p:xfrm>
        <a:graphic>
          <a:graphicData uri="http://schemas.openxmlformats.org/drawingml/2006/table">
            <a:tbl>
              <a:tblPr firstRow="1" firstCol="1" bandRow="1">
                <a:tableStyleId>{C4B1156A-380E-4F78-BDF5-A606A8083BF9}</a:tableStyleId>
              </a:tblPr>
              <a:tblGrid>
                <a:gridCol w="1720735"/>
                <a:gridCol w="6508865"/>
              </a:tblGrid>
              <a:tr h="357490">
                <a:tc>
                  <a:txBody>
                    <a:bodyPr/>
                    <a:lstStyle/>
                    <a:p>
                      <a:pPr marL="0" marR="0" algn="ctr">
                        <a:spcBef>
                          <a:spcPts val="0"/>
                        </a:spcBef>
                        <a:spcAft>
                          <a:spcPts val="0"/>
                        </a:spcAft>
                      </a:pPr>
                      <a:r>
                        <a:rPr lang="en-US" sz="1500" u="none" dirty="0" smtClean="0">
                          <a:solidFill>
                            <a:schemeClr val="tx1"/>
                          </a:solidFill>
                          <a:effectLst/>
                        </a:rPr>
                        <a:t>Guidance</a:t>
                      </a:r>
                    </a:p>
                  </a:txBody>
                  <a:tcPr marL="65074" marR="65074" marT="0" marB="0" anchor="ctr"/>
                </a:tc>
                <a:tc>
                  <a:txBody>
                    <a:bodyPr/>
                    <a:lstStyle/>
                    <a:p>
                      <a:pPr marL="0" marR="0" algn="ctr">
                        <a:spcBef>
                          <a:spcPts val="0"/>
                        </a:spcBef>
                        <a:spcAft>
                          <a:spcPts val="0"/>
                        </a:spcAft>
                      </a:pPr>
                      <a:r>
                        <a:rPr lang="en-US" sz="1500" u="none" dirty="0">
                          <a:solidFill>
                            <a:schemeClr val="tx1"/>
                          </a:solidFill>
                          <a:effectLst/>
                        </a:rPr>
                        <a:t>Key Considerations</a:t>
                      </a:r>
                      <a:endParaRPr lang="en-US" sz="1500" u="none" dirty="0">
                        <a:solidFill>
                          <a:schemeClr val="tx1"/>
                        </a:solidFill>
                        <a:effectLst/>
                        <a:latin typeface="Times New Roman"/>
                        <a:ea typeface="Calibri"/>
                        <a:cs typeface="Times New Roman"/>
                      </a:endParaRPr>
                    </a:p>
                  </a:txBody>
                  <a:tcPr marL="65074" marR="65074" marT="0" marB="0" anchor="ctr"/>
                </a:tc>
              </a:tr>
              <a:tr h="2103022">
                <a:tc>
                  <a:txBody>
                    <a:bodyPr/>
                    <a:lstStyle/>
                    <a:p>
                      <a:pPr marL="0" marR="0" lvl="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Provide clear and relevant definitions of cost or health resource utilization outcomes</a:t>
                      </a:r>
                    </a:p>
                  </a:txBody>
                  <a:tcPr marL="44889" marR="44889"/>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Should </a:t>
                      </a:r>
                      <a:r>
                        <a:rPr lang="en-US" sz="1600" b="0" kern="1200" dirty="0">
                          <a:solidFill>
                            <a:schemeClr val="tx1"/>
                          </a:solidFill>
                          <a:effectLst/>
                          <a:latin typeface="Times New Roman"/>
                          <a:ea typeface="Calibri"/>
                          <a:cs typeface="Times New Roman"/>
                        </a:rPr>
                        <a:t>reflect hypothesized effect of treatment on specific components of medical cost and/or resource utilization, if </a:t>
                      </a:r>
                      <a:r>
                        <a:rPr lang="en-US" sz="1600" b="0" kern="1200" dirty="0" smtClean="0">
                          <a:solidFill>
                            <a:schemeClr val="tx1"/>
                          </a:solidFill>
                          <a:effectLst/>
                          <a:latin typeface="Times New Roman"/>
                          <a:ea typeface="Calibri"/>
                          <a:cs typeface="Times New Roman"/>
                        </a:rPr>
                        <a:t>known.</a:t>
                      </a:r>
                      <a:endParaRPr lang="en-US" sz="16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Should </a:t>
                      </a:r>
                      <a:r>
                        <a:rPr lang="en-US" sz="1600" b="0" kern="1200" dirty="0">
                          <a:solidFill>
                            <a:schemeClr val="tx1"/>
                          </a:solidFill>
                          <a:effectLst/>
                          <a:latin typeface="Times New Roman"/>
                          <a:ea typeface="Calibri"/>
                          <a:cs typeface="Times New Roman"/>
                        </a:rPr>
                        <a:t>be </a:t>
                      </a:r>
                      <a:r>
                        <a:rPr lang="en-US" sz="1600" b="0" kern="1200" dirty="0" smtClean="0">
                          <a:solidFill>
                            <a:schemeClr val="tx1"/>
                          </a:solidFill>
                          <a:effectLst/>
                          <a:latin typeface="Times New Roman"/>
                          <a:ea typeface="Calibri"/>
                          <a:cs typeface="Times New Roman"/>
                        </a:rPr>
                        <a:t>measurable </a:t>
                      </a:r>
                      <a:r>
                        <a:rPr lang="en-US" sz="1600" b="0" kern="1200" dirty="0">
                          <a:solidFill>
                            <a:schemeClr val="tx1"/>
                          </a:solidFill>
                          <a:effectLst/>
                          <a:latin typeface="Times New Roman"/>
                          <a:ea typeface="Calibri"/>
                          <a:cs typeface="Times New Roman"/>
                        </a:rPr>
                        <a:t>directly or via proxy from data sources proposed for </a:t>
                      </a:r>
                      <a:r>
                        <a:rPr lang="en-US" sz="1600" b="0" kern="1200" dirty="0" smtClean="0">
                          <a:solidFill>
                            <a:schemeClr val="tx1"/>
                          </a:solidFill>
                          <a:effectLst/>
                          <a:latin typeface="Times New Roman"/>
                          <a:ea typeface="Calibri"/>
                          <a:cs typeface="Times New Roman"/>
                        </a:rPr>
                        <a:t>study</a:t>
                      </a:r>
                      <a:endParaRPr lang="en-US" sz="16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For costs, </a:t>
                      </a:r>
                      <a:r>
                        <a:rPr lang="en-US" sz="1600" b="0" kern="1200" dirty="0" smtClean="0">
                          <a:solidFill>
                            <a:schemeClr val="tx1"/>
                          </a:solidFill>
                          <a:effectLst/>
                          <a:latin typeface="Times New Roman"/>
                          <a:ea typeface="Calibri"/>
                          <a:cs typeface="Times New Roman"/>
                        </a:rPr>
                        <a:t>should consider </a:t>
                      </a:r>
                      <a:r>
                        <a:rPr lang="en-US" sz="1600" b="0" kern="1200" dirty="0">
                          <a:solidFill>
                            <a:schemeClr val="tx1"/>
                          </a:solidFill>
                          <a:effectLst/>
                          <a:latin typeface="Times New Roman"/>
                          <a:ea typeface="Calibri"/>
                          <a:cs typeface="Times New Roman"/>
                        </a:rPr>
                        <a:t>proposing standard benchmark costs to be applied to units of resource </a:t>
                      </a:r>
                      <a:r>
                        <a:rPr lang="en-US" sz="1600" b="0" kern="1200" dirty="0" smtClean="0">
                          <a:solidFill>
                            <a:schemeClr val="tx1"/>
                          </a:solidFill>
                          <a:effectLst/>
                          <a:latin typeface="Times New Roman"/>
                          <a:ea typeface="Calibri"/>
                          <a:cs typeface="Times New Roman"/>
                        </a:rPr>
                        <a:t>utilization, </a:t>
                      </a:r>
                      <a:r>
                        <a:rPr lang="en-US" sz="1600" b="0" kern="1200" dirty="0">
                          <a:solidFill>
                            <a:schemeClr val="tx1"/>
                          </a:solidFill>
                          <a:effectLst/>
                          <a:latin typeface="Times New Roman"/>
                          <a:ea typeface="Calibri"/>
                          <a:cs typeface="Times New Roman"/>
                        </a:rPr>
                        <a:t>especially when multiple health systems, payment systems, and/or geographic regions are included in </a:t>
                      </a:r>
                      <a:r>
                        <a:rPr lang="en-US" sz="1600" b="0" kern="1200" dirty="0" smtClean="0">
                          <a:solidFill>
                            <a:schemeClr val="tx1"/>
                          </a:solidFill>
                          <a:effectLst/>
                          <a:latin typeface="Times New Roman"/>
                          <a:ea typeface="Calibri"/>
                          <a:cs typeface="Times New Roman"/>
                        </a:rPr>
                        <a:t>the study </a:t>
                      </a:r>
                      <a:r>
                        <a:rPr lang="en-US" sz="1600" b="0" kern="1200" dirty="0">
                          <a:solidFill>
                            <a:schemeClr val="tx1"/>
                          </a:solidFill>
                          <a:effectLst/>
                          <a:latin typeface="Times New Roman"/>
                          <a:ea typeface="Calibri"/>
                          <a:cs typeface="Times New Roman"/>
                        </a:rPr>
                        <a:t>population or data </a:t>
                      </a:r>
                      <a:r>
                        <a:rPr lang="en-US" sz="1600" b="0" kern="1200" dirty="0" smtClean="0">
                          <a:solidFill>
                            <a:schemeClr val="tx1"/>
                          </a:solidFill>
                          <a:effectLst/>
                          <a:latin typeface="Times New Roman"/>
                          <a:ea typeface="Calibri"/>
                          <a:cs typeface="Times New Roman"/>
                        </a:rPr>
                        <a:t>source.</a:t>
                      </a:r>
                      <a:endParaRPr lang="en-US" sz="1600" b="0" kern="1200" dirty="0">
                        <a:solidFill>
                          <a:schemeClr val="tx1"/>
                        </a:solidFill>
                        <a:effectLst/>
                        <a:latin typeface="Times New Roman"/>
                        <a:ea typeface="Calibri"/>
                        <a:cs typeface="Times New Roman"/>
                      </a:endParaRPr>
                    </a:p>
                  </a:txBody>
                  <a:tcPr marL="44889" marR="44889"/>
                </a:tc>
              </a:tr>
              <a:tr h="1859378">
                <a:tc>
                  <a:txBody>
                    <a:bodyPr/>
                    <a:lstStyle/>
                    <a:p>
                      <a:pPr marL="0" marR="0" lvl="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Describe plan for use of </a:t>
                      </a:r>
                      <a:r>
                        <a:rPr lang="en-US" sz="1600" b="0" kern="1200" dirty="0" smtClean="0">
                          <a:solidFill>
                            <a:schemeClr val="tx1"/>
                          </a:solidFill>
                          <a:effectLst/>
                          <a:latin typeface="Times New Roman"/>
                          <a:ea typeface="Calibri"/>
                          <a:cs typeface="Times New Roman"/>
                        </a:rPr>
                        <a:t>a validated</a:t>
                      </a:r>
                      <a:r>
                        <a:rPr lang="en-US" sz="1600" b="0" kern="1200" dirty="0">
                          <a:solidFill>
                            <a:schemeClr val="tx1"/>
                          </a:solidFill>
                          <a:effectLst/>
                          <a:latin typeface="Times New Roman"/>
                          <a:ea typeface="Calibri"/>
                          <a:cs typeface="Times New Roman"/>
                        </a:rPr>
                        <a:t>, standard instrument for </a:t>
                      </a:r>
                      <a:r>
                        <a:rPr lang="en-US" sz="1600" b="0" kern="1200" dirty="0" smtClean="0">
                          <a:solidFill>
                            <a:schemeClr val="tx1"/>
                          </a:solidFill>
                          <a:effectLst/>
                          <a:latin typeface="Times New Roman"/>
                          <a:ea typeface="Calibri"/>
                          <a:cs typeface="Times New Roman"/>
                        </a:rPr>
                        <a:t>measuring patient-reported outcomes</a:t>
                      </a:r>
                      <a:endParaRPr lang="en-US" sz="1600" b="0" kern="1200" dirty="0">
                        <a:solidFill>
                          <a:schemeClr val="tx1"/>
                        </a:solidFill>
                        <a:effectLst/>
                        <a:latin typeface="Times New Roman"/>
                        <a:ea typeface="Calibri"/>
                        <a:cs typeface="Times New Roman"/>
                      </a:endParaRPr>
                    </a:p>
                  </a:txBody>
                  <a:tcPr marL="44889" marR="44889"/>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Should reflect </a:t>
                      </a:r>
                      <a:r>
                        <a:rPr lang="en-US" sz="1600" b="0" kern="1200" dirty="0" smtClean="0">
                          <a:solidFill>
                            <a:schemeClr val="tx1"/>
                          </a:solidFill>
                          <a:effectLst/>
                          <a:latin typeface="Times New Roman"/>
                          <a:ea typeface="Calibri"/>
                          <a:cs typeface="Times New Roman"/>
                        </a:rPr>
                        <a:t>the hypothesized </a:t>
                      </a:r>
                      <a:r>
                        <a:rPr lang="en-US" sz="1600" b="0" kern="1200" dirty="0">
                          <a:solidFill>
                            <a:schemeClr val="tx1"/>
                          </a:solidFill>
                          <a:effectLst/>
                          <a:latin typeface="Times New Roman"/>
                          <a:ea typeface="Calibri"/>
                          <a:cs typeface="Times New Roman"/>
                        </a:rPr>
                        <a:t>effect of treatment on specific aspects of disease symptoms or </a:t>
                      </a:r>
                      <a:r>
                        <a:rPr lang="en-US" sz="1600" b="0" kern="1200" dirty="0" smtClean="0">
                          <a:solidFill>
                            <a:schemeClr val="tx1"/>
                          </a:solidFill>
                          <a:effectLst/>
                          <a:latin typeface="Times New Roman"/>
                          <a:ea typeface="Calibri"/>
                          <a:cs typeface="Times New Roman"/>
                        </a:rPr>
                        <a:t>treatment </a:t>
                      </a:r>
                      <a:r>
                        <a:rPr lang="en-US" sz="1600" b="0" kern="1200" dirty="0">
                          <a:solidFill>
                            <a:schemeClr val="tx1"/>
                          </a:solidFill>
                          <a:effectLst/>
                          <a:latin typeface="Times New Roman"/>
                          <a:ea typeface="Calibri"/>
                          <a:cs typeface="Times New Roman"/>
                        </a:rPr>
                        <a:t>or quality of life, if known</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Should propose use of a standard instrument that has been validated for use in </a:t>
                      </a:r>
                      <a:r>
                        <a:rPr lang="en-US" sz="1600" b="0" kern="1200" dirty="0" smtClean="0">
                          <a:solidFill>
                            <a:schemeClr val="tx1"/>
                          </a:solidFill>
                          <a:effectLst/>
                          <a:latin typeface="Times New Roman"/>
                          <a:ea typeface="Calibri"/>
                          <a:cs typeface="Times New Roman"/>
                        </a:rPr>
                        <a:t>a population </a:t>
                      </a:r>
                      <a:r>
                        <a:rPr lang="en-US" sz="1600" b="0" kern="1200" dirty="0">
                          <a:solidFill>
                            <a:schemeClr val="tx1"/>
                          </a:solidFill>
                          <a:effectLst/>
                          <a:latin typeface="Times New Roman"/>
                          <a:ea typeface="Calibri"/>
                          <a:cs typeface="Times New Roman"/>
                        </a:rPr>
                        <a:t>representative of the study population, when possible</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Should be validated for use </a:t>
                      </a:r>
                      <a:r>
                        <a:rPr lang="en-US" sz="1600" b="0" kern="1200" dirty="0" smtClean="0">
                          <a:solidFill>
                            <a:schemeClr val="tx1"/>
                          </a:solidFill>
                          <a:effectLst/>
                          <a:latin typeface="Times New Roman"/>
                          <a:ea typeface="Calibri"/>
                          <a:cs typeface="Times New Roman"/>
                        </a:rPr>
                        <a:t>when translated into other languages </a:t>
                      </a:r>
                      <a:r>
                        <a:rPr lang="en-US" sz="1600" b="0" kern="1200" dirty="0">
                          <a:solidFill>
                            <a:schemeClr val="tx1"/>
                          </a:solidFill>
                          <a:effectLst/>
                          <a:latin typeface="Times New Roman"/>
                          <a:ea typeface="Calibri"/>
                          <a:cs typeface="Times New Roman"/>
                        </a:rPr>
                        <a:t>if intended to be used </a:t>
                      </a:r>
                      <a:r>
                        <a:rPr lang="en-US" sz="1600" b="0" kern="1200" dirty="0" smtClean="0">
                          <a:solidFill>
                            <a:schemeClr val="tx1"/>
                          </a:solidFill>
                          <a:effectLst/>
                          <a:latin typeface="Times New Roman"/>
                          <a:ea typeface="Calibri"/>
                          <a:cs typeface="Times New Roman"/>
                        </a:rPr>
                        <a:t>for the</a:t>
                      </a:r>
                      <a:r>
                        <a:rPr lang="en-US" sz="1600" b="0" kern="1200" baseline="0" dirty="0" smtClean="0">
                          <a:solidFill>
                            <a:schemeClr val="tx1"/>
                          </a:solidFill>
                          <a:effectLst/>
                          <a:latin typeface="Times New Roman"/>
                          <a:ea typeface="Calibri"/>
                          <a:cs typeface="Times New Roman"/>
                        </a:rPr>
                        <a:t> study </a:t>
                      </a:r>
                      <a:r>
                        <a:rPr lang="en-US" sz="1600" b="0" kern="1200" dirty="0" smtClean="0">
                          <a:solidFill>
                            <a:schemeClr val="tx1"/>
                          </a:solidFill>
                          <a:effectLst/>
                          <a:latin typeface="Times New Roman"/>
                          <a:ea typeface="Calibri"/>
                          <a:cs typeface="Times New Roman"/>
                        </a:rPr>
                        <a:t>in </a:t>
                      </a:r>
                      <a:r>
                        <a:rPr lang="en-US" sz="1600" b="0" kern="1200" dirty="0">
                          <a:solidFill>
                            <a:schemeClr val="tx1"/>
                          </a:solidFill>
                          <a:effectLst/>
                          <a:latin typeface="Times New Roman"/>
                          <a:ea typeface="Calibri"/>
                          <a:cs typeface="Times New Roman"/>
                        </a:rPr>
                        <a:t>those </a:t>
                      </a:r>
                      <a:r>
                        <a:rPr lang="en-US" sz="1600" b="0" kern="1200" dirty="0" smtClean="0">
                          <a:solidFill>
                            <a:schemeClr val="tx1"/>
                          </a:solidFill>
                          <a:effectLst/>
                          <a:latin typeface="Times New Roman"/>
                          <a:ea typeface="Calibri"/>
                          <a:cs typeface="Times New Roman"/>
                        </a:rPr>
                        <a:t>languages, </a:t>
                      </a:r>
                      <a:r>
                        <a:rPr lang="en-US" sz="1600" b="0" kern="1200" dirty="0">
                          <a:solidFill>
                            <a:schemeClr val="tx1"/>
                          </a:solidFill>
                          <a:effectLst/>
                          <a:latin typeface="Times New Roman"/>
                          <a:ea typeface="Calibri"/>
                          <a:cs typeface="Times New Roman"/>
                        </a:rPr>
                        <a:t>when possible</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Should be validated for the intended mode of administration, when possible</a:t>
                      </a:r>
                    </a:p>
                  </a:txBody>
                  <a:tcPr marL="44889" marR="44889"/>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2" descr="This is the last of three slides. It includes a table of guidance and key considerations for outcome definition and measurement in comparative effectiveness research protocols and proposals. Guidance and key considerations include:&#10;&#10;Address issues of bias expected to arise and the proposed means of bias minimization:&#10;- Describe potential issues of bias, misclassification, and missing data that may be expected to occur with the proposed outcomes, including those specific to patient-reported outcomes data.&#10;- Provide a plan for minimizing identified issues of potential bias, misclassification, and missing data.&#10;&#10;Analysis:&#10;- The proposed analytical methods should correspond to the nature of outcome measure (e.g., continuous, categorical [dichotomous, polychotomous, ordinal], repeated measures, time-to-event).&#10;- Sensitivity analyses should be performed when questions arise around the study outcomes.&#10;- Sensitivity analyses should be proposed that address different relevant definitions of the study outcome(s) or multiple related outcomes (e.g., different measures of subclinical and clinical cardiovascular disease)."/>
          <p:cNvSpPr>
            <a:spLocks noGrp="1"/>
          </p:cNvSpPr>
          <p:nvPr>
            <p:ph type="title"/>
          </p:nvPr>
        </p:nvSpPr>
        <p:spPr/>
        <p:txBody>
          <a:bodyPr/>
          <a:lstStyle/>
          <a:p>
            <a:r>
              <a:rPr lang="en-US" dirty="0" smtClean="0">
                <a:ea typeface="ＭＳ Ｐゴシック" pitchFamily="34" charset="-128"/>
              </a:rPr>
              <a:t>Summary Checklist (3 of 3)</a:t>
            </a:r>
          </a:p>
        </p:txBody>
      </p:sp>
      <p:graphicFrame>
        <p:nvGraphicFramePr>
          <p:cNvPr id="4" name="Content Placeholder 3" descr="This is the last of three slides. It includes a table of guidance and key considerations for outcome definition and measurement in comparative effectiveness research protocols and proposals. Guidance and key considerations include:&#10;&#10;Address issues of bias expected to arise and the proposed means of bias minimization:&#10;- Describe potential issues of bias, misclassification, and missing data that may be expected to occur with the proposed outcomes, including those specific to patient-reported outcomes data.&#10;- Provide a plan for minimizing identified issues of potential bias, misclassification, and missing data.&#10;&#10;Analysis:&#10;- The proposed analytical methods should correspond to the nature of outcome measure (e.g., continuous, categorical [dichotomous, polychotomous, ordinal], repeated measures, time-to-event).&#10;- Sensitivity analyses should be performed when questions arise around the study outcomes.&#10;- Sensitivity analyses should be proposed that address different relevant definitions of the study outcome(s) or multiple related outcomes (e.g., different measures of subclinical and clinical cardiovascular disease)."/>
          <p:cNvGraphicFramePr>
            <a:graphicFrameLocks noGrp="1"/>
          </p:cNvGraphicFramePr>
          <p:nvPr>
            <p:ph type="tbl" idx="1"/>
            <p:extLst>
              <p:ext uri="{D42A27DB-BD31-4B8C-83A1-F6EECF244321}">
                <p14:modId xmlns:p14="http://schemas.microsoft.com/office/powerpoint/2010/main" val="3603625855"/>
              </p:ext>
            </p:extLst>
          </p:nvPr>
        </p:nvGraphicFramePr>
        <p:xfrm>
          <a:off x="457200" y="1295400"/>
          <a:ext cx="8229600" cy="3938587"/>
        </p:xfrm>
        <a:graphic>
          <a:graphicData uri="http://schemas.openxmlformats.org/drawingml/2006/table">
            <a:tbl>
              <a:tblPr firstRow="1" firstCol="1" bandRow="1">
                <a:tableStyleId>{C4B1156A-380E-4F78-BDF5-A606A8083BF9}</a:tableStyleId>
              </a:tblPr>
              <a:tblGrid>
                <a:gridCol w="1887523"/>
                <a:gridCol w="6342077"/>
              </a:tblGrid>
              <a:tr h="550920">
                <a:tc>
                  <a:txBody>
                    <a:bodyPr/>
                    <a:lstStyle/>
                    <a:p>
                      <a:pPr marL="0" marR="0" algn="ctr">
                        <a:spcBef>
                          <a:spcPts val="0"/>
                        </a:spcBef>
                        <a:spcAft>
                          <a:spcPts val="0"/>
                        </a:spcAft>
                      </a:pPr>
                      <a:r>
                        <a:rPr lang="en-US" sz="1700" u="none" dirty="0" smtClean="0">
                          <a:solidFill>
                            <a:schemeClr val="tx1"/>
                          </a:solidFill>
                          <a:effectLst/>
                        </a:rPr>
                        <a:t>Guidance</a:t>
                      </a:r>
                    </a:p>
                  </a:txBody>
                  <a:tcPr marL="65671" marR="65671" marT="0" marB="0" anchor="ctr"/>
                </a:tc>
                <a:tc>
                  <a:txBody>
                    <a:bodyPr/>
                    <a:lstStyle/>
                    <a:p>
                      <a:pPr marL="0" marR="0" algn="ctr">
                        <a:spcBef>
                          <a:spcPts val="0"/>
                        </a:spcBef>
                        <a:spcAft>
                          <a:spcPts val="0"/>
                        </a:spcAft>
                      </a:pPr>
                      <a:r>
                        <a:rPr lang="en-US" sz="1700" u="none" dirty="0">
                          <a:solidFill>
                            <a:schemeClr val="tx1"/>
                          </a:solidFill>
                          <a:effectLst/>
                        </a:rPr>
                        <a:t>Key Considerations</a:t>
                      </a:r>
                      <a:endParaRPr lang="en-US" sz="1700" u="none" dirty="0">
                        <a:solidFill>
                          <a:schemeClr val="tx1"/>
                        </a:solidFill>
                        <a:effectLst/>
                        <a:latin typeface="Times New Roman"/>
                        <a:ea typeface="Calibri"/>
                        <a:cs typeface="Times New Roman"/>
                      </a:endParaRPr>
                    </a:p>
                  </a:txBody>
                  <a:tcPr marL="65671" marR="65671" marT="0" marB="0" anchor="ctr"/>
                </a:tc>
              </a:tr>
              <a:tr h="1315789">
                <a:tc>
                  <a:txBody>
                    <a:bodyPr/>
                    <a:lstStyle/>
                    <a:p>
                      <a:pPr marL="0" marR="0" lvl="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Address issues of bias expected to arise and </a:t>
                      </a:r>
                      <a:r>
                        <a:rPr lang="en-US" sz="1600" b="0" kern="1200" dirty="0" smtClean="0">
                          <a:solidFill>
                            <a:schemeClr val="tx1"/>
                          </a:solidFill>
                          <a:effectLst/>
                          <a:latin typeface="Times New Roman"/>
                          <a:ea typeface="Calibri"/>
                          <a:cs typeface="Times New Roman"/>
                        </a:rPr>
                        <a:t>use proposed </a:t>
                      </a:r>
                      <a:r>
                        <a:rPr lang="en-US" sz="1600" b="0" kern="1200" dirty="0">
                          <a:solidFill>
                            <a:schemeClr val="tx1"/>
                          </a:solidFill>
                          <a:effectLst/>
                          <a:latin typeface="Times New Roman"/>
                          <a:ea typeface="Calibri"/>
                          <a:cs typeface="Times New Roman"/>
                        </a:rPr>
                        <a:t>means </a:t>
                      </a:r>
                      <a:r>
                        <a:rPr lang="en-US" sz="1600" b="0" kern="1200" dirty="0" smtClean="0">
                          <a:solidFill>
                            <a:schemeClr val="tx1"/>
                          </a:solidFill>
                          <a:effectLst/>
                          <a:latin typeface="Times New Roman"/>
                          <a:ea typeface="Calibri"/>
                          <a:cs typeface="Times New Roman"/>
                        </a:rPr>
                        <a:t>to minimize bias</a:t>
                      </a:r>
                      <a:endParaRPr lang="en-US" sz="1600" b="0" kern="1200" dirty="0">
                        <a:solidFill>
                          <a:schemeClr val="tx1"/>
                        </a:solidFill>
                        <a:effectLst/>
                        <a:latin typeface="Times New Roman"/>
                        <a:ea typeface="Calibri"/>
                        <a:cs typeface="Times New Roman"/>
                      </a:endParaRPr>
                    </a:p>
                  </a:txBody>
                  <a:tcPr marL="45301" marR="45301"/>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Describe potential issues of bias, misclassification, and missing data that may be expected to occur with the proposed outcomes, including those specific to </a:t>
                      </a:r>
                      <a:r>
                        <a:rPr lang="en-US" sz="1600" b="0" kern="1200" dirty="0" smtClean="0">
                          <a:solidFill>
                            <a:schemeClr val="tx1"/>
                          </a:solidFill>
                          <a:effectLst/>
                          <a:latin typeface="Times New Roman"/>
                          <a:ea typeface="Calibri"/>
                          <a:cs typeface="Times New Roman"/>
                        </a:rPr>
                        <a:t>patient-reported outcomes data.</a:t>
                      </a:r>
                      <a:endParaRPr lang="en-US" sz="16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Provide </a:t>
                      </a:r>
                      <a:r>
                        <a:rPr lang="en-US" sz="1600" b="0" kern="1200" dirty="0" smtClean="0">
                          <a:solidFill>
                            <a:schemeClr val="tx1"/>
                          </a:solidFill>
                          <a:effectLst/>
                          <a:latin typeface="Times New Roman"/>
                          <a:ea typeface="Calibri"/>
                          <a:cs typeface="Times New Roman"/>
                        </a:rPr>
                        <a:t>a plan </a:t>
                      </a:r>
                      <a:r>
                        <a:rPr lang="en-US" sz="1600" b="0" kern="1200" dirty="0">
                          <a:solidFill>
                            <a:schemeClr val="tx1"/>
                          </a:solidFill>
                          <a:effectLst/>
                          <a:latin typeface="Times New Roman"/>
                          <a:ea typeface="Calibri"/>
                          <a:cs typeface="Times New Roman"/>
                        </a:rPr>
                        <a:t>for </a:t>
                      </a:r>
                      <a:r>
                        <a:rPr lang="en-US" sz="1600" b="0" kern="1200" dirty="0" smtClean="0">
                          <a:solidFill>
                            <a:schemeClr val="tx1"/>
                          </a:solidFill>
                          <a:effectLst/>
                          <a:latin typeface="Times New Roman"/>
                          <a:ea typeface="Calibri"/>
                          <a:cs typeface="Times New Roman"/>
                        </a:rPr>
                        <a:t>minimizing</a:t>
                      </a:r>
                      <a:r>
                        <a:rPr lang="en-US" sz="1600" b="0" kern="1200" baseline="0" dirty="0" smtClean="0">
                          <a:solidFill>
                            <a:schemeClr val="tx1"/>
                          </a:solidFill>
                          <a:effectLst/>
                          <a:latin typeface="Times New Roman"/>
                          <a:ea typeface="Calibri"/>
                          <a:cs typeface="Times New Roman"/>
                        </a:rPr>
                        <a:t> identified issues of </a:t>
                      </a:r>
                      <a:r>
                        <a:rPr lang="en-US" sz="1600" b="0" kern="1200" dirty="0" smtClean="0">
                          <a:solidFill>
                            <a:schemeClr val="tx1"/>
                          </a:solidFill>
                          <a:effectLst/>
                          <a:latin typeface="Times New Roman"/>
                          <a:ea typeface="Calibri"/>
                          <a:cs typeface="Times New Roman"/>
                        </a:rPr>
                        <a:t>potential </a:t>
                      </a:r>
                      <a:r>
                        <a:rPr lang="en-US" sz="1600" b="0" kern="1200" dirty="0">
                          <a:solidFill>
                            <a:schemeClr val="tx1"/>
                          </a:solidFill>
                          <a:effectLst/>
                          <a:latin typeface="Times New Roman"/>
                          <a:ea typeface="Calibri"/>
                          <a:cs typeface="Times New Roman"/>
                        </a:rPr>
                        <a:t>bias, misclassification, and missing </a:t>
                      </a:r>
                      <a:r>
                        <a:rPr lang="en-US" sz="1600" b="0" kern="1200" dirty="0" smtClean="0">
                          <a:solidFill>
                            <a:schemeClr val="tx1"/>
                          </a:solidFill>
                          <a:effectLst/>
                          <a:latin typeface="Times New Roman"/>
                          <a:ea typeface="Calibri"/>
                          <a:cs typeface="Times New Roman"/>
                        </a:rPr>
                        <a:t>data.</a:t>
                      </a:r>
                      <a:endParaRPr lang="en-US" sz="1600" b="0" kern="1200" dirty="0">
                        <a:solidFill>
                          <a:schemeClr val="tx1"/>
                        </a:solidFill>
                        <a:effectLst/>
                        <a:latin typeface="Times New Roman"/>
                        <a:ea typeface="Calibri"/>
                        <a:cs typeface="Times New Roman"/>
                      </a:endParaRPr>
                    </a:p>
                  </a:txBody>
                  <a:tcPr marL="45301" marR="45301"/>
                </a:tc>
              </a:tr>
              <a:tr h="2071878">
                <a:tc>
                  <a:txBody>
                    <a:bodyPr/>
                    <a:lstStyle/>
                    <a:p>
                      <a:pPr marL="0" marR="0" lvl="0" indent="0" algn="l" defTabSz="914400" rtl="0" eaLnBrk="1" latinLnBrk="0" hangingPunct="1">
                        <a:lnSpc>
                          <a:spcPct val="100000"/>
                        </a:lnSpc>
                        <a:spcBef>
                          <a:spcPts val="0"/>
                        </a:spcBef>
                        <a:spcAft>
                          <a:spcPts val="0"/>
                        </a:spcAft>
                        <a:buFontTx/>
                        <a:buNone/>
                      </a:pPr>
                      <a:r>
                        <a:rPr lang="en-US" sz="1600" b="0" kern="1200" dirty="0">
                          <a:solidFill>
                            <a:schemeClr val="tx1"/>
                          </a:solidFill>
                          <a:effectLst/>
                          <a:latin typeface="Times New Roman"/>
                          <a:ea typeface="Calibri"/>
                          <a:cs typeface="Times New Roman"/>
                        </a:rPr>
                        <a:t>Analysis</a:t>
                      </a:r>
                    </a:p>
                  </a:txBody>
                  <a:tcPr marL="45301" marR="45301"/>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The proposed analytical </a:t>
                      </a:r>
                      <a:r>
                        <a:rPr lang="en-US" sz="1600" b="0" kern="1200" dirty="0">
                          <a:solidFill>
                            <a:schemeClr val="tx1"/>
                          </a:solidFill>
                          <a:effectLst/>
                          <a:latin typeface="Times New Roman"/>
                          <a:ea typeface="Calibri"/>
                          <a:cs typeface="Times New Roman"/>
                        </a:rPr>
                        <a:t>methods should correspond to </a:t>
                      </a:r>
                      <a:r>
                        <a:rPr lang="en-US" sz="1600" b="0" kern="1200" dirty="0" smtClean="0">
                          <a:solidFill>
                            <a:schemeClr val="tx1"/>
                          </a:solidFill>
                          <a:effectLst/>
                          <a:latin typeface="Times New Roman"/>
                          <a:ea typeface="Calibri"/>
                          <a:cs typeface="Times New Roman"/>
                        </a:rPr>
                        <a:t>the nature </a:t>
                      </a:r>
                      <a:r>
                        <a:rPr lang="en-US" sz="1600" b="0" kern="1200" dirty="0">
                          <a:solidFill>
                            <a:schemeClr val="tx1"/>
                          </a:solidFill>
                          <a:effectLst/>
                          <a:latin typeface="Times New Roman"/>
                          <a:ea typeface="Calibri"/>
                          <a:cs typeface="Times New Roman"/>
                        </a:rPr>
                        <a:t>of </a:t>
                      </a:r>
                      <a:r>
                        <a:rPr lang="en-US" sz="1600" b="0" kern="1200" dirty="0" smtClean="0">
                          <a:solidFill>
                            <a:schemeClr val="tx1"/>
                          </a:solidFill>
                          <a:effectLst/>
                          <a:latin typeface="Times New Roman"/>
                          <a:ea typeface="Calibri"/>
                          <a:cs typeface="Times New Roman"/>
                        </a:rPr>
                        <a:t>the outcome </a:t>
                      </a:r>
                      <a:r>
                        <a:rPr lang="en-US" sz="1600" b="0" kern="1200" dirty="0">
                          <a:solidFill>
                            <a:schemeClr val="tx1"/>
                          </a:solidFill>
                          <a:effectLst/>
                          <a:latin typeface="Times New Roman"/>
                          <a:ea typeface="Calibri"/>
                          <a:cs typeface="Times New Roman"/>
                        </a:rPr>
                        <a:t>measure (e.g., continuous, categorical [dichotomous, polychotomous, ordinal], repeated measures, time-to-event</a:t>
                      </a:r>
                      <a:r>
                        <a:rPr lang="en-US" sz="1600" b="0" kern="1200" dirty="0" smtClean="0">
                          <a:solidFill>
                            <a:schemeClr val="tx1"/>
                          </a:solidFill>
                          <a:effectLst/>
                          <a:latin typeface="Times New Roman"/>
                          <a:ea typeface="Calibri"/>
                          <a:cs typeface="Times New Roman"/>
                        </a:rPr>
                        <a:t>).</a:t>
                      </a:r>
                      <a:endParaRPr lang="en-US" sz="16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a:solidFill>
                            <a:schemeClr val="tx1"/>
                          </a:solidFill>
                          <a:effectLst/>
                          <a:latin typeface="Times New Roman"/>
                          <a:ea typeface="Calibri"/>
                          <a:cs typeface="Times New Roman"/>
                        </a:rPr>
                        <a:t>Sensitivity analyses </a:t>
                      </a:r>
                      <a:r>
                        <a:rPr lang="en-US" sz="1600" b="0" kern="1200" dirty="0" smtClean="0">
                          <a:solidFill>
                            <a:schemeClr val="tx1"/>
                          </a:solidFill>
                          <a:effectLst/>
                          <a:latin typeface="Times New Roman"/>
                          <a:ea typeface="Calibri"/>
                          <a:cs typeface="Times New Roman"/>
                        </a:rPr>
                        <a:t>should be performed when questions arise </a:t>
                      </a:r>
                      <a:r>
                        <a:rPr lang="en-US" sz="1600" b="0" kern="1200" dirty="0">
                          <a:solidFill>
                            <a:schemeClr val="tx1"/>
                          </a:solidFill>
                          <a:effectLst/>
                          <a:latin typeface="Times New Roman"/>
                          <a:ea typeface="Calibri"/>
                          <a:cs typeface="Times New Roman"/>
                        </a:rPr>
                        <a:t>around the study </a:t>
                      </a:r>
                      <a:r>
                        <a:rPr lang="en-US" sz="1600" b="0" kern="1200" dirty="0" smtClean="0">
                          <a:solidFill>
                            <a:schemeClr val="tx1"/>
                          </a:solidFill>
                          <a:effectLst/>
                          <a:latin typeface="Times New Roman"/>
                          <a:ea typeface="Calibri"/>
                          <a:cs typeface="Times New Roman"/>
                        </a:rPr>
                        <a:t>outcomes.</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600" b="0" kern="1200" dirty="0" smtClean="0">
                          <a:solidFill>
                            <a:schemeClr val="tx1"/>
                          </a:solidFill>
                          <a:effectLst/>
                          <a:latin typeface="Times New Roman"/>
                          <a:ea typeface="Calibri"/>
                          <a:cs typeface="Times New Roman"/>
                        </a:rPr>
                        <a:t>Sensitivity </a:t>
                      </a:r>
                      <a:r>
                        <a:rPr lang="en-US" sz="1600" b="0" kern="1200" dirty="0">
                          <a:solidFill>
                            <a:schemeClr val="tx1"/>
                          </a:solidFill>
                          <a:effectLst/>
                          <a:latin typeface="Times New Roman"/>
                          <a:ea typeface="Calibri"/>
                          <a:cs typeface="Times New Roman"/>
                        </a:rPr>
                        <a:t>analyses should be proposed that address different relevant definitions of the study outcome(s) or multiple related outcomes (e.g., different measures of subclinical and clinical cardiovascular disease</a:t>
                      </a:r>
                      <a:r>
                        <a:rPr lang="en-US" sz="1600" b="0" kern="1200" dirty="0" smtClean="0">
                          <a:solidFill>
                            <a:schemeClr val="tx1"/>
                          </a:solidFill>
                          <a:effectLst/>
                          <a:latin typeface="Times New Roman"/>
                          <a:ea typeface="Calibri"/>
                          <a:cs typeface="Times New Roman"/>
                        </a:rPr>
                        <a:t>).</a:t>
                      </a:r>
                      <a:endParaRPr lang="en-US" sz="1600" b="0" kern="1200" dirty="0">
                        <a:solidFill>
                          <a:schemeClr val="tx1"/>
                        </a:solidFill>
                        <a:effectLst/>
                        <a:latin typeface="Times New Roman"/>
                        <a:ea typeface="Calibri"/>
                        <a:cs typeface="Times New Roman"/>
                      </a:endParaRPr>
                    </a:p>
                  </a:txBody>
                  <a:tcPr marL="45301" marR="45301"/>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1"/>
          </p:nvPr>
        </p:nvSpPr>
        <p:spPr bwMode="auto">
          <a:xfrm>
            <a:off x="457200" y="1267968"/>
            <a:ext cx="82296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pPr>
            <a:r>
              <a:rPr lang="en-US" sz="2350" dirty="0" smtClean="0">
                <a:ea typeface="ＭＳ Ｐゴシック" pitchFamily="34" charset="-128"/>
              </a:rPr>
              <a:t>This presentation will:</a:t>
            </a:r>
          </a:p>
          <a:p>
            <a:pPr marL="292100" indent="-292100"/>
            <a:r>
              <a:rPr lang="en-US" sz="2350" dirty="0" smtClean="0">
                <a:ea typeface="ＭＳ Ｐゴシック" pitchFamily="34" charset="-128"/>
              </a:rPr>
              <a:t>Propose primary and secondary outcomes that directly correspond to research questions</a:t>
            </a:r>
          </a:p>
          <a:p>
            <a:pPr marL="292100" indent="-292100"/>
            <a:r>
              <a:rPr lang="en-US" sz="2350" dirty="0" smtClean="0">
                <a:ea typeface="ＭＳ Ｐゴシック" pitchFamily="34" charset="-128"/>
              </a:rPr>
              <a:t>Provide clear and objective definitions of clinical outcomes</a:t>
            </a:r>
          </a:p>
          <a:p>
            <a:pPr marL="292100" indent="-292100"/>
            <a:r>
              <a:rPr lang="en-US" sz="2350" dirty="0" smtClean="0">
                <a:ea typeface="ＭＳ Ｐゴシック" pitchFamily="34" charset="-128"/>
              </a:rPr>
              <a:t>Provide clear and relevant definitions of cost or health resource utilization outcomes </a:t>
            </a:r>
          </a:p>
          <a:p>
            <a:pPr marL="292100" indent="-292100"/>
            <a:r>
              <a:rPr lang="en-US" sz="2350" dirty="0" smtClean="0">
                <a:solidFill>
                  <a:schemeClr val="bg1"/>
                </a:solidFill>
                <a:ea typeface="ＭＳ Ｐゴシック" pitchFamily="34" charset="-128"/>
              </a:rPr>
              <a:t>Describe how to use a validated, standard instrument to measure patient-reported outcomes</a:t>
            </a:r>
          </a:p>
          <a:p>
            <a:pPr marL="292100" indent="-292100"/>
            <a:r>
              <a:rPr lang="en-US" sz="2350" dirty="0" smtClean="0">
                <a:ea typeface="ＭＳ Ｐゴシック" pitchFamily="34" charset="-128"/>
              </a:rPr>
              <a:t>Address issues of bias expected to arise and proposed means of minimizing bias</a:t>
            </a:r>
          </a:p>
          <a:p>
            <a:pPr marL="292100" indent="-292100"/>
            <a:r>
              <a:rPr lang="en-US" sz="2350" dirty="0" smtClean="0">
                <a:ea typeface="ＭＳ Ｐゴシック" pitchFamily="34" charset="-128"/>
              </a:rPr>
              <a:t>Describe analytical methods</a:t>
            </a:r>
          </a:p>
          <a:p>
            <a:pPr marL="292100" indent="-292100"/>
            <a:endParaRPr lang="en-US" sz="2900" dirty="0" smtClean="0">
              <a:ea typeface="ＭＳ Ｐゴシック" pitchFamily="34" charset="-128"/>
            </a:endParaRPr>
          </a:p>
        </p:txBody>
      </p:sp>
      <p:sp>
        <p:nvSpPr>
          <p:cNvPr id="4099" name="Title 2"/>
          <p:cNvSpPr>
            <a:spLocks noGrp="1"/>
          </p:cNvSpPr>
          <p:nvPr>
            <p:ph type="title"/>
          </p:nvPr>
        </p:nvSpPr>
        <p:spPr/>
        <p:txBody>
          <a:bodyPr/>
          <a:lstStyle/>
          <a:p>
            <a:r>
              <a:rPr lang="en-US" dirty="0" smtClean="0">
                <a:ea typeface="ＭＳ Ｐゴシック" pitchFamily="34" charset="-128"/>
              </a:rPr>
              <a:t>Outline of Material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500" dirty="0" smtClean="0">
                <a:ea typeface="ＭＳ Ｐゴシック" pitchFamily="34" charset="-128"/>
              </a:rPr>
              <a:t>Selection of outcomes is dependent on: </a:t>
            </a:r>
          </a:p>
          <a:p>
            <a:pPr marL="693738" lvl="1" indent="-292100"/>
            <a:r>
              <a:rPr lang="en-US" sz="2500" dirty="0" smtClean="0">
                <a:ea typeface="ＭＳ Ｐゴシック" pitchFamily="34" charset="-128"/>
              </a:rPr>
              <a:t>Stakeholder viewpoints</a:t>
            </a:r>
          </a:p>
          <a:p>
            <a:pPr marL="693738" lvl="1" indent="-292100"/>
            <a:r>
              <a:rPr lang="en-US" sz="2500" dirty="0" smtClean="0">
                <a:ea typeface="ＭＳ Ｐゴシック" pitchFamily="34" charset="-128"/>
              </a:rPr>
              <a:t>Intended use of resulting evidence </a:t>
            </a:r>
          </a:p>
          <a:p>
            <a:pPr marL="693738" lvl="1" indent="-292100"/>
            <a:r>
              <a:rPr lang="en-US" sz="2500" dirty="0" smtClean="0">
                <a:ea typeface="ＭＳ Ｐゴシック" pitchFamily="34" charset="-128"/>
              </a:rPr>
              <a:t>Level of funding and scope of the study</a:t>
            </a:r>
          </a:p>
          <a:p>
            <a:pPr marL="292100" indent="-292100"/>
            <a:r>
              <a:rPr lang="en-US" sz="2500" dirty="0" smtClean="0">
                <a:ea typeface="ＭＳ Ｐゴシック" pitchFamily="34" charset="-128"/>
              </a:rPr>
              <a:t>Hypotheses or study questions of interest must be translated to one or more specific outcomes with clear definitions.</a:t>
            </a:r>
          </a:p>
          <a:p>
            <a:pPr marL="292100" indent="-292100"/>
            <a:r>
              <a:rPr lang="en-US" sz="2500" dirty="0" smtClean="0">
                <a:ea typeface="ＭＳ Ｐゴシック" pitchFamily="34" charset="-128"/>
              </a:rPr>
              <a:t>Choice of outcomes will drive other important design considerations.</a:t>
            </a:r>
          </a:p>
        </p:txBody>
      </p:sp>
      <p:sp>
        <p:nvSpPr>
          <p:cNvPr id="5123" name="Title 2"/>
          <p:cNvSpPr>
            <a:spLocks noGrp="1"/>
          </p:cNvSpPr>
          <p:nvPr>
            <p:ph type="title"/>
          </p:nvPr>
        </p:nvSpPr>
        <p:spPr/>
        <p:txBody>
          <a:bodyPr/>
          <a:lstStyle/>
          <a:p>
            <a:r>
              <a:rPr lang="en-US" dirty="0" smtClean="0">
                <a:ea typeface="ＭＳ Ｐゴシック" pitchFamily="34" charset="-128"/>
              </a:rPr>
              <a:t>Introduction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1950" dirty="0" smtClean="0">
                <a:ea typeface="ＭＳ Ｐゴシック" pitchFamily="34" charset="-128"/>
              </a:rPr>
              <a:t>Reliability</a:t>
            </a:r>
          </a:p>
          <a:p>
            <a:pPr marL="693738" lvl="1" indent="-292100">
              <a:defRPr/>
            </a:pPr>
            <a:r>
              <a:rPr lang="en-US" sz="1950" dirty="0" smtClean="0">
                <a:ea typeface="ＭＳ Ｐゴシック" pitchFamily="34" charset="-128"/>
              </a:rPr>
              <a:t>Degree to which a score or other measure remains unchanged upon test and retest, across different interviewers or assessors , or across items on the same test</a:t>
            </a:r>
          </a:p>
          <a:p>
            <a:pPr marL="292100" indent="-292100">
              <a:defRPr/>
            </a:pPr>
            <a:r>
              <a:rPr lang="en-US" sz="1950" dirty="0" smtClean="0">
                <a:ea typeface="ＭＳ Ｐゴシック" pitchFamily="34" charset="-128"/>
              </a:rPr>
              <a:t>Validity</a:t>
            </a:r>
          </a:p>
          <a:p>
            <a:pPr marL="693738" lvl="1" indent="-292100">
              <a:defRPr/>
            </a:pPr>
            <a:r>
              <a:rPr lang="en-US" sz="1950" dirty="0" smtClean="0">
                <a:ea typeface="ＭＳ Ｐゴシック" pitchFamily="34" charset="-128"/>
              </a:rPr>
              <a:t>Degree to which a measure assesses what it is intended to measure</a:t>
            </a:r>
          </a:p>
          <a:p>
            <a:pPr marL="292100" indent="-292100">
              <a:defRPr/>
            </a:pPr>
            <a:r>
              <a:rPr lang="en-US" sz="1950" dirty="0" smtClean="0">
                <a:ea typeface="ＭＳ Ｐゴシック" pitchFamily="34" charset="-128"/>
              </a:rPr>
              <a:t>Variability</a:t>
            </a:r>
          </a:p>
          <a:p>
            <a:pPr marL="693738" lvl="1" indent="-292100">
              <a:defRPr/>
            </a:pPr>
            <a:r>
              <a:rPr lang="en-US" sz="1950" dirty="0" smtClean="0">
                <a:ea typeface="ＭＳ Ｐゴシック" pitchFamily="34" charset="-128"/>
              </a:rPr>
              <a:t>Distribution of values associated with an outcome measure in the population of interest, where a broader range of values shows more variability</a:t>
            </a:r>
          </a:p>
          <a:p>
            <a:pPr marL="291402" indent="-292100">
              <a:defRPr/>
            </a:pPr>
            <a:r>
              <a:rPr lang="en-US" sz="1950" dirty="0" smtClean="0">
                <a:ea typeface="ＭＳ Ｐゴシック" pitchFamily="34" charset="-128"/>
              </a:rPr>
              <a:t>Responsiveness</a:t>
            </a:r>
          </a:p>
          <a:p>
            <a:pPr marL="693738" lvl="1" indent="-292100">
              <a:defRPr/>
            </a:pPr>
            <a:r>
              <a:rPr lang="en-US" sz="1950" dirty="0" smtClean="0">
                <a:ea typeface="ＭＳ Ｐゴシック" pitchFamily="34" charset="-128"/>
              </a:rPr>
              <a:t>Ability of a measure to detect change in an individual or group over time</a:t>
            </a:r>
          </a:p>
        </p:txBody>
      </p:sp>
      <p:sp>
        <p:nvSpPr>
          <p:cNvPr id="6147" name="Title 2"/>
          <p:cNvSpPr>
            <a:spLocks noGrp="1"/>
          </p:cNvSpPr>
          <p:nvPr>
            <p:ph type="title"/>
          </p:nvPr>
        </p:nvSpPr>
        <p:spPr/>
        <p:txBody>
          <a:bodyPr/>
          <a:lstStyle/>
          <a:p>
            <a:r>
              <a:rPr lang="en-US" dirty="0" smtClean="0">
                <a:ea typeface="ＭＳ Ｐゴシック" pitchFamily="34" charset="-128"/>
              </a:rPr>
              <a:t>Outcome Measurement Properties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bwMode="auto">
          <a:xfrm>
            <a:off x="457200" y="1219200"/>
            <a:ext cx="82296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1900" dirty="0" smtClean="0">
                <a:ea typeface="ＭＳ Ｐゴシック" pitchFamily="34" charset="-128"/>
              </a:rPr>
              <a:t>Temporal aspects</a:t>
            </a:r>
          </a:p>
          <a:p>
            <a:pPr marL="693738" lvl="1" indent="-292100"/>
            <a:r>
              <a:rPr lang="en-US" sz="1900" dirty="0" smtClean="0">
                <a:ea typeface="ＭＳ Ｐゴシック" pitchFamily="34" charset="-128"/>
              </a:rPr>
              <a:t>Is the outcome incident, prevalent, or recurrent?</a:t>
            </a:r>
          </a:p>
          <a:p>
            <a:pPr marL="693738" lvl="1" indent="-292100"/>
            <a:r>
              <a:rPr lang="en-US" sz="1900" dirty="0" smtClean="0">
                <a:ea typeface="ＭＳ Ｐゴシック" pitchFamily="34" charset="-128"/>
              </a:rPr>
              <a:t>Is the outcome chronic, transient, or episodic?</a:t>
            </a:r>
          </a:p>
          <a:p>
            <a:pPr marL="292100" indent="-292100"/>
            <a:r>
              <a:rPr lang="en-US" sz="1900" dirty="0" smtClean="0">
                <a:ea typeface="ＭＳ Ｐゴシック" pitchFamily="34" charset="-128"/>
              </a:rPr>
              <a:t>Subjective versus objective assessments</a:t>
            </a:r>
          </a:p>
          <a:p>
            <a:pPr marL="693738" lvl="1" indent="-292100"/>
            <a:r>
              <a:rPr lang="en-US" sz="1900" dirty="0" smtClean="0">
                <a:ea typeface="ＭＳ Ｐゴシック" pitchFamily="34" charset="-128"/>
              </a:rPr>
              <a:t>Objective measures are often more reliably measured across patients.</a:t>
            </a:r>
          </a:p>
          <a:p>
            <a:pPr marL="693738" lvl="1" indent="-292100"/>
            <a:r>
              <a:rPr lang="en-US" sz="1900" dirty="0" smtClean="0">
                <a:ea typeface="ＭＳ Ｐゴシック" pitchFamily="34" charset="-128"/>
              </a:rPr>
              <a:t>Instruments are available to help standardize the assessment of some conditions.</a:t>
            </a:r>
          </a:p>
          <a:p>
            <a:pPr marL="292100" indent="-292100"/>
            <a:r>
              <a:rPr lang="en-US" sz="1900" dirty="0" smtClean="0">
                <a:ea typeface="ＭＳ Ｐゴシック" pitchFamily="34" charset="-128"/>
              </a:rPr>
              <a:t>End points</a:t>
            </a:r>
          </a:p>
          <a:p>
            <a:pPr marL="693738" lvl="1" indent="-292100"/>
            <a:r>
              <a:rPr lang="en-US" sz="1900" dirty="0" smtClean="0">
                <a:ea typeface="ＭＳ Ｐゴシック" pitchFamily="34" charset="-128"/>
              </a:rPr>
              <a:t>Composite</a:t>
            </a:r>
          </a:p>
          <a:p>
            <a:pPr marL="1096963" lvl="2" indent="-292100"/>
            <a:r>
              <a:rPr lang="en-US" sz="1900" dirty="0" smtClean="0">
                <a:ea typeface="ＭＳ Ｐゴシック" pitchFamily="34" charset="-128"/>
              </a:rPr>
              <a:t>Series of outcomes</a:t>
            </a:r>
          </a:p>
          <a:p>
            <a:pPr marL="693738" lvl="1" indent="-292100"/>
            <a:r>
              <a:rPr lang="en-US" sz="1900" dirty="0" smtClean="0">
                <a:ea typeface="ＭＳ Ｐゴシック" pitchFamily="34" charset="-128"/>
              </a:rPr>
              <a:t>Intermediate</a:t>
            </a:r>
          </a:p>
          <a:p>
            <a:pPr marL="1096963" lvl="2" indent="-292100"/>
            <a:r>
              <a:rPr lang="en-US" sz="1900" dirty="0" smtClean="0">
                <a:ea typeface="ＭＳ Ｐゴシック" pitchFamily="34" charset="-128"/>
              </a:rPr>
              <a:t>Biological or surrogate marker </a:t>
            </a:r>
          </a:p>
        </p:txBody>
      </p:sp>
      <p:sp>
        <p:nvSpPr>
          <p:cNvPr id="7171" name="Title 2"/>
          <p:cNvSpPr>
            <a:spLocks noGrp="1"/>
          </p:cNvSpPr>
          <p:nvPr>
            <p:ph type="title"/>
          </p:nvPr>
        </p:nvSpPr>
        <p:spPr/>
        <p:txBody>
          <a:bodyPr/>
          <a:lstStyle/>
          <a:p>
            <a:r>
              <a:rPr lang="en-US" dirty="0" smtClean="0">
                <a:ea typeface="ＭＳ Ｐゴシック" pitchFamily="34" charset="-128"/>
              </a:rPr>
              <a:t>Clinical Outcomes (1 of 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Selection of clinical outcome measures</a:t>
            </a:r>
          </a:p>
          <a:p>
            <a:pPr marL="693738" lvl="1" indent="-292100"/>
            <a:r>
              <a:rPr lang="en-US" dirty="0" smtClean="0">
                <a:ea typeface="ＭＳ Ｐゴシック" pitchFamily="34" charset="-128"/>
              </a:rPr>
              <a:t>Consider the nature of the disease or condition and possible data sources </a:t>
            </a:r>
          </a:p>
          <a:p>
            <a:pPr marL="693738" lvl="1" indent="-292100"/>
            <a:r>
              <a:rPr lang="en-US" dirty="0" smtClean="0">
                <a:ea typeface="ＭＳ Ｐゴシック" pitchFamily="34" charset="-128"/>
              </a:rPr>
              <a:t>Can be challenging when there are many clinical aspects of interest</a:t>
            </a:r>
          </a:p>
          <a:p>
            <a:pPr marL="292100" indent="-292100"/>
            <a:r>
              <a:rPr lang="en-US" dirty="0" smtClean="0">
                <a:ea typeface="ＭＳ Ｐゴシック" pitchFamily="34" charset="-128"/>
              </a:rPr>
              <a:t>Interactions with the health care system</a:t>
            </a:r>
          </a:p>
          <a:p>
            <a:pPr marL="693738" lvl="1" indent="-292100"/>
            <a:r>
              <a:rPr lang="en-US" dirty="0" smtClean="0">
                <a:solidFill>
                  <a:schemeClr val="bg1"/>
                </a:solidFill>
                <a:ea typeface="ＭＳ Ｐゴシック" pitchFamily="34" charset="-128"/>
              </a:rPr>
              <a:t>How a patient presents for medical care provides insights about appropriate data source(s)</a:t>
            </a:r>
          </a:p>
          <a:p>
            <a:pPr marL="693738" lvl="1" indent="-292100"/>
            <a:r>
              <a:rPr lang="en-US" dirty="0" smtClean="0">
                <a:ea typeface="ＭＳ Ｐゴシック" pitchFamily="34" charset="-128"/>
              </a:rPr>
              <a:t>Collect information directly from the physician, the patient, medical records, and/or administrative claims data</a:t>
            </a:r>
          </a:p>
        </p:txBody>
      </p:sp>
      <p:sp>
        <p:nvSpPr>
          <p:cNvPr id="8195" name="Title 2"/>
          <p:cNvSpPr>
            <a:spLocks noGrp="1"/>
          </p:cNvSpPr>
          <p:nvPr>
            <p:ph type="title"/>
          </p:nvPr>
        </p:nvSpPr>
        <p:spPr/>
        <p:txBody>
          <a:bodyPr/>
          <a:lstStyle/>
          <a:p>
            <a:r>
              <a:rPr lang="en-US" dirty="0" smtClean="0">
                <a:ea typeface="ＭＳ Ｐゴシック" pitchFamily="34" charset="-128"/>
              </a:rPr>
              <a:t>Clinical Outcomes (2 of 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Health-related quality of life</a:t>
            </a:r>
          </a:p>
          <a:p>
            <a:pPr marL="693738" lvl="1" indent="-292100"/>
            <a:r>
              <a:rPr lang="en-US" dirty="0" smtClean="0">
                <a:ea typeface="ＭＳ Ｐゴシック" pitchFamily="34" charset="-128"/>
              </a:rPr>
              <a:t>Measures impact of disease and treatment on the lives of patients</a:t>
            </a:r>
          </a:p>
          <a:p>
            <a:pPr marL="693738" lvl="1" indent="-292100"/>
            <a:r>
              <a:rPr lang="en-US" dirty="0" smtClean="0">
                <a:ea typeface="ＭＳ Ｐゴシック" pitchFamily="34" charset="-128"/>
              </a:rPr>
              <a:t>Commonly includes physical functioning, psychological well-being, and social role functioning </a:t>
            </a:r>
          </a:p>
          <a:p>
            <a:pPr marL="292100" indent="-292100"/>
            <a:r>
              <a:rPr lang="en-US" dirty="0" smtClean="0">
                <a:ea typeface="ＭＳ Ｐゴシック" pitchFamily="34" charset="-128"/>
              </a:rPr>
              <a:t>Patient-reported outcomes</a:t>
            </a:r>
          </a:p>
          <a:p>
            <a:pPr marL="693738" lvl="1" indent="-292100"/>
            <a:r>
              <a:rPr lang="en-US" dirty="0" smtClean="0">
                <a:ea typeface="ＭＳ Ｐゴシック" pitchFamily="34" charset="-128"/>
              </a:rPr>
              <a:t>Include any outcomes based on data provided by patients or their proxies</a:t>
            </a:r>
          </a:p>
          <a:p>
            <a:pPr marL="693738" lvl="1" indent="-292100"/>
            <a:r>
              <a:rPr lang="en-US" dirty="0" smtClean="0">
                <a:ea typeface="ＭＳ Ｐゴシック" pitchFamily="34" charset="-128"/>
              </a:rPr>
              <a:t>Can include health status, quality of life, symptoms, functioning, and patient satisfaction</a:t>
            </a:r>
          </a:p>
        </p:txBody>
      </p:sp>
      <p:sp>
        <p:nvSpPr>
          <p:cNvPr id="9219" name="Title 2"/>
          <p:cNvSpPr>
            <a:spLocks noGrp="1"/>
          </p:cNvSpPr>
          <p:nvPr>
            <p:ph type="title"/>
          </p:nvPr>
        </p:nvSpPr>
        <p:spPr/>
        <p:txBody>
          <a:bodyPr/>
          <a:lstStyle/>
          <a:p>
            <a:r>
              <a:rPr lang="en-US" dirty="0" smtClean="0">
                <a:ea typeface="ＭＳ Ｐゴシック" pitchFamily="34" charset="-128"/>
              </a:rPr>
              <a:t>Humanistic Outcomes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000" dirty="0" smtClean="0">
                <a:ea typeface="ＭＳ Ｐゴシック" pitchFamily="34" charset="-128"/>
              </a:rPr>
              <a:t>Generic questionnaires</a:t>
            </a:r>
          </a:p>
          <a:p>
            <a:pPr marL="693738" lvl="1" indent="-292100">
              <a:defRPr/>
            </a:pPr>
            <a:r>
              <a:rPr lang="en-US" sz="2000" dirty="0" smtClean="0">
                <a:ea typeface="ＭＳ Ｐゴシック" pitchFamily="34" charset="-128"/>
              </a:rPr>
              <a:t>Are designed to be used across different subgroups</a:t>
            </a:r>
          </a:p>
          <a:p>
            <a:pPr marL="693738" lvl="1" indent="-292100">
              <a:defRPr/>
            </a:pPr>
            <a:r>
              <a:rPr lang="en-US" sz="2000" dirty="0" smtClean="0">
                <a:ea typeface="ＭＳ Ｐゴシック" pitchFamily="34" charset="-128"/>
              </a:rPr>
              <a:t>Can be used to compare one population to another</a:t>
            </a:r>
          </a:p>
          <a:p>
            <a:pPr marL="292100" indent="-292100">
              <a:defRPr/>
            </a:pPr>
            <a:r>
              <a:rPr lang="en-US" sz="2000" dirty="0" smtClean="0">
                <a:ea typeface="ＭＳ Ｐゴシック" pitchFamily="34" charset="-128"/>
              </a:rPr>
              <a:t>Disease-specific or population-specific questionnaires</a:t>
            </a:r>
          </a:p>
          <a:p>
            <a:pPr marL="693738" lvl="1" indent="-292100">
              <a:defRPr/>
            </a:pPr>
            <a:r>
              <a:rPr lang="en-US" sz="2000" dirty="0" smtClean="0">
                <a:ea typeface="ＭＳ Ｐゴシック" pitchFamily="34" charset="-128"/>
              </a:rPr>
              <a:t>May be more sensitive to symptoms experienced by a particular group of patients </a:t>
            </a:r>
          </a:p>
          <a:p>
            <a:pPr marL="292100" indent="-292100">
              <a:defRPr/>
            </a:pPr>
            <a:r>
              <a:rPr lang="en-US" sz="2000" dirty="0" smtClean="0">
                <a:ea typeface="ＭＳ Ｐゴシック" pitchFamily="34" charset="-128"/>
              </a:rPr>
              <a:t>Item Response Theory (IRT) and Computer Adaptive Testing (CAT)</a:t>
            </a:r>
          </a:p>
          <a:p>
            <a:pPr marL="693738" lvl="1" indent="-292100">
              <a:defRPr/>
            </a:pPr>
            <a:r>
              <a:rPr lang="en-US" sz="1800" dirty="0" smtClean="0">
                <a:ea typeface="ＭＳ Ｐゴシック" pitchFamily="34" charset="-128"/>
              </a:rPr>
              <a:t>IRT is a framework for developing tests and measurement tools and for assessing how well the tools work.</a:t>
            </a:r>
          </a:p>
          <a:p>
            <a:pPr marL="693738" lvl="1" indent="-292100">
              <a:defRPr/>
            </a:pPr>
            <a:r>
              <a:rPr lang="en-US" sz="1800" dirty="0" smtClean="0">
                <a:ea typeface="ＭＳ Ｐゴシック" pitchFamily="34" charset="-128"/>
              </a:rPr>
              <a:t>CAT allows items to be selected that are relevant to the respondent, with the next question determining the next question that is asked.</a:t>
            </a:r>
          </a:p>
          <a:p>
            <a:pPr marL="291402" indent="-292100">
              <a:defRPr/>
            </a:pPr>
            <a:r>
              <a:rPr lang="en-US" sz="2000" dirty="0" smtClean="0">
                <a:ea typeface="ＭＳ Ｐゴシック" pitchFamily="34" charset="-128"/>
              </a:rPr>
              <a:t>Descriptive versus preference (utility) format</a:t>
            </a:r>
          </a:p>
        </p:txBody>
      </p:sp>
      <p:sp>
        <p:nvSpPr>
          <p:cNvPr id="10243" name="Title 2"/>
          <p:cNvSpPr>
            <a:spLocks noGrp="1"/>
          </p:cNvSpPr>
          <p:nvPr>
            <p:ph type="title"/>
          </p:nvPr>
        </p:nvSpPr>
        <p:spPr/>
        <p:txBody>
          <a:bodyPr/>
          <a:lstStyle/>
          <a:p>
            <a:r>
              <a:rPr lang="en-US" dirty="0" smtClean="0">
                <a:ea typeface="ＭＳ Ｐゴシック" pitchFamily="34" charset="-128"/>
              </a:rPr>
              <a:t>Types of Humanistic Outcome Measures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bwMode="auto">
          <a:xfrm>
            <a:off x="457200" y="1219200"/>
            <a:ext cx="82296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Content validity</a:t>
            </a:r>
          </a:p>
          <a:p>
            <a:pPr marL="693738" lvl="1" indent="-292100"/>
            <a:r>
              <a:rPr lang="en-US" sz="2400" dirty="0">
                <a:ea typeface="ＭＳ Ｐゴシック" pitchFamily="34" charset="-128"/>
              </a:rPr>
              <a:t>T</a:t>
            </a:r>
            <a:r>
              <a:rPr lang="en-US" sz="2400" dirty="0" smtClean="0">
                <a:ea typeface="ＭＳ Ｐゴシック" pitchFamily="34" charset="-128"/>
              </a:rPr>
              <a:t>he extent to which a patient-reported outcome (PRO) instrument covers the breadth and depth of salient issues for the intended group of patients</a:t>
            </a:r>
          </a:p>
          <a:p>
            <a:pPr marL="292100" indent="-292100"/>
            <a:r>
              <a:rPr lang="en-US" dirty="0" smtClean="0">
                <a:ea typeface="ＭＳ Ｐゴシック" pitchFamily="34" charset="-128"/>
              </a:rPr>
              <a:t>Responsiveness and minimally important difference</a:t>
            </a:r>
          </a:p>
          <a:p>
            <a:pPr marL="693738" lvl="1" indent="-292100"/>
            <a:r>
              <a:rPr lang="en-US" sz="2400" dirty="0" smtClean="0">
                <a:ea typeface="ＭＳ Ｐゴシック" pitchFamily="34" charset="-128"/>
              </a:rPr>
              <a:t>Measure of a PRO instrument’s sensitivity to changes in health status or other outcome(s) being measured</a:t>
            </a:r>
          </a:p>
          <a:p>
            <a:pPr marL="292100" indent="-292100"/>
            <a:r>
              <a:rPr lang="en-US" dirty="0" smtClean="0">
                <a:ea typeface="ＭＳ Ｐゴシック" pitchFamily="34" charset="-128"/>
              </a:rPr>
              <a:t>Floor and ceiling effects</a:t>
            </a:r>
          </a:p>
          <a:p>
            <a:pPr marL="693738" lvl="1" indent="-292100"/>
            <a:r>
              <a:rPr lang="en-US" sz="2400" dirty="0" smtClean="0">
                <a:ea typeface="ＭＳ Ｐゴシック" pitchFamily="34" charset="-128"/>
              </a:rPr>
              <a:t>Mismatch between the distribution of responses and the true population distribution at the bottom and top of the range</a:t>
            </a:r>
          </a:p>
        </p:txBody>
      </p:sp>
      <p:sp>
        <p:nvSpPr>
          <p:cNvPr id="11267" name="Title 2"/>
          <p:cNvSpPr>
            <a:spLocks noGrp="1"/>
          </p:cNvSpPr>
          <p:nvPr>
            <p:ph type="title"/>
          </p:nvPr>
        </p:nvSpPr>
        <p:spPr/>
        <p:txBody>
          <a:bodyPr/>
          <a:lstStyle/>
          <a:p>
            <a:r>
              <a:rPr lang="en-US" dirty="0" smtClean="0">
                <a:ea typeface="ＭＳ Ｐゴシック" pitchFamily="34" charset="-128"/>
              </a:rPr>
              <a:t>Other Attributes of Patient-Reported Outcomes</a:t>
            </a:r>
          </a:p>
        </p:txBody>
      </p:sp>
    </p:spTree>
  </p:cSld>
  <p:clrMapOvr>
    <a:masterClrMapping/>
  </p:clrMapOvr>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3658</TotalTime>
  <Words>6718</Words>
  <Application>Microsoft Macintosh PowerPoint</Application>
  <PresentationFormat>On-screen Show (4:3)</PresentationFormat>
  <Paragraphs>317</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EHC-slide-template-final-2011</vt:lpstr>
      <vt:lpstr>Outcome Definition and Measurement in Observational Comparative Effectiveness Research</vt:lpstr>
      <vt:lpstr>Outline of Material</vt:lpstr>
      <vt:lpstr>Introduction</vt:lpstr>
      <vt:lpstr>Outcome Measurement Properties </vt:lpstr>
      <vt:lpstr>Clinical Outcomes (1 of 2)</vt:lpstr>
      <vt:lpstr>Clinical Outcomes (2 of 2)</vt:lpstr>
      <vt:lpstr>Humanistic Outcomes</vt:lpstr>
      <vt:lpstr>Types of Humanistic Outcome Measures</vt:lpstr>
      <vt:lpstr>Other Attributes of Patient-Reported Outcomes</vt:lpstr>
      <vt:lpstr>Selection of a Patient-Reported Outcome Measure</vt:lpstr>
      <vt:lpstr>Economic and Utilization Outcomes</vt:lpstr>
      <vt:lpstr>Study Design and Analysis (1 of 2)</vt:lpstr>
      <vt:lpstr>Study Design and Analysis (2 of 2)</vt:lpstr>
      <vt:lpstr>Conclusions</vt:lpstr>
      <vt:lpstr>Summary Checklist (1 of 3)</vt:lpstr>
      <vt:lpstr>Summary Checklist (2 of 3)</vt:lpstr>
      <vt:lpstr>Summary Checklist (3 of 3)</vt:lpstr>
    </vt:vector>
  </TitlesOfParts>
  <Company>Outcome Sciences,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Outcome Definition and Measurement in Observational Comparative Effectiveness Research</dc:title>
  <dc:creator>Allison Bryant</dc:creator>
  <cp:lastModifiedBy>Katharine Schneider</cp:lastModifiedBy>
  <cp:revision>170</cp:revision>
  <cp:lastPrinted>2012-09-19T22:48:13Z</cp:lastPrinted>
  <dcterms:created xsi:type="dcterms:W3CDTF">2012-05-03T15:45:47Z</dcterms:created>
  <dcterms:modified xsi:type="dcterms:W3CDTF">2013-09-01T20:18:36Z</dcterms:modified>
</cp:coreProperties>
</file>