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7" r:id="rId1"/>
  </p:sldMasterIdLst>
  <p:notesMasterIdLst>
    <p:notesMasterId r:id="rId38"/>
  </p:notesMasterIdLst>
  <p:sldIdLst>
    <p:sldId id="375" r:id="rId2"/>
    <p:sldId id="376" r:id="rId3"/>
    <p:sldId id="377" r:id="rId4"/>
    <p:sldId id="439" r:id="rId5"/>
    <p:sldId id="392" r:id="rId6"/>
    <p:sldId id="406" r:id="rId7"/>
    <p:sldId id="433" r:id="rId8"/>
    <p:sldId id="434" r:id="rId9"/>
    <p:sldId id="440" r:id="rId10"/>
    <p:sldId id="389" r:id="rId11"/>
    <p:sldId id="437" r:id="rId12"/>
    <p:sldId id="435" r:id="rId13"/>
    <p:sldId id="436" r:id="rId14"/>
    <p:sldId id="441" r:id="rId15"/>
    <p:sldId id="393" r:id="rId16"/>
    <p:sldId id="438" r:id="rId17"/>
    <p:sldId id="444" r:id="rId18"/>
    <p:sldId id="427" r:id="rId19"/>
    <p:sldId id="394" r:id="rId20"/>
    <p:sldId id="398" r:id="rId21"/>
    <p:sldId id="397" r:id="rId22"/>
    <p:sldId id="428" r:id="rId23"/>
    <p:sldId id="411" r:id="rId24"/>
    <p:sldId id="429" r:id="rId25"/>
    <p:sldId id="413" r:id="rId26"/>
    <p:sldId id="430" r:id="rId27"/>
    <p:sldId id="417" r:id="rId28"/>
    <p:sldId id="418" r:id="rId29"/>
    <p:sldId id="431" r:id="rId30"/>
    <p:sldId id="415" r:id="rId31"/>
    <p:sldId id="419" r:id="rId32"/>
    <p:sldId id="422" r:id="rId33"/>
    <p:sldId id="425" r:id="rId34"/>
    <p:sldId id="423" r:id="rId35"/>
    <p:sldId id="443" r:id="rId36"/>
    <p:sldId id="426" r:id="rId37"/>
  </p:sldIdLst>
  <p:sldSz cx="9144000" cy="6858000" type="screen4x3"/>
  <p:notesSz cx="6997700" cy="9283700"/>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3696" y="-112"/>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490" y="-102"/>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3550"/>
          </a:xfrm>
          <a:prstGeom prst="rect">
            <a:avLst/>
          </a:prstGeom>
        </p:spPr>
        <p:txBody>
          <a:bodyPr vert="horz" lIns="93031" tIns="46516" rIns="93031" bIns="46516" rtlCol="0"/>
          <a:lstStyle>
            <a:lvl1pPr algn="l" fontAlgn="auto">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idx="1"/>
          </p:nvPr>
        </p:nvSpPr>
        <p:spPr>
          <a:xfrm>
            <a:off x="3963988" y="0"/>
            <a:ext cx="3032125" cy="463550"/>
          </a:xfrm>
          <a:prstGeom prst="rect">
            <a:avLst/>
          </a:prstGeom>
        </p:spPr>
        <p:txBody>
          <a:bodyPr vert="horz" wrap="square" lIns="93031" tIns="46516" rIns="93031" bIns="46516" numCol="1" anchor="t" anchorCtr="0" compatLnSpc="1">
            <a:prstTxWarp prst="textNoShape">
              <a:avLst/>
            </a:prstTxWarp>
          </a:bodyPr>
          <a:lstStyle>
            <a:lvl1pPr algn="r">
              <a:defRPr sz="1200" smtClean="0">
                <a:latin typeface="Calibri" pitchFamily="34" charset="0"/>
              </a:defRPr>
            </a:lvl1pPr>
          </a:lstStyle>
          <a:p>
            <a:pPr>
              <a:defRPr/>
            </a:pPr>
            <a:fld id="{351D47D4-8C72-4039-A974-3FCA8974369A}" type="datetimeFigureOut">
              <a:rPr lang="en-US"/>
              <a:pPr>
                <a:defRPr/>
              </a:pPr>
              <a:t>8/14/13</a:t>
            </a:fld>
            <a:endParaRPr lang="en-US"/>
          </a:p>
        </p:txBody>
      </p:sp>
      <p:sp>
        <p:nvSpPr>
          <p:cNvPr id="4" name="Slide Image Placeholder 3"/>
          <p:cNvSpPr>
            <a:spLocks noGrp="1" noRot="1" noChangeAspect="1"/>
          </p:cNvSpPr>
          <p:nvPr>
            <p:ph type="sldImg" idx="2"/>
          </p:nvPr>
        </p:nvSpPr>
        <p:spPr>
          <a:xfrm>
            <a:off x="1177925" y="696913"/>
            <a:ext cx="4641850" cy="3481387"/>
          </a:xfrm>
          <a:prstGeom prst="rect">
            <a:avLst/>
          </a:prstGeom>
          <a:noFill/>
          <a:ln w="12700">
            <a:solidFill>
              <a:prstClr val="black"/>
            </a:solidFill>
          </a:ln>
        </p:spPr>
        <p:txBody>
          <a:bodyPr vert="horz" lIns="93031" tIns="46516" rIns="93031" bIns="46516" rtlCol="0" anchor="ctr"/>
          <a:lstStyle/>
          <a:p>
            <a:pPr lvl="0"/>
            <a:endParaRPr lang="en-US" noProof="0" smtClean="0"/>
          </a:p>
        </p:txBody>
      </p:sp>
      <p:sp>
        <p:nvSpPr>
          <p:cNvPr id="5" name="Notes Placeholder 4"/>
          <p:cNvSpPr>
            <a:spLocks noGrp="1"/>
          </p:cNvSpPr>
          <p:nvPr>
            <p:ph type="body" sz="quarter" idx="3"/>
          </p:nvPr>
        </p:nvSpPr>
        <p:spPr>
          <a:xfrm>
            <a:off x="700088" y="4410075"/>
            <a:ext cx="5597525" cy="4176713"/>
          </a:xfrm>
          <a:prstGeom prst="rect">
            <a:avLst/>
          </a:prstGeom>
        </p:spPr>
        <p:txBody>
          <a:bodyPr vert="horz" lIns="93031" tIns="46516" rIns="93031" bIns="4651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18563"/>
            <a:ext cx="3032125" cy="463550"/>
          </a:xfrm>
          <a:prstGeom prst="rect">
            <a:avLst/>
          </a:prstGeom>
        </p:spPr>
        <p:txBody>
          <a:bodyPr vert="horz" lIns="93031" tIns="46516" rIns="93031" bIns="46516" rtlCol="0" anchor="b"/>
          <a:lstStyle>
            <a:lvl1pPr algn="l" fontAlgn="auto">
              <a:spcBef>
                <a:spcPts val="0"/>
              </a:spcBef>
              <a:spcAft>
                <a:spcPts val="0"/>
              </a:spcAft>
              <a:defRPr sz="120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963988" y="8818563"/>
            <a:ext cx="3032125" cy="463550"/>
          </a:xfrm>
          <a:prstGeom prst="rect">
            <a:avLst/>
          </a:prstGeom>
        </p:spPr>
        <p:txBody>
          <a:bodyPr vert="horz" wrap="square" lIns="93031" tIns="46516" rIns="93031" bIns="46516" numCol="1" anchor="b" anchorCtr="0" compatLnSpc="1">
            <a:prstTxWarp prst="textNoShape">
              <a:avLst/>
            </a:prstTxWarp>
          </a:bodyPr>
          <a:lstStyle>
            <a:lvl1pPr algn="r">
              <a:defRPr sz="1200" smtClean="0">
                <a:latin typeface="Calibri" pitchFamily="34" charset="0"/>
              </a:defRPr>
            </a:lvl1pPr>
          </a:lstStyle>
          <a:p>
            <a:pPr>
              <a:defRPr/>
            </a:pPr>
            <a:fld id="{B407437B-C101-4579-8961-5D0E60F21086}" type="slidenum">
              <a:rPr lang="en-US"/>
              <a:pPr>
                <a:defRPr/>
              </a:pPr>
              <a:t>‹#›</a:t>
            </a:fld>
            <a:endParaRPr lang="en-US"/>
          </a:p>
        </p:txBody>
      </p:sp>
    </p:spTree>
    <p:extLst>
      <p:ext uri="{BB962C8B-B14F-4D97-AF65-F5344CB8AC3E}">
        <p14:creationId xmlns:p14="http://schemas.microsoft.com/office/powerpoint/2010/main" val="26853891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xfrm>
            <a:off x="1176338" y="695325"/>
            <a:ext cx="4645025" cy="3484563"/>
          </a:xfrm>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lIns="93534" tIns="46767" rIns="93534" bIns="46767" numCol="1" anchor="t" anchorCtr="0" compatLnSpc="1">
            <a:prstTxWarp prst="textNoShape">
              <a:avLst/>
            </a:prstTxWarp>
          </a:bodyPr>
          <a:lstStyle/>
          <a:p>
            <a:pPr>
              <a:lnSpc>
                <a:spcPct val="90000"/>
              </a:lnSpc>
            </a:pPr>
            <a:r>
              <a:rPr lang="en-US" sz="800" b="1" smtClean="0"/>
              <a:t>Comparative Effectiveness of Recombinant Factor VIIa for Off-Label Uses vs. Usual Care in the Hospital Setting</a:t>
            </a:r>
            <a:r>
              <a:rPr lang="en-US" sz="800" smtClean="0"/>
              <a:t/>
            </a:r>
            <a:br>
              <a:rPr lang="en-US" sz="800" smtClean="0"/>
            </a:br>
            <a:r>
              <a:rPr lang="en-US" sz="800" smtClean="0"/>
              <a:t/>
            </a:r>
            <a:br>
              <a:rPr lang="en-US" sz="800" smtClean="0"/>
            </a:br>
            <a:r>
              <a:rPr lang="en-US" sz="800" smtClean="0"/>
              <a:t>This slide set is based on the research presented in a comparative effectiveness review (CER) , </a:t>
            </a:r>
            <a:r>
              <a:rPr lang="en-US" sz="800" i="1" smtClean="0"/>
              <a:t>Comparative Effectiveness of In-Hospital Use of Recombinant Factor VIIa for Off-Label Indications vs. Usual Care</a:t>
            </a:r>
            <a:r>
              <a:rPr lang="en-US" sz="800" smtClean="0"/>
              <a:t>, that was developed by the Stanford-UCSF Evidence-based Practice Center for the Agency for Healthcare Research and Quality (AHRQ), Rockville, MD (Contract No. 290-02-0017) and is available online at effectivehealthcare.ahrq.gov. The findings and conclusions in this document are those of the author(s), who are responsible for its contents; the findings and conclusions do not necessarily represent the views of AHRQ. Therefore, no statement in this report should be construed as an official position of AHRQ or of the U.S. Department of Health and Human Services. The information presented here is intended to help health care decisionmakers—patients and clinicians, health system leaders, and policymakers, among others—make well-informed decisions and thereby improve the quality of health care services. This information is not intended to be a substitute for the application of clinical judgment. Anyone who makes decisions concerning the provision of clinical care should consider this report in the same way as any medical reference and in conjunction with all other pertinent information, that is, in the context of available resources and circumstances presented by individual patients.</a:t>
            </a:r>
          </a:p>
          <a:p>
            <a:pPr>
              <a:lnSpc>
                <a:spcPct val="90000"/>
              </a:lnSpc>
            </a:pPr>
            <a:endParaRPr lang="en-US" sz="800" smtClean="0"/>
          </a:p>
          <a:p>
            <a:pPr>
              <a:lnSpc>
                <a:spcPct val="90000"/>
              </a:lnSpc>
            </a:pPr>
            <a:r>
              <a:rPr lang="en-US" sz="800" smtClean="0"/>
              <a:t>CERs represent systematic reviews of the literature and usually compare two or more types of treatments, such as different drugs, devices, or procedures, for the same disease. The talk will cover data collected from the Perspective Comparative Database of Premier, Inc., in Charlotte, NC (2000 to 2008), as well as the current evidence from 10 electronic databases, grey literature, trial registries, and reference lists that were searched. Finally, the manufacturer</a:t>
            </a:r>
            <a:r>
              <a:rPr lang="en-US" altLang="en-US" sz="800" smtClean="0"/>
              <a:t>’</a:t>
            </a:r>
            <a:r>
              <a:rPr lang="en-US" sz="800" smtClean="0"/>
              <a:t>s web site and files supplied by the manufacturer of rFVIIa (Novo Nordisk) were reviewed, bibliographies of identified meta-analyses and systematic reviews were searched, and experts in the field were contacted to uncover studies not already identified by these searches. The methods used to develop this CER followed version 1.0 of the </a:t>
            </a:r>
            <a:r>
              <a:rPr lang="en-US" sz="800" i="1" smtClean="0"/>
              <a:t>Methods Reference Guide for Effectiveness and Comparative Effectiveness Reviews </a:t>
            </a:r>
            <a:r>
              <a:rPr lang="en-US" sz="800" smtClean="0"/>
              <a:t>published by AHRQ (draft available at: http://effectivehealthcare.ahrq.gov/repFiles/2007_10DraftMethodsGuide.pdf). </a:t>
            </a:r>
          </a:p>
          <a:p>
            <a:pPr>
              <a:lnSpc>
                <a:spcPct val="90000"/>
              </a:lnSpc>
              <a:spcBef>
                <a:spcPct val="0"/>
              </a:spcBef>
            </a:pPr>
            <a:endParaRPr lang="en-US" sz="800" smtClean="0"/>
          </a:p>
          <a:p>
            <a:pPr>
              <a:lnSpc>
                <a:spcPct val="90000"/>
              </a:lnSpc>
              <a:spcBef>
                <a:spcPct val="0"/>
              </a:spcBef>
            </a:pPr>
            <a:r>
              <a:rPr lang="en-US" sz="800" smtClean="0"/>
              <a:t>References:</a:t>
            </a:r>
          </a:p>
          <a:p>
            <a:pPr>
              <a:lnSpc>
                <a:spcPct val="90000"/>
              </a:lnSpc>
              <a:spcBef>
                <a:spcPct val="0"/>
              </a:spcBef>
            </a:pPr>
            <a:r>
              <a:rPr lang="en-US" sz="800" smtClean="0"/>
              <a:t>Agency for Healthcare Research and Quality. </a:t>
            </a:r>
            <a:r>
              <a:rPr lang="en-US" sz="800" i="1" smtClean="0"/>
              <a:t>Methods reference guide for effectiveness and  comparative effectiveness reviews</a:t>
            </a:r>
            <a:r>
              <a:rPr lang="en-US" sz="800" smtClean="0"/>
              <a:t>, Version 1.0. Rockville, MD: Agency for Health Care Research and Quality; Draft Posted October 2007. Available at: http://www.effectivehealthcare.ahrq.gov/repFiles/2007_10DraftMethodsGuide.pdf.</a:t>
            </a:r>
          </a:p>
          <a:p>
            <a:pPr>
              <a:lnSpc>
                <a:spcPct val="90000"/>
              </a:lnSpc>
              <a:spcBef>
                <a:spcPct val="0"/>
              </a:spcBef>
            </a:pPr>
            <a:endParaRPr lang="en-US" sz="800" smtClean="0"/>
          </a:p>
          <a:p>
            <a:pPr>
              <a:lnSpc>
                <a:spcPct val="90000"/>
              </a:lnSpc>
              <a:spcBef>
                <a:spcPct val="0"/>
              </a:spcBef>
            </a:pPr>
            <a:r>
              <a:rPr lang="en-US" sz="800" smtClean="0"/>
              <a:t>Yank V, Tuohy CV, Logan AC, et al. </a:t>
            </a:r>
            <a:r>
              <a:rPr lang="en-US" sz="800" i="1" smtClean="0"/>
              <a:t>Comparative Effectiveness of In-Hospital Use of Recombinant Factor VIIa for Off-Label Indications vs. Usual Care</a:t>
            </a:r>
            <a:r>
              <a:rPr lang="en-US" sz="800" smtClean="0"/>
              <a:t>,</a:t>
            </a:r>
            <a:r>
              <a:rPr lang="en-US" sz="800" i="1" smtClean="0"/>
              <a:t> </a:t>
            </a:r>
            <a:r>
              <a:rPr lang="en-US" sz="800" smtClean="0"/>
              <a:t>Comparative Effectiveness Review 21 (Prepared by Stanford–UCSF Evidence-based Practice Center under Contract No. 290-02-0017). Rockville, MD: Agency for Healthcare Research and Quality; May 2010. AHRQ Publication No. 10-EHC030-EF. </a:t>
            </a:r>
          </a:p>
          <a:p>
            <a:pPr>
              <a:lnSpc>
                <a:spcPct val="90000"/>
              </a:lnSpc>
              <a:spcBef>
                <a:spcPct val="0"/>
              </a:spcBef>
            </a:pPr>
            <a:r>
              <a:rPr lang="en-US" sz="800" smtClean="0"/>
              <a:t>http://effectivehealthcare.ahrq.gov/index.cfm/search-for-guides-reviews-and-reports/?pageaction=displayproduct&amp;productID=450</a:t>
            </a:r>
          </a:p>
          <a:p>
            <a:pPr>
              <a:lnSpc>
                <a:spcPct val="90000"/>
              </a:lnSpc>
              <a:spcBef>
                <a:spcPct val="0"/>
              </a:spcBef>
            </a:pPr>
            <a:endParaRPr lang="en-US" sz="8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xfrm>
            <a:off x="1176338" y="695325"/>
            <a:ext cx="4645025" cy="3484563"/>
          </a:xfrm>
          <a:noFill/>
          <a:ln>
            <a:solidFill>
              <a:srgbClr val="000000"/>
            </a:solidFill>
            <a:miter lim="800000"/>
            <a:headEnd/>
            <a:tailEnd/>
          </a:ln>
        </p:spPr>
      </p:sp>
      <p:sp>
        <p:nvSpPr>
          <p:cNvPr id="50179" name="Notes Placeholder 2"/>
          <p:cNvSpPr>
            <a:spLocks noGrp="1"/>
          </p:cNvSpPr>
          <p:nvPr>
            <p:ph type="body" idx="1"/>
          </p:nvPr>
        </p:nvSpPr>
        <p:spPr bwMode="auto">
          <a:xfrm>
            <a:off x="684213" y="4410075"/>
            <a:ext cx="5705475" cy="4341813"/>
          </a:xfrm>
          <a:noFill/>
        </p:spPr>
        <p:txBody>
          <a:bodyPr wrap="square" lIns="93534" tIns="46767" rIns="93534" bIns="46767" numCol="1" anchor="t" anchorCtr="0" compatLnSpc="1">
            <a:prstTxWarp prst="textNoShape">
              <a:avLst/>
            </a:prstTxWarp>
          </a:bodyPr>
          <a:lstStyle/>
          <a:p>
            <a:pPr defTabSz="236538">
              <a:spcBef>
                <a:spcPct val="0"/>
              </a:spcBef>
            </a:pPr>
            <a:r>
              <a:rPr lang="en-US" b="1" smtClean="0"/>
              <a:t>Clinical Questions Addressed by the Comparative Effectiveness Review</a:t>
            </a:r>
          </a:p>
          <a:p>
            <a:pPr defTabSz="236538">
              <a:spcBef>
                <a:spcPct val="0"/>
              </a:spcBef>
            </a:pPr>
            <a:endParaRPr lang="en-US" smtClean="0"/>
          </a:p>
          <a:p>
            <a:pPr defTabSz="236538">
              <a:spcBef>
                <a:spcPct val="0"/>
              </a:spcBef>
            </a:pPr>
            <a:r>
              <a:rPr lang="en-US" smtClean="0"/>
              <a:t>The report titled, </a:t>
            </a:r>
            <a:r>
              <a:rPr lang="en-US" i="1" smtClean="0"/>
              <a:t>Comparative Effectiveness of In-Hospital Use of Recombinant Factor VIIa for Off-Label Indications vs. Usual Care</a:t>
            </a:r>
            <a:r>
              <a:rPr lang="en-US" smtClean="0"/>
              <a:t>, addressed the following clinical questions: (1) From an overview of real-world patterns of rFVIIa use and available comparative studies, which clinical populations are receiving off-label rFVIIa and which populations have been scientifically examined, and what are the characteristics of comparative studies evaluating off-label rFVIIa use?; and (2) What are the benefits and harms of using rFVIIa for selected off-label indications in patients with/undergoing: spontaneous intracranial hemorrhage, acquired coagulopathic massive bleeding from body trauma, bleeding from brain trauma, adult cardiac surgery, pediatric cardiac surgery, liver transplantation, or prostatectomy?</a:t>
            </a:r>
          </a:p>
          <a:p>
            <a:pPr defTabSz="236538" eaLnBrk="1" hangingPunct="1">
              <a:buClr>
                <a:srgbClr val="DFB20F"/>
              </a:buClr>
            </a:pPr>
            <a:endParaRPr lang="en-US" smtClean="0"/>
          </a:p>
          <a:p>
            <a:pPr defTabSz="236538">
              <a:spcBef>
                <a:spcPct val="0"/>
              </a:spcBef>
            </a:pPr>
            <a:r>
              <a:rPr lang="en-US" smtClean="0"/>
              <a:t>References:</a:t>
            </a:r>
          </a:p>
          <a:p>
            <a:pPr defTabSz="236538">
              <a:spcBef>
                <a:spcPct val="0"/>
              </a:spcBef>
            </a:pPr>
            <a:r>
              <a:rPr lang="en-US" smtClean="0"/>
              <a:t>Yank V, Tuohy CV, Logan AC, et al. </a:t>
            </a:r>
            <a:r>
              <a:rPr lang="en-US" i="1" smtClean="0"/>
              <a:t>Comparative Effectiveness of In-Hospital Use of Recombinant Factor VIIa for Off-Label Indications vs. Usual Care</a:t>
            </a:r>
            <a:r>
              <a:rPr lang="en-US" smtClean="0"/>
              <a:t>,</a:t>
            </a:r>
            <a:r>
              <a:rPr lang="en-US" i="1" smtClean="0"/>
              <a:t> </a:t>
            </a:r>
            <a:r>
              <a:rPr lang="en-US" smtClean="0"/>
              <a:t>Comparative Effectiveness Review 21 (Prepared by Stanford–UCSF Evidence-based Practice Center under Contract No. 290-02-0017). Rockville, MD: Agency for Healthcare Research and Quality; May 2010. AHRQ Publication No. 10-EHC030-EF. </a:t>
            </a:r>
          </a:p>
          <a:p>
            <a:pPr defTabSz="236538">
              <a:spcBef>
                <a:spcPct val="0"/>
              </a:spcBef>
            </a:pPr>
            <a:r>
              <a:rPr lang="en-US" smtClean="0"/>
              <a:t>http://effectivehealthcare.ahrq.gov/index.cfm/search-for-guides-reviews-and-reports/?pageaction=displayproduct&amp;productID=450</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xfrm>
            <a:off x="1176338" y="695325"/>
            <a:ext cx="4645025" cy="3484563"/>
          </a:xfrm>
          <a:noFill/>
          <a:ln>
            <a:solidFill>
              <a:srgbClr val="000000"/>
            </a:solidFill>
            <a:miter lim="800000"/>
            <a:headEnd/>
            <a:tailEnd/>
          </a:ln>
        </p:spPr>
      </p:sp>
      <p:sp>
        <p:nvSpPr>
          <p:cNvPr id="51203" name="Notes Placeholder 2"/>
          <p:cNvSpPr>
            <a:spLocks noGrp="1"/>
          </p:cNvSpPr>
          <p:nvPr>
            <p:ph type="body" idx="1"/>
          </p:nvPr>
        </p:nvSpPr>
        <p:spPr bwMode="auto">
          <a:xfrm>
            <a:off x="698500" y="4408488"/>
            <a:ext cx="5600700" cy="4179887"/>
          </a:xfrm>
          <a:noFill/>
        </p:spPr>
        <p:txBody>
          <a:bodyPr wrap="square" lIns="93534" tIns="46767" rIns="93534" bIns="46767" numCol="1" anchor="t" anchorCtr="0" compatLnSpc="1">
            <a:prstTxWarp prst="textNoShape">
              <a:avLst/>
            </a:prstTxWarp>
          </a:bodyPr>
          <a:lstStyle/>
          <a:p>
            <a:pPr defTabSz="352425">
              <a:spcBef>
                <a:spcPct val="0"/>
              </a:spcBef>
            </a:pPr>
            <a:r>
              <a:rPr lang="en-US" b="1" smtClean="0"/>
              <a:t>Outcomes of Interest for Off-Label rFVIIa Use in the Hospital Setting</a:t>
            </a:r>
            <a:br>
              <a:rPr lang="en-US" b="1" smtClean="0"/>
            </a:br>
            <a:r>
              <a:rPr lang="en-US" b="1" smtClean="0"/>
              <a:t/>
            </a:r>
            <a:br>
              <a:rPr lang="en-US" b="1" smtClean="0"/>
            </a:br>
            <a:r>
              <a:rPr lang="en-US" smtClean="0"/>
              <a:t>This slide lists examples of potential outcomes of rFVIIa use. These encompass a range, from indirect outcomes—of process/resource use or intermediate/surrogate outcomes (which are perhaps the easiest to measure but are not always closely connected to patient status)—to direct clinical endpoints such as death, adverse events, or functional status (which are the most relevant to patient well-being but are often more difficult to measure or occur less frequently than the other outcomes). Ideally, the CER would focus primarily on direct clinical outcomes for each of the clinical research questions, but this is not always possible given that the studies and other data sources may only report indirect outcome measures or have few events of this type.</a:t>
            </a:r>
            <a:br>
              <a:rPr lang="en-US" smtClean="0"/>
            </a:br>
            <a:endParaRPr lang="en-US" smtClean="0"/>
          </a:p>
          <a:p>
            <a:pPr defTabSz="352425">
              <a:spcBef>
                <a:spcPct val="0"/>
              </a:spcBef>
            </a:pPr>
            <a:r>
              <a:rPr lang="en-US" smtClean="0"/>
              <a:t>References:</a:t>
            </a:r>
          </a:p>
          <a:p>
            <a:pPr defTabSz="352425">
              <a:spcBef>
                <a:spcPct val="0"/>
              </a:spcBef>
            </a:pPr>
            <a:r>
              <a:rPr lang="en-US" smtClean="0">
                <a:solidFill>
                  <a:srgbClr val="000000"/>
                </a:solidFill>
              </a:rPr>
              <a:t>Yank V, Tuohy CV, Logan AC, et al. </a:t>
            </a:r>
            <a:r>
              <a:rPr lang="en-US" i="1" smtClean="0">
                <a:solidFill>
                  <a:srgbClr val="000000"/>
                </a:solidFill>
              </a:rPr>
              <a:t>Comparative Effectiveness of In-Hospital Use of Recombinant Factor VIIa for Off-Label Indications vs. Usual Care</a:t>
            </a:r>
            <a:r>
              <a:rPr lang="en-US" smtClean="0">
                <a:solidFill>
                  <a:srgbClr val="000000"/>
                </a:solidFill>
              </a:rPr>
              <a:t>,</a:t>
            </a:r>
            <a:r>
              <a:rPr lang="en-US" i="1" smtClean="0">
                <a:solidFill>
                  <a:srgbClr val="000000"/>
                </a:solidFill>
              </a:rPr>
              <a:t> </a:t>
            </a:r>
            <a:r>
              <a:rPr lang="en-US" smtClean="0">
                <a:solidFill>
                  <a:srgbClr val="000000"/>
                </a:solidFill>
              </a:rPr>
              <a:t>Comparative Effectiveness Review 21 (Prepared by Stanford–UCSF Evidence-based Practice Center under Contract No. 290-02-0017). Rockville, MD: Agency for Healthcare Research and Quality; May 2010. AHRQ Publication No. 10-EHC030-EF. </a:t>
            </a:r>
          </a:p>
          <a:p>
            <a:pPr defTabSz="352425">
              <a:spcBef>
                <a:spcPct val="0"/>
              </a:spcBef>
            </a:pPr>
            <a:r>
              <a:rPr lang="en-US" smtClean="0">
                <a:solidFill>
                  <a:srgbClr val="000000"/>
                </a:solidFill>
              </a:rPr>
              <a:t>http://effectivehealthcare.ahrq.gov/index.cfm/search-for-guides-reviews-and-reports/?pageaction=displayproduct&amp;productID=450</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xfrm>
            <a:off x="1176338" y="695325"/>
            <a:ext cx="4645025" cy="3484563"/>
          </a:xfrm>
          <a:noFill/>
          <a:ln>
            <a:solidFill>
              <a:srgbClr val="000000"/>
            </a:solidFill>
            <a:miter lim="800000"/>
            <a:headEnd/>
            <a:tailEnd/>
          </a:ln>
        </p:spPr>
      </p:sp>
      <p:sp>
        <p:nvSpPr>
          <p:cNvPr id="52227" name="Notes Placeholder 2"/>
          <p:cNvSpPr>
            <a:spLocks noGrp="1"/>
          </p:cNvSpPr>
          <p:nvPr>
            <p:ph type="body" idx="1"/>
          </p:nvPr>
        </p:nvSpPr>
        <p:spPr bwMode="auto">
          <a:xfrm>
            <a:off x="684213" y="4330700"/>
            <a:ext cx="5629275" cy="4268788"/>
          </a:xfrm>
          <a:noFill/>
        </p:spPr>
        <p:txBody>
          <a:bodyPr wrap="square" lIns="93534" tIns="46767" rIns="93534" bIns="46767" numCol="1" anchor="t" anchorCtr="0" compatLnSpc="1">
            <a:prstTxWarp prst="textNoShape">
              <a:avLst/>
            </a:prstTxWarp>
          </a:bodyPr>
          <a:lstStyle/>
          <a:p>
            <a:pPr>
              <a:lnSpc>
                <a:spcPct val="90000"/>
              </a:lnSpc>
            </a:pPr>
            <a:r>
              <a:rPr lang="en-US" sz="1100" b="1" smtClean="0"/>
              <a:t>Four Domains Used To Assess Relevant Studies</a:t>
            </a:r>
          </a:p>
          <a:p>
            <a:pPr>
              <a:lnSpc>
                <a:spcPct val="90000"/>
              </a:lnSpc>
            </a:pPr>
            <a:endParaRPr lang="en-US" sz="1100" smtClean="0"/>
          </a:p>
          <a:p>
            <a:pPr>
              <a:lnSpc>
                <a:spcPct val="90000"/>
              </a:lnSpc>
            </a:pPr>
            <a:r>
              <a:rPr lang="en-CA" sz="1100" smtClean="0"/>
              <a:t>The following four major domains were examined: risk of bias (low, medium, high), consistency (no inconsistency, inconsistency present, unknown, or not applicable), directness (direct, indirect), and precision (precise, imprecise). Each key outcome on each comparison of interest was given an overall evidence grade based on the ratings for the individual domains. </a:t>
            </a:r>
          </a:p>
          <a:p>
            <a:pPr>
              <a:lnSpc>
                <a:spcPct val="90000"/>
              </a:lnSpc>
            </a:pPr>
            <a:endParaRPr lang="en-CA" sz="1100" smtClean="0"/>
          </a:p>
          <a:p>
            <a:pPr>
              <a:lnSpc>
                <a:spcPct val="90000"/>
              </a:lnSpc>
              <a:spcBef>
                <a:spcPct val="0"/>
              </a:spcBef>
            </a:pPr>
            <a:r>
              <a:rPr lang="en-US" sz="1100" smtClean="0"/>
              <a:t>References:</a:t>
            </a:r>
          </a:p>
          <a:p>
            <a:pPr>
              <a:lnSpc>
                <a:spcPct val="90000"/>
              </a:lnSpc>
              <a:spcBef>
                <a:spcPct val="0"/>
              </a:spcBef>
            </a:pPr>
            <a:r>
              <a:rPr lang="en-US" sz="1100" smtClean="0"/>
              <a:t>Agency for Healthcare Research and Quality. </a:t>
            </a:r>
            <a:r>
              <a:rPr lang="en-US" sz="1100" i="1" smtClean="0"/>
              <a:t>Methods reference guide for effectiveness and  comparative effectiveness reviews</a:t>
            </a:r>
            <a:r>
              <a:rPr lang="en-US" sz="1100" smtClean="0"/>
              <a:t>, Version 1.0. Rockville, MD: Agency for Health Care Research and Quality; Draft Posted October 2007. Available at: http://www.effectivehealthcare.ahrq.gov/repFiles/2007_10DraftMethodsGuide.pdf.</a:t>
            </a:r>
          </a:p>
          <a:p>
            <a:pPr>
              <a:lnSpc>
                <a:spcPct val="90000"/>
              </a:lnSpc>
              <a:spcBef>
                <a:spcPct val="0"/>
              </a:spcBef>
            </a:pPr>
            <a:endParaRPr lang="en-US" sz="1100" smtClean="0"/>
          </a:p>
          <a:p>
            <a:pPr>
              <a:lnSpc>
                <a:spcPct val="90000"/>
              </a:lnSpc>
              <a:spcBef>
                <a:spcPct val="0"/>
              </a:spcBef>
            </a:pPr>
            <a:r>
              <a:rPr lang="en-US" sz="1100" smtClean="0"/>
              <a:t>Brozek J, Oxman A, Schünemann H, for the Grading of Recommendations Assessment, Development and Evaluation (GRADE) Working Group. GRADEpro [computer program]. Version 3.2 for Windows. 2008. Available at: http://www.cc-ims.net/revman/other-resources/gradepro/gradepro.</a:t>
            </a:r>
          </a:p>
          <a:p>
            <a:pPr>
              <a:lnSpc>
                <a:spcPct val="90000"/>
              </a:lnSpc>
              <a:spcBef>
                <a:spcPct val="0"/>
              </a:spcBef>
            </a:pPr>
            <a:endParaRPr lang="en-US" sz="1100" smtClean="0"/>
          </a:p>
          <a:p>
            <a:pPr>
              <a:lnSpc>
                <a:spcPct val="90000"/>
              </a:lnSpc>
              <a:spcBef>
                <a:spcPct val="0"/>
              </a:spcBef>
            </a:pPr>
            <a:r>
              <a:rPr lang="en-US" sz="1100" smtClean="0"/>
              <a:t>Yank V, Tuohy CV, Logan AC, et al. </a:t>
            </a:r>
            <a:r>
              <a:rPr lang="en-US" sz="1100" i="1" smtClean="0"/>
              <a:t>Comparative Effectiveness of In-Hospital Use of Recombinant Factor VIIa for Off-Label Indications vs. Usual Care</a:t>
            </a:r>
            <a:r>
              <a:rPr lang="en-US" sz="1100" smtClean="0"/>
              <a:t>,</a:t>
            </a:r>
            <a:r>
              <a:rPr lang="en-US" sz="1100" i="1" smtClean="0"/>
              <a:t> </a:t>
            </a:r>
            <a:r>
              <a:rPr lang="en-US" sz="1100" smtClean="0"/>
              <a:t>Comparative Effectiveness Review 21 (Prepared by Stanford–UCSF Evidence-based Practice Center under Contract No. 290-02-0017). Rockville, MD: Agency for Healthcare Research and Quality; May 2010. AHRQ Publication No. 10-EHC030-EF.</a:t>
            </a:r>
          </a:p>
          <a:p>
            <a:pPr>
              <a:lnSpc>
                <a:spcPct val="90000"/>
              </a:lnSpc>
              <a:spcBef>
                <a:spcPct val="0"/>
              </a:spcBef>
            </a:pPr>
            <a:r>
              <a:rPr lang="en-US" sz="1100" smtClean="0"/>
              <a:t>http://effectivehealthcare.ahrq.gov/index.cfm/search-for-guides-reviews-and-reports/?pageaction=displayproduct&amp;productID=450</a:t>
            </a:r>
          </a:p>
        </p:txBody>
      </p:sp>
      <p:sp>
        <p:nvSpPr>
          <p:cNvPr id="52228" name="Slide Number Placeholder 3"/>
          <p:cNvSpPr>
            <a:spLocks noGrp="1"/>
          </p:cNvSpPr>
          <p:nvPr>
            <p:ph type="sldNum" sz="quarter" idx="5"/>
          </p:nvPr>
        </p:nvSpPr>
        <p:spPr bwMode="auto">
          <a:xfrm>
            <a:off x="3962400" y="8816975"/>
            <a:ext cx="3035300" cy="466725"/>
          </a:xfrm>
          <a:noFill/>
          <a:ln>
            <a:miter lim="800000"/>
            <a:headEnd/>
            <a:tailEnd/>
          </a:ln>
        </p:spPr>
        <p:txBody>
          <a:bodyPr lIns="93534" tIns="46767" rIns="93534" bIns="46767" anchor="t"/>
          <a:lstStyle/>
          <a:p>
            <a:pPr algn="l"/>
            <a:fld id="{DCB14966-C4E1-4F9C-826A-24E9CC1EF019}" type="slidenum">
              <a:rPr lang="en-US" sz="1800">
                <a:latin typeface="Arial" pitchFamily="34" charset="0"/>
              </a:rPr>
              <a:pPr algn="l"/>
              <a:t>12</a:t>
            </a:fld>
            <a:endParaRPr lang="en-US" sz="180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xfrm>
            <a:off x="1176338" y="695325"/>
            <a:ext cx="4645025" cy="3484563"/>
          </a:xfrm>
          <a:noFill/>
          <a:ln>
            <a:solidFill>
              <a:srgbClr val="000000"/>
            </a:solidFill>
            <a:miter lim="800000"/>
            <a:headEnd/>
            <a:tailEnd/>
          </a:ln>
        </p:spPr>
      </p:sp>
      <p:sp>
        <p:nvSpPr>
          <p:cNvPr id="53251" name="Notes Placeholder 2"/>
          <p:cNvSpPr>
            <a:spLocks noGrp="1"/>
          </p:cNvSpPr>
          <p:nvPr>
            <p:ph type="body" idx="1"/>
          </p:nvPr>
        </p:nvSpPr>
        <p:spPr bwMode="auto">
          <a:xfrm>
            <a:off x="684213" y="4330700"/>
            <a:ext cx="5629275" cy="4268788"/>
          </a:xfrm>
          <a:noFill/>
        </p:spPr>
        <p:txBody>
          <a:bodyPr wrap="square" lIns="93534" tIns="46767" rIns="93534" bIns="46767" numCol="1" anchor="t" anchorCtr="0" compatLnSpc="1">
            <a:prstTxWarp prst="textNoShape">
              <a:avLst/>
            </a:prstTxWarp>
          </a:bodyPr>
          <a:lstStyle/>
          <a:p>
            <a:pPr>
              <a:lnSpc>
                <a:spcPct val="80000"/>
              </a:lnSpc>
            </a:pPr>
            <a:r>
              <a:rPr lang="en-US" sz="1100" b="1" smtClean="0"/>
              <a:t>Rating the Strength of Evidence From the CER</a:t>
            </a:r>
            <a:br>
              <a:rPr lang="en-US" sz="1100" b="1" smtClean="0"/>
            </a:br>
            <a:endParaRPr lang="en-US" sz="1100" b="1" smtClean="0"/>
          </a:p>
          <a:p>
            <a:pPr>
              <a:lnSpc>
                <a:spcPct val="80000"/>
              </a:lnSpc>
            </a:pPr>
            <a:r>
              <a:rPr lang="en-CA" sz="1100" smtClean="0"/>
              <a:t>The EPC GRADE approach, based on the standard GRADE approach, was used to assess the quality of the body of evidence for each outcome. The overall strength of evidence was graded as high (further research is very unlikely to change the confidence in the estimate of effect), moderate (further research may change the confidence in the estimate of effect and may change the estimate), low (further research is likely to change the confidence in the estimate of effect and is likely to change the estimate), or insufficient (evidence either is unavailable or does not permit estimation of an effect). </a:t>
            </a:r>
            <a:r>
              <a:rPr lang="en-US" sz="1100" smtClean="0"/>
              <a:t>The authors also independently evaluated the applicability to real-world practice of the total body of evidence within a given clinical indication using the PICOTS framework (population, intervention, comparator, outcome, timing, and setting). </a:t>
            </a:r>
          </a:p>
          <a:p>
            <a:pPr>
              <a:lnSpc>
                <a:spcPct val="80000"/>
              </a:lnSpc>
            </a:pPr>
            <a:endParaRPr lang="en-US" sz="1100" smtClean="0"/>
          </a:p>
          <a:p>
            <a:pPr>
              <a:lnSpc>
                <a:spcPct val="80000"/>
              </a:lnSpc>
              <a:spcBef>
                <a:spcPct val="0"/>
              </a:spcBef>
            </a:pPr>
            <a:r>
              <a:rPr lang="en-US" sz="1100" smtClean="0"/>
              <a:t>References:</a:t>
            </a:r>
          </a:p>
          <a:p>
            <a:pPr>
              <a:lnSpc>
                <a:spcPct val="80000"/>
              </a:lnSpc>
              <a:spcBef>
                <a:spcPct val="0"/>
              </a:spcBef>
            </a:pPr>
            <a:r>
              <a:rPr lang="en-US" sz="1100" smtClean="0"/>
              <a:t>Agency for Healthcare Research and Quality. </a:t>
            </a:r>
            <a:r>
              <a:rPr lang="en-US" sz="1100" i="1" smtClean="0"/>
              <a:t>Methods reference guide for effectiveness and  comparative effectiveness reviews</a:t>
            </a:r>
            <a:r>
              <a:rPr lang="en-US" sz="1100" smtClean="0"/>
              <a:t>, Version 1.0. Rockville, MD: Agency for Health Care Research and Quality; Draft Posted October 2007. Available at: http://www.effectivehealthcare.ahrq.gov/repFiles/2007_10DraftMethodsGuide.pdf.</a:t>
            </a:r>
          </a:p>
          <a:p>
            <a:pPr>
              <a:lnSpc>
                <a:spcPct val="80000"/>
              </a:lnSpc>
              <a:spcBef>
                <a:spcPct val="0"/>
              </a:spcBef>
            </a:pPr>
            <a:endParaRPr lang="en-US" sz="1100" smtClean="0"/>
          </a:p>
          <a:p>
            <a:pPr>
              <a:lnSpc>
                <a:spcPct val="80000"/>
              </a:lnSpc>
              <a:spcBef>
                <a:spcPct val="0"/>
              </a:spcBef>
            </a:pPr>
            <a:r>
              <a:rPr lang="en-US" sz="1100" smtClean="0"/>
              <a:t>Brozek J, Oxman A, Schünemann H, for the Grading of Recommendations Assessment, Development and Evaluation (GRADE) Working Group. GRADEpro [computer program]. Version 3.2 for Windows. 2008. Available at: http://www.cc-ims.net/revman/other-resources/gradepro/gradepro.</a:t>
            </a:r>
          </a:p>
          <a:p>
            <a:pPr>
              <a:lnSpc>
                <a:spcPct val="80000"/>
              </a:lnSpc>
              <a:spcBef>
                <a:spcPct val="0"/>
              </a:spcBef>
            </a:pPr>
            <a:endParaRPr lang="en-US" sz="1100" smtClean="0"/>
          </a:p>
          <a:p>
            <a:pPr>
              <a:lnSpc>
                <a:spcPct val="80000"/>
              </a:lnSpc>
              <a:spcBef>
                <a:spcPct val="0"/>
              </a:spcBef>
            </a:pPr>
            <a:r>
              <a:rPr lang="en-US" sz="1100" smtClean="0"/>
              <a:t>Yank V, Tuohy CV, Logan AC, et al. </a:t>
            </a:r>
            <a:r>
              <a:rPr lang="en-US" sz="1100" i="1" smtClean="0"/>
              <a:t>Comparative Effectiveness of In-Hospital Use of Recombinant Factor VIIa for Off-Label Indications vs. Usual Care</a:t>
            </a:r>
            <a:r>
              <a:rPr lang="en-US" sz="1100" smtClean="0"/>
              <a:t>,</a:t>
            </a:r>
            <a:r>
              <a:rPr lang="en-US" sz="1100" i="1" smtClean="0"/>
              <a:t> </a:t>
            </a:r>
            <a:r>
              <a:rPr lang="en-US" sz="1100" smtClean="0"/>
              <a:t>Comparative Effectiveness Review 21 (Prepared by Stanford–UCSF Evidence-based Practice Center under Contract No. 290-02-0017). Rockville, MD: Agency for Healthcare Research and Quality; May 2010. AHRQ Publication No. 10-EHC030-EF. </a:t>
            </a:r>
          </a:p>
          <a:p>
            <a:pPr>
              <a:lnSpc>
                <a:spcPct val="80000"/>
              </a:lnSpc>
              <a:spcBef>
                <a:spcPct val="0"/>
              </a:spcBef>
            </a:pPr>
            <a:r>
              <a:rPr lang="en-US" sz="1100" smtClean="0"/>
              <a:t>http://effectivehealthcare.ahrq.gov/index.cfm/search-for-guides-reviews-and-reports/?pageaction=displayproduct&amp;productID=450</a:t>
            </a:r>
          </a:p>
        </p:txBody>
      </p:sp>
      <p:sp>
        <p:nvSpPr>
          <p:cNvPr id="53252" name="Slide Number Placeholder 3"/>
          <p:cNvSpPr>
            <a:spLocks noGrp="1"/>
          </p:cNvSpPr>
          <p:nvPr>
            <p:ph type="sldNum" sz="quarter" idx="5"/>
          </p:nvPr>
        </p:nvSpPr>
        <p:spPr bwMode="auto">
          <a:xfrm>
            <a:off x="3962400" y="8816975"/>
            <a:ext cx="3035300" cy="466725"/>
          </a:xfrm>
          <a:noFill/>
          <a:ln>
            <a:miter lim="800000"/>
            <a:headEnd/>
            <a:tailEnd/>
          </a:ln>
        </p:spPr>
        <p:txBody>
          <a:bodyPr lIns="93534" tIns="46767" rIns="93534" bIns="46767" anchor="t"/>
          <a:lstStyle/>
          <a:p>
            <a:pPr algn="l"/>
            <a:fld id="{97C7A5C5-F6C5-4EEC-B83B-C3B884F27BA8}" type="slidenum">
              <a:rPr lang="en-US" sz="1800">
                <a:latin typeface="Arial" pitchFamily="34" charset="0"/>
              </a:rPr>
              <a:pPr algn="l"/>
              <a:t>13</a:t>
            </a:fld>
            <a:endParaRPr lang="en-US" sz="180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xfrm>
            <a:off x="1176338" y="695325"/>
            <a:ext cx="4645025" cy="3484563"/>
          </a:xfrm>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lIns="93534" tIns="46767" rIns="93534" bIns="46767" numCol="1" anchor="t" anchorCtr="0" compatLnSpc="1">
            <a:prstTxWarp prst="textNoShape">
              <a:avLst/>
            </a:prstTxWarp>
          </a:bodyPr>
          <a:lstStyle/>
          <a:p>
            <a:pPr>
              <a:lnSpc>
                <a:spcPct val="90000"/>
              </a:lnSpc>
              <a:spcBef>
                <a:spcPct val="0"/>
              </a:spcBef>
            </a:pPr>
            <a:r>
              <a:rPr lang="en-US" sz="1100" b="1" smtClean="0"/>
              <a:t>Overview of In-Hospital, Off-Label vs. On-Label rFVIIa Use From the Premier Database (2000–2008)</a:t>
            </a:r>
          </a:p>
          <a:p>
            <a:pPr>
              <a:lnSpc>
                <a:spcPct val="90000"/>
              </a:lnSpc>
              <a:spcBef>
                <a:spcPct val="0"/>
              </a:spcBef>
            </a:pPr>
            <a:endParaRPr lang="en-US" sz="1100" smtClean="0"/>
          </a:p>
          <a:p>
            <a:pPr>
              <a:lnSpc>
                <a:spcPct val="90000"/>
              </a:lnSpc>
            </a:pPr>
            <a:r>
              <a:rPr lang="en-US" sz="1100" smtClean="0"/>
              <a:t>The 2000–2008 data from the Perspective Comparative Database of Premier, Inc. (Charlotte, NC) was used to assess the in-hospital usage trends of rFVIIa (Figure).  The Premier database includes information on 40 million annual hospitalizations occurring in 615 U.S. hospitals. The majority of rFVIIa use occurs in the outpatient setting, and the majority of outpatient use is for on-label indications related to hemophilia. According to the Premier database on in-hospital use in the U.S., cases of use for the approved hemophilia indications remained stable over time, whereas cases of off-label, in-hospital use increased. Off-label, in-hospital rFVIIa use was estimated to be 125 cases in 2000, underwent a moderate increase until 2005 when use became more frequent and was estimated to be 11,057 cases, and by 2008 was estimated to be 17,813 cases (97% of all of the estimated 18,311 in-hospital cases). The three most common off-label uses from 2000–2008 were for: adult cardiac surgery (16.4%), bleeding secondary to body trauma (15.9%), and intracranial hemorrhage (10.5%).</a:t>
            </a:r>
          </a:p>
          <a:p>
            <a:pPr>
              <a:lnSpc>
                <a:spcPct val="90000"/>
              </a:lnSpc>
            </a:pPr>
            <a:endParaRPr lang="en-US" sz="1100" smtClean="0"/>
          </a:p>
          <a:p>
            <a:pPr>
              <a:lnSpc>
                <a:spcPct val="90000"/>
              </a:lnSpc>
              <a:spcBef>
                <a:spcPct val="0"/>
              </a:spcBef>
            </a:pPr>
            <a:r>
              <a:rPr lang="en-US" sz="1100" smtClean="0"/>
              <a:t>References:</a:t>
            </a:r>
          </a:p>
          <a:p>
            <a:pPr>
              <a:lnSpc>
                <a:spcPct val="90000"/>
              </a:lnSpc>
              <a:spcBef>
                <a:spcPct val="0"/>
              </a:spcBef>
            </a:pPr>
            <a:r>
              <a:rPr lang="en-US" sz="1100" smtClean="0"/>
              <a:t>Yank V, Tuohy CV, Logan AC, et al. </a:t>
            </a:r>
            <a:r>
              <a:rPr lang="en-US" sz="1100" i="1" smtClean="0"/>
              <a:t>Comparative Effectiveness of In-Hospital Use of Recombinant Factor VIIa for Off-Label Indications vs. Usual Care</a:t>
            </a:r>
            <a:r>
              <a:rPr lang="en-US" sz="1100" smtClean="0"/>
              <a:t>,</a:t>
            </a:r>
            <a:r>
              <a:rPr lang="en-US" sz="1100" i="1" smtClean="0"/>
              <a:t> </a:t>
            </a:r>
            <a:r>
              <a:rPr lang="en-US" sz="1100" smtClean="0"/>
              <a:t>Comparative Effectiveness Review 21 (Prepared by Stanford–UCSF Evidence-based Practice Center under Contract No. 290-02-0017). Rockville, MD: Agency for Healthcare Research and Quality; May 2010. AHRQ Publication No. 10-EHC030-EF.</a:t>
            </a:r>
          </a:p>
          <a:p>
            <a:pPr>
              <a:lnSpc>
                <a:spcPct val="90000"/>
              </a:lnSpc>
              <a:spcBef>
                <a:spcPct val="0"/>
              </a:spcBef>
            </a:pPr>
            <a:r>
              <a:rPr lang="en-US" sz="1100" smtClean="0"/>
              <a:t>http://effectivehealthcare.ahrq.gov/index.cfm/search-for-guides-reviews-and-reports/?pageaction=displayproduct&amp;productID=450.</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xfrm>
            <a:off x="1176338" y="695325"/>
            <a:ext cx="4645025" cy="3484563"/>
          </a:xfrm>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lIns="93534" tIns="46767" rIns="93534" bIns="46767" numCol="1" anchor="t" anchorCtr="0" compatLnSpc="1">
            <a:prstTxWarp prst="textNoShape">
              <a:avLst/>
            </a:prstTxWarp>
          </a:bodyPr>
          <a:lstStyle/>
          <a:p>
            <a:r>
              <a:rPr lang="en-US" sz="900" b="1" smtClean="0"/>
              <a:t>Comparative Studies on Off-Label rFVIIa Use</a:t>
            </a:r>
          </a:p>
          <a:p>
            <a:endParaRPr lang="en-US" sz="900" b="1" smtClean="0"/>
          </a:p>
          <a:p>
            <a:r>
              <a:rPr lang="en-US" sz="900" smtClean="0"/>
              <a:t>There were 24 randomized clinical trials (RCTs) and 31 comparative observational studies (COSs) available on rFVIIa use across a variety of clinical treatments. rFVIIa use in cardiac surgery (12 studies), trauma (9 studies), intracranial hemorrhage (8 studies), liver transplantation (8 studies), and other liver disease (5 studies) accounted for 57 percent of the 74 included studies. Thus, the focus of the review on rFVIIa use for intracranial hemorrhage, trauma, and cardiac surgery is justified by the prevalence of these uses. </a:t>
            </a:r>
          </a:p>
          <a:p>
            <a:endParaRPr lang="en-US" sz="900" smtClean="0"/>
          </a:p>
          <a:p>
            <a:pPr>
              <a:spcBef>
                <a:spcPct val="0"/>
              </a:spcBef>
            </a:pPr>
            <a:r>
              <a:rPr lang="en-US" sz="900" smtClean="0"/>
              <a:t>References:</a:t>
            </a:r>
          </a:p>
          <a:p>
            <a:pPr>
              <a:spcBef>
                <a:spcPct val="0"/>
              </a:spcBef>
            </a:pPr>
            <a:r>
              <a:rPr lang="en-US" sz="900" smtClean="0"/>
              <a:t>Yank V, Tuohy CV, Logan AC, et al. </a:t>
            </a:r>
            <a:r>
              <a:rPr lang="en-US" sz="900" i="1" smtClean="0"/>
              <a:t>Comparative Effectiveness of In-Hospital Use of Recombinant Factor VIIa for Off-Label Indications vs. Usual Care</a:t>
            </a:r>
            <a:r>
              <a:rPr lang="en-US" sz="900" smtClean="0"/>
              <a:t>,</a:t>
            </a:r>
            <a:r>
              <a:rPr lang="en-US" sz="900" i="1" smtClean="0"/>
              <a:t> </a:t>
            </a:r>
            <a:r>
              <a:rPr lang="en-US" sz="900" smtClean="0"/>
              <a:t>Comparative Effectiveness Review 21 (Prepared by Stanford–UCSF Evidence-based Practice Center under Contract No. 290-02-0017). Rockville, MD: Agency for Healthcare Research and Quality; May 2010. AHRQ Publication No. 10-EHC030-EF. </a:t>
            </a:r>
          </a:p>
          <a:p>
            <a:pPr>
              <a:spcBef>
                <a:spcPct val="0"/>
              </a:spcBef>
            </a:pPr>
            <a:r>
              <a:rPr lang="en-US" sz="900" smtClean="0"/>
              <a:t>http://effectivehealthcare.ahrq.gov/index.cfm/search-for-guides-reviews-and-reports/?pageaction=displayproduct&amp;productID=450</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xfrm>
            <a:off x="1176338" y="695325"/>
            <a:ext cx="4645025" cy="3484563"/>
          </a:xfrm>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lIns="93534" tIns="46767" rIns="93534" bIns="46767" numCol="1" anchor="t" anchorCtr="0" compatLnSpc="1">
            <a:prstTxWarp prst="textNoShape">
              <a:avLst/>
            </a:prstTxWarp>
          </a:bodyPr>
          <a:lstStyle/>
          <a:p>
            <a:r>
              <a:rPr lang="en-US" sz="900" b="1" smtClean="0"/>
              <a:t>Characteristics of Comparative Studies on Off-Label rFVIIa Use</a:t>
            </a:r>
          </a:p>
          <a:p>
            <a:endParaRPr lang="en-US" sz="900" b="1" smtClean="0"/>
          </a:p>
          <a:p>
            <a:r>
              <a:rPr lang="en-US" sz="900" smtClean="0"/>
              <a:t>With the exception of use in ICH, study sample sizes were small (median of 24 treated patients). The doses used in the studies that are the focus of this effectiveness review varied from 5 to 956 mcg/kg of patient weight, and only for intracranial hemorrhage was there a sufficient range of doses to assess the impact of rFVIIa dosing on outcomes. Most studies used indirect endpoints as their primary outcomes, particularly red blood cell (RBC) transfusion requirements. Direct outcomes, such as mortality, functional status, or thromboembolic events, were frequently reported, but most studies were individually underpowered to evaluate them. Most clinical research on rFVIIa has been directed and sponsored by Novo Nordisk, the product</a:t>
            </a:r>
            <a:r>
              <a:rPr lang="en-US" altLang="en-US" sz="900" smtClean="0"/>
              <a:t>’</a:t>
            </a:r>
            <a:r>
              <a:rPr lang="en-US" sz="900" smtClean="0"/>
              <a:t>s manufacturer. The strength of evidence available from existing studies was thereby compromised by small study size, use of indirect outcomes, and heterogeneity in dosage and indication. The applicability was diminished by less acutely ill patients and a mismatch between existing research and real-world patterns of indication and types of use.</a:t>
            </a:r>
          </a:p>
          <a:p>
            <a:endParaRPr lang="en-US" sz="900" smtClean="0"/>
          </a:p>
          <a:p>
            <a:pPr>
              <a:spcBef>
                <a:spcPct val="0"/>
              </a:spcBef>
            </a:pPr>
            <a:r>
              <a:rPr lang="en-US" sz="900" smtClean="0"/>
              <a:t>References:</a:t>
            </a:r>
          </a:p>
          <a:p>
            <a:pPr>
              <a:spcBef>
                <a:spcPct val="0"/>
              </a:spcBef>
            </a:pPr>
            <a:r>
              <a:rPr lang="en-US" sz="900" smtClean="0"/>
              <a:t>Yank V, Tuohy CV, Logan AC, et al. </a:t>
            </a:r>
            <a:r>
              <a:rPr lang="en-US" sz="900" i="1" smtClean="0"/>
              <a:t>Comparative Effectiveness of In-Hospital Use of Recombinant Factor VIIa for Off-Label Indications vs. Usual Care</a:t>
            </a:r>
            <a:r>
              <a:rPr lang="en-US" sz="900" smtClean="0"/>
              <a:t>,</a:t>
            </a:r>
            <a:r>
              <a:rPr lang="en-US" sz="900" i="1" smtClean="0"/>
              <a:t> </a:t>
            </a:r>
            <a:r>
              <a:rPr lang="en-US" sz="900" smtClean="0"/>
              <a:t>Comparative Effectiveness Review 21 (Prepared by Stanford–UCSF Evidence-based Practice Center under Contract No. 290-02-0017). Rockville, MD: Agency for Healthcare Research and Quality; May 2010. AHRQ Publication No. 10-EHC030-EF. </a:t>
            </a:r>
          </a:p>
          <a:p>
            <a:pPr>
              <a:spcBef>
                <a:spcPct val="0"/>
              </a:spcBef>
            </a:pPr>
            <a:r>
              <a:rPr lang="en-US" sz="900" smtClean="0"/>
              <a:t>http://effectivehealthcare.ahrq.gov/index.cfm/search-for-guides-reviews-and-reports/?pageaction=displayproduct&amp;productID=450</a:t>
            </a:r>
          </a:p>
          <a:p>
            <a:pPr>
              <a:spcBef>
                <a:spcPct val="0"/>
              </a:spcBef>
            </a:pPr>
            <a:endParaRPr lang="en-US" sz="900" smtClean="0"/>
          </a:p>
          <a:p>
            <a:pPr>
              <a:spcBef>
                <a:spcPct val="0"/>
              </a:spcBef>
            </a:pPr>
            <a:endParaRPr lang="en-US" sz="90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defTabSz="912813">
              <a:lnSpc>
                <a:spcPct val="80000"/>
              </a:lnSpc>
            </a:pPr>
            <a:r>
              <a:rPr lang="en-US" sz="1100" b="1" smtClean="0"/>
              <a:t>Mean Differences in Mortality and Thromboembolic Event Rates by Study and rFVIIa Indication</a:t>
            </a:r>
          </a:p>
          <a:p>
            <a:pPr defTabSz="912813">
              <a:lnSpc>
                <a:spcPct val="80000"/>
              </a:lnSpc>
            </a:pPr>
            <a:endParaRPr lang="en-US" sz="1100" smtClean="0"/>
          </a:p>
          <a:p>
            <a:pPr defTabSz="912813">
              <a:lnSpc>
                <a:spcPct val="80000"/>
              </a:lnSpc>
            </a:pPr>
            <a:r>
              <a:rPr lang="en-US" sz="1100" smtClean="0"/>
              <a:t>This figure includes indications with two or more comparative studies: intracranial hemorrhage (ICH)*, body trauma (Trauma), brain trauma (TBI), liver transplantation (LvrTx), and adult cardiac surgery (AdCS). Each circle represents a study; larger circles correspond to larger studies; shaded circles represent studies on treatment use of rFVIIa, and white circles represent studies on prophylactic use of rFVIIa. The mean differences in event rates for the direct (patient-centered) outcomes of total mortality and thromboembolic events are plotted for each comparative study and according to each rFVIIa indication using circle charts, with the area of each circle approximating the total sample size of its respective study. </a:t>
            </a:r>
          </a:p>
          <a:p>
            <a:pPr defTabSz="912813">
              <a:lnSpc>
                <a:spcPct val="80000"/>
              </a:lnSpc>
            </a:pPr>
            <a:endParaRPr lang="en-US" sz="1100" smtClean="0"/>
          </a:p>
          <a:p>
            <a:pPr defTabSz="912813">
              <a:lnSpc>
                <a:spcPct val="80000"/>
              </a:lnSpc>
            </a:pPr>
            <a:r>
              <a:rPr lang="en-US" sz="1100" smtClean="0"/>
              <a:t>The figures show mean differences in mortality and thromboembolic event rates, respectively, for each comparative study and according to each rFVIIa indication. </a:t>
            </a:r>
          </a:p>
          <a:p>
            <a:pPr defTabSz="912813">
              <a:lnSpc>
                <a:spcPct val="80000"/>
              </a:lnSpc>
            </a:pPr>
            <a:endParaRPr lang="en-US" sz="1100" smtClean="0"/>
          </a:p>
          <a:p>
            <a:pPr defTabSz="912813">
              <a:lnSpc>
                <a:spcPct val="80000"/>
              </a:lnSpc>
            </a:pPr>
            <a:r>
              <a:rPr lang="en-US" sz="1100" smtClean="0"/>
              <a:t>*ICH = intracranial hemorrhage here—although in rest of report </a:t>
            </a:r>
            <a:r>
              <a:rPr lang="en-US" altLang="en-US" sz="1100" smtClean="0"/>
              <a:t>“</a:t>
            </a:r>
            <a:r>
              <a:rPr lang="en-US" sz="1100" smtClean="0"/>
              <a:t>ICH</a:t>
            </a:r>
            <a:r>
              <a:rPr lang="en-US" altLang="en-US" sz="1100" smtClean="0"/>
              <a:t>”</a:t>
            </a:r>
            <a:r>
              <a:rPr lang="en-US" sz="1100" smtClean="0"/>
              <a:t> indicates a subset of intracranial hemorrhage, namely intracerebral hemorrhage. </a:t>
            </a:r>
          </a:p>
          <a:p>
            <a:pPr defTabSz="912813">
              <a:lnSpc>
                <a:spcPct val="80000"/>
              </a:lnSpc>
            </a:pPr>
            <a:endParaRPr lang="en-US" sz="1100" smtClean="0"/>
          </a:p>
          <a:p>
            <a:pPr defTabSz="912813">
              <a:lnSpc>
                <a:spcPct val="80000"/>
              </a:lnSpc>
              <a:spcBef>
                <a:spcPct val="0"/>
              </a:spcBef>
            </a:pPr>
            <a:r>
              <a:rPr lang="en-US" sz="1100" smtClean="0"/>
              <a:t>References:</a:t>
            </a:r>
          </a:p>
          <a:p>
            <a:pPr defTabSz="912813">
              <a:lnSpc>
                <a:spcPct val="80000"/>
              </a:lnSpc>
            </a:pPr>
            <a:r>
              <a:rPr lang="en-US" sz="1100" smtClean="0"/>
              <a:t>Yank V, Tuohy CV, Logan AC, et al. </a:t>
            </a:r>
            <a:r>
              <a:rPr lang="en-US" sz="1100" i="1" smtClean="0"/>
              <a:t>Comparative Effectiveness of In-Hospital Use of Recombinant Factor VIIa for Off-Label Indications vs. Usual Care</a:t>
            </a:r>
            <a:r>
              <a:rPr lang="en-US" sz="1100" smtClean="0"/>
              <a:t>,</a:t>
            </a:r>
            <a:r>
              <a:rPr lang="en-US" sz="1100" i="1" smtClean="0"/>
              <a:t> </a:t>
            </a:r>
            <a:r>
              <a:rPr lang="en-US" sz="1100" smtClean="0"/>
              <a:t>Comparative Effectiveness Review 21 (Prepared by Stanford–UCSF Evidence-based Practice Center under Contract No. 290-02-0017). Rockville, MD: Agency for Healthcare Research and Quality; May 2010. AHRQ Publication No. 10-EHC030-EF. </a:t>
            </a:r>
          </a:p>
          <a:p>
            <a:pPr defTabSz="912813">
              <a:lnSpc>
                <a:spcPct val="80000"/>
              </a:lnSpc>
            </a:pPr>
            <a:r>
              <a:rPr lang="en-US" sz="1100" smtClean="0"/>
              <a:t>http://effectivehealthcare.ahrq.gov/index.cfm/search-for-guides-reviews-and-reports/?pageaction=displayproduct&amp;productID=450</a:t>
            </a:r>
          </a:p>
          <a:p>
            <a:pPr defTabSz="912813">
              <a:lnSpc>
                <a:spcPct val="80000"/>
              </a:lnSpc>
            </a:pPr>
            <a:endParaRPr lang="en-US" sz="110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xfrm>
            <a:off x="1176338" y="695325"/>
            <a:ext cx="4645025" cy="3484563"/>
          </a:xfrm>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lIns="93534" tIns="46767" rIns="93534" bIns="46767" numCol="1" anchor="t" anchorCtr="0" compatLnSpc="1">
            <a:prstTxWarp prst="textNoShape">
              <a:avLst/>
            </a:prstTxWarp>
          </a:bodyPr>
          <a:lstStyle/>
          <a:p>
            <a:r>
              <a:rPr lang="en-US" sz="700" b="1" smtClean="0"/>
              <a:t>Evidence for rFVIIa Use for Spontaneous Intracranial Hemorrhage vs. Usual Care</a:t>
            </a:r>
          </a:p>
          <a:p>
            <a:endParaRPr lang="en-US" sz="700" smtClean="0"/>
          </a:p>
          <a:p>
            <a:r>
              <a:rPr lang="en-US" sz="700" smtClean="0"/>
              <a:t>Research on this topic identified four randomized controlled trials (RCTs) (two good quality, two fair quality) and one comparative observational study (fair quality) that examined treatment use of rFVIIa in 968 intervention patients. All four RCTs focused on patients who were not on oral anticoagulation therapy (OAT) and had intracerebral hemorrhage, rather than other forms of intracranial bleeding (e.g., subarachnoid or subdural hemorrhage). The observational study examined patients on OAT who could have experienced intracerebral hemorrhage or other forms of intracranial hemorrhage (e.g., subdural bleeding).</a:t>
            </a:r>
            <a:r>
              <a:rPr lang="en-US" sz="700" b="1" smtClean="0"/>
              <a:t> </a:t>
            </a:r>
            <a:r>
              <a:rPr lang="en-US" sz="700" smtClean="0"/>
              <a:t>Intracerebral hemorrhage is associated with high levels of mortality and functional disability. Over one third of patients die within one month, 50 percent have poor functional status at time of discharge, and 20 percent remain institutionalized at three months. Early hematoma growth occurs even in the absence of detectable systemic coagulopathy and is an important independent predictor of mortality and morbidity. There are no proven therapies for intracerebral hemorrhage. </a:t>
            </a:r>
          </a:p>
          <a:p>
            <a:endParaRPr lang="en-US" sz="700" smtClean="0"/>
          </a:p>
          <a:p>
            <a:r>
              <a:rPr lang="en-US" sz="700" smtClean="0"/>
              <a:t>The purpose of this section is to describe the comparative studies of rFVIIa versus usual care for the treatment of intracranial hemorrhage, but the section necessarily focuses primarily on intracerebral hemorrhage because the majority of studies focused on this form of hemorrhage. The data for intracranial hemorrhage were analyzed according to low-, medium-, and high-dose rFVIIa groups, defined as less than or equal to 40 µg/kg, greater than 40 but less 120 µg/kg, and at least 120 µg/kg, respectively. </a:t>
            </a:r>
          </a:p>
          <a:p>
            <a:endParaRPr lang="en-US" sz="700" b="1" smtClean="0"/>
          </a:p>
          <a:p>
            <a:r>
              <a:rPr lang="en-US" sz="700" smtClean="0"/>
              <a:t>References:</a:t>
            </a:r>
          </a:p>
          <a:p>
            <a:r>
              <a:rPr lang="de-DE" sz="700" smtClean="0"/>
              <a:t>Broderick JP, Brott TG, Duldner JE, et al. </a:t>
            </a:r>
            <a:r>
              <a:rPr lang="en-US" sz="700" smtClean="0"/>
              <a:t>Volume of intracerebral hemorrhage. A powerful and easy-to-use predictor of 30-day mortality. </a:t>
            </a:r>
            <a:r>
              <a:rPr lang="en-US" sz="700" i="1" smtClean="0"/>
              <a:t>Stroke</a:t>
            </a:r>
            <a:r>
              <a:rPr lang="en-US" sz="700" smtClean="0"/>
              <a:t> 1993;24:987-93.</a:t>
            </a:r>
          </a:p>
          <a:p>
            <a:r>
              <a:rPr lang="en-US" sz="700" smtClean="0"/>
              <a:t>http://www.ncbi.nlm.nih.gov/pubmed/8322400</a:t>
            </a:r>
          </a:p>
          <a:p>
            <a:pPr>
              <a:buFont typeface="+mj-lt" charset="0"/>
              <a:buNone/>
            </a:pPr>
            <a:endParaRPr lang="en-US" sz="700" smtClean="0"/>
          </a:p>
          <a:p>
            <a:pPr>
              <a:buFont typeface="+mj-lt" charset="0"/>
              <a:buNone/>
            </a:pPr>
            <a:r>
              <a:rPr lang="en-US" sz="700" smtClean="0"/>
              <a:t>Broderick J, Connolly S, Feldmann E, et al. Guidelines for the management of spontaneous intracerebral hemorrhage in adults: 2007 update: a guideline from the American Heart Association/American Stroke Association Stroke Council, High Blood Pressure Research Council, and the Quality of Care and Outcomes in Research Interdisciplinary Working Group. </a:t>
            </a:r>
            <a:r>
              <a:rPr lang="en-US" sz="700" i="1" smtClean="0"/>
              <a:t>Stroke</a:t>
            </a:r>
            <a:r>
              <a:rPr lang="en-US" sz="700" smtClean="0"/>
              <a:t> 2007;38:2001-23. </a:t>
            </a:r>
          </a:p>
          <a:p>
            <a:pPr>
              <a:buFont typeface="+mj-lt" charset="0"/>
              <a:buNone/>
            </a:pPr>
            <a:r>
              <a:rPr lang="en-US" sz="700" smtClean="0"/>
              <a:t>http://www.ncbi.nlm.nih.gov/pubmed/17478736</a:t>
            </a:r>
          </a:p>
          <a:p>
            <a:pPr>
              <a:buFont typeface="+mj-lt" charset="0"/>
              <a:buNone/>
            </a:pPr>
            <a:endParaRPr lang="en-US" sz="700" smtClean="0"/>
          </a:p>
          <a:p>
            <a:pPr>
              <a:buFont typeface="+mj-lt" charset="0"/>
              <a:buNone/>
            </a:pPr>
            <a:r>
              <a:rPr lang="en-US" sz="700" smtClean="0"/>
              <a:t>Davis SM, Broderick J, Hennerici M, et al. Hematoma growth is a determinant of mortality and poor outcome after intracerebral hemorrhage. </a:t>
            </a:r>
            <a:r>
              <a:rPr lang="en-US" sz="700" i="1" smtClean="0"/>
              <a:t>Neurology</a:t>
            </a:r>
            <a:r>
              <a:rPr lang="en-US" sz="700" smtClean="0"/>
              <a:t> 2006;66:1175-81. </a:t>
            </a:r>
          </a:p>
          <a:p>
            <a:pPr>
              <a:buFont typeface="+mj-lt" charset="0"/>
              <a:buNone/>
            </a:pPr>
            <a:r>
              <a:rPr lang="en-US" sz="700" smtClean="0"/>
              <a:t>http://www.ncbi.nlm.nih.gov/pubmed/16636233</a:t>
            </a:r>
          </a:p>
          <a:p>
            <a:pPr>
              <a:buFont typeface="+mj-lt" charset="0"/>
              <a:buNone/>
            </a:pPr>
            <a:endParaRPr lang="de-DE" sz="700" smtClean="0"/>
          </a:p>
          <a:p>
            <a:pPr>
              <a:buFont typeface="+mj-lt" charset="0"/>
              <a:buNone/>
            </a:pPr>
            <a:r>
              <a:rPr lang="en-US" sz="700" smtClean="0"/>
              <a:t>Jeng JS, Huang SJ, Tang SC, et al. Predictors of survival and functional outcome in acute stroke patients admitted to the stroke intensive care unit. </a:t>
            </a:r>
            <a:r>
              <a:rPr lang="en-US" sz="700" i="1" smtClean="0"/>
              <a:t>J Neurol Sci</a:t>
            </a:r>
            <a:r>
              <a:rPr lang="en-US" sz="700" smtClean="0"/>
              <a:t> 2008;270:60-6. </a:t>
            </a:r>
          </a:p>
          <a:p>
            <a:pPr>
              <a:buFont typeface="+mj-lt" charset="0"/>
              <a:buNone/>
            </a:pPr>
            <a:r>
              <a:rPr lang="en-US" sz="700" smtClean="0"/>
              <a:t>http://www.ncbi.nlm.nih.gov/pubmed/18299138</a:t>
            </a:r>
          </a:p>
          <a:p>
            <a:pPr>
              <a:buFont typeface="+mj-lt" charset="0"/>
              <a:buNone/>
            </a:pPr>
            <a:endParaRPr lang="en-US" sz="700" smtClean="0"/>
          </a:p>
          <a:p>
            <a:pPr>
              <a:buFont typeface="+mj-lt" charset="0"/>
              <a:buNone/>
            </a:pPr>
            <a:r>
              <a:rPr lang="en-US" sz="700" smtClean="0"/>
              <a:t>Mayer SA. Ultra-early hemostatic therapy for intracerebral hemorrhage. </a:t>
            </a:r>
            <a:r>
              <a:rPr lang="en-US" sz="700" i="1" smtClean="0"/>
              <a:t>Stroke</a:t>
            </a:r>
            <a:r>
              <a:rPr lang="en-US" sz="700" smtClean="0"/>
              <a:t>. 2003;34:224-9. </a:t>
            </a:r>
            <a:r>
              <a:rPr lang="en-US" sz="600" smtClean="0"/>
              <a:t>Available at: </a:t>
            </a:r>
            <a:r>
              <a:rPr lang="en-US" sz="700" smtClean="0"/>
              <a:t>http://www.ncbi.nlm.nih.gov/pubmed/12511778</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xfrm>
            <a:off x="1176338" y="695325"/>
            <a:ext cx="4645025" cy="3484563"/>
          </a:xfrm>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lIns="93534" tIns="46767" rIns="93534" bIns="46767" numCol="1" anchor="t" anchorCtr="0" compatLnSpc="1">
            <a:prstTxWarp prst="textNoShape">
              <a:avLst/>
            </a:prstTxWarp>
          </a:bodyPr>
          <a:lstStyle/>
          <a:p>
            <a:pPr>
              <a:lnSpc>
                <a:spcPct val="90000"/>
              </a:lnSpc>
            </a:pPr>
            <a:r>
              <a:rPr lang="en-US" b="1" smtClean="0"/>
              <a:t>Overview of Comparative Effectiveness of rFVIIa for Spontaneous Intracranial Hemorrhage</a:t>
            </a:r>
          </a:p>
          <a:p>
            <a:pPr>
              <a:lnSpc>
                <a:spcPct val="90000"/>
              </a:lnSpc>
            </a:pPr>
            <a:endParaRPr lang="en-US" b="1" smtClean="0"/>
          </a:p>
          <a:p>
            <a:pPr>
              <a:lnSpc>
                <a:spcPct val="90000"/>
              </a:lnSpc>
            </a:pPr>
            <a:r>
              <a:rPr lang="en-US" smtClean="0"/>
              <a:t>These studies yielded moderate strength of evidence with good applicability for treatment use in the population targeted by the randomized controlled trials—those with spontaneous intracerebral hemorrhage who were not on anticoagulation therapy. Comparative analysis of patients with spontaneous intracerebral hemorrhage revealed that there was no effect of rFVIIa on mortality or rate of poor functional status; an increased rate of arterial thromboembolic events exists for medium- (41–</a:t>
            </a:r>
            <a:r>
              <a:rPr lang="el-GR" smtClean="0"/>
              <a:t>119 μ</a:t>
            </a:r>
            <a:r>
              <a:rPr lang="en-US" smtClean="0"/>
              <a:t>g/kg) and high-dose (</a:t>
            </a:r>
            <a:r>
              <a:rPr lang="el-GR" smtClean="0"/>
              <a:t>≥120 μ</a:t>
            </a:r>
            <a:r>
              <a:rPr lang="en-US" smtClean="0"/>
              <a:t>g/kg) groups; however, the low-dose group </a:t>
            </a:r>
            <a:r>
              <a:rPr lang="el-GR" smtClean="0"/>
              <a:t>(≤40 μ</a:t>
            </a:r>
            <a:r>
              <a:rPr lang="en-US" smtClean="0"/>
              <a:t>g/kg) may not have been powered to detect a difference; rFVIIa was associated with a decrease in the percent hematoma expansion; therefore, the evidence suggests that neither benefits nor harms exceed each other for rFVIIa use in spontaneous intracranial hemorrhage.</a:t>
            </a:r>
          </a:p>
          <a:p>
            <a:pPr>
              <a:lnSpc>
                <a:spcPct val="90000"/>
              </a:lnSpc>
              <a:spcBef>
                <a:spcPct val="0"/>
              </a:spcBef>
              <a:buFont typeface="Symbol" pitchFamily="18" charset="2"/>
              <a:buNone/>
            </a:pPr>
            <a:endParaRPr lang="en-US" smtClean="0"/>
          </a:p>
          <a:p>
            <a:pPr>
              <a:lnSpc>
                <a:spcPct val="90000"/>
              </a:lnSpc>
              <a:spcBef>
                <a:spcPct val="0"/>
              </a:spcBef>
            </a:pPr>
            <a:r>
              <a:rPr lang="en-US" smtClean="0"/>
              <a:t>References:</a:t>
            </a:r>
          </a:p>
          <a:p>
            <a:pPr>
              <a:lnSpc>
                <a:spcPct val="90000"/>
              </a:lnSpc>
              <a:spcBef>
                <a:spcPct val="0"/>
              </a:spcBef>
            </a:pPr>
            <a:r>
              <a:rPr lang="en-US" smtClean="0">
                <a:solidFill>
                  <a:srgbClr val="000000"/>
                </a:solidFill>
              </a:rPr>
              <a:t>Yank V, Tuohy CV, Logan AC, et al. </a:t>
            </a:r>
            <a:r>
              <a:rPr lang="en-US" i="1" smtClean="0">
                <a:solidFill>
                  <a:srgbClr val="000000"/>
                </a:solidFill>
              </a:rPr>
              <a:t>Comparative Effectiveness of In-Hospital Use of Recombinant Factor VIIa for Off-Label Indications vs. Usual Care</a:t>
            </a:r>
            <a:r>
              <a:rPr lang="en-US" smtClean="0">
                <a:solidFill>
                  <a:srgbClr val="000000"/>
                </a:solidFill>
              </a:rPr>
              <a:t>,</a:t>
            </a:r>
            <a:r>
              <a:rPr lang="en-US" i="1" smtClean="0">
                <a:solidFill>
                  <a:srgbClr val="000000"/>
                </a:solidFill>
              </a:rPr>
              <a:t> </a:t>
            </a:r>
            <a:r>
              <a:rPr lang="en-US" smtClean="0">
                <a:solidFill>
                  <a:srgbClr val="000000"/>
                </a:solidFill>
              </a:rPr>
              <a:t>Comparative Effectiveness Review 21 (Prepared by Stanford–UCSF Evidence-based Practice Center under Contract No. 290-02-0017). Rockville, MD: Agency for Healthcare Research and Quality; May 2010. AHRQ Publication No. 10-EHC030-EF. </a:t>
            </a:r>
          </a:p>
          <a:p>
            <a:pPr>
              <a:lnSpc>
                <a:spcPct val="90000"/>
              </a:lnSpc>
              <a:spcBef>
                <a:spcPct val="0"/>
              </a:spcBef>
            </a:pPr>
            <a:r>
              <a:rPr lang="en-US" smtClean="0">
                <a:solidFill>
                  <a:srgbClr val="000000"/>
                </a:solidFill>
              </a:rPr>
              <a:t>http://effectivehealthcare.ahrq.gov/index.cfm/search-for-guides-reviews-and-reports/?pageaction=displayproduct&amp;productID=450</a:t>
            </a: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xfrm>
            <a:off x="1176338" y="695325"/>
            <a:ext cx="4645025" cy="3484563"/>
          </a:xfrm>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lIns="93534" tIns="46767" rIns="93534" bIns="46767" numCol="1" anchor="t" anchorCtr="0" compatLnSpc="1">
            <a:prstTxWarp prst="textNoShape">
              <a:avLst/>
            </a:prstTxWarp>
          </a:bodyPr>
          <a:lstStyle/>
          <a:p>
            <a:pPr>
              <a:lnSpc>
                <a:spcPct val="90000"/>
              </a:lnSpc>
            </a:pPr>
            <a:r>
              <a:rPr lang="en-US" sz="1000" b="1" smtClean="0"/>
              <a:t>Outline of Study</a:t>
            </a:r>
          </a:p>
          <a:p>
            <a:pPr>
              <a:lnSpc>
                <a:spcPct val="90000"/>
              </a:lnSpc>
            </a:pPr>
            <a:endParaRPr lang="en-US" sz="1000" b="1" smtClean="0"/>
          </a:p>
          <a:p>
            <a:pPr>
              <a:lnSpc>
                <a:spcPct val="90000"/>
              </a:lnSpc>
            </a:pPr>
            <a:r>
              <a:rPr lang="en-US" sz="1000" smtClean="0">
                <a:solidFill>
                  <a:srgbClr val="000000"/>
                </a:solidFill>
              </a:rPr>
              <a:t>This slide set is based on a comparative effectiveness review (CER) titled, </a:t>
            </a:r>
            <a:r>
              <a:rPr lang="en-US" sz="1000" i="1" smtClean="0">
                <a:solidFill>
                  <a:srgbClr val="000000"/>
                </a:solidFill>
              </a:rPr>
              <a:t>Comparative Effectiveness of In-Hospital Use of Recombinant Factor VIIa for Off-Label Indications vs. Usual Care</a:t>
            </a:r>
            <a:r>
              <a:rPr lang="en-US" sz="1000" smtClean="0"/>
              <a:t>, </a:t>
            </a:r>
            <a:r>
              <a:rPr lang="en-US" sz="1000" smtClean="0">
                <a:solidFill>
                  <a:srgbClr val="000000"/>
                </a:solidFill>
              </a:rPr>
              <a:t>that was developed by the Stanford-UCSF Evidence-based Practice Center for the Agency for Healthcare Research and Quality (AHRQ) and is available online at effectivehealthcare.ahrq.gov (Contract No. 290-02-0017). CERs represent comprehensive systematic reviews of the literature and usually compare two or more types of treatments, such as different drugs, for the same disease. The methods used to develop this CER followed version 1.0 of the </a:t>
            </a:r>
            <a:r>
              <a:rPr lang="en-US" sz="1000" i="1" smtClean="0">
                <a:solidFill>
                  <a:srgbClr val="000000"/>
                </a:solidFill>
              </a:rPr>
              <a:t>Methods Reference Guide for Effectiveness and Comparative Effectiveness Reviews</a:t>
            </a:r>
            <a:r>
              <a:rPr lang="en-US" sz="1000" smtClean="0">
                <a:solidFill>
                  <a:srgbClr val="000000"/>
                </a:solidFill>
              </a:rPr>
              <a:t> published by AHRQ (draft available at: http://effectivehealthcare.ahrq.gov/repFiles/2007_10DraftMethodsGuide.pdf). The talk will cover the current evidence on the effectiveness and safety of using recombinant activated coagulation factor VII (rFVIIa) for in-hospital clinical indications beyond those approved by the U.S. Food and Drug Administration (FDA). We will briefly discuss the comparative effectiveness review process, including the specific questions addressed in this CER and the results from this research. Finally, the benefits and harms of rFVIIa are presented in such a way as to promote evidence-based decisionmaking.</a:t>
            </a:r>
          </a:p>
          <a:p>
            <a:pPr>
              <a:lnSpc>
                <a:spcPct val="90000"/>
              </a:lnSpc>
            </a:pPr>
            <a:endParaRPr lang="en-US" sz="1000" smtClean="0">
              <a:solidFill>
                <a:srgbClr val="000000"/>
              </a:solidFill>
            </a:endParaRPr>
          </a:p>
          <a:p>
            <a:pPr>
              <a:lnSpc>
                <a:spcPct val="90000"/>
              </a:lnSpc>
              <a:spcBef>
                <a:spcPct val="0"/>
              </a:spcBef>
            </a:pPr>
            <a:r>
              <a:rPr lang="en-US" sz="1000" smtClean="0"/>
              <a:t>References:</a:t>
            </a:r>
            <a:endParaRPr lang="en-US" sz="1000" smtClean="0">
              <a:solidFill>
                <a:srgbClr val="000000"/>
              </a:solidFill>
            </a:endParaRPr>
          </a:p>
          <a:p>
            <a:pPr>
              <a:lnSpc>
                <a:spcPct val="90000"/>
              </a:lnSpc>
              <a:spcBef>
                <a:spcPct val="0"/>
              </a:spcBef>
            </a:pPr>
            <a:r>
              <a:rPr lang="en-US" sz="1000" smtClean="0">
                <a:solidFill>
                  <a:srgbClr val="000000"/>
                </a:solidFill>
              </a:rPr>
              <a:t>Yank V, Tuohy CV, Logan AC, et al. </a:t>
            </a:r>
            <a:r>
              <a:rPr lang="en-US" sz="1000" i="1" smtClean="0">
                <a:solidFill>
                  <a:srgbClr val="000000"/>
                </a:solidFill>
              </a:rPr>
              <a:t>Comparative Effectiveness of In-Hospital Use of Recombinant Factor VIIa for Off-Label Indications vs. Usual Care</a:t>
            </a:r>
            <a:r>
              <a:rPr lang="en-US" sz="1000" smtClean="0">
                <a:solidFill>
                  <a:srgbClr val="000000"/>
                </a:solidFill>
              </a:rPr>
              <a:t>,</a:t>
            </a:r>
            <a:r>
              <a:rPr lang="en-US" sz="1000" i="1" smtClean="0">
                <a:solidFill>
                  <a:srgbClr val="000000"/>
                </a:solidFill>
              </a:rPr>
              <a:t> </a:t>
            </a:r>
            <a:r>
              <a:rPr lang="en-US" sz="1000" smtClean="0">
                <a:solidFill>
                  <a:srgbClr val="000000"/>
                </a:solidFill>
              </a:rPr>
              <a:t>Comparative Effectiveness Review 21 (Prepared by Stanford–UCSF Evidence-based Practice Center under Contract No. 290-02-0017). Rockville, MD: Agency for Healthcare Research and Quality; May 2010. AHRQ Publication No. 10-EHC030-EF. </a:t>
            </a:r>
          </a:p>
          <a:p>
            <a:pPr>
              <a:lnSpc>
                <a:spcPct val="90000"/>
              </a:lnSpc>
              <a:spcBef>
                <a:spcPct val="0"/>
              </a:spcBef>
            </a:pPr>
            <a:r>
              <a:rPr lang="en-US" sz="1000" smtClean="0">
                <a:solidFill>
                  <a:srgbClr val="000000"/>
                </a:solidFill>
              </a:rPr>
              <a:t>http://effectivehealthcare.ahrq.gov/index.cfm/search-for-guides-reviews-and-reports/?pageaction=displayproduct&amp;productID=450</a:t>
            </a:r>
            <a:endParaRPr lang="en-US" sz="1000" smtClean="0"/>
          </a:p>
          <a:p>
            <a:pPr>
              <a:lnSpc>
                <a:spcPct val="90000"/>
              </a:lnSpc>
            </a:pPr>
            <a:r>
              <a:rPr lang="en-US" sz="1000" smtClean="0">
                <a:solidFill>
                  <a:srgbClr val="000000"/>
                </a:solidFill>
              </a:rPr>
              <a:t/>
            </a:r>
            <a:br>
              <a:rPr lang="en-US" sz="1000" smtClean="0">
                <a:solidFill>
                  <a:srgbClr val="000000"/>
                </a:solidFill>
              </a:rPr>
            </a:br>
            <a:endParaRPr lang="en-US" sz="100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xfrm>
            <a:off x="1176338" y="695325"/>
            <a:ext cx="4645025" cy="3484563"/>
          </a:xfrm>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lIns="93534" tIns="46767" rIns="93534" bIns="46767" numCol="1" anchor="t" anchorCtr="0" compatLnSpc="1">
            <a:prstTxWarp prst="textNoShape">
              <a:avLst/>
            </a:prstTxWarp>
          </a:bodyPr>
          <a:lstStyle/>
          <a:p>
            <a:pPr>
              <a:lnSpc>
                <a:spcPct val="90000"/>
              </a:lnSpc>
            </a:pPr>
            <a:r>
              <a:rPr lang="en-US" b="1" smtClean="0"/>
              <a:t>Relative Hematoma Expansion Is Reduced After rFVIIa Use in Spontaneous Intracranial Hemorrhage</a:t>
            </a:r>
          </a:p>
          <a:p>
            <a:pPr>
              <a:lnSpc>
                <a:spcPct val="90000"/>
              </a:lnSpc>
            </a:pPr>
            <a:endParaRPr lang="en-US" b="1" i="1" smtClean="0"/>
          </a:p>
          <a:p>
            <a:pPr>
              <a:lnSpc>
                <a:spcPct val="90000"/>
              </a:lnSpc>
            </a:pPr>
            <a:r>
              <a:rPr lang="en-US" smtClean="0"/>
              <a:t>Meta-analysis demonstrated significant reductions in the relative hematoma expansion for patients in the rFVIIa group when compared to the usual care group at all dosing levels. While the large Mayer 2005 study reported a significant dose-response effect of reduced hematoma growth with higher doses of rFVIIa, statistical tests for differences between dosing levels in our meta-analyses found no significant dose effect. </a:t>
            </a:r>
          </a:p>
          <a:p>
            <a:pPr>
              <a:lnSpc>
                <a:spcPct val="90000"/>
              </a:lnSpc>
            </a:pPr>
            <a:endParaRPr lang="en-US" smtClean="0"/>
          </a:p>
          <a:p>
            <a:pPr>
              <a:lnSpc>
                <a:spcPct val="90000"/>
              </a:lnSpc>
            </a:pPr>
            <a:r>
              <a:rPr lang="en-US" smtClean="0"/>
              <a:t>References:</a:t>
            </a:r>
          </a:p>
          <a:p>
            <a:pPr>
              <a:lnSpc>
                <a:spcPct val="90000"/>
              </a:lnSpc>
            </a:pPr>
            <a:r>
              <a:rPr lang="en-US" smtClean="0"/>
              <a:t>Mayer SA, Brun NC, Begtrup K, et al. Recombinant activated factor VII for acute intracerebral hemorrhage. </a:t>
            </a:r>
            <a:r>
              <a:rPr lang="en-US" i="1" smtClean="0"/>
              <a:t>N Engl J Med</a:t>
            </a:r>
            <a:r>
              <a:rPr lang="en-US" smtClean="0"/>
              <a:t> 2005;352:777-85. </a:t>
            </a:r>
          </a:p>
          <a:p>
            <a:pPr>
              <a:lnSpc>
                <a:spcPct val="90000"/>
              </a:lnSpc>
            </a:pPr>
            <a:r>
              <a:rPr lang="en-US" smtClean="0"/>
              <a:t>http://www.ncbi.nlm.nih.gov/pubmed/15728810</a:t>
            </a:r>
          </a:p>
          <a:p>
            <a:pPr>
              <a:lnSpc>
                <a:spcPct val="90000"/>
              </a:lnSpc>
            </a:pPr>
            <a:endParaRPr lang="en-US" smtClean="0"/>
          </a:p>
          <a:p>
            <a:pPr>
              <a:lnSpc>
                <a:spcPct val="90000"/>
              </a:lnSpc>
              <a:spcBef>
                <a:spcPct val="0"/>
              </a:spcBef>
            </a:pPr>
            <a:r>
              <a:rPr lang="en-US" smtClean="0">
                <a:solidFill>
                  <a:srgbClr val="000000"/>
                </a:solidFill>
              </a:rPr>
              <a:t>Yank V, Tuohy CV, Logan AC, et al. </a:t>
            </a:r>
            <a:r>
              <a:rPr lang="en-US" i="1" smtClean="0">
                <a:solidFill>
                  <a:srgbClr val="000000"/>
                </a:solidFill>
              </a:rPr>
              <a:t>Comparative Effectiveness of In-Hospital Use of Recombinant Factor VIIa for Off-Label Indications vs. Usual Care</a:t>
            </a:r>
            <a:r>
              <a:rPr lang="en-US" smtClean="0">
                <a:solidFill>
                  <a:srgbClr val="000000"/>
                </a:solidFill>
              </a:rPr>
              <a:t>,</a:t>
            </a:r>
            <a:r>
              <a:rPr lang="en-US" i="1" smtClean="0">
                <a:solidFill>
                  <a:srgbClr val="000000"/>
                </a:solidFill>
              </a:rPr>
              <a:t> </a:t>
            </a:r>
            <a:r>
              <a:rPr lang="en-US" smtClean="0">
                <a:solidFill>
                  <a:srgbClr val="000000"/>
                </a:solidFill>
              </a:rPr>
              <a:t>Comparative Effectiveness Review 21 (Prepared by Stanford–UCSF Evidence-based Practice Center under Contract No. 290-02-0017). Rockville, MD: Agency for Healthcare Research and Quality; May 2010. AHRQ Publication No. 10-EHC030-EF. </a:t>
            </a:r>
          </a:p>
          <a:p>
            <a:pPr>
              <a:lnSpc>
                <a:spcPct val="90000"/>
              </a:lnSpc>
              <a:spcBef>
                <a:spcPct val="0"/>
              </a:spcBef>
            </a:pPr>
            <a:r>
              <a:rPr lang="en-US" smtClean="0">
                <a:solidFill>
                  <a:srgbClr val="000000"/>
                </a:solidFill>
              </a:rPr>
              <a:t>http://effectivehealthcare.ahrq.gov/index.cfm/search-for-guides-reviews-and-reports/?pageaction=displayproduct&amp;productID=450</a:t>
            </a:r>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xfrm>
            <a:off x="1176338" y="695325"/>
            <a:ext cx="4645025" cy="3484563"/>
          </a:xfrm>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lIns="93534" tIns="46767" rIns="93534" bIns="46767" numCol="1" anchor="t" anchorCtr="0" compatLnSpc="1">
            <a:prstTxWarp prst="textNoShape">
              <a:avLst/>
            </a:prstTxWarp>
          </a:bodyPr>
          <a:lstStyle/>
          <a:p>
            <a:pPr>
              <a:lnSpc>
                <a:spcPct val="90000"/>
              </a:lnSpc>
            </a:pPr>
            <a:r>
              <a:rPr lang="en-US" sz="1100" b="1" smtClean="0"/>
              <a:t>Increased Risk of Arterial Thromboembolic Events With rFVIIa for Spontaneous Intracranial Hemorrhage vs. Usual Care</a:t>
            </a:r>
          </a:p>
          <a:p>
            <a:pPr>
              <a:lnSpc>
                <a:spcPct val="90000"/>
              </a:lnSpc>
            </a:pPr>
            <a:endParaRPr lang="en-US" sz="1100" smtClean="0"/>
          </a:p>
          <a:p>
            <a:pPr>
              <a:lnSpc>
                <a:spcPct val="90000"/>
              </a:lnSpc>
            </a:pPr>
            <a:r>
              <a:rPr lang="en-US" sz="1100" smtClean="0"/>
              <a:t>Meta-analysis of arterial thromboembolic events identified, with a moderate level of evidence, significantly higher rates with rFVIIa use when compared to usual care for the medium- and high-dose groups. There was also a similar, but non-significant, finding for the low-dose group (risk difference: low dose 0.025 [95% CI -0.004 to 0.053], medium dose 0.035 [95% CI 0.008 to 0.062], high dose 0.063 [95% CI 0.011 to 0.063]. These results suggest that there is an increase in arterial thromboembolic events with rFVIIa use vs. usual care at medium and high doses; however, the low -dose group may not have been powered to detect a difference. There were no differences between groups in venous thromboembolic events. </a:t>
            </a:r>
          </a:p>
          <a:p>
            <a:pPr>
              <a:lnSpc>
                <a:spcPct val="90000"/>
              </a:lnSpc>
            </a:pPr>
            <a:endParaRPr lang="en-US" sz="1100" b="1" smtClean="0"/>
          </a:p>
          <a:p>
            <a:pPr>
              <a:lnSpc>
                <a:spcPct val="90000"/>
              </a:lnSpc>
            </a:pPr>
            <a:r>
              <a:rPr lang="en-US" sz="1100" smtClean="0"/>
              <a:t>References:</a:t>
            </a:r>
          </a:p>
          <a:p>
            <a:pPr>
              <a:lnSpc>
                <a:spcPct val="90000"/>
              </a:lnSpc>
            </a:pPr>
            <a:r>
              <a:rPr lang="en-US" sz="1100" smtClean="0"/>
              <a:t>Ilyas C, Beyer GM, Dutton RP, et al. Recombinant factor VIIa for warfarin-associated intracranial bleeding. </a:t>
            </a:r>
            <a:r>
              <a:rPr lang="en-US" sz="1100" i="1" smtClean="0"/>
              <a:t>J Clin Anesth </a:t>
            </a:r>
            <a:r>
              <a:rPr lang="en-US" sz="1100" smtClean="0"/>
              <a:t>2008;20:276-9. </a:t>
            </a:r>
          </a:p>
          <a:p>
            <a:pPr>
              <a:lnSpc>
                <a:spcPct val="90000"/>
              </a:lnSpc>
            </a:pPr>
            <a:r>
              <a:rPr lang="en-US" sz="1100" smtClean="0"/>
              <a:t>http://www.ncbi.nlm.nih.gov/pubmed/18617125</a:t>
            </a:r>
          </a:p>
          <a:p>
            <a:pPr>
              <a:lnSpc>
                <a:spcPct val="90000"/>
              </a:lnSpc>
            </a:pPr>
            <a:endParaRPr lang="en-US" sz="1100" smtClean="0"/>
          </a:p>
          <a:p>
            <a:pPr>
              <a:lnSpc>
                <a:spcPct val="90000"/>
              </a:lnSpc>
              <a:spcBef>
                <a:spcPct val="0"/>
              </a:spcBef>
            </a:pPr>
            <a:r>
              <a:rPr lang="en-US" sz="1100" smtClean="0">
                <a:solidFill>
                  <a:srgbClr val="000000"/>
                </a:solidFill>
              </a:rPr>
              <a:t>Yank V, Tuohy CV, Logan AC, et al. </a:t>
            </a:r>
            <a:r>
              <a:rPr lang="en-US" sz="1100" i="1" smtClean="0">
                <a:solidFill>
                  <a:srgbClr val="000000"/>
                </a:solidFill>
              </a:rPr>
              <a:t>Comparative Effectiveness of In-Hospital Use of Recombinant Factor VIIa for Off-Label Indications vs. Usual Care</a:t>
            </a:r>
            <a:r>
              <a:rPr lang="en-US" sz="1100" smtClean="0">
                <a:solidFill>
                  <a:srgbClr val="000000"/>
                </a:solidFill>
              </a:rPr>
              <a:t>,</a:t>
            </a:r>
            <a:r>
              <a:rPr lang="en-US" sz="1100" i="1" smtClean="0">
                <a:solidFill>
                  <a:srgbClr val="000000"/>
                </a:solidFill>
              </a:rPr>
              <a:t> </a:t>
            </a:r>
            <a:r>
              <a:rPr lang="en-US" sz="1100" smtClean="0">
                <a:solidFill>
                  <a:srgbClr val="000000"/>
                </a:solidFill>
              </a:rPr>
              <a:t>Comparative Effectiveness Review 21 (Prepared by Stanford–UCSF Evidence-based Practice Center under Contract No. 290-02-0017). Rockville, MD: Agency for Healthcare Research and Quality; May 2010. AHRQ Publication No. 10-EHC030-EF. </a:t>
            </a:r>
          </a:p>
          <a:p>
            <a:pPr>
              <a:lnSpc>
                <a:spcPct val="90000"/>
              </a:lnSpc>
              <a:spcBef>
                <a:spcPct val="0"/>
              </a:spcBef>
            </a:pPr>
            <a:r>
              <a:rPr lang="en-US" sz="1100" smtClean="0">
                <a:solidFill>
                  <a:srgbClr val="000000"/>
                </a:solidFill>
              </a:rPr>
              <a:t>http://effectivehealthcare.ahrq.gov/index.cfm/search-for-guides-reviews-and-reports/?pageaction=displayproduct&amp;productID=450</a:t>
            </a:r>
            <a:endParaRPr lang="en-US" sz="110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xfrm>
            <a:off x="1176338" y="695325"/>
            <a:ext cx="4645025" cy="3484563"/>
          </a:xfrm>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lIns="93534" tIns="46767" rIns="93534" bIns="46767" numCol="1" anchor="t" anchorCtr="0" compatLnSpc="1">
            <a:prstTxWarp prst="textNoShape">
              <a:avLst/>
            </a:prstTxWarp>
          </a:bodyPr>
          <a:lstStyle/>
          <a:p>
            <a:pPr>
              <a:lnSpc>
                <a:spcPct val="80000"/>
              </a:lnSpc>
            </a:pPr>
            <a:r>
              <a:rPr lang="en-US" sz="700" b="1" smtClean="0"/>
              <a:t>Evidence of rFVIIa Use for Bleeding Secondary to Body Trauma vs. Usual Care</a:t>
            </a:r>
          </a:p>
          <a:p>
            <a:pPr>
              <a:lnSpc>
                <a:spcPct val="80000"/>
              </a:lnSpc>
            </a:pPr>
            <a:endParaRPr lang="en-US" sz="700" smtClean="0"/>
          </a:p>
          <a:p>
            <a:pPr>
              <a:lnSpc>
                <a:spcPct val="80000"/>
              </a:lnSpc>
            </a:pPr>
            <a:r>
              <a:rPr lang="en-US" sz="700" smtClean="0"/>
              <a:t>Trauma is the leading cause of death in young men between the ages of 15 and 40. Hemorrhage is the leading cause of early death (within 24–48 hours) in trauma and second only to traumatic brain injury (TBI) as the overall cause of mortality. Hemorrhage after traumatic injury is associated with an acquired coagulopathy known as the </a:t>
            </a:r>
            <a:r>
              <a:rPr lang="en-US" altLang="en-US" sz="700" smtClean="0"/>
              <a:t>“</a:t>
            </a:r>
            <a:r>
              <a:rPr lang="en-US" sz="700" smtClean="0"/>
              <a:t>acute coagulopathy of trauma.</a:t>
            </a:r>
            <a:r>
              <a:rPr lang="en-US" altLang="en-US" sz="700" smtClean="0"/>
              <a:t>”</a:t>
            </a:r>
            <a:r>
              <a:rPr lang="en-US" sz="700" smtClean="0"/>
              <a:t> The coagulopathy develops when there is tissue injury in combination with hypotension. The severity of coagulopathy increases with increasing injury severity and is associated with worse outcomes. Resuscitation of these patients can worsen the coagulopathy. The dilution of blood due to rapid infusion of crystalloid, the development of hypothermia, and persistent acidosis occur during resuscitation and are known together as the </a:t>
            </a:r>
            <a:r>
              <a:rPr lang="en-US" altLang="en-US" sz="700" smtClean="0"/>
              <a:t>“</a:t>
            </a:r>
            <a:r>
              <a:rPr lang="en-US" sz="700" smtClean="0"/>
              <a:t>lethal triad,</a:t>
            </a:r>
            <a:r>
              <a:rPr lang="en-US" altLang="en-US" sz="700" smtClean="0"/>
              <a:t>”</a:t>
            </a:r>
            <a:r>
              <a:rPr lang="en-US" sz="700" smtClean="0"/>
              <a:t> which conspires to impede coagulation. Not surprisingly, the conditions which lead to the development of lethal triad are worse in cases of severe hemorrhage, particularly in those cases that require massive transfusions (most frequently defined as the use of 10 or more units of packed red blood cells [RBCs] within 24 hours of injury). This acquired coagulopathy potentiates further bleeding, which in turn leads to further physiologic derangements, increased morbidity, and increased mortality. Unfortunately, blood products that are used to replace lost blood and to treat coagulopathy can carry risks of their own. In particular, studies have highlighted increased risks of acute respiratory distress syndrome (ARDS), multiorgan failure (MOF), and sepsis with higher levels of blood product transfusions. rFVIIa has been investigated in trauma as an adjunct to control bleeding and thereby reduce the above risks. </a:t>
            </a:r>
          </a:p>
          <a:p>
            <a:pPr>
              <a:lnSpc>
                <a:spcPct val="80000"/>
              </a:lnSpc>
            </a:pPr>
            <a:endParaRPr lang="en-US" sz="700" smtClean="0"/>
          </a:p>
          <a:p>
            <a:pPr>
              <a:lnSpc>
                <a:spcPct val="80000"/>
              </a:lnSpc>
            </a:pPr>
            <a:r>
              <a:rPr lang="en-US" sz="700" smtClean="0"/>
              <a:t>References:</a:t>
            </a:r>
            <a:endParaRPr lang="en-US" sz="700" b="1" smtClean="0"/>
          </a:p>
          <a:p>
            <a:pPr>
              <a:lnSpc>
                <a:spcPct val="80000"/>
              </a:lnSpc>
            </a:pPr>
            <a:r>
              <a:rPr lang="en-US" sz="700" smtClean="0"/>
              <a:t>Brohi K, Singh J, Heron M, et al. Acute traumatic coagulopathy. </a:t>
            </a:r>
            <a:r>
              <a:rPr lang="en-US" sz="700" i="1" smtClean="0"/>
              <a:t>J Trauma </a:t>
            </a:r>
            <a:r>
              <a:rPr lang="en-US" sz="700" smtClean="0"/>
              <a:t>2003;54:1127-30.</a:t>
            </a:r>
          </a:p>
          <a:p>
            <a:pPr>
              <a:lnSpc>
                <a:spcPct val="80000"/>
              </a:lnSpc>
            </a:pPr>
            <a:r>
              <a:rPr lang="en-US" sz="700" smtClean="0"/>
              <a:t>http://www.ncbi.nlm.nih.gov/pubmed/12813333</a:t>
            </a:r>
          </a:p>
          <a:p>
            <a:pPr>
              <a:lnSpc>
                <a:spcPct val="80000"/>
              </a:lnSpc>
            </a:pPr>
            <a:endParaRPr lang="en-US" sz="700" smtClean="0"/>
          </a:p>
          <a:p>
            <a:pPr>
              <a:lnSpc>
                <a:spcPct val="80000"/>
              </a:lnSpc>
            </a:pPr>
            <a:r>
              <a:rPr lang="de-DE" sz="700" smtClean="0"/>
              <a:t>Brohi K, Cohen MJ, Ganter MT, et al. </a:t>
            </a:r>
            <a:r>
              <a:rPr lang="en-US" sz="700" smtClean="0"/>
              <a:t>Acute coagulopathy of trauma: hypoperfusion induces systemic anticoagulation and hyperfibrinolysis. </a:t>
            </a:r>
            <a:r>
              <a:rPr lang="en-US" sz="700" i="1" smtClean="0"/>
              <a:t>J Trauma </a:t>
            </a:r>
            <a:r>
              <a:rPr lang="en-US" sz="700" smtClean="0"/>
              <a:t>2008;64:1211-7. </a:t>
            </a:r>
          </a:p>
          <a:p>
            <a:pPr>
              <a:lnSpc>
                <a:spcPct val="80000"/>
              </a:lnSpc>
            </a:pPr>
            <a:r>
              <a:rPr lang="en-US" sz="700" smtClean="0"/>
              <a:t>http://www.ncbi.nlm.nih.gov/pubmed/18469643</a:t>
            </a:r>
          </a:p>
          <a:p>
            <a:pPr>
              <a:lnSpc>
                <a:spcPct val="80000"/>
              </a:lnSpc>
            </a:pPr>
            <a:endParaRPr lang="en-US" sz="700" smtClean="0"/>
          </a:p>
          <a:p>
            <a:pPr>
              <a:lnSpc>
                <a:spcPct val="80000"/>
              </a:lnSpc>
            </a:pPr>
            <a:r>
              <a:rPr lang="en-US" sz="700" smtClean="0"/>
              <a:t>Brohi K. Diagnosis and management of coagulopathy after major trauma. </a:t>
            </a:r>
            <a:r>
              <a:rPr lang="en-US" sz="700" i="1" smtClean="0"/>
              <a:t>Br J Surg </a:t>
            </a:r>
            <a:r>
              <a:rPr lang="en-US" sz="700" smtClean="0"/>
              <a:t>2009;96:963-4. </a:t>
            </a:r>
          </a:p>
          <a:p>
            <a:pPr>
              <a:lnSpc>
                <a:spcPct val="80000"/>
              </a:lnSpc>
            </a:pPr>
            <a:r>
              <a:rPr lang="en-US" sz="700" smtClean="0"/>
              <a:t>http://www.ncbi.nlm.nih.gov/pubmed/19672928</a:t>
            </a:r>
          </a:p>
          <a:p>
            <a:pPr>
              <a:lnSpc>
                <a:spcPct val="80000"/>
              </a:lnSpc>
            </a:pPr>
            <a:endParaRPr lang="en-US" sz="700" smtClean="0"/>
          </a:p>
          <a:p>
            <a:pPr>
              <a:lnSpc>
                <a:spcPct val="80000"/>
              </a:lnSpc>
            </a:pPr>
            <a:r>
              <a:rPr lang="en-US" sz="700" smtClean="0"/>
              <a:t>Claridge JA, Sawyer RG, Schulman AM, et al. Blood transfusions correlate with infections in trauma patients in a dose-dependent manner. </a:t>
            </a:r>
            <a:r>
              <a:rPr lang="es-ES" sz="700" i="1" smtClean="0"/>
              <a:t>Am Surg </a:t>
            </a:r>
            <a:r>
              <a:rPr lang="es-ES" sz="700" smtClean="0"/>
              <a:t>2002;68:566-72.</a:t>
            </a:r>
            <a:r>
              <a:rPr lang="en-US" sz="700" smtClean="0"/>
              <a:t> </a:t>
            </a:r>
          </a:p>
          <a:p>
            <a:pPr>
              <a:lnSpc>
                <a:spcPct val="80000"/>
              </a:lnSpc>
            </a:pPr>
            <a:r>
              <a:rPr lang="en-US" sz="700" smtClean="0"/>
              <a:t>http://www.ncbi.nlm.nih.gov/pubmed/12132734</a:t>
            </a:r>
          </a:p>
          <a:p>
            <a:pPr>
              <a:lnSpc>
                <a:spcPct val="80000"/>
              </a:lnSpc>
            </a:pPr>
            <a:endParaRPr lang="es-ES" sz="700" smtClean="0"/>
          </a:p>
          <a:p>
            <a:pPr>
              <a:lnSpc>
                <a:spcPct val="80000"/>
              </a:lnSpc>
            </a:pPr>
            <a:r>
              <a:rPr lang="es-ES" sz="700" smtClean="0"/>
              <a:t>Croce MA, Tolley EA, Claridge JA, et al. </a:t>
            </a:r>
            <a:r>
              <a:rPr lang="en-US" sz="700" smtClean="0"/>
              <a:t>Transfusions result in pulmonary morbidity and death after a moderate degree of injury. </a:t>
            </a:r>
            <a:r>
              <a:rPr lang="en-US" sz="700" i="1" smtClean="0"/>
              <a:t>J Trauma </a:t>
            </a:r>
            <a:r>
              <a:rPr lang="en-US" sz="700" smtClean="0"/>
              <a:t>2005;59:19-23. </a:t>
            </a:r>
          </a:p>
          <a:p>
            <a:pPr>
              <a:lnSpc>
                <a:spcPct val="80000"/>
              </a:lnSpc>
            </a:pPr>
            <a:r>
              <a:rPr lang="en-US" sz="700" smtClean="0"/>
              <a:t>http://www.ncbi.nlm.nih.gov/pubmed/16096534</a:t>
            </a:r>
          </a:p>
          <a:p>
            <a:pPr>
              <a:lnSpc>
                <a:spcPct val="80000"/>
              </a:lnSpc>
            </a:pPr>
            <a:endParaRPr lang="en-US" sz="700" smtClean="0"/>
          </a:p>
          <a:p>
            <a:pPr>
              <a:lnSpc>
                <a:spcPct val="80000"/>
              </a:lnSpc>
            </a:pPr>
            <a:r>
              <a:rPr lang="en-US" sz="700" smtClean="0"/>
              <a:t>Hess JR, Brohi K, Dutton RP, et al. The coagulopathy of trauma: a review of mechanisms. </a:t>
            </a:r>
            <a:r>
              <a:rPr lang="de-DE" sz="700" i="1" smtClean="0"/>
              <a:t>J Trauma </a:t>
            </a:r>
            <a:r>
              <a:rPr lang="de-DE" sz="700" smtClean="0"/>
              <a:t>2008;65:748-54.</a:t>
            </a:r>
            <a:r>
              <a:rPr lang="en-US" sz="700" smtClean="0"/>
              <a:t> </a:t>
            </a:r>
          </a:p>
          <a:p>
            <a:pPr>
              <a:lnSpc>
                <a:spcPct val="80000"/>
              </a:lnSpc>
            </a:pPr>
            <a:r>
              <a:rPr lang="en-US" sz="700" smtClean="0"/>
              <a:t>http://www.ncbi.nlm.nih.gov/pubmed/18849786</a:t>
            </a:r>
          </a:p>
          <a:p>
            <a:pPr>
              <a:lnSpc>
                <a:spcPct val="80000"/>
              </a:lnSpc>
            </a:pPr>
            <a:endParaRPr lang="en-US" sz="700" smtClean="0"/>
          </a:p>
          <a:p>
            <a:pPr>
              <a:lnSpc>
                <a:spcPct val="80000"/>
              </a:lnSpc>
            </a:pPr>
            <a:r>
              <a:rPr lang="en-US" sz="700" smtClean="0"/>
              <a:t>Moore FA, Moore EE, Sauaia A. Blood transfusion. An independent risk factor for postinjury multiple organ failure. </a:t>
            </a:r>
            <a:r>
              <a:rPr lang="en-US" sz="700" i="1" smtClean="0"/>
              <a:t>Arch Surg </a:t>
            </a:r>
            <a:r>
              <a:rPr lang="en-US" sz="700" smtClean="0"/>
              <a:t>1997;132:620-4. </a:t>
            </a:r>
          </a:p>
          <a:p>
            <a:pPr>
              <a:lnSpc>
                <a:spcPct val="80000"/>
              </a:lnSpc>
            </a:pPr>
            <a:r>
              <a:rPr lang="en-US" sz="700" smtClean="0"/>
              <a:t>http://www.ncbi.nlm.nih.gov/pubmed/9197854</a:t>
            </a:r>
          </a:p>
          <a:p>
            <a:pPr>
              <a:lnSpc>
                <a:spcPct val="80000"/>
              </a:lnSpc>
            </a:pPr>
            <a:endParaRPr lang="en-US" sz="700" smtClean="0"/>
          </a:p>
          <a:p>
            <a:pPr>
              <a:lnSpc>
                <a:spcPct val="80000"/>
              </a:lnSpc>
            </a:pPr>
            <a:r>
              <a:rPr lang="en-US" sz="700" smtClean="0"/>
              <a:t>Sauaia A, Moore FA, Moore EE, et al. Epidemiology of trauma deaths: a reassessment. </a:t>
            </a:r>
            <a:r>
              <a:rPr lang="en-US" sz="700" i="1" smtClean="0"/>
              <a:t>J Trauma </a:t>
            </a:r>
            <a:r>
              <a:rPr lang="en-US" sz="700" smtClean="0"/>
              <a:t>1995;38:185-93. </a:t>
            </a:r>
          </a:p>
          <a:p>
            <a:pPr>
              <a:lnSpc>
                <a:spcPct val="80000"/>
              </a:lnSpc>
            </a:pPr>
            <a:r>
              <a:rPr lang="en-US" sz="700" smtClean="0"/>
              <a:t>http://www.ncbi.nlm.nih.gov/pubmed/7869433</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xfrm>
            <a:off x="1176338" y="695325"/>
            <a:ext cx="4645025" cy="3484563"/>
          </a:xfrm>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lIns="93534" tIns="46767" rIns="93534" bIns="46767" numCol="1" anchor="t" anchorCtr="0" compatLnSpc="1">
            <a:prstTxWarp prst="textNoShape">
              <a:avLst/>
            </a:prstTxWarp>
          </a:bodyPr>
          <a:lstStyle/>
          <a:p>
            <a:pPr>
              <a:lnSpc>
                <a:spcPct val="80000"/>
              </a:lnSpc>
            </a:pPr>
            <a:r>
              <a:rPr lang="en-US" sz="700" b="1" smtClean="0"/>
              <a:t>Overview of rFVIIa Use in Bleeding Secondary to Body Trauma</a:t>
            </a:r>
          </a:p>
          <a:p>
            <a:pPr>
              <a:lnSpc>
                <a:spcPct val="80000"/>
              </a:lnSpc>
            </a:pPr>
            <a:endParaRPr lang="en-US" sz="700" smtClean="0"/>
          </a:p>
          <a:p>
            <a:pPr>
              <a:lnSpc>
                <a:spcPct val="80000"/>
              </a:lnSpc>
            </a:pPr>
            <a:r>
              <a:rPr lang="en-US" sz="700" smtClean="0"/>
              <a:t>There were two randomized controlled trials (all </a:t>
            </a:r>
            <a:r>
              <a:rPr lang="en-US" sz="700" i="1" smtClean="0"/>
              <a:t>fair</a:t>
            </a:r>
            <a:r>
              <a:rPr lang="en-US" sz="700" smtClean="0"/>
              <a:t> quality) and three comparative observational studies (all </a:t>
            </a:r>
            <a:r>
              <a:rPr lang="en-US" sz="700" i="1" smtClean="0"/>
              <a:t>fair</a:t>
            </a:r>
            <a:r>
              <a:rPr lang="en-US" sz="700" smtClean="0"/>
              <a:t> quality) with 267 patients who received rFVIIa. This yielded low strength of evidence with fair applicability for treatment use in the population targeted—patients with blunt or penetrating trauma who were not censored for early in-hospital death (defined as 24 hours or 48 hours depending on the study). The findings suggest that there was no effect of rFVIIa on mortality or thromboembolism relative to usual care. There was conflicting evidence regarding RBC transfusion requirements. For acute respiratory distress syndrome, the blunt trauma RCT demonstrated a significant reduction with rFVIIa use vs. usual care, while the remaining two studies that evaluated this outcome (the penetrating trauma RCT and one observational study) showed a nonsignificant trend in the same direction. Overall, current evidence of low strength suggests the potential for benefit and little evidence of increased harm.</a:t>
            </a:r>
          </a:p>
          <a:p>
            <a:pPr>
              <a:lnSpc>
                <a:spcPct val="80000"/>
              </a:lnSpc>
            </a:pPr>
            <a:r>
              <a:rPr lang="en-US" sz="700" smtClean="0"/>
              <a:t> </a:t>
            </a:r>
          </a:p>
          <a:p>
            <a:pPr>
              <a:lnSpc>
                <a:spcPct val="80000"/>
              </a:lnSpc>
            </a:pPr>
            <a:r>
              <a:rPr lang="en-US" sz="700" smtClean="0"/>
              <a:t>Regarding subpopulations of patients, the findings suggest that patients with blunt trauma may experience greater benefits than those with penetrating trauma; greater benefits are also possible in patients with higher baseline pH, shorter time to administration, and higher platelet counts.</a:t>
            </a:r>
            <a:endParaRPr lang="en-US" sz="700" b="1" smtClean="0"/>
          </a:p>
          <a:p>
            <a:pPr>
              <a:lnSpc>
                <a:spcPct val="80000"/>
              </a:lnSpc>
            </a:pPr>
            <a:endParaRPr lang="en-US" sz="700" b="1" smtClean="0"/>
          </a:p>
          <a:p>
            <a:pPr>
              <a:lnSpc>
                <a:spcPct val="80000"/>
              </a:lnSpc>
            </a:pPr>
            <a:r>
              <a:rPr lang="en-US" sz="700" smtClean="0"/>
              <a:t>References:</a:t>
            </a:r>
          </a:p>
          <a:p>
            <a:pPr>
              <a:lnSpc>
                <a:spcPct val="80000"/>
              </a:lnSpc>
            </a:pPr>
            <a:r>
              <a:rPr lang="en-US" sz="700" smtClean="0"/>
              <a:t>Boffard KD, Riou B, Warren B, et al. Recombinant factor VIIa as adjunctive therapy for bleeding control in severely injured trauma patients: two parallel randomized, placebo-controlled, double-blind clinical trials. </a:t>
            </a:r>
            <a:r>
              <a:rPr lang="en-US" sz="700" i="1" smtClean="0"/>
              <a:t>J Trauma </a:t>
            </a:r>
            <a:r>
              <a:rPr lang="en-US" sz="700" smtClean="0"/>
              <a:t>2005;59:8-15.</a:t>
            </a:r>
          </a:p>
          <a:p>
            <a:pPr>
              <a:lnSpc>
                <a:spcPct val="80000"/>
              </a:lnSpc>
            </a:pPr>
            <a:r>
              <a:rPr lang="en-US" sz="700" smtClean="0"/>
              <a:t>http://www.ncbi.nlm.nih.gov/pubmed/16096533</a:t>
            </a:r>
          </a:p>
          <a:p>
            <a:pPr>
              <a:lnSpc>
                <a:spcPct val="80000"/>
              </a:lnSpc>
            </a:pPr>
            <a:endParaRPr lang="en-US" sz="700" smtClean="0"/>
          </a:p>
          <a:p>
            <a:pPr>
              <a:lnSpc>
                <a:spcPct val="80000"/>
              </a:lnSpc>
            </a:pPr>
            <a:r>
              <a:rPr lang="en-US" sz="700" smtClean="0"/>
              <a:t>Fox CJ, Mehta SG, Cox ED, et al. Effect of recombinant factor VIIa as an adjunctive therapy in damage control for wartime vascular injuries: a case control study. </a:t>
            </a:r>
            <a:r>
              <a:rPr lang="en-US" sz="700" i="1" smtClean="0"/>
              <a:t>J Trauma </a:t>
            </a:r>
            <a:r>
              <a:rPr lang="en-US" sz="700" smtClean="0"/>
              <a:t>2009;66(Suppl):S112-9. </a:t>
            </a:r>
          </a:p>
          <a:p>
            <a:pPr>
              <a:lnSpc>
                <a:spcPct val="80000"/>
              </a:lnSpc>
            </a:pPr>
            <a:r>
              <a:rPr lang="en-US" sz="700" smtClean="0"/>
              <a:t>http://www.ncbi.nlm.nih.gov/pubmed/19359954</a:t>
            </a:r>
          </a:p>
          <a:p>
            <a:pPr>
              <a:lnSpc>
                <a:spcPct val="80000"/>
              </a:lnSpc>
            </a:pPr>
            <a:endParaRPr lang="en-US" sz="700" smtClean="0"/>
          </a:p>
          <a:p>
            <a:pPr>
              <a:lnSpc>
                <a:spcPct val="80000"/>
              </a:lnSpc>
            </a:pPr>
            <a:r>
              <a:rPr lang="en-US" sz="700" smtClean="0"/>
              <a:t>Nascimento Jr B, Tien H, Pinto R, et al. Dosage of Factor VIIa (rFVIIa) and mortality in bleeding trauma patients [abstract]. </a:t>
            </a:r>
            <a:r>
              <a:rPr lang="en-US" sz="700" i="1" smtClean="0"/>
              <a:t>J Trauma </a:t>
            </a:r>
            <a:r>
              <a:rPr lang="en-US" sz="700" smtClean="0"/>
              <a:t>2008;64:558.</a:t>
            </a:r>
          </a:p>
          <a:p>
            <a:pPr>
              <a:lnSpc>
                <a:spcPct val="80000"/>
              </a:lnSpc>
            </a:pPr>
            <a:endParaRPr lang="en-US" sz="700" smtClean="0"/>
          </a:p>
          <a:p>
            <a:pPr>
              <a:lnSpc>
                <a:spcPct val="80000"/>
              </a:lnSpc>
            </a:pPr>
            <a:r>
              <a:rPr lang="en-US" sz="700" smtClean="0"/>
              <a:t>Rizoli SB, Nascimento Jr B, Osman F, et al. Recombinant activated coagulation factor VII and bleeding trauma patients. </a:t>
            </a:r>
            <a:r>
              <a:rPr lang="en-US" sz="700" i="1" smtClean="0"/>
              <a:t>J Trauma </a:t>
            </a:r>
            <a:r>
              <a:rPr lang="en-US" sz="700" smtClean="0"/>
              <a:t>2006;61:1419-25.</a:t>
            </a:r>
          </a:p>
          <a:p>
            <a:pPr>
              <a:lnSpc>
                <a:spcPct val="80000"/>
              </a:lnSpc>
            </a:pPr>
            <a:r>
              <a:rPr lang="en-US" sz="700" smtClean="0"/>
              <a:t>http://www.ncbi.nlm.nih.gov/pubmed/17159685</a:t>
            </a:r>
          </a:p>
          <a:p>
            <a:pPr>
              <a:lnSpc>
                <a:spcPct val="80000"/>
              </a:lnSpc>
            </a:pPr>
            <a:endParaRPr lang="en-US" sz="700" smtClean="0"/>
          </a:p>
          <a:p>
            <a:pPr>
              <a:lnSpc>
                <a:spcPct val="80000"/>
              </a:lnSpc>
            </a:pPr>
            <a:r>
              <a:rPr lang="en-US" sz="700" smtClean="0"/>
              <a:t>Spinella PC, Perkins JG, McLaughlin DF, et al. The effect of recombinant activated factor VII on mortality in combat-related casualties with severe trauma and massive transfusion. </a:t>
            </a:r>
            <a:r>
              <a:rPr lang="en-US" sz="700" i="1" smtClean="0"/>
              <a:t>J Trauma </a:t>
            </a:r>
            <a:r>
              <a:rPr lang="en-US" sz="700" smtClean="0"/>
              <a:t>2008;64:286-93.</a:t>
            </a:r>
          </a:p>
          <a:p>
            <a:pPr>
              <a:lnSpc>
                <a:spcPct val="80000"/>
              </a:lnSpc>
            </a:pPr>
            <a:r>
              <a:rPr lang="en-US" sz="700" smtClean="0"/>
              <a:t>http://www.ncbi.nlm.nih.gov/pubmed/18301188</a:t>
            </a:r>
          </a:p>
          <a:p>
            <a:pPr>
              <a:lnSpc>
                <a:spcPct val="80000"/>
              </a:lnSpc>
              <a:spcBef>
                <a:spcPct val="0"/>
              </a:spcBef>
            </a:pPr>
            <a:endParaRPr lang="en-US" sz="700" smtClean="0">
              <a:solidFill>
                <a:srgbClr val="000000"/>
              </a:solidFill>
            </a:endParaRPr>
          </a:p>
          <a:p>
            <a:pPr>
              <a:lnSpc>
                <a:spcPct val="80000"/>
              </a:lnSpc>
              <a:spcBef>
                <a:spcPct val="0"/>
              </a:spcBef>
            </a:pPr>
            <a:r>
              <a:rPr lang="en-US" sz="700" smtClean="0">
                <a:solidFill>
                  <a:srgbClr val="000000"/>
                </a:solidFill>
              </a:rPr>
              <a:t>Yank V, Tuohy CV, Logan AC, et al. </a:t>
            </a:r>
            <a:r>
              <a:rPr lang="en-US" sz="700" i="1" smtClean="0">
                <a:solidFill>
                  <a:srgbClr val="000000"/>
                </a:solidFill>
              </a:rPr>
              <a:t>Comparative Effectiveness of In-Hospital Use of Recombinant Factor VIIa for Off-Label Indications vs. Usual Care</a:t>
            </a:r>
            <a:r>
              <a:rPr lang="en-US" sz="700" smtClean="0">
                <a:solidFill>
                  <a:srgbClr val="000000"/>
                </a:solidFill>
              </a:rPr>
              <a:t>,</a:t>
            </a:r>
            <a:r>
              <a:rPr lang="en-US" sz="700" i="1" smtClean="0">
                <a:solidFill>
                  <a:srgbClr val="000000"/>
                </a:solidFill>
              </a:rPr>
              <a:t> </a:t>
            </a:r>
            <a:r>
              <a:rPr lang="en-US" sz="700" smtClean="0">
                <a:solidFill>
                  <a:srgbClr val="000000"/>
                </a:solidFill>
              </a:rPr>
              <a:t>Comparative Effectiveness Review 21 (Prepared by Stanford–UCSF Evidence-based Practice Center under Contract No. 290-02-0017). Rockville, MD: Agency for Healthcare Research and Quality; May 2010. AHRQ Publication No. 10-EHC030-EF. </a:t>
            </a:r>
          </a:p>
          <a:p>
            <a:pPr>
              <a:lnSpc>
                <a:spcPct val="80000"/>
              </a:lnSpc>
              <a:spcBef>
                <a:spcPct val="0"/>
              </a:spcBef>
            </a:pPr>
            <a:r>
              <a:rPr lang="en-US" sz="700" smtClean="0">
                <a:solidFill>
                  <a:srgbClr val="000000"/>
                </a:solidFill>
              </a:rPr>
              <a:t>http://effectivehealthcare.ahrq.gov/index.cfm/search-for-guides-reviews-and-reports/?pageaction=displayproduct&amp;productID=450</a:t>
            </a:r>
            <a:endParaRPr lang="en-US" sz="70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xfrm>
            <a:off x="1176338" y="695325"/>
            <a:ext cx="4645025" cy="3484563"/>
          </a:xfrm>
          <a:noFill/>
          <a:ln>
            <a:solidFill>
              <a:srgbClr val="000000"/>
            </a:solidFill>
            <a:miter lim="800000"/>
            <a:headEnd/>
            <a:tailEnd/>
          </a:ln>
        </p:spPr>
      </p:sp>
      <p:sp>
        <p:nvSpPr>
          <p:cNvPr id="64515" name="Notes Placeholder 2"/>
          <p:cNvSpPr>
            <a:spLocks noGrp="1"/>
          </p:cNvSpPr>
          <p:nvPr>
            <p:ph type="body" idx="1"/>
          </p:nvPr>
        </p:nvSpPr>
        <p:spPr bwMode="auto">
          <a:xfrm>
            <a:off x="698500" y="4408488"/>
            <a:ext cx="5600700" cy="4179887"/>
          </a:xfrm>
          <a:noFill/>
        </p:spPr>
        <p:txBody>
          <a:bodyPr wrap="square" lIns="93534" tIns="46767" rIns="93534" bIns="46767" numCol="1" anchor="t" anchorCtr="0" compatLnSpc="1">
            <a:prstTxWarp prst="textNoShape">
              <a:avLst/>
            </a:prstTxWarp>
          </a:bodyPr>
          <a:lstStyle/>
          <a:p>
            <a:r>
              <a:rPr lang="en-US" b="1" smtClean="0"/>
              <a:t>Evidence of rFVIIa Use for Bleeding Secondary to Brain Trauma vs. Usual Care</a:t>
            </a:r>
          </a:p>
          <a:p>
            <a:endParaRPr lang="en-US" b="1" smtClean="0"/>
          </a:p>
          <a:p>
            <a:r>
              <a:rPr lang="en-US" smtClean="0"/>
              <a:t>There was one RCT (</a:t>
            </a:r>
            <a:r>
              <a:rPr lang="en-US" i="1" smtClean="0"/>
              <a:t>fair</a:t>
            </a:r>
            <a:r>
              <a:rPr lang="en-US" smtClean="0"/>
              <a:t> quality) and one comparative observational study (</a:t>
            </a:r>
            <a:r>
              <a:rPr lang="en-US" i="1" smtClean="0"/>
              <a:t>fair</a:t>
            </a:r>
            <a:r>
              <a:rPr lang="en-US" smtClean="0"/>
              <a:t> quality) with a total of 79 patients who received rFVIIa. </a:t>
            </a:r>
            <a:endParaRPr lang="en-US" b="1" smtClean="0"/>
          </a:p>
          <a:p>
            <a:endParaRPr lang="en-US" b="1" smtClean="0"/>
          </a:p>
          <a:p>
            <a:pPr>
              <a:spcBef>
                <a:spcPct val="0"/>
              </a:spcBef>
            </a:pPr>
            <a:r>
              <a:rPr lang="en-US" smtClean="0"/>
              <a:t>References:</a:t>
            </a:r>
          </a:p>
          <a:p>
            <a:r>
              <a:rPr lang="en-US" smtClean="0">
                <a:solidFill>
                  <a:srgbClr val="000000"/>
                </a:solidFill>
              </a:rPr>
              <a:t>Yank V, Tuohy CV, Logan AC, et al. </a:t>
            </a:r>
            <a:r>
              <a:rPr lang="en-US" i="1" smtClean="0">
                <a:solidFill>
                  <a:srgbClr val="000000"/>
                </a:solidFill>
              </a:rPr>
              <a:t>Comparative Effectiveness of In-Hospital Use of Recombinant Factor VIIa for Off-Label Indications vs. Usual Care</a:t>
            </a:r>
            <a:r>
              <a:rPr lang="en-US" smtClean="0">
                <a:solidFill>
                  <a:srgbClr val="000000"/>
                </a:solidFill>
              </a:rPr>
              <a:t>,</a:t>
            </a:r>
            <a:r>
              <a:rPr lang="en-US" i="1" smtClean="0">
                <a:solidFill>
                  <a:srgbClr val="000000"/>
                </a:solidFill>
              </a:rPr>
              <a:t> </a:t>
            </a:r>
            <a:r>
              <a:rPr lang="en-US" smtClean="0">
                <a:solidFill>
                  <a:srgbClr val="000000"/>
                </a:solidFill>
              </a:rPr>
              <a:t>Comparative Effectiveness Review 21 (Prepared by Stanford–UCSF Evidence-based Practice Center under Contract No. 290-02-0017). Rockville, MD: Agency for Healthcare Research and Quality; May 2010. AHRQ Publication No. 10-EHC030-EF.</a:t>
            </a:r>
          </a:p>
          <a:p>
            <a:r>
              <a:rPr lang="en-US" smtClean="0">
                <a:solidFill>
                  <a:srgbClr val="000000"/>
                </a:solidFill>
              </a:rPr>
              <a:t>http://effectivehealthcare.ahrq.gov/index.cfm/search-for-guides-reviews-and-reports/?pageaction=displayproduct&amp;productID=450</a:t>
            </a:r>
            <a:endParaRPr lang="en-US" smtClean="0"/>
          </a:p>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xfrm>
            <a:off x="1176338" y="695325"/>
            <a:ext cx="4645025" cy="3484563"/>
          </a:xfrm>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lIns="93534" tIns="46767" rIns="93534" bIns="46767" numCol="1" anchor="t" anchorCtr="0" compatLnSpc="1">
            <a:prstTxWarp prst="textNoShape">
              <a:avLst/>
            </a:prstTxWarp>
          </a:bodyPr>
          <a:lstStyle/>
          <a:p>
            <a:pPr>
              <a:lnSpc>
                <a:spcPct val="80000"/>
              </a:lnSpc>
            </a:pPr>
            <a:r>
              <a:rPr lang="en-US" sz="900" b="1" smtClean="0"/>
              <a:t>Overview of rFVIIa for Bleeding Secondary to Brain Trauma</a:t>
            </a:r>
            <a:r>
              <a:rPr lang="en-US" sz="900" smtClean="0"/>
              <a:t> </a:t>
            </a:r>
          </a:p>
          <a:p>
            <a:pPr>
              <a:lnSpc>
                <a:spcPct val="80000"/>
              </a:lnSpc>
            </a:pPr>
            <a:endParaRPr lang="en-US" sz="900" b="1" smtClean="0"/>
          </a:p>
          <a:p>
            <a:pPr>
              <a:lnSpc>
                <a:spcPct val="80000"/>
              </a:lnSpc>
              <a:spcBef>
                <a:spcPct val="0"/>
              </a:spcBef>
            </a:pPr>
            <a:r>
              <a:rPr lang="en-US" sz="900" smtClean="0"/>
              <a:t>Research yielded low strength of evidence with fair applicability for treatment use in the population targeted—patients with intracranial hemorrhage secondary to TBI who were not on anticoagulation therapy.  </a:t>
            </a:r>
          </a:p>
          <a:p>
            <a:pPr>
              <a:lnSpc>
                <a:spcPct val="80000"/>
              </a:lnSpc>
              <a:spcBef>
                <a:spcPct val="0"/>
              </a:spcBef>
            </a:pPr>
            <a:endParaRPr lang="en-US" sz="900" smtClean="0"/>
          </a:p>
          <a:p>
            <a:pPr>
              <a:lnSpc>
                <a:spcPct val="80000"/>
              </a:lnSpc>
              <a:spcBef>
                <a:spcPct val="0"/>
              </a:spcBef>
            </a:pPr>
            <a:r>
              <a:rPr lang="en-US" sz="900" smtClean="0"/>
              <a:t>Regarding the benefits and harms of rFVIIa, our findings include:</a:t>
            </a:r>
          </a:p>
          <a:p>
            <a:pPr>
              <a:lnSpc>
                <a:spcPct val="80000"/>
              </a:lnSpc>
              <a:spcBef>
                <a:spcPct val="0"/>
              </a:spcBef>
              <a:buFont typeface="Symbol" pitchFamily="18" charset="2"/>
              <a:buChar char=""/>
            </a:pPr>
            <a:r>
              <a:rPr lang="en-US" sz="900" smtClean="0"/>
              <a:t>There was no effect of rFVIIa on mortality or thromboembolic event rate.</a:t>
            </a:r>
          </a:p>
          <a:p>
            <a:pPr>
              <a:lnSpc>
                <a:spcPct val="80000"/>
              </a:lnSpc>
              <a:spcBef>
                <a:spcPct val="0"/>
              </a:spcBef>
              <a:buFont typeface="Symbol" pitchFamily="18" charset="2"/>
              <a:buChar char=""/>
            </a:pPr>
            <a:r>
              <a:rPr lang="en-US" sz="900" smtClean="0"/>
              <a:t>rFVIIa use vs. usual care had no effect on hematoma growth but, in the one study that evaluated it, reduced the time to neurosurgical intervention (e.g., by normalizing the INR to an acceptable level). </a:t>
            </a:r>
          </a:p>
          <a:p>
            <a:pPr>
              <a:lnSpc>
                <a:spcPct val="80000"/>
              </a:lnSpc>
              <a:spcBef>
                <a:spcPct val="0"/>
              </a:spcBef>
              <a:buFont typeface="Symbol" pitchFamily="18" charset="2"/>
              <a:buChar char=""/>
            </a:pPr>
            <a:r>
              <a:rPr lang="en-US" sz="900" smtClean="0"/>
              <a:t>Current evidence of low strength is too limited to compare harms and benefits.</a:t>
            </a:r>
          </a:p>
          <a:p>
            <a:pPr>
              <a:lnSpc>
                <a:spcPct val="80000"/>
              </a:lnSpc>
              <a:spcBef>
                <a:spcPct val="0"/>
              </a:spcBef>
            </a:pPr>
            <a:r>
              <a:rPr lang="en-US" sz="900" smtClean="0"/>
              <a:t> </a:t>
            </a:r>
          </a:p>
          <a:p>
            <a:pPr>
              <a:lnSpc>
                <a:spcPct val="80000"/>
              </a:lnSpc>
              <a:spcBef>
                <a:spcPct val="0"/>
              </a:spcBef>
            </a:pPr>
            <a:r>
              <a:rPr lang="en-US" sz="900" smtClean="0"/>
              <a:t>Regarding subpopulations of patients, our findings include:</a:t>
            </a:r>
          </a:p>
          <a:p>
            <a:pPr>
              <a:lnSpc>
                <a:spcPct val="80000"/>
              </a:lnSpc>
              <a:spcBef>
                <a:spcPct val="0"/>
              </a:spcBef>
              <a:buFont typeface="Symbol" pitchFamily="18" charset="2"/>
              <a:buChar char=""/>
            </a:pPr>
            <a:r>
              <a:rPr lang="en-US" sz="900" smtClean="0"/>
              <a:t>Patients with coagulopathy may have increased benefits. </a:t>
            </a:r>
          </a:p>
          <a:p>
            <a:pPr>
              <a:lnSpc>
                <a:spcPct val="80000"/>
              </a:lnSpc>
              <a:spcBef>
                <a:spcPct val="0"/>
              </a:spcBef>
              <a:buFont typeface="Symbol" pitchFamily="18" charset="2"/>
              <a:buChar char=""/>
            </a:pPr>
            <a:r>
              <a:rPr lang="en-US" sz="900" smtClean="0"/>
              <a:t>Patients experiencing blunt trauma to the cerebral vessels may have a greater risk of thromboembolic events when rFVIIa is used.</a:t>
            </a:r>
          </a:p>
          <a:p>
            <a:pPr>
              <a:lnSpc>
                <a:spcPct val="80000"/>
              </a:lnSpc>
            </a:pPr>
            <a:endParaRPr lang="en-US" sz="900" smtClean="0"/>
          </a:p>
          <a:p>
            <a:pPr>
              <a:lnSpc>
                <a:spcPct val="80000"/>
              </a:lnSpc>
            </a:pPr>
            <a:r>
              <a:rPr lang="en-US" sz="900" smtClean="0"/>
              <a:t>References:</a:t>
            </a:r>
          </a:p>
          <a:p>
            <a:pPr>
              <a:lnSpc>
                <a:spcPct val="80000"/>
              </a:lnSpc>
            </a:pPr>
            <a:r>
              <a:rPr lang="en-US" sz="900" smtClean="0"/>
              <a:t>Narayan RK, Maas AI, Marshall LF, et al. Recombinant factor VIIA in traumatic intracerebral hemorrhage: results of a dose-escalation clinical trial. </a:t>
            </a:r>
            <a:r>
              <a:rPr lang="en-US" sz="900" i="1" smtClean="0"/>
              <a:t>Neurosurgery</a:t>
            </a:r>
            <a:r>
              <a:rPr lang="en-US" sz="900" smtClean="0"/>
              <a:t> 2008;62:776-86.</a:t>
            </a:r>
          </a:p>
          <a:p>
            <a:pPr>
              <a:lnSpc>
                <a:spcPct val="80000"/>
              </a:lnSpc>
            </a:pPr>
            <a:r>
              <a:rPr lang="en-US" sz="900" smtClean="0"/>
              <a:t>http://www.ncbi.nlm.nih.gov/pubmed/18496183</a:t>
            </a:r>
          </a:p>
          <a:p>
            <a:pPr>
              <a:lnSpc>
                <a:spcPct val="80000"/>
              </a:lnSpc>
            </a:pPr>
            <a:endParaRPr lang="en-US" sz="900" smtClean="0"/>
          </a:p>
          <a:p>
            <a:pPr>
              <a:lnSpc>
                <a:spcPct val="80000"/>
              </a:lnSpc>
            </a:pPr>
            <a:r>
              <a:rPr lang="en-US" sz="900" smtClean="0"/>
              <a:t>Stein DM, Dutton RP, Kramer ME, et al. Recombinant factor VIIa: decreasing time to intervention in coagulopathic patients with severe traumatic brain injury. </a:t>
            </a:r>
            <a:r>
              <a:rPr lang="en-US" sz="900" i="1" smtClean="0"/>
              <a:t>J Trauma </a:t>
            </a:r>
            <a:r>
              <a:rPr lang="en-US" sz="900" smtClean="0"/>
              <a:t>2008;64:620-7.</a:t>
            </a:r>
          </a:p>
          <a:p>
            <a:pPr>
              <a:lnSpc>
                <a:spcPct val="80000"/>
              </a:lnSpc>
            </a:pPr>
            <a:r>
              <a:rPr lang="en-US" sz="900" smtClean="0"/>
              <a:t>http://www.ncbi.nlm.nih.gov/pubmed/18332801</a:t>
            </a:r>
          </a:p>
          <a:p>
            <a:pPr>
              <a:lnSpc>
                <a:spcPct val="80000"/>
              </a:lnSpc>
            </a:pPr>
            <a:endParaRPr lang="en-US" sz="900" smtClean="0"/>
          </a:p>
          <a:p>
            <a:pPr>
              <a:lnSpc>
                <a:spcPct val="80000"/>
              </a:lnSpc>
            </a:pPr>
            <a:r>
              <a:rPr lang="en-US" sz="900" smtClean="0">
                <a:solidFill>
                  <a:srgbClr val="000000"/>
                </a:solidFill>
              </a:rPr>
              <a:t>Yank V, Tuohy CV, Logan AC, et al. </a:t>
            </a:r>
            <a:r>
              <a:rPr lang="en-US" sz="900" i="1" smtClean="0">
                <a:solidFill>
                  <a:srgbClr val="000000"/>
                </a:solidFill>
              </a:rPr>
              <a:t>Comparative Effectiveness of In-Hospital Use of Recombinant Factor VIIa for Off-Label Indications vs. Usual Care</a:t>
            </a:r>
            <a:r>
              <a:rPr lang="en-US" sz="900" smtClean="0">
                <a:solidFill>
                  <a:srgbClr val="000000"/>
                </a:solidFill>
              </a:rPr>
              <a:t>,</a:t>
            </a:r>
            <a:r>
              <a:rPr lang="en-US" sz="900" i="1" smtClean="0">
                <a:solidFill>
                  <a:srgbClr val="000000"/>
                </a:solidFill>
              </a:rPr>
              <a:t> </a:t>
            </a:r>
            <a:r>
              <a:rPr lang="en-US" sz="900" smtClean="0">
                <a:solidFill>
                  <a:srgbClr val="000000"/>
                </a:solidFill>
              </a:rPr>
              <a:t>Comparative Effectiveness Review 21 (Prepared by Stanford–UCSF Evidence-based Practice Center under Contract No. 290-02-0017). Rockville, MD: Agency for Healthcare Research and Quality; May 2010. AHRQ Publication No. 10-EHC030-EF. </a:t>
            </a:r>
          </a:p>
          <a:p>
            <a:pPr>
              <a:lnSpc>
                <a:spcPct val="80000"/>
              </a:lnSpc>
            </a:pPr>
            <a:r>
              <a:rPr lang="en-US" sz="900" smtClean="0">
                <a:solidFill>
                  <a:srgbClr val="000000"/>
                </a:solidFill>
              </a:rPr>
              <a:t>http://effectivehealthcare.ahrq.gov/index.cfm/search-for-guides-reviews-and-reports/?pageaction=displayproduct&amp;productID=450</a:t>
            </a:r>
            <a:endParaRPr lang="en-US" sz="90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xfrm>
            <a:off x="1176338" y="695325"/>
            <a:ext cx="4645025" cy="3484563"/>
          </a:xfrm>
          <a:noFill/>
          <a:ln>
            <a:solidFill>
              <a:srgbClr val="000000"/>
            </a:solidFill>
            <a:miter lim="800000"/>
            <a:headEnd/>
            <a:tailEnd/>
          </a:ln>
        </p:spPr>
      </p:sp>
      <p:sp>
        <p:nvSpPr>
          <p:cNvPr id="66563" name="Notes Placeholder 2"/>
          <p:cNvSpPr>
            <a:spLocks noGrp="1"/>
          </p:cNvSpPr>
          <p:nvPr>
            <p:ph type="body" idx="1"/>
          </p:nvPr>
        </p:nvSpPr>
        <p:spPr bwMode="auto">
          <a:xfrm>
            <a:off x="698500" y="4408488"/>
            <a:ext cx="5600700" cy="4179887"/>
          </a:xfrm>
          <a:noFill/>
        </p:spPr>
        <p:txBody>
          <a:bodyPr wrap="square" lIns="93534" tIns="46767" rIns="93534" bIns="46767" numCol="1" anchor="t" anchorCtr="0" compatLnSpc="1">
            <a:prstTxWarp prst="textNoShape">
              <a:avLst/>
            </a:prstTxWarp>
          </a:bodyPr>
          <a:lstStyle/>
          <a:p>
            <a:r>
              <a:rPr lang="en-US" b="1" smtClean="0"/>
              <a:t>Evidence of rFVIIa Use for Adult Cardiac Surgery vs. Usual Care</a:t>
            </a:r>
          </a:p>
          <a:p>
            <a:endParaRPr lang="en-US" b="1" smtClean="0"/>
          </a:p>
          <a:p>
            <a:r>
              <a:rPr lang="en-US" smtClean="0"/>
              <a:t>Despite advances in methods to control blood loss during and after cardiac surgery, perioperative blood transfusions are required in up to 80 percent of adult patients, and 3 to 5 percent of these patients require postoperative transfusions of over 10 RBC units. Postoperative bleeding that is refractory to surgical re-exploration or conventional hemostatic therapy is felt to be multifactorial, with contributions from the use of antiplatelet agents prior to surgery and various causes of coagulopathy triggered by the surgery itself. There were two RCTs (one good quality, one fair quality) and four comparative observational studies (two good quality, two fair quality) with 251 patients receiving rFVIIa. One of the RCTs assessed prophylactic rFVIIa use, whereas the rest of the studies evaluated treatment use. </a:t>
            </a:r>
          </a:p>
          <a:p>
            <a:endParaRPr lang="en-US" smtClean="0"/>
          </a:p>
          <a:p>
            <a:pPr>
              <a:spcBef>
                <a:spcPct val="0"/>
              </a:spcBef>
            </a:pPr>
            <a:r>
              <a:rPr lang="en-US" smtClean="0"/>
              <a:t>References:</a:t>
            </a:r>
          </a:p>
          <a:p>
            <a:r>
              <a:rPr lang="en-US" smtClean="0">
                <a:solidFill>
                  <a:srgbClr val="000000"/>
                </a:solidFill>
              </a:rPr>
              <a:t>Yank V, Tuohy CV, Logan AC, et al. </a:t>
            </a:r>
            <a:r>
              <a:rPr lang="en-US" i="1" smtClean="0">
                <a:solidFill>
                  <a:srgbClr val="000000"/>
                </a:solidFill>
              </a:rPr>
              <a:t>Comparative Effectiveness of In-Hospital Use of Recombinant Factor VIIa for Off-Label Indications vs. Usual Care</a:t>
            </a:r>
            <a:r>
              <a:rPr lang="en-US" smtClean="0">
                <a:solidFill>
                  <a:srgbClr val="000000"/>
                </a:solidFill>
              </a:rPr>
              <a:t>,</a:t>
            </a:r>
            <a:r>
              <a:rPr lang="en-US" i="1" smtClean="0">
                <a:solidFill>
                  <a:srgbClr val="000000"/>
                </a:solidFill>
              </a:rPr>
              <a:t> </a:t>
            </a:r>
            <a:r>
              <a:rPr lang="en-US" smtClean="0">
                <a:solidFill>
                  <a:srgbClr val="000000"/>
                </a:solidFill>
              </a:rPr>
              <a:t>Comparative Effectiveness Review 21 (Prepared by Stanford–UCSF Evidence-based Practice Center under Contract No. 290-02-0017). Rockville, MD: Agency for Healthcare Research and Quality; May 2010. AHRQ Publication No. 10-EHC030-EF. </a:t>
            </a:r>
          </a:p>
          <a:p>
            <a:r>
              <a:rPr lang="en-US" smtClean="0">
                <a:solidFill>
                  <a:srgbClr val="000000"/>
                </a:solidFill>
              </a:rPr>
              <a:t>http://effectivehealthcare.ahrq.gov/index.cfm/search-for-guides-reviews-and-reports/?pageaction=displayproduct&amp;productID=450</a:t>
            </a:r>
            <a:endParaRPr lang="en-US" smtClean="0"/>
          </a:p>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xfrm>
            <a:off x="1176338" y="695325"/>
            <a:ext cx="4645025" cy="3484563"/>
          </a:xfrm>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lIns="93534" tIns="46767" rIns="93534" bIns="46767" numCol="1" anchor="t" anchorCtr="0" compatLnSpc="1">
            <a:prstTxWarp prst="textNoShape">
              <a:avLst/>
            </a:prstTxWarp>
          </a:bodyPr>
          <a:lstStyle/>
          <a:p>
            <a:pPr>
              <a:lnSpc>
                <a:spcPct val="80000"/>
              </a:lnSpc>
            </a:pPr>
            <a:r>
              <a:rPr lang="en-US" sz="700" b="1" smtClean="0"/>
              <a:t>Overview of rFVIIa for Adult Cardiac Surgery: Clinical Outcomes</a:t>
            </a:r>
          </a:p>
          <a:p>
            <a:pPr>
              <a:lnSpc>
                <a:spcPct val="80000"/>
              </a:lnSpc>
            </a:pPr>
            <a:endParaRPr lang="en-US" sz="700" smtClean="0"/>
          </a:p>
          <a:p>
            <a:pPr>
              <a:lnSpc>
                <a:spcPct val="80000"/>
              </a:lnSpc>
            </a:pPr>
            <a:r>
              <a:rPr lang="en-US" sz="700" smtClean="0"/>
              <a:t>The strength of evidence was low for the findings of no effect of rFVIIa use on mortality, units of RBCs transfused, or ICU length of stay. Among the RCTs and higher quality cohort studies, there was a trend toward reduced transfusion requirements with therapy, but no difference in ICU length of stay. Study patients were similar in age to those in the Premier database. Compared to Premier patients, those in the cohort studies had comparable mortality rates, whereas those in the RCTs had somewhat lower mortality rates. The importance and nature of interactions between the timing of treatment use of rFVIIa and important clinical outcomes remain uncertain.</a:t>
            </a:r>
          </a:p>
          <a:p>
            <a:pPr>
              <a:lnSpc>
                <a:spcPct val="80000"/>
              </a:lnSpc>
            </a:pPr>
            <a:endParaRPr lang="en-US" sz="700" smtClean="0"/>
          </a:p>
          <a:p>
            <a:pPr>
              <a:lnSpc>
                <a:spcPct val="80000"/>
              </a:lnSpc>
            </a:pPr>
            <a:r>
              <a:rPr lang="en-US" sz="700" smtClean="0"/>
              <a:t>References:</a:t>
            </a:r>
          </a:p>
          <a:p>
            <a:pPr>
              <a:lnSpc>
                <a:spcPct val="80000"/>
              </a:lnSpc>
            </a:pPr>
            <a:r>
              <a:rPr lang="en-US" sz="700" smtClean="0"/>
              <a:t>Diprose P, Herbertson MJ, O</a:t>
            </a:r>
            <a:r>
              <a:rPr lang="en-US" altLang="en-US" sz="700" smtClean="0"/>
              <a:t>’</a:t>
            </a:r>
            <a:r>
              <a:rPr lang="en-US" sz="700" smtClean="0"/>
              <a:t>Shaughnessy D, et al. Activated recombinant factor VII after cardiopulmonary bypass reduces allogeneic transfusion in complex non-coronary cardiac surgery: randomized double-blind placebo-controlled pilot study. </a:t>
            </a:r>
            <a:r>
              <a:rPr lang="en-US" sz="700" i="1" smtClean="0"/>
              <a:t>Br J Anaesth </a:t>
            </a:r>
            <a:r>
              <a:rPr lang="en-US" sz="700" smtClean="0"/>
              <a:t>2005;95:596-602. </a:t>
            </a:r>
          </a:p>
          <a:p>
            <a:pPr>
              <a:lnSpc>
                <a:spcPct val="80000"/>
              </a:lnSpc>
            </a:pPr>
            <a:r>
              <a:rPr lang="en-US" sz="700" smtClean="0"/>
              <a:t>http://www.ncbi.nlm.nih.gov/pubmed/16183679 </a:t>
            </a:r>
          </a:p>
          <a:p>
            <a:pPr>
              <a:lnSpc>
                <a:spcPct val="80000"/>
              </a:lnSpc>
            </a:pPr>
            <a:endParaRPr lang="en-US" sz="700" smtClean="0"/>
          </a:p>
          <a:p>
            <a:pPr>
              <a:lnSpc>
                <a:spcPct val="80000"/>
              </a:lnSpc>
            </a:pPr>
            <a:r>
              <a:rPr lang="en-US" sz="700" smtClean="0"/>
              <a:t>Gelsomino S, Lorusso R, Romagnoli S, et al. Treatment of refractory bleeding after cardiac operations with low-dose recombinant activated factor VII (NovoSeven): a propensity score analysis. </a:t>
            </a:r>
            <a:r>
              <a:rPr lang="en-US" sz="700" i="1" smtClean="0"/>
              <a:t>Eur J Cardiothorac Surg </a:t>
            </a:r>
            <a:r>
              <a:rPr lang="en-US" sz="700" smtClean="0"/>
              <a:t>2008;33:64-71. </a:t>
            </a:r>
          </a:p>
          <a:p>
            <a:pPr>
              <a:lnSpc>
                <a:spcPct val="80000"/>
              </a:lnSpc>
            </a:pPr>
            <a:r>
              <a:rPr lang="en-US" sz="700" smtClean="0"/>
              <a:t>http://www.ncbi.nlm.nih.gov/pubmed/17996457</a:t>
            </a:r>
          </a:p>
          <a:p>
            <a:pPr>
              <a:lnSpc>
                <a:spcPct val="80000"/>
              </a:lnSpc>
            </a:pPr>
            <a:endParaRPr lang="en-US" sz="700" smtClean="0"/>
          </a:p>
          <a:p>
            <a:pPr>
              <a:lnSpc>
                <a:spcPct val="80000"/>
              </a:lnSpc>
            </a:pPr>
            <a:r>
              <a:rPr lang="en-US" sz="700" smtClean="0"/>
              <a:t>Gill R, Herbertson M, Vuylsteke A, et al. Safety and efficacy of recombinant activated factor VII: a randomized placebo-controlled trial in the setting of bleeding after cardiac surgery. </a:t>
            </a:r>
            <a:r>
              <a:rPr lang="en-US" sz="700" i="1" smtClean="0"/>
              <a:t>Circulation</a:t>
            </a:r>
            <a:r>
              <a:rPr lang="en-US" sz="700" smtClean="0"/>
              <a:t> 2009;120:21-7.</a:t>
            </a:r>
          </a:p>
          <a:p>
            <a:pPr>
              <a:lnSpc>
                <a:spcPct val="80000"/>
              </a:lnSpc>
            </a:pPr>
            <a:r>
              <a:rPr lang="en-US" sz="700" smtClean="0"/>
              <a:t>http://www.ncbi.nlm.nih.gov/pubmed/19546387</a:t>
            </a:r>
          </a:p>
          <a:p>
            <a:pPr>
              <a:lnSpc>
                <a:spcPct val="80000"/>
              </a:lnSpc>
            </a:pPr>
            <a:endParaRPr lang="en-US" sz="700" smtClean="0"/>
          </a:p>
          <a:p>
            <a:pPr>
              <a:lnSpc>
                <a:spcPct val="80000"/>
              </a:lnSpc>
            </a:pPr>
            <a:r>
              <a:rPr lang="en-US" sz="700" smtClean="0"/>
              <a:t>Karkouti K, Beattie WS, Wijeysundera DN, et al. Recombinant factor VIIa for intractable blood loss after cardiac surgery: a propensity score-matched case-control analysis. </a:t>
            </a:r>
            <a:r>
              <a:rPr lang="en-US" sz="700" i="1" smtClean="0"/>
              <a:t>Transfusion </a:t>
            </a:r>
            <a:r>
              <a:rPr lang="en-US" sz="700" smtClean="0"/>
              <a:t>2005;45:26-34.</a:t>
            </a:r>
          </a:p>
          <a:p>
            <a:pPr>
              <a:lnSpc>
                <a:spcPct val="80000"/>
              </a:lnSpc>
            </a:pPr>
            <a:r>
              <a:rPr lang="en-US" sz="700" smtClean="0"/>
              <a:t>http://www.ncbi.nlm.nih.gov/pubmed/15647015 </a:t>
            </a:r>
          </a:p>
          <a:p>
            <a:pPr>
              <a:lnSpc>
                <a:spcPct val="80000"/>
              </a:lnSpc>
            </a:pPr>
            <a:endParaRPr lang="en-US" sz="700" smtClean="0"/>
          </a:p>
          <a:p>
            <a:pPr>
              <a:lnSpc>
                <a:spcPct val="80000"/>
              </a:lnSpc>
            </a:pPr>
            <a:r>
              <a:rPr lang="en-US" sz="700" smtClean="0"/>
              <a:t>Tritapepe L, De Santis V, Vitale D, et al. Recombinant activated factor VII for refractory bleeding after acute aortic dissection surgery: a propensity score analysis. </a:t>
            </a:r>
            <a:r>
              <a:rPr lang="en-US" sz="700" i="1" smtClean="0"/>
              <a:t>Crit Care Med </a:t>
            </a:r>
            <a:r>
              <a:rPr lang="en-US" sz="700" smtClean="0"/>
              <a:t>2007;35:1685-90.</a:t>
            </a:r>
          </a:p>
          <a:p>
            <a:pPr>
              <a:lnSpc>
                <a:spcPct val="80000"/>
              </a:lnSpc>
            </a:pPr>
            <a:r>
              <a:rPr lang="en-US" sz="700" smtClean="0"/>
              <a:t>http://www.ncbi.nlm.nih.gov/pubmed/17522585 </a:t>
            </a:r>
          </a:p>
          <a:p>
            <a:pPr>
              <a:lnSpc>
                <a:spcPct val="80000"/>
              </a:lnSpc>
            </a:pPr>
            <a:endParaRPr lang="en-US" sz="700" smtClean="0"/>
          </a:p>
          <a:p>
            <a:pPr>
              <a:lnSpc>
                <a:spcPct val="80000"/>
              </a:lnSpc>
              <a:spcBef>
                <a:spcPct val="0"/>
              </a:spcBef>
            </a:pPr>
            <a:r>
              <a:rPr lang="en-US" sz="700" smtClean="0">
                <a:solidFill>
                  <a:srgbClr val="000000"/>
                </a:solidFill>
              </a:rPr>
              <a:t>Yank V, Tuohy CV, Logan AC, et al. </a:t>
            </a:r>
            <a:r>
              <a:rPr lang="en-US" sz="700" i="1" smtClean="0">
                <a:solidFill>
                  <a:srgbClr val="000000"/>
                </a:solidFill>
              </a:rPr>
              <a:t>Comparative Effectiveness of In-Hospital Use of Recombinant Factor VIIa for Off-Label Indications vs. Usual Care</a:t>
            </a:r>
            <a:r>
              <a:rPr lang="en-US" sz="700" smtClean="0">
                <a:solidFill>
                  <a:srgbClr val="000000"/>
                </a:solidFill>
              </a:rPr>
              <a:t>,</a:t>
            </a:r>
            <a:r>
              <a:rPr lang="en-US" sz="700" i="1" smtClean="0">
                <a:solidFill>
                  <a:srgbClr val="000000"/>
                </a:solidFill>
              </a:rPr>
              <a:t> </a:t>
            </a:r>
            <a:r>
              <a:rPr lang="en-US" sz="700" smtClean="0">
                <a:solidFill>
                  <a:srgbClr val="000000"/>
                </a:solidFill>
              </a:rPr>
              <a:t>Comparative Effectiveness Review 21 (Prepared by Stanford–UCSF Evidence-based Practice Center under Contract No. 290-02-0017). Rockville, MD: Agency for Healthcare Research and Quality; May 2010. AHRQ Publication No. 10-EHC030-EF. </a:t>
            </a:r>
          </a:p>
          <a:p>
            <a:pPr>
              <a:lnSpc>
                <a:spcPct val="80000"/>
              </a:lnSpc>
              <a:spcBef>
                <a:spcPct val="0"/>
              </a:spcBef>
            </a:pPr>
            <a:r>
              <a:rPr lang="en-US" sz="700" smtClean="0">
                <a:solidFill>
                  <a:srgbClr val="000000"/>
                </a:solidFill>
              </a:rPr>
              <a:t>http://effectivehealthcare.ahrq.gov/index.cfm/search-for-guides-reviews-and-reports/?pageaction=displayproduct&amp;productID=450</a:t>
            </a:r>
            <a:endParaRPr lang="en-US" sz="70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xfrm>
            <a:off x="1176338" y="695325"/>
            <a:ext cx="4645025" cy="3484563"/>
          </a:xfrm>
          <a:noFill/>
          <a:ln>
            <a:solidFill>
              <a:srgbClr val="000000"/>
            </a:solidFill>
            <a:miter lim="800000"/>
            <a:headEnd/>
            <a:tailEnd/>
          </a:ln>
        </p:spPr>
      </p:sp>
      <p:sp>
        <p:nvSpPr>
          <p:cNvPr id="68611" name="Notes Placeholder 2"/>
          <p:cNvSpPr>
            <a:spLocks noGrp="1"/>
          </p:cNvSpPr>
          <p:nvPr>
            <p:ph type="body" idx="1"/>
          </p:nvPr>
        </p:nvSpPr>
        <p:spPr bwMode="auto">
          <a:xfrm>
            <a:off x="698500" y="4408488"/>
            <a:ext cx="5600700" cy="4179887"/>
          </a:xfrm>
          <a:noFill/>
        </p:spPr>
        <p:txBody>
          <a:bodyPr wrap="square" lIns="93534" tIns="46767" rIns="93534" bIns="46767" numCol="1" anchor="t" anchorCtr="0" compatLnSpc="1">
            <a:prstTxWarp prst="textNoShape">
              <a:avLst/>
            </a:prstTxWarp>
          </a:bodyPr>
          <a:lstStyle/>
          <a:p>
            <a:r>
              <a:rPr lang="en-US" b="1" smtClean="0"/>
              <a:t>Increased Risk of Thromboembolic Events With rFVIIa Use for Adult Cardiac Surgery</a:t>
            </a:r>
          </a:p>
          <a:p>
            <a:endParaRPr lang="en-US" b="1" smtClean="0"/>
          </a:p>
          <a:p>
            <a:r>
              <a:rPr lang="en-US" smtClean="0"/>
              <a:t>There is evidence of moderate strength to suggest that the use of rFVIIa in adult cardiac surgery increases the rate of thromboembolic events when compared to usual care. Thus, current evidence of moderate strength (for thromboembolic events) or low strength (for all other outcomes) suggests that neither benefits nor harms substantially exceed each other for rFVIIa use in adult cardiac surgery. </a:t>
            </a:r>
          </a:p>
          <a:p>
            <a:endParaRPr lang="en-US" b="1" smtClean="0"/>
          </a:p>
          <a:p>
            <a:pPr>
              <a:spcBef>
                <a:spcPct val="0"/>
              </a:spcBef>
            </a:pPr>
            <a:r>
              <a:rPr lang="en-US" smtClean="0"/>
              <a:t>References:</a:t>
            </a:r>
          </a:p>
          <a:p>
            <a:r>
              <a:rPr lang="en-US" smtClean="0">
                <a:solidFill>
                  <a:srgbClr val="000000"/>
                </a:solidFill>
              </a:rPr>
              <a:t>Yank V, Tuohy CV, Logan AC, et al. </a:t>
            </a:r>
            <a:r>
              <a:rPr lang="en-US" i="1" smtClean="0">
                <a:solidFill>
                  <a:srgbClr val="000000"/>
                </a:solidFill>
              </a:rPr>
              <a:t>Comparative Effectiveness of In-Hospital Use of Recombinant Factor VIIa for Off-Label Indications vs. Usual Care</a:t>
            </a:r>
            <a:r>
              <a:rPr lang="en-US" smtClean="0">
                <a:solidFill>
                  <a:srgbClr val="000000"/>
                </a:solidFill>
              </a:rPr>
              <a:t>,</a:t>
            </a:r>
            <a:r>
              <a:rPr lang="en-US" i="1" smtClean="0">
                <a:solidFill>
                  <a:srgbClr val="000000"/>
                </a:solidFill>
              </a:rPr>
              <a:t> </a:t>
            </a:r>
            <a:r>
              <a:rPr lang="en-US" smtClean="0">
                <a:solidFill>
                  <a:srgbClr val="000000"/>
                </a:solidFill>
              </a:rPr>
              <a:t>Comparative Effectiveness Review 21 (Prepared by Stanford–UCSF Evidence-based Practice Center under Contract No. 290-02-0017). Rockville, MD: Agency for Healthcare Research and Quality; May 2010. AHRQ Publication No. 10-EHC030-EF. </a:t>
            </a:r>
          </a:p>
          <a:p>
            <a:r>
              <a:rPr lang="en-US" smtClean="0">
                <a:solidFill>
                  <a:srgbClr val="000000"/>
                </a:solidFill>
              </a:rPr>
              <a:t>http://effectivehealthcare.ahrq.gov/index.cfm/search-for-guides-reviews-and-reports/?pageaction=displayproduct&amp;productID=450</a:t>
            </a:r>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xfrm>
            <a:off x="1176338" y="695325"/>
            <a:ext cx="4645025" cy="3484563"/>
          </a:xfrm>
          <a:noFill/>
          <a:ln>
            <a:solidFill>
              <a:srgbClr val="000000"/>
            </a:solidFill>
            <a:miter lim="800000"/>
            <a:headEnd/>
            <a:tailEnd/>
          </a:ln>
        </p:spPr>
      </p:sp>
      <p:sp>
        <p:nvSpPr>
          <p:cNvPr id="69635" name="Notes Placeholder 2"/>
          <p:cNvSpPr>
            <a:spLocks noGrp="1"/>
          </p:cNvSpPr>
          <p:nvPr>
            <p:ph type="body" idx="1"/>
          </p:nvPr>
        </p:nvSpPr>
        <p:spPr bwMode="auto">
          <a:xfrm>
            <a:off x="698500" y="4408488"/>
            <a:ext cx="5600700" cy="4179887"/>
          </a:xfrm>
          <a:noFill/>
        </p:spPr>
        <p:txBody>
          <a:bodyPr wrap="square" lIns="93534" tIns="46767" rIns="93534" bIns="46767" numCol="1" anchor="t" anchorCtr="0" compatLnSpc="1">
            <a:prstTxWarp prst="textNoShape">
              <a:avLst/>
            </a:prstTxWarp>
          </a:bodyPr>
          <a:lstStyle/>
          <a:p>
            <a:r>
              <a:rPr lang="en-US" b="1" smtClean="0"/>
              <a:t>Evidence of rFVIIa Use for Pediatric Cardiac Surgery, Liver Transplantation, and Prostatectomy vs. Usual Care</a:t>
            </a:r>
          </a:p>
          <a:p>
            <a:endParaRPr lang="en-US" b="1" smtClean="0"/>
          </a:p>
          <a:p>
            <a:endParaRPr lang="en-US" b="1"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xfrm>
            <a:off x="1176338" y="695325"/>
            <a:ext cx="4645025" cy="3484563"/>
          </a:xfrm>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lIns="93534" tIns="46767" rIns="93534" bIns="46767" numCol="1" anchor="t" anchorCtr="0" compatLnSpc="1">
            <a:prstTxWarp prst="textNoShape">
              <a:avLst/>
            </a:prstTxWarp>
          </a:bodyPr>
          <a:lstStyle/>
          <a:p>
            <a:pPr>
              <a:lnSpc>
                <a:spcPct val="80000"/>
              </a:lnSpc>
              <a:spcBef>
                <a:spcPct val="0"/>
              </a:spcBef>
            </a:pPr>
            <a:r>
              <a:rPr lang="en-US" sz="900" b="1" smtClean="0">
                <a:solidFill>
                  <a:srgbClr val="000000"/>
                </a:solidFill>
              </a:rPr>
              <a:t>Introduction to Recombinant Activated Factor VII (rFVIIa)</a:t>
            </a:r>
          </a:p>
          <a:p>
            <a:pPr>
              <a:lnSpc>
                <a:spcPct val="80000"/>
              </a:lnSpc>
            </a:pPr>
            <a:endParaRPr lang="en-US" sz="900" smtClean="0"/>
          </a:p>
          <a:p>
            <a:pPr>
              <a:lnSpc>
                <a:spcPct val="80000"/>
              </a:lnSpc>
            </a:pPr>
            <a:r>
              <a:rPr lang="en-US" sz="900" smtClean="0"/>
              <a:t>Recombinant activated factor VII (rFVIIa) is approved by the FDA for use in patients with hemophilia A or B with inhibitors, acquired hemophilia, and congenital factor VII deficiency. In the United States, prevalence of hemophilia A and hemophilia B are 1:10,000 and 1:25,000, respectively. Relatively few of these individuals will ever require rFVIIa for treatment as a result of developing antibody inhibitors to the exogenous replacement coagulation factors they are given to replace the deficient factor. In most cases, patients with inhibitors cannot be desensitized to their factor replacement regimen and require rFVIIa to bypass the inhibiting antibodies and to promote clotting during bleeding crises or for surgery and related procedures.</a:t>
            </a:r>
            <a:endParaRPr lang="en-US" sz="900" b="1" smtClean="0"/>
          </a:p>
          <a:p>
            <a:pPr>
              <a:lnSpc>
                <a:spcPct val="80000"/>
              </a:lnSpc>
            </a:pPr>
            <a:r>
              <a:rPr lang="en-US" sz="900" smtClean="0"/>
              <a:t>The Stanford-UCSF Evidence-based Practice Center used the 2000–2008 data from the Perspective Comparative Database of Premier, Inc. (Charlotte, NC) to assess the in-hospital usage trends of rFVIIa. The Premier database includes information on 40 million annual hospitalizations occurring in 615 U.S. hospitals. Data from the Premier database indicated that in the past decade, off-label use of rFVIIa in the hospital has increased in many other nonhemophiliac bleeding situations that are unresponsive to conventional therapy to control excessive bleeding and reduce exposure to allogeneic blood.</a:t>
            </a:r>
          </a:p>
          <a:p>
            <a:pPr>
              <a:lnSpc>
                <a:spcPct val="80000"/>
              </a:lnSpc>
            </a:pPr>
            <a:endParaRPr lang="en-US" sz="900" smtClean="0">
              <a:solidFill>
                <a:srgbClr val="000000"/>
              </a:solidFill>
            </a:endParaRPr>
          </a:p>
          <a:p>
            <a:pPr>
              <a:lnSpc>
                <a:spcPct val="80000"/>
              </a:lnSpc>
              <a:spcBef>
                <a:spcPct val="0"/>
              </a:spcBef>
            </a:pPr>
            <a:r>
              <a:rPr lang="en-US" sz="900" smtClean="0">
                <a:solidFill>
                  <a:srgbClr val="000000"/>
                </a:solidFill>
              </a:rPr>
              <a:t>References:</a:t>
            </a:r>
          </a:p>
          <a:p>
            <a:pPr>
              <a:lnSpc>
                <a:spcPct val="80000"/>
              </a:lnSpc>
            </a:pPr>
            <a:r>
              <a:rPr lang="it-IT" sz="900" smtClean="0"/>
              <a:t>Arun B. Kessler CM. Clinical </a:t>
            </a:r>
            <a:r>
              <a:rPr lang="en-US" sz="900" smtClean="0"/>
              <a:t>manifestations and therapy of the hemophilias. In: Colman RW, Marder VJ, Clowes AW, et al, eds. </a:t>
            </a:r>
            <a:r>
              <a:rPr lang="en-US" sz="900" i="1" smtClean="0"/>
              <a:t>Hemostasis and thrombosis: basic principles and clinical practice, </a:t>
            </a:r>
            <a:r>
              <a:rPr lang="en-US" sz="900" smtClean="0"/>
              <a:t>5th ed. Philadelphia: Lippincott-Raven; 2006. Chapter 50. p. 887-904. </a:t>
            </a:r>
          </a:p>
          <a:p>
            <a:pPr>
              <a:lnSpc>
                <a:spcPct val="80000"/>
              </a:lnSpc>
            </a:pPr>
            <a:endParaRPr lang="en-US" sz="900" smtClean="0"/>
          </a:p>
          <a:p>
            <a:pPr>
              <a:lnSpc>
                <a:spcPct val="80000"/>
              </a:lnSpc>
            </a:pPr>
            <a:r>
              <a:rPr lang="it-IT" sz="900" smtClean="0"/>
              <a:t>Franchini M, Veneri D, Lippi G. The </a:t>
            </a:r>
            <a:r>
              <a:rPr lang="en-US" sz="900" smtClean="0"/>
              <a:t>potential role of recombinant activated FVII in the management of critical hematooncological bleeding: a systematic review. </a:t>
            </a:r>
            <a:r>
              <a:rPr lang="en-US" sz="900" i="1" smtClean="0"/>
              <a:t>Bone Marrow Transplant </a:t>
            </a:r>
            <a:r>
              <a:rPr lang="en-US" sz="900" smtClean="0"/>
              <a:t>2007;39:729-35.</a:t>
            </a:r>
          </a:p>
          <a:p>
            <a:pPr>
              <a:lnSpc>
                <a:spcPct val="80000"/>
              </a:lnSpc>
            </a:pPr>
            <a:r>
              <a:rPr lang="en-US" sz="900" smtClean="0"/>
              <a:t>http://www.ncbi.nlm.nih.gov/pubmed/17417659</a:t>
            </a:r>
          </a:p>
          <a:p>
            <a:pPr>
              <a:lnSpc>
                <a:spcPct val="80000"/>
              </a:lnSpc>
            </a:pPr>
            <a:endParaRPr lang="en-US" sz="900" smtClean="0">
              <a:solidFill>
                <a:srgbClr val="000000"/>
              </a:solidFill>
            </a:endParaRPr>
          </a:p>
          <a:p>
            <a:pPr>
              <a:lnSpc>
                <a:spcPct val="80000"/>
              </a:lnSpc>
              <a:spcBef>
                <a:spcPct val="0"/>
              </a:spcBef>
            </a:pPr>
            <a:r>
              <a:rPr lang="en-US" sz="900" smtClean="0">
                <a:solidFill>
                  <a:srgbClr val="000000"/>
                </a:solidFill>
              </a:rPr>
              <a:t>Yank V, Tuohy CV, Logan AC, et al. </a:t>
            </a:r>
            <a:r>
              <a:rPr lang="en-US" sz="900" i="1" smtClean="0">
                <a:solidFill>
                  <a:srgbClr val="000000"/>
                </a:solidFill>
              </a:rPr>
              <a:t>Comparative Effectiveness of In-Hospital Use of Recombinant Factor VIIa for Off-Label Indications vs. Usual Care</a:t>
            </a:r>
            <a:r>
              <a:rPr lang="en-US" sz="900" smtClean="0">
                <a:solidFill>
                  <a:srgbClr val="000000"/>
                </a:solidFill>
              </a:rPr>
              <a:t>,</a:t>
            </a:r>
            <a:r>
              <a:rPr lang="en-US" sz="900" i="1" smtClean="0">
                <a:solidFill>
                  <a:srgbClr val="000000"/>
                </a:solidFill>
              </a:rPr>
              <a:t> </a:t>
            </a:r>
            <a:r>
              <a:rPr lang="en-US" sz="900" smtClean="0">
                <a:solidFill>
                  <a:srgbClr val="000000"/>
                </a:solidFill>
              </a:rPr>
              <a:t>Comparative Effectiveness Review 21 (Prepared by Stanford–UCSF Evidence-based Practice Center under Contract No. 290-02-0017). Rockville, MD: Agency for Healthcare Research and Quality; May 2010. AHRQ Publication No. 10-EHC030-EF.</a:t>
            </a:r>
          </a:p>
          <a:p>
            <a:pPr>
              <a:lnSpc>
                <a:spcPct val="80000"/>
              </a:lnSpc>
              <a:spcBef>
                <a:spcPct val="0"/>
              </a:spcBef>
            </a:pPr>
            <a:r>
              <a:rPr lang="en-US" sz="900" smtClean="0">
                <a:solidFill>
                  <a:srgbClr val="000000"/>
                </a:solidFill>
              </a:rPr>
              <a:t>http://effectivehealthcare.ahrq.gov/index.cfm/search-for-guides-reviews-and-reports/?pageaction=displayproduct&amp;productID=450</a:t>
            </a:r>
            <a:endParaRPr lang="en-US" sz="90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xfrm>
            <a:off x="1176338" y="695325"/>
            <a:ext cx="4645025" cy="3484563"/>
          </a:xfrm>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lIns="93534" tIns="46767" rIns="93534" bIns="46767" numCol="1" anchor="t" anchorCtr="0" compatLnSpc="1">
            <a:prstTxWarp prst="textNoShape">
              <a:avLst/>
            </a:prstTxWarp>
          </a:bodyPr>
          <a:lstStyle/>
          <a:p>
            <a:pPr>
              <a:lnSpc>
                <a:spcPct val="80000"/>
              </a:lnSpc>
            </a:pPr>
            <a:r>
              <a:rPr lang="en-US" sz="800" b="1" smtClean="0"/>
              <a:t>Overview of rFVIIa Use for Liver Transplantation</a:t>
            </a:r>
          </a:p>
          <a:p>
            <a:pPr>
              <a:lnSpc>
                <a:spcPct val="80000"/>
              </a:lnSpc>
            </a:pPr>
            <a:endParaRPr lang="en-US" sz="800" b="1" smtClean="0"/>
          </a:p>
          <a:p>
            <a:pPr>
              <a:lnSpc>
                <a:spcPct val="80000"/>
              </a:lnSpc>
            </a:pPr>
            <a:r>
              <a:rPr lang="en-US" sz="800" smtClean="0"/>
              <a:t>There were four RCTs (two of fair quality, two of poor quality) and one comparative observational study (fair quality) with 215 patients who received prophylactic rFVIIa at initiation of liver transplantation. This yielded low strength of evidence with fair applicability for prophylactic use in the population targeted—patients with cirrhosis of Child</a:t>
            </a:r>
            <a:r>
              <a:rPr lang="en-US" altLang="en-US" sz="800" smtClean="0"/>
              <a:t>’</a:t>
            </a:r>
            <a:r>
              <a:rPr lang="en-US" sz="800" smtClean="0"/>
              <a:t>s class B or C. There was no effect of rFVIIa use on mortality or thromboembolism relative to usual care. There was a trend across studies  toward reduced RBC transfusion requirements with rFVIIa use vs. usual care. Neither operating room time nor ICU length of stay  were reduced with rFVIIa use when compared to usual care. Current evidence of low strength is too limited to compare harms and benefits.</a:t>
            </a:r>
          </a:p>
          <a:p>
            <a:pPr>
              <a:lnSpc>
                <a:spcPct val="80000"/>
              </a:lnSpc>
            </a:pPr>
            <a:r>
              <a:rPr lang="en-US" sz="800" smtClean="0"/>
              <a:t> </a:t>
            </a:r>
          </a:p>
          <a:p>
            <a:pPr>
              <a:lnSpc>
                <a:spcPct val="80000"/>
              </a:lnSpc>
            </a:pPr>
            <a:endParaRPr lang="en-US" sz="800" b="1" smtClean="0"/>
          </a:p>
          <a:p>
            <a:pPr>
              <a:lnSpc>
                <a:spcPct val="80000"/>
              </a:lnSpc>
            </a:pPr>
            <a:r>
              <a:rPr lang="en-US" sz="800" smtClean="0"/>
              <a:t>References:</a:t>
            </a:r>
          </a:p>
          <a:p>
            <a:pPr>
              <a:lnSpc>
                <a:spcPct val="80000"/>
              </a:lnSpc>
            </a:pPr>
            <a:r>
              <a:rPr lang="en-US" sz="800" smtClean="0"/>
              <a:t>Hendriks HG, Meijer K, de Wolf JT, et al. Reduced transfusion requirements by recombinant factor VIIa in orthotopic liver transplantation: a pilot study. </a:t>
            </a:r>
            <a:r>
              <a:rPr lang="en-US" sz="800" i="1" smtClean="0"/>
              <a:t>Transplantation </a:t>
            </a:r>
            <a:r>
              <a:rPr lang="en-US" sz="800" smtClean="0"/>
              <a:t>2001;71:402-5. </a:t>
            </a:r>
          </a:p>
          <a:p>
            <a:pPr>
              <a:lnSpc>
                <a:spcPct val="80000"/>
              </a:lnSpc>
            </a:pPr>
            <a:r>
              <a:rPr lang="en-US" sz="800" smtClean="0"/>
              <a:t>http://www.ncbi.nlm.nih.gov/pubmed/11233901</a:t>
            </a:r>
          </a:p>
          <a:p>
            <a:pPr>
              <a:lnSpc>
                <a:spcPct val="80000"/>
              </a:lnSpc>
            </a:pPr>
            <a:endParaRPr lang="de-DE" sz="800" smtClean="0"/>
          </a:p>
          <a:p>
            <a:pPr>
              <a:lnSpc>
                <a:spcPct val="80000"/>
              </a:lnSpc>
            </a:pPr>
            <a:r>
              <a:rPr lang="de-DE" sz="800" smtClean="0"/>
              <a:t>Liu JP, Chen T, Wang J, et al. </a:t>
            </a:r>
            <a:r>
              <a:rPr lang="en-US" sz="800" smtClean="0"/>
              <a:t>Hemorrhagic features and the application of recombinant activated factor VII in liver transplantation. </a:t>
            </a:r>
            <a:r>
              <a:rPr lang="en-US" sz="800" i="1" smtClean="0"/>
              <a:t>J Clin Rehabil Tissue Eng Res </a:t>
            </a:r>
            <a:r>
              <a:rPr lang="en-US" sz="800" smtClean="0"/>
              <a:t>2009;13:3580-4. </a:t>
            </a:r>
          </a:p>
          <a:p>
            <a:pPr>
              <a:lnSpc>
                <a:spcPct val="80000"/>
              </a:lnSpc>
            </a:pPr>
            <a:endParaRPr lang="en-US" sz="800" smtClean="0"/>
          </a:p>
          <a:p>
            <a:pPr>
              <a:lnSpc>
                <a:spcPct val="80000"/>
              </a:lnSpc>
            </a:pPr>
            <a:r>
              <a:rPr lang="en-US" sz="800" smtClean="0"/>
              <a:t>Lodge JPA, Jonas S, Jones RM, et al. Efficacy and safety of repeated perioperative doses of recombinant factor VIIa in liver transplantation. </a:t>
            </a:r>
            <a:r>
              <a:rPr lang="en-US" sz="800" i="1" smtClean="0"/>
              <a:t>Liver Transplant </a:t>
            </a:r>
            <a:r>
              <a:rPr lang="en-US" sz="800" smtClean="0"/>
              <a:t>2005;11:973-9. </a:t>
            </a:r>
          </a:p>
          <a:p>
            <a:pPr>
              <a:lnSpc>
                <a:spcPct val="80000"/>
              </a:lnSpc>
            </a:pPr>
            <a:r>
              <a:rPr lang="en-US" sz="800" smtClean="0"/>
              <a:t>http://www.ncbi.nlm.nih.gov/pubmed/16035095</a:t>
            </a:r>
          </a:p>
          <a:p>
            <a:pPr>
              <a:lnSpc>
                <a:spcPct val="80000"/>
              </a:lnSpc>
            </a:pPr>
            <a:endParaRPr lang="en-US" sz="800" smtClean="0"/>
          </a:p>
          <a:p>
            <a:pPr>
              <a:lnSpc>
                <a:spcPct val="80000"/>
              </a:lnSpc>
            </a:pPr>
            <a:r>
              <a:rPr lang="en-US" sz="800" smtClean="0"/>
              <a:t>Planinsic RM, van der Meer J, Testa G, et al. Safety and efficacy of a single bolus administration of recombinant factor VIIa in liver transplantation due to chronic liver disease. </a:t>
            </a:r>
            <a:r>
              <a:rPr lang="en-US" sz="800" i="1" smtClean="0"/>
              <a:t>Liver Transplant </a:t>
            </a:r>
            <a:r>
              <a:rPr lang="en-US" sz="800" smtClean="0"/>
              <a:t>2005;11:895-900. </a:t>
            </a:r>
          </a:p>
          <a:p>
            <a:pPr>
              <a:lnSpc>
                <a:spcPct val="80000"/>
              </a:lnSpc>
            </a:pPr>
            <a:r>
              <a:rPr lang="en-US" sz="800" smtClean="0"/>
              <a:t>http://www.ncbi.nlm.nih.gov/pubmed/16035081</a:t>
            </a:r>
          </a:p>
          <a:p>
            <a:pPr>
              <a:lnSpc>
                <a:spcPct val="80000"/>
              </a:lnSpc>
            </a:pPr>
            <a:endParaRPr lang="en-US" sz="800" smtClean="0"/>
          </a:p>
          <a:p>
            <a:pPr>
              <a:lnSpc>
                <a:spcPct val="80000"/>
              </a:lnSpc>
            </a:pPr>
            <a:r>
              <a:rPr lang="en-US" sz="800" smtClean="0"/>
              <a:t>Pugliese F, Ruberto F, Summonti D, et al. Activated recombinant factor VII in orthotopic liver transplantation. </a:t>
            </a:r>
            <a:r>
              <a:rPr lang="de-DE" sz="800" i="1" smtClean="0"/>
              <a:t>Transplant Proc </a:t>
            </a:r>
            <a:r>
              <a:rPr lang="de-DE" sz="800" smtClean="0"/>
              <a:t>2007;39:1883-5.</a:t>
            </a:r>
            <a:r>
              <a:rPr lang="en-US" sz="800" smtClean="0"/>
              <a:t> </a:t>
            </a:r>
          </a:p>
          <a:p>
            <a:pPr>
              <a:lnSpc>
                <a:spcPct val="80000"/>
              </a:lnSpc>
            </a:pPr>
            <a:r>
              <a:rPr lang="en-US" sz="800" smtClean="0"/>
              <a:t>http://www.ncbi.nlm.nih.gov/pubmed/17692642</a:t>
            </a:r>
          </a:p>
          <a:p>
            <a:pPr>
              <a:lnSpc>
                <a:spcPct val="80000"/>
              </a:lnSpc>
            </a:pPr>
            <a:endParaRPr lang="en-US" sz="800" smtClean="0"/>
          </a:p>
          <a:p>
            <a:pPr>
              <a:lnSpc>
                <a:spcPct val="80000"/>
              </a:lnSpc>
            </a:pPr>
            <a:r>
              <a:rPr lang="en-US" sz="800" smtClean="0">
                <a:solidFill>
                  <a:srgbClr val="000000"/>
                </a:solidFill>
              </a:rPr>
              <a:t>Yank V, Tuohy CV, Logan AC, et al. </a:t>
            </a:r>
            <a:r>
              <a:rPr lang="en-US" sz="800" i="1" smtClean="0">
                <a:solidFill>
                  <a:srgbClr val="000000"/>
                </a:solidFill>
              </a:rPr>
              <a:t>Comparative Effectiveness of In-Hospital Use of Recombinant Factor VIIa for Off-Label Indications vs. Usual Care</a:t>
            </a:r>
            <a:r>
              <a:rPr lang="en-US" sz="800" smtClean="0">
                <a:solidFill>
                  <a:srgbClr val="000000"/>
                </a:solidFill>
              </a:rPr>
              <a:t>,</a:t>
            </a:r>
            <a:r>
              <a:rPr lang="en-US" sz="800" i="1" smtClean="0">
                <a:solidFill>
                  <a:srgbClr val="000000"/>
                </a:solidFill>
              </a:rPr>
              <a:t> </a:t>
            </a:r>
            <a:r>
              <a:rPr lang="en-US" sz="800" smtClean="0">
                <a:solidFill>
                  <a:srgbClr val="000000"/>
                </a:solidFill>
              </a:rPr>
              <a:t>Comparative Effectiveness Review 21 (Prepared by Stanford–UCSF Evidence-based Practice Center under Contract No. 290-02-0017). Rockville, MD: Agency for Healthcare Research and Quality; May 2010. AHRQ Publication No. 10-EHC030-EF.</a:t>
            </a:r>
          </a:p>
          <a:p>
            <a:pPr>
              <a:lnSpc>
                <a:spcPct val="80000"/>
              </a:lnSpc>
            </a:pPr>
            <a:r>
              <a:rPr lang="en-US" sz="800" smtClean="0">
                <a:solidFill>
                  <a:srgbClr val="000000"/>
                </a:solidFill>
              </a:rPr>
              <a:t>http://effectivehealthcare.ahrq.gov/index.cfm/search-for-guides-reviews-and-reports/?pageaction=displayproduct&amp;productID=450</a:t>
            </a:r>
            <a:endParaRPr lang="en-US" sz="80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xfrm>
            <a:off x="1176338" y="695325"/>
            <a:ext cx="4645025" cy="3484563"/>
          </a:xfrm>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lIns="93534" tIns="46767" rIns="93534" bIns="46767" numCol="1" anchor="t" anchorCtr="0" compatLnSpc="1">
            <a:prstTxWarp prst="textNoShape">
              <a:avLst/>
            </a:prstTxWarp>
          </a:bodyPr>
          <a:lstStyle/>
          <a:p>
            <a:pPr>
              <a:lnSpc>
                <a:spcPct val="90000"/>
              </a:lnSpc>
            </a:pPr>
            <a:r>
              <a:rPr lang="en-US" sz="1100" b="1" smtClean="0"/>
              <a:t>Overview of rFVIIa Use for Pediatric Cardiac Surgery</a:t>
            </a:r>
          </a:p>
          <a:p>
            <a:pPr>
              <a:lnSpc>
                <a:spcPct val="90000"/>
              </a:lnSpc>
            </a:pPr>
            <a:endParaRPr lang="en-US" sz="1100" smtClean="0"/>
          </a:p>
          <a:p>
            <a:pPr>
              <a:lnSpc>
                <a:spcPct val="90000"/>
              </a:lnSpc>
            </a:pPr>
            <a:r>
              <a:rPr lang="en-US" sz="1100" smtClean="0"/>
              <a:t>A total of 40 patients received rFVIIa prophylaxis in one poor-quality RCT (the only included study). This yielded an insufficient strength of evidence and fair applicability for the population targeted—infant patients with congenital heart defects requiring surgical repair. Current evidence is insufficient for comparing the harms and benefits of rFVIIa use in infant patients undergoing cardiac surgery for congenital heart defect repair. The importance and nature of interactions between rFVIIa administration, extracorporeal membrane oxygenation use, and the risk of thromboembolic events remain uncertain.</a:t>
            </a:r>
          </a:p>
          <a:p>
            <a:pPr>
              <a:lnSpc>
                <a:spcPct val="90000"/>
              </a:lnSpc>
            </a:pPr>
            <a:r>
              <a:rPr lang="en-US" sz="1100" b="1" smtClean="0"/>
              <a:t/>
            </a:r>
            <a:br>
              <a:rPr lang="en-US" sz="1100" b="1" smtClean="0"/>
            </a:br>
            <a:r>
              <a:rPr lang="en-US" sz="1100" smtClean="0"/>
              <a:t>References:</a:t>
            </a:r>
          </a:p>
          <a:p>
            <a:pPr>
              <a:lnSpc>
                <a:spcPct val="90000"/>
              </a:lnSpc>
            </a:pPr>
            <a:r>
              <a:rPr lang="en-US" sz="1100" smtClean="0"/>
              <a:t>Ekert H, Brizard C, Eyers R, et al. Elective administration in infants of low-dose recombinant activated factor VII (rFVIIa) in cardiopulmonary bypass surgery for congenital heart disease does not shorten time to chest closure or reduce blood loss and need for transfusions: a randomized, double-blind, parallel group, placebo-controlled study of rFVIIa and standard haemostatic replacement therapy versus standard haemostatic replacement therapy. </a:t>
            </a:r>
            <a:r>
              <a:rPr lang="en-US" sz="1100" i="1" smtClean="0"/>
              <a:t>Blood Coagul Fibrinolysis </a:t>
            </a:r>
            <a:r>
              <a:rPr lang="en-US" sz="1100" smtClean="0"/>
              <a:t>2006;17:389-95.</a:t>
            </a:r>
          </a:p>
          <a:p>
            <a:pPr>
              <a:lnSpc>
                <a:spcPct val="90000"/>
              </a:lnSpc>
            </a:pPr>
            <a:r>
              <a:rPr lang="en-US" sz="1100" smtClean="0"/>
              <a:t>http://www.ncbi.nlm.nih.gov/pubmed/16788315</a:t>
            </a:r>
          </a:p>
          <a:p>
            <a:pPr>
              <a:lnSpc>
                <a:spcPct val="90000"/>
              </a:lnSpc>
            </a:pPr>
            <a:endParaRPr lang="en-US" sz="1100" smtClean="0"/>
          </a:p>
          <a:p>
            <a:pPr>
              <a:lnSpc>
                <a:spcPct val="90000"/>
              </a:lnSpc>
              <a:spcBef>
                <a:spcPct val="0"/>
              </a:spcBef>
            </a:pPr>
            <a:r>
              <a:rPr lang="en-US" sz="1100" smtClean="0">
                <a:solidFill>
                  <a:srgbClr val="000000"/>
                </a:solidFill>
              </a:rPr>
              <a:t>Yank V, Tuohy CV, Logan AC, et al. </a:t>
            </a:r>
            <a:r>
              <a:rPr lang="en-US" sz="1100" i="1" smtClean="0">
                <a:solidFill>
                  <a:srgbClr val="000000"/>
                </a:solidFill>
              </a:rPr>
              <a:t>Comparative Effectiveness of In-Hospital Use of Recombinant Factor VIIa for Off-Label Indications vs. Usual Care</a:t>
            </a:r>
            <a:r>
              <a:rPr lang="en-US" sz="1100" smtClean="0">
                <a:solidFill>
                  <a:srgbClr val="000000"/>
                </a:solidFill>
              </a:rPr>
              <a:t>,</a:t>
            </a:r>
            <a:r>
              <a:rPr lang="en-US" sz="1100" i="1" smtClean="0">
                <a:solidFill>
                  <a:srgbClr val="000000"/>
                </a:solidFill>
              </a:rPr>
              <a:t> </a:t>
            </a:r>
            <a:r>
              <a:rPr lang="en-US" sz="1100" smtClean="0">
                <a:solidFill>
                  <a:srgbClr val="000000"/>
                </a:solidFill>
              </a:rPr>
              <a:t>Comparative Effectiveness Review 21 (Prepared by Stanford–UCSF Evidence-based Practice Center under Contract No. 290-02-0017). Rockville, MD: Agency for Healthcare Research and Quality; May 2010. AHRQ Publication No. 10-EHC030-EF. </a:t>
            </a:r>
          </a:p>
          <a:p>
            <a:pPr>
              <a:lnSpc>
                <a:spcPct val="90000"/>
              </a:lnSpc>
              <a:spcBef>
                <a:spcPct val="0"/>
              </a:spcBef>
            </a:pPr>
            <a:r>
              <a:rPr lang="en-US" sz="1100" smtClean="0">
                <a:solidFill>
                  <a:srgbClr val="000000"/>
                </a:solidFill>
              </a:rPr>
              <a:t>http://effectivehealthcare.ahrq.gov/index.cfm/search-for-guides-reviews-and-reports/?pageaction=displayproduct&amp;productID=450</a:t>
            </a:r>
            <a:endParaRPr lang="en-US" sz="110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xfrm>
            <a:off x="1176338" y="695325"/>
            <a:ext cx="4645025" cy="3484563"/>
          </a:xfrm>
          <a:noFill/>
          <a:ln>
            <a:solidFill>
              <a:srgbClr val="000000"/>
            </a:solidFill>
            <a:miter lim="800000"/>
            <a:headEnd/>
            <a:tailEnd/>
          </a:ln>
        </p:spPr>
      </p:sp>
      <p:sp>
        <p:nvSpPr>
          <p:cNvPr id="72707" name="Notes Placeholder 2"/>
          <p:cNvSpPr>
            <a:spLocks noGrp="1"/>
          </p:cNvSpPr>
          <p:nvPr>
            <p:ph type="body" idx="1"/>
          </p:nvPr>
        </p:nvSpPr>
        <p:spPr bwMode="auto">
          <a:xfrm>
            <a:off x="698500" y="4408488"/>
            <a:ext cx="5600700" cy="4179887"/>
          </a:xfrm>
          <a:noFill/>
        </p:spPr>
        <p:txBody>
          <a:bodyPr wrap="square" lIns="93534" tIns="46767" rIns="93534" bIns="46767" numCol="1" anchor="t" anchorCtr="0" compatLnSpc="1">
            <a:prstTxWarp prst="textNoShape">
              <a:avLst/>
            </a:prstTxWarp>
          </a:bodyPr>
          <a:lstStyle/>
          <a:p>
            <a:r>
              <a:rPr lang="en-US" sz="900" b="1" smtClean="0"/>
              <a:t>Overview of rFVIIa Use for Prostatectomy</a:t>
            </a:r>
          </a:p>
          <a:p>
            <a:endParaRPr lang="en-US" sz="900" b="1" smtClean="0"/>
          </a:p>
          <a:p>
            <a:r>
              <a:rPr lang="en-US" sz="900" smtClean="0"/>
              <a:t>The usual care of patients who require prostatectomy has changed considerably over the time period encompassing and since the performance of studies included in this analysis. These changes in practice likely account for the negligible use of rFVIIa noted in the Premier database. There were no deaths in either study group. One patient in the group that received the 20 µg/kg dose experienced a myocardial infarction at day 14, the only thromboembolic event identified in the study. The RBC transfusion requirements were significantly reduced in the rFVIIa group, as was the operating room time.</a:t>
            </a:r>
          </a:p>
          <a:p>
            <a:r>
              <a:rPr lang="en-US" sz="900" smtClean="0"/>
              <a:t>Overall applicability of the evidence is poor for prophylactic use in the populations targeted—patients undergoing retropubic prostatectomy for prostate cancer or benign hyperplasia but who are not on anticoagulation. In addition, the </a:t>
            </a:r>
            <a:r>
              <a:rPr lang="en-US" altLang="en-US" sz="900" smtClean="0"/>
              <a:t>“</a:t>
            </a:r>
            <a:r>
              <a:rPr lang="en-US" sz="900" smtClean="0"/>
              <a:t>usual care</a:t>
            </a:r>
            <a:r>
              <a:rPr lang="en-US" altLang="en-US" sz="900" smtClean="0"/>
              <a:t>”</a:t>
            </a:r>
            <a:r>
              <a:rPr lang="en-US" sz="900" smtClean="0"/>
              <a:t> approach to prostatectomy has evolved into something very different, in most cases, from the surgeries evaluated in the included RCT, thereby making the applicability of the comparator also poor. Current evidence is insufficient for comparing the harms and benefits of rFVIIa use in prostatectomy. In addition, the usual care for prostatectomy has likely evolved far beyond the standard of care employed in the RCT, making its relevance to current practice uncertain.</a:t>
            </a:r>
          </a:p>
          <a:p>
            <a:r>
              <a:rPr lang="en-US" sz="900" smtClean="0"/>
              <a:t> </a:t>
            </a:r>
          </a:p>
          <a:p>
            <a:pPr>
              <a:spcBef>
                <a:spcPct val="0"/>
              </a:spcBef>
            </a:pPr>
            <a:r>
              <a:rPr lang="en-US" sz="900" smtClean="0"/>
              <a:t>References:</a:t>
            </a:r>
          </a:p>
          <a:p>
            <a:pPr>
              <a:spcBef>
                <a:spcPct val="0"/>
              </a:spcBef>
            </a:pPr>
            <a:r>
              <a:rPr lang="en-US" sz="900" smtClean="0">
                <a:solidFill>
                  <a:srgbClr val="000000"/>
                </a:solidFill>
              </a:rPr>
              <a:t>Yank V, Tuohy CV, Logan AC, et al. </a:t>
            </a:r>
            <a:r>
              <a:rPr lang="en-US" sz="900" i="1" smtClean="0">
                <a:solidFill>
                  <a:srgbClr val="000000"/>
                </a:solidFill>
              </a:rPr>
              <a:t>Comparative Effectiveness of In-Hospital Use of Recombinant Factor VIIa for Off-Label Indications vs. Usual Care</a:t>
            </a:r>
            <a:r>
              <a:rPr lang="en-US" sz="900" smtClean="0">
                <a:solidFill>
                  <a:srgbClr val="000000"/>
                </a:solidFill>
              </a:rPr>
              <a:t>,</a:t>
            </a:r>
            <a:r>
              <a:rPr lang="en-US" sz="900" i="1" smtClean="0">
                <a:solidFill>
                  <a:srgbClr val="000000"/>
                </a:solidFill>
              </a:rPr>
              <a:t> </a:t>
            </a:r>
            <a:r>
              <a:rPr lang="en-US" sz="900" smtClean="0">
                <a:solidFill>
                  <a:srgbClr val="000000"/>
                </a:solidFill>
              </a:rPr>
              <a:t>Comparative Effectiveness Review 21 (Prepared by Stanford–UCSF Evidence-based Practice Center under Contract No. 290-02-0017). Rockville, MD: Agency for Healthcare Research and Quality; May 2010. AHRQ Publication No. 10-EHC030-EF. </a:t>
            </a:r>
          </a:p>
          <a:p>
            <a:pPr>
              <a:spcBef>
                <a:spcPct val="0"/>
              </a:spcBef>
            </a:pPr>
            <a:r>
              <a:rPr lang="en-US" sz="900" smtClean="0">
                <a:solidFill>
                  <a:srgbClr val="000000"/>
                </a:solidFill>
              </a:rPr>
              <a:t>http://effectivehealthcare.ahrq.gov/index.cfm/search-for-guides-reviews-and-reports/?pageaction=displayproduct&amp;productID=450</a:t>
            </a:r>
            <a:endParaRPr lang="en-US" sz="90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xfrm>
            <a:off x="1176338" y="695325"/>
            <a:ext cx="4645025" cy="3484563"/>
          </a:xfrm>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lIns="93534" tIns="46767" rIns="93534" bIns="46767" numCol="1" anchor="t" anchorCtr="0" compatLnSpc="1">
            <a:prstTxWarp prst="textNoShape">
              <a:avLst/>
            </a:prstTxWarp>
          </a:bodyPr>
          <a:lstStyle/>
          <a:p>
            <a:pPr>
              <a:lnSpc>
                <a:spcPct val="80000"/>
              </a:lnSpc>
            </a:pPr>
            <a:r>
              <a:rPr lang="en-US" sz="800" b="1" smtClean="0"/>
              <a:t>Summary of Outcomes for Most Common Off-Label, In-Hospital Uses of rFVIIa</a:t>
            </a:r>
          </a:p>
          <a:p>
            <a:pPr>
              <a:lnSpc>
                <a:spcPct val="80000"/>
              </a:lnSpc>
            </a:pPr>
            <a:endParaRPr lang="en-US" sz="800" b="1" smtClean="0"/>
          </a:p>
          <a:p>
            <a:pPr>
              <a:lnSpc>
                <a:spcPct val="80000"/>
              </a:lnSpc>
            </a:pPr>
            <a:r>
              <a:rPr lang="en-US" sz="800" smtClean="0"/>
              <a:t>Overall study quality is fair to poor and the strength of evidence is low, with the exception of meta-analyses of intracranial hemorrhage that had moderate strength of evidence for all outcomes and of a meta-analysis of adult cardiac surgery studies that had moderate strength of evidence for the thromboembolic event outcome. Clinical efficacy is often defined via indirect/surrogate outcomes, such as transfusion requirements, change in hematoma volume, or ICU length of stay. Safety is defined via thromboembolic events and mortality, but individual studies often lack the statistical power to assess these outcomes. Evidence of rFVIIa benefit is suggested for several indications, but largely via the surrogate outcomes used in the included studies and with an uncertain relationship to improved patient survival or functional status. In addition, for some uses, rFVIIa produces an increased risk of thromboembolism. Current evidence of low strength suggests the potential for benefits to exceed harms for bleeding from body trauma. There are no indications where potential risks are likely to greatly exceed the benefits.</a:t>
            </a:r>
          </a:p>
          <a:p>
            <a:pPr>
              <a:lnSpc>
                <a:spcPct val="80000"/>
              </a:lnSpc>
            </a:pPr>
            <a:r>
              <a:rPr lang="en-US" sz="800" smtClean="0"/>
              <a:t> </a:t>
            </a:r>
          </a:p>
          <a:p>
            <a:pPr>
              <a:lnSpc>
                <a:spcPct val="80000"/>
              </a:lnSpc>
            </a:pPr>
            <a:r>
              <a:rPr lang="en-US" sz="800" smtClean="0"/>
              <a:t>Intracranial hemorrhage: There are four RCTs and one observational study involving 968 rFVIIa-treated patients. Treatment with rFVIIa reduced expansion of intracranial hematoma volume relative to usual care, but increased the risk of arterial thromboembolic events and did not reduce the rates of mortality or poor functional outcome. Current evidence of moderate strength suggests that neither benefits nor harms substantially exceed each other.</a:t>
            </a:r>
          </a:p>
          <a:p>
            <a:pPr>
              <a:lnSpc>
                <a:spcPct val="80000"/>
              </a:lnSpc>
            </a:pPr>
            <a:endParaRPr lang="en-US" sz="800" smtClean="0"/>
          </a:p>
          <a:p>
            <a:pPr>
              <a:lnSpc>
                <a:spcPct val="80000"/>
              </a:lnSpc>
            </a:pPr>
            <a:r>
              <a:rPr lang="en-US" sz="800" smtClean="0"/>
              <a:t>Adult cardiac surgery: There are two RCTs and four included comparative observational studies with 251 patients receiving prophylactic or therapeutic rFVIIa. These studies showed that rFVIIa likely increased the risk of thrombembolic events, but failed to show an effect of rFVIIa on other outcomes, including mortality. rFVIIa use for this indication is increasing in the U.S. </a:t>
            </a:r>
          </a:p>
          <a:p>
            <a:pPr>
              <a:lnSpc>
                <a:spcPct val="80000"/>
              </a:lnSpc>
            </a:pPr>
            <a:r>
              <a:rPr lang="en-US" sz="800" smtClean="0"/>
              <a:t> </a:t>
            </a:r>
          </a:p>
          <a:p>
            <a:pPr>
              <a:lnSpc>
                <a:spcPct val="80000"/>
              </a:lnSpc>
            </a:pPr>
            <a:r>
              <a:rPr lang="en-US" sz="800" smtClean="0"/>
              <a:t>Body trauma: There are two RCTs and two comparative observational studies examining rFVIIa treatment in 257 patients experiencing massive blood loss from trauma. These suggested a possible reduced rate of ARDS, most likely to be present in cases of blunt trauma, but these findings are complicated by the exclusion of patients with early mortality from both of the RCTs and one of the cohort studies. There is no evidence of effect on mortality or of increased thromboembolic events with treatment. Current evidence of low strength suggests the potential for benefit and little evidence of increased harm.</a:t>
            </a:r>
          </a:p>
          <a:p>
            <a:pPr>
              <a:lnSpc>
                <a:spcPct val="80000"/>
              </a:lnSpc>
            </a:pPr>
            <a:r>
              <a:rPr lang="en-US" sz="800" smtClean="0"/>
              <a:t> </a:t>
            </a:r>
          </a:p>
          <a:p>
            <a:pPr>
              <a:lnSpc>
                <a:spcPct val="80000"/>
              </a:lnSpc>
              <a:spcBef>
                <a:spcPct val="0"/>
              </a:spcBef>
            </a:pPr>
            <a:r>
              <a:rPr lang="en-US" sz="800" smtClean="0"/>
              <a:t>References:</a:t>
            </a:r>
          </a:p>
          <a:p>
            <a:pPr>
              <a:lnSpc>
                <a:spcPct val="80000"/>
              </a:lnSpc>
            </a:pPr>
            <a:r>
              <a:rPr lang="en-US" sz="800" smtClean="0">
                <a:solidFill>
                  <a:srgbClr val="000000"/>
                </a:solidFill>
              </a:rPr>
              <a:t>Yank V, Tuohy CV, Logan AC, et al. </a:t>
            </a:r>
            <a:r>
              <a:rPr lang="en-US" sz="800" i="1" smtClean="0">
                <a:solidFill>
                  <a:srgbClr val="000000"/>
                </a:solidFill>
              </a:rPr>
              <a:t>Comparative Effectiveness of In-Hospital Use of Recombinant Factor VIIa for Off-Label Indications vs. Usual Care</a:t>
            </a:r>
            <a:r>
              <a:rPr lang="en-US" sz="800" smtClean="0">
                <a:solidFill>
                  <a:srgbClr val="000000"/>
                </a:solidFill>
              </a:rPr>
              <a:t>,</a:t>
            </a:r>
            <a:r>
              <a:rPr lang="en-US" sz="800" i="1" smtClean="0">
                <a:solidFill>
                  <a:srgbClr val="000000"/>
                </a:solidFill>
              </a:rPr>
              <a:t> </a:t>
            </a:r>
            <a:r>
              <a:rPr lang="en-US" sz="800" smtClean="0">
                <a:solidFill>
                  <a:srgbClr val="000000"/>
                </a:solidFill>
              </a:rPr>
              <a:t>Comparative Effectiveness Review 21 (Prepared by Stanford–UCSF Evidence-based Practice Center under Contract No. 290-02-0017). Rockville, MD: Agency for Healthcare Research and Quality; May 2010. AHRQ Publication No. 10-EHC030-EF.</a:t>
            </a:r>
          </a:p>
          <a:p>
            <a:pPr>
              <a:lnSpc>
                <a:spcPct val="80000"/>
              </a:lnSpc>
            </a:pPr>
            <a:r>
              <a:rPr lang="en-US" sz="800" smtClean="0">
                <a:solidFill>
                  <a:srgbClr val="000000"/>
                </a:solidFill>
              </a:rPr>
              <a:t>http://effectivehealthcare.ahrq.gov/index.cfm/search-for-guides-reviews-and-reports/?pageaction=displayproduct&amp;productID=450</a:t>
            </a:r>
            <a:endParaRPr lang="en-US" sz="80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xfrm>
            <a:off x="1176338" y="695325"/>
            <a:ext cx="4645025" cy="3484563"/>
          </a:xfrm>
          <a:noFill/>
          <a:ln>
            <a:solidFill>
              <a:srgbClr val="000000"/>
            </a:solidFill>
            <a:miter lim="800000"/>
            <a:headEnd/>
            <a:tailEnd/>
          </a:ln>
        </p:spPr>
      </p:sp>
      <p:sp>
        <p:nvSpPr>
          <p:cNvPr id="74755" name="Notes Placeholder 2"/>
          <p:cNvSpPr>
            <a:spLocks noGrp="1"/>
          </p:cNvSpPr>
          <p:nvPr>
            <p:ph type="body" idx="1"/>
          </p:nvPr>
        </p:nvSpPr>
        <p:spPr bwMode="auto">
          <a:xfrm>
            <a:off x="698500" y="4408488"/>
            <a:ext cx="5600700" cy="4179887"/>
          </a:xfrm>
          <a:noFill/>
        </p:spPr>
        <p:txBody>
          <a:bodyPr wrap="square" lIns="93534" tIns="46767" rIns="93534" bIns="46767" numCol="1" anchor="t" anchorCtr="0" compatLnSpc="1">
            <a:prstTxWarp prst="textNoShape">
              <a:avLst/>
            </a:prstTxWarp>
          </a:bodyPr>
          <a:lstStyle/>
          <a:p>
            <a:r>
              <a:rPr lang="en-US" b="1" smtClean="0"/>
              <a:t>Additional Off-Label Uses of rFVIIa Requiring Future Research</a:t>
            </a:r>
          </a:p>
          <a:p>
            <a:endParaRPr lang="en-US" smtClean="0"/>
          </a:p>
          <a:p>
            <a:r>
              <a:rPr lang="en-US" smtClean="0"/>
              <a:t>Surgery-related uses include: management of abdominal aortic aneurysm (with and without surgical intervention), pediatric cardiac surgery, vascular  surgeries (not related to abdominal aortic aneurysm), and surgical procedures beyond cardiac and vascular surgery. </a:t>
            </a:r>
          </a:p>
          <a:p>
            <a:endParaRPr lang="en-US" smtClean="0"/>
          </a:p>
          <a:p>
            <a:pPr>
              <a:spcBef>
                <a:spcPct val="0"/>
              </a:spcBef>
            </a:pPr>
            <a:r>
              <a:rPr lang="en-US" smtClean="0"/>
              <a:t>References:</a:t>
            </a:r>
          </a:p>
          <a:p>
            <a:r>
              <a:rPr lang="en-US" smtClean="0">
                <a:solidFill>
                  <a:srgbClr val="000000"/>
                </a:solidFill>
              </a:rPr>
              <a:t>Yank V, Tuohy CV, Logan AC, et al. </a:t>
            </a:r>
            <a:r>
              <a:rPr lang="en-US" i="1" smtClean="0">
                <a:solidFill>
                  <a:srgbClr val="000000"/>
                </a:solidFill>
              </a:rPr>
              <a:t>Comparative Effectiveness of In-Hospital Use of Recombinant Factor VIIa for Off-Label Indications vs. Usual Care</a:t>
            </a:r>
            <a:r>
              <a:rPr lang="en-US" smtClean="0">
                <a:solidFill>
                  <a:srgbClr val="000000"/>
                </a:solidFill>
              </a:rPr>
              <a:t>,</a:t>
            </a:r>
            <a:r>
              <a:rPr lang="en-US" i="1" smtClean="0">
                <a:solidFill>
                  <a:srgbClr val="000000"/>
                </a:solidFill>
              </a:rPr>
              <a:t> </a:t>
            </a:r>
            <a:r>
              <a:rPr lang="en-US" smtClean="0">
                <a:solidFill>
                  <a:srgbClr val="000000"/>
                </a:solidFill>
              </a:rPr>
              <a:t>Comparative Effectiveness Review 21 (Prepared by Stanford–UCSF Evidence-based Practice Center under Contract No. 290-02-0017). Rockville, MD: Agency for Healthcare Research and Quality; May 2010. AHRQ Publication No. 10-EHC030-EF.</a:t>
            </a:r>
          </a:p>
          <a:p>
            <a:r>
              <a:rPr lang="en-US" smtClean="0">
                <a:solidFill>
                  <a:srgbClr val="000000"/>
                </a:solidFill>
              </a:rPr>
              <a:t>http://effectivehealthcare.ahrq.gov/index.cfm/search-for-guides-reviews-and-reports/?pageaction=displayproduct&amp;productID=450</a:t>
            </a:r>
            <a:endParaRPr lang="en-US" smtClean="0"/>
          </a:p>
          <a:p>
            <a:endParaRPr lang="en-US" smtClean="0"/>
          </a:p>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xfrm>
            <a:off x="1176338" y="695325"/>
            <a:ext cx="4645025" cy="3484563"/>
          </a:xfrm>
          <a:noFill/>
          <a:ln>
            <a:solidFill>
              <a:srgbClr val="000000"/>
            </a:solidFill>
            <a:miter lim="800000"/>
            <a:headEnd/>
            <a:tailEnd/>
          </a:ln>
        </p:spPr>
      </p:sp>
      <p:sp>
        <p:nvSpPr>
          <p:cNvPr id="75779" name="Notes Placeholder 2"/>
          <p:cNvSpPr>
            <a:spLocks noGrp="1"/>
          </p:cNvSpPr>
          <p:nvPr>
            <p:ph type="body" idx="1"/>
          </p:nvPr>
        </p:nvSpPr>
        <p:spPr bwMode="auto">
          <a:xfrm>
            <a:off x="698500" y="4408488"/>
            <a:ext cx="5600700" cy="4179887"/>
          </a:xfrm>
          <a:noFill/>
        </p:spPr>
        <p:txBody>
          <a:bodyPr wrap="square" lIns="93534" tIns="46767" rIns="93534" bIns="46767" numCol="1" anchor="t" anchorCtr="0" compatLnSpc="1">
            <a:prstTxWarp prst="textNoShape">
              <a:avLst/>
            </a:prstTxWarp>
          </a:bodyPr>
          <a:lstStyle/>
          <a:p>
            <a:r>
              <a:rPr lang="en-US" b="1" smtClean="0"/>
              <a:t>Additional Off-Label Uses of rFVIIa Requiring Future Research</a:t>
            </a:r>
          </a:p>
          <a:p>
            <a:endParaRPr lang="en-US" smtClean="0"/>
          </a:p>
          <a:p>
            <a:r>
              <a:rPr lang="en-US" smtClean="0"/>
              <a:t>Medical conditions include: cancer-related conditions, gastrointestinal bleeding not related to liver disease, hematopoietic stem cell transplantation, liver disease (other than transplantation), neonatal conditions (beyond cardiac surgery), obstetrical conditions, primary clotting disorders (other than hemophilia), pulmonary conditions (e.g., pulmonary hemorrhage, pulmonary transplantation), and secondary clotting disorders (e.g., complications of warfarin anticoagulation).</a:t>
            </a:r>
          </a:p>
          <a:p>
            <a:endParaRPr lang="en-US" smtClean="0"/>
          </a:p>
          <a:p>
            <a:pPr>
              <a:spcBef>
                <a:spcPct val="0"/>
              </a:spcBef>
            </a:pPr>
            <a:r>
              <a:rPr lang="en-US" smtClean="0"/>
              <a:t>References:</a:t>
            </a:r>
          </a:p>
          <a:p>
            <a:r>
              <a:rPr lang="en-US" smtClean="0">
                <a:solidFill>
                  <a:srgbClr val="000000"/>
                </a:solidFill>
              </a:rPr>
              <a:t>Yank V, Tuohy CV, Logan AC, et al. </a:t>
            </a:r>
            <a:r>
              <a:rPr lang="en-US" i="1" smtClean="0">
                <a:solidFill>
                  <a:srgbClr val="000000"/>
                </a:solidFill>
              </a:rPr>
              <a:t>Comparative Effectiveness of In-Hospital Use of Recombinant Factor VIIa for Off-Label Indications vs. Usual Care</a:t>
            </a:r>
            <a:r>
              <a:rPr lang="en-US" smtClean="0">
                <a:solidFill>
                  <a:srgbClr val="000000"/>
                </a:solidFill>
              </a:rPr>
              <a:t>,</a:t>
            </a:r>
            <a:r>
              <a:rPr lang="en-US" i="1" smtClean="0">
                <a:solidFill>
                  <a:srgbClr val="000000"/>
                </a:solidFill>
              </a:rPr>
              <a:t> </a:t>
            </a:r>
            <a:r>
              <a:rPr lang="en-US" smtClean="0">
                <a:solidFill>
                  <a:srgbClr val="000000"/>
                </a:solidFill>
              </a:rPr>
              <a:t>Comparative Effectiveness Review 21 (Prepared by Stanford–UCSF Evidence-based Practice Center under Contract No. 290-02-0017). Rockville, MD: Agency for Healthcare Research and Quality; May 2010. AHRQ Publication No. 10-EHC030-EF.</a:t>
            </a:r>
          </a:p>
          <a:p>
            <a:r>
              <a:rPr lang="en-US" smtClean="0">
                <a:solidFill>
                  <a:srgbClr val="000000"/>
                </a:solidFill>
              </a:rPr>
              <a:t>http://effectivehealthcare.ahrq.gov/index.cfm/search-for-guides-reviews-and-reports/?pageaction=displayproduct&amp;productID=450</a:t>
            </a:r>
            <a:endParaRPr lang="en-US" smtClean="0"/>
          </a:p>
          <a:p>
            <a:endParaRPr lang="en-US" smtClean="0"/>
          </a:p>
          <a:p>
            <a:endParaRPr lang="en-US" smtClean="0"/>
          </a:p>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xfrm>
            <a:off x="1176338" y="695325"/>
            <a:ext cx="4645025" cy="3484563"/>
          </a:xfrm>
          <a:noFill/>
          <a:ln>
            <a:solidFill>
              <a:srgbClr val="000000"/>
            </a:solidFill>
            <a:miter lim="800000"/>
            <a:headEnd/>
            <a:tailEnd/>
          </a:ln>
        </p:spPr>
      </p:sp>
      <p:sp>
        <p:nvSpPr>
          <p:cNvPr id="76803" name="Notes Placeholder 2"/>
          <p:cNvSpPr>
            <a:spLocks noGrp="1"/>
          </p:cNvSpPr>
          <p:nvPr>
            <p:ph type="body" idx="1"/>
          </p:nvPr>
        </p:nvSpPr>
        <p:spPr bwMode="auto">
          <a:xfrm>
            <a:off x="698500" y="4408488"/>
            <a:ext cx="5600700" cy="4179887"/>
          </a:xfrm>
          <a:noFill/>
        </p:spPr>
        <p:txBody>
          <a:bodyPr wrap="square" lIns="93534" tIns="46767" rIns="93534" bIns="46767" numCol="1" anchor="t" anchorCtr="0" compatLnSpc="1">
            <a:prstTxWarp prst="textNoShape">
              <a:avLst/>
            </a:prstTxWarp>
          </a:bodyPr>
          <a:lstStyle/>
          <a:p>
            <a:r>
              <a:rPr lang="en-US" b="1" smtClean="0"/>
              <a:t>Conclusions From Available Evidence</a:t>
            </a:r>
          </a:p>
          <a:p>
            <a:endParaRPr lang="en-US" b="1" smtClean="0"/>
          </a:p>
          <a:p>
            <a:r>
              <a:rPr lang="en-US" smtClean="0"/>
              <a:t>For the uses examined, current evidence does not show that off-label use of rFVIIa reduces mortality or improves other direct outcomes. Thromboembolic events are increased by using rFVIIa to treat spontaneous intracranial hemorrhage and in adult cardiac surgery.</a:t>
            </a:r>
          </a:p>
          <a:p>
            <a:endParaRPr lang="en-US" smtClean="0"/>
          </a:p>
          <a:p>
            <a:pPr>
              <a:spcBef>
                <a:spcPct val="0"/>
              </a:spcBef>
            </a:pPr>
            <a:r>
              <a:rPr lang="en-US" smtClean="0"/>
              <a:t>References:</a:t>
            </a:r>
          </a:p>
          <a:p>
            <a:pPr>
              <a:spcBef>
                <a:spcPct val="0"/>
              </a:spcBef>
            </a:pPr>
            <a:r>
              <a:rPr lang="en-US" smtClean="0">
                <a:solidFill>
                  <a:srgbClr val="000000"/>
                </a:solidFill>
              </a:rPr>
              <a:t>Yank V, Tuohy CV, Logan AC, et al. </a:t>
            </a:r>
            <a:r>
              <a:rPr lang="en-US" i="1" smtClean="0">
                <a:solidFill>
                  <a:srgbClr val="000000"/>
                </a:solidFill>
              </a:rPr>
              <a:t>Comparative Effectiveness of In-Hospital Use of Recombinant Factor VIIa for Off-Label Indications vs. Usual Care</a:t>
            </a:r>
            <a:r>
              <a:rPr lang="en-US" smtClean="0">
                <a:solidFill>
                  <a:srgbClr val="000000"/>
                </a:solidFill>
              </a:rPr>
              <a:t>,</a:t>
            </a:r>
            <a:r>
              <a:rPr lang="en-US" i="1" smtClean="0">
                <a:solidFill>
                  <a:srgbClr val="000000"/>
                </a:solidFill>
              </a:rPr>
              <a:t> </a:t>
            </a:r>
            <a:r>
              <a:rPr lang="en-US" smtClean="0">
                <a:solidFill>
                  <a:srgbClr val="000000"/>
                </a:solidFill>
              </a:rPr>
              <a:t>Comparative Effectiveness Review 21 (Prepared by Stanford–UCSF Evidence-based Practice Center under Contract No. 290-02-0017). Rockville, MD: Agency for Healthcare Research and Quality; May 2010. AHRQ Publication No. 10-EHC030-EF. </a:t>
            </a:r>
          </a:p>
          <a:p>
            <a:pPr>
              <a:spcBef>
                <a:spcPct val="0"/>
              </a:spcBef>
            </a:pPr>
            <a:r>
              <a:rPr lang="en-US" smtClean="0">
                <a:solidFill>
                  <a:srgbClr val="000000"/>
                </a:solidFill>
              </a:rPr>
              <a:t>http://effectivehealthcare.ahrq.gov/index.cfm/search-for-guides-reviews-and-reports/?pageaction=displayproduct&amp;productID=450</a:t>
            </a: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xfrm>
            <a:off x="1176338" y="695325"/>
            <a:ext cx="4645025" cy="3484563"/>
          </a:xfrm>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lIns="93534" tIns="46767" rIns="93534" bIns="46767" numCol="1" anchor="t" anchorCtr="0" compatLnSpc="1">
            <a:prstTxWarp prst="textNoShape">
              <a:avLst/>
            </a:prstTxWarp>
          </a:bodyPr>
          <a:lstStyle/>
          <a:p>
            <a:pPr>
              <a:spcBef>
                <a:spcPct val="0"/>
              </a:spcBef>
            </a:pPr>
            <a:r>
              <a:rPr lang="en-US" sz="800" b="1" smtClean="0"/>
              <a:t>The Coagulation Cascade: rFVIIa Mechanism of Action</a:t>
            </a:r>
          </a:p>
          <a:p>
            <a:pPr>
              <a:spcBef>
                <a:spcPct val="0"/>
              </a:spcBef>
            </a:pPr>
            <a:endParaRPr lang="en-US" sz="800" b="1" smtClean="0"/>
          </a:p>
          <a:p>
            <a:r>
              <a:rPr lang="en-US" sz="800" smtClean="0"/>
              <a:t>rFVIIa is a form of human factor VII produced by recombinant technology. The molecule is 406 amino acids in length and has a molecular weight of 50 kDa. As a protein-based therapy, it must be given intravenously to facilitate coagulation at sites of bleeding and has a half-life of 2.5 hours. This intravenously delivered product works as a potent procoagulant by effectively bypassing parts of the clotting process normally required for clotting. rFVIIa helps to promote clotting in two ways:</a:t>
            </a:r>
          </a:p>
          <a:p>
            <a:endParaRPr lang="en-US" sz="800" smtClean="0"/>
          </a:p>
          <a:p>
            <a:pPr>
              <a:buFontTx/>
              <a:buAutoNum type="arabicParenR"/>
            </a:pPr>
            <a:r>
              <a:rPr lang="en-US" sz="800" smtClean="0"/>
              <a:t>At physiologic levels and in association with tissue factor (e.g., on damaged tissue), it activates factors IX and X to initiate the clotting leading to formation of a thrombin plug, which allows for clot stability. This normal physiological mechanism suggests that rFVIIa activity is targeted to areas of tissue damage.</a:t>
            </a:r>
          </a:p>
          <a:p>
            <a:pPr>
              <a:buFontTx/>
              <a:buAutoNum type="arabicParenR"/>
            </a:pPr>
            <a:r>
              <a:rPr lang="en-US" sz="800" smtClean="0"/>
              <a:t>In pharmacological doses, it also binds to activated platelets and drives the process of thrombin clot formation forward via factor X activation, even in the absence of tissue factor. This mechanism is relatively specific to areas of tissue damage.</a:t>
            </a:r>
          </a:p>
          <a:p>
            <a:endParaRPr lang="en-US" sz="800" smtClean="0"/>
          </a:p>
          <a:p>
            <a:r>
              <a:rPr lang="en-US" sz="800" smtClean="0"/>
              <a:t>These mechanisms effectively bypass portions of the clotting process that are normally required for clotting to occur. Thus, clotting can occur despite factor deficiencies (in factors VII, VIII, IX, and XI) or when the number or function of platelets is reduced. It can facilitate control of bleeding in situations where standard human blood product transfusions have failed.</a:t>
            </a:r>
          </a:p>
          <a:p>
            <a:r>
              <a:rPr lang="en-US" sz="800" smtClean="0"/>
              <a:t>While mainly used for hemophilia and related conditions, off-label use of rFVIIa has increased in the hospital setting. Practice patterns have outstripped available evidence as rFVIIa off-label use has transitioned from extraordinarily infrequent use to more common application.</a:t>
            </a:r>
          </a:p>
          <a:p>
            <a:r>
              <a:rPr lang="en-US" sz="800" smtClean="0"/>
              <a:t> </a:t>
            </a:r>
          </a:p>
          <a:p>
            <a:pPr>
              <a:spcBef>
                <a:spcPct val="0"/>
              </a:spcBef>
            </a:pPr>
            <a:r>
              <a:rPr lang="en-US" sz="800" smtClean="0"/>
              <a:t>References:</a:t>
            </a:r>
          </a:p>
          <a:p>
            <a:r>
              <a:rPr lang="it-IT" sz="800" smtClean="0"/>
              <a:t>Franchini M, Veneri D, Lippi G. The </a:t>
            </a:r>
            <a:r>
              <a:rPr lang="en-US" sz="800" smtClean="0"/>
              <a:t>potential role of recombinant activated FVII in the management of critical hematooncological bleeding: a systematic review. </a:t>
            </a:r>
            <a:r>
              <a:rPr lang="en-US" sz="800" i="1" smtClean="0"/>
              <a:t>Bone Marrow Transplant </a:t>
            </a:r>
            <a:r>
              <a:rPr lang="en-US" sz="800" smtClean="0"/>
              <a:t>2007;39:729-35.</a:t>
            </a:r>
          </a:p>
          <a:p>
            <a:r>
              <a:rPr lang="en-US" sz="800" smtClean="0"/>
              <a:t>http://www.ncbi.nlm.nih.gov/pubmed/17417659</a:t>
            </a:r>
          </a:p>
          <a:p>
            <a:endParaRPr lang="en-US" sz="800" smtClean="0">
              <a:solidFill>
                <a:srgbClr val="000000"/>
              </a:solidFill>
            </a:endParaRPr>
          </a:p>
          <a:p>
            <a:pPr>
              <a:spcBef>
                <a:spcPct val="0"/>
              </a:spcBef>
            </a:pPr>
            <a:r>
              <a:rPr lang="en-US" sz="800" smtClean="0">
                <a:solidFill>
                  <a:srgbClr val="000000"/>
                </a:solidFill>
              </a:rPr>
              <a:t>Yank V, Tuohy CV, Logan AC, et al. </a:t>
            </a:r>
            <a:r>
              <a:rPr lang="en-US" sz="800" i="1" smtClean="0">
                <a:solidFill>
                  <a:srgbClr val="000000"/>
                </a:solidFill>
              </a:rPr>
              <a:t>Comparative Effectiveness of In-Hospital Use of Recombinant Factor VIIa for Off-Label Indications vs. Usual Care</a:t>
            </a:r>
            <a:r>
              <a:rPr lang="en-US" sz="800" smtClean="0">
                <a:solidFill>
                  <a:srgbClr val="000000"/>
                </a:solidFill>
              </a:rPr>
              <a:t>,</a:t>
            </a:r>
            <a:r>
              <a:rPr lang="en-US" sz="800" i="1" smtClean="0">
                <a:solidFill>
                  <a:srgbClr val="000000"/>
                </a:solidFill>
              </a:rPr>
              <a:t> </a:t>
            </a:r>
            <a:r>
              <a:rPr lang="en-US" sz="800" smtClean="0">
                <a:solidFill>
                  <a:srgbClr val="000000"/>
                </a:solidFill>
              </a:rPr>
              <a:t>Comparative Effectiveness Review 21 (Prepared by Stanford–UCSF Evidence-based Practice Center under Contract No. 290-02-0017). Rockville, MD: Agency for Healthcare Research and Quality; May 2010. AHRQ Publication No. 10-EHC030-EF.</a:t>
            </a:r>
          </a:p>
          <a:p>
            <a:pPr>
              <a:spcBef>
                <a:spcPct val="0"/>
              </a:spcBef>
            </a:pPr>
            <a:r>
              <a:rPr lang="en-US" sz="800" smtClean="0">
                <a:solidFill>
                  <a:srgbClr val="000000"/>
                </a:solidFill>
              </a:rPr>
              <a:t>http://effectivehealthcare.ahrq.gov/index.cfm/search-for-guides-reviews-and-reports/?pageaction=displayproduct&amp;productID=450</a:t>
            </a:r>
            <a:endParaRPr lang="en-US" sz="8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xfrm>
            <a:off x="1176338" y="695325"/>
            <a:ext cx="4645025" cy="3484563"/>
          </a:xfrm>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lIns="93534" tIns="46767" rIns="93534" bIns="46767" numCol="1" anchor="t" anchorCtr="0" compatLnSpc="1">
            <a:prstTxWarp prst="textNoShape">
              <a:avLst/>
            </a:prstTxWarp>
          </a:bodyPr>
          <a:lstStyle/>
          <a:p>
            <a:r>
              <a:rPr lang="en-US" b="1" smtClean="0"/>
              <a:t>FDA Approved Indications for rFVIIa</a:t>
            </a:r>
          </a:p>
          <a:p>
            <a:endParaRPr lang="en-US" b="1" smtClean="0"/>
          </a:p>
          <a:p>
            <a:r>
              <a:rPr lang="en-US" smtClean="0"/>
              <a:t>Since 1999, the FDA has approved four separate applications that have gradually expanded the scope of rFVIIa use in hemophilia:</a:t>
            </a:r>
          </a:p>
          <a:p>
            <a:pPr>
              <a:buFont typeface="Calibri" pitchFamily="34" charset="0"/>
              <a:buAutoNum type="arabicPeriod"/>
            </a:pPr>
            <a:r>
              <a:rPr lang="en-US" smtClean="0"/>
              <a:t>Hemophilia A or B with inhibitors for bleeding episodes (March 25, 1999).</a:t>
            </a:r>
          </a:p>
          <a:p>
            <a:pPr>
              <a:buFont typeface="Calibri" pitchFamily="34" charset="0"/>
              <a:buAutoNum type="arabicPeriod"/>
            </a:pPr>
            <a:r>
              <a:rPr lang="en-US" smtClean="0"/>
              <a:t>Bleeding and surgery in congenital factor VII deficiency (July 11, 2005).</a:t>
            </a:r>
          </a:p>
          <a:p>
            <a:pPr>
              <a:buFont typeface="Calibri" pitchFamily="34" charset="0"/>
              <a:buAutoNum type="arabicPeriod"/>
            </a:pPr>
            <a:r>
              <a:rPr lang="en-US" smtClean="0"/>
              <a:t>Surgery and invasive procedures in hemophilia A or B with inhibitors (August 12, 2005).</a:t>
            </a:r>
          </a:p>
          <a:p>
            <a:pPr>
              <a:buFont typeface="Calibri" pitchFamily="34" charset="0"/>
              <a:buAutoNum type="arabicPeriod"/>
            </a:pPr>
            <a:r>
              <a:rPr lang="en-US" smtClean="0"/>
              <a:t>Bleeding and surgery in acquired hemophilia (October 13, 2006).</a:t>
            </a:r>
          </a:p>
          <a:p>
            <a:endParaRPr lang="en-US" smtClean="0"/>
          </a:p>
          <a:p>
            <a:endParaRPr lang="en-US" smtClean="0"/>
          </a:p>
          <a:p>
            <a:pPr>
              <a:spcBef>
                <a:spcPct val="0"/>
              </a:spcBef>
            </a:pPr>
            <a:r>
              <a:rPr lang="en-US" smtClean="0"/>
              <a:t>References:</a:t>
            </a:r>
          </a:p>
          <a:p>
            <a:pPr>
              <a:spcBef>
                <a:spcPct val="0"/>
              </a:spcBef>
            </a:pPr>
            <a:r>
              <a:rPr lang="en-US" smtClean="0">
                <a:solidFill>
                  <a:srgbClr val="000000"/>
                </a:solidFill>
              </a:rPr>
              <a:t>Yank V, Tuohy CV, Logan AC, et al. </a:t>
            </a:r>
            <a:r>
              <a:rPr lang="en-US" i="1" smtClean="0">
                <a:solidFill>
                  <a:srgbClr val="000000"/>
                </a:solidFill>
              </a:rPr>
              <a:t>Comparative Effectiveness of In-Hospital Use of Recombinant Factor VIIa for Off-Label Indications vs. Usual Care</a:t>
            </a:r>
            <a:r>
              <a:rPr lang="en-US" smtClean="0">
                <a:solidFill>
                  <a:srgbClr val="000000"/>
                </a:solidFill>
              </a:rPr>
              <a:t>,</a:t>
            </a:r>
            <a:r>
              <a:rPr lang="en-US" i="1" smtClean="0">
                <a:solidFill>
                  <a:srgbClr val="000000"/>
                </a:solidFill>
              </a:rPr>
              <a:t> </a:t>
            </a:r>
            <a:r>
              <a:rPr lang="en-US" smtClean="0">
                <a:solidFill>
                  <a:srgbClr val="000000"/>
                </a:solidFill>
              </a:rPr>
              <a:t>Comparative Effectiveness Review 21 (Prepared by Stanford–UCSF Evidence-based Practice Center under Contract No. 290-02-0017). Rockville, MD: Agency for Healthcare Research and Quality; May 2010. AHRQ Publication No. 10-EHC030-EF. </a:t>
            </a:r>
          </a:p>
          <a:p>
            <a:pPr>
              <a:spcBef>
                <a:spcPct val="0"/>
              </a:spcBef>
            </a:pPr>
            <a:r>
              <a:rPr lang="en-US" smtClean="0">
                <a:solidFill>
                  <a:srgbClr val="000000"/>
                </a:solidFill>
              </a:rPr>
              <a:t>http://effectivehealthcare.ahrq.gov/index.cfm/search-for-guides-reviews-and-reports/?pageaction=displayproduct&amp;productID=450</a:t>
            </a: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xfrm>
            <a:off x="1176338" y="695325"/>
            <a:ext cx="4645025" cy="3484563"/>
          </a:xfrm>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lIns="93534" tIns="46767" rIns="93534" bIns="46767" numCol="1" anchor="t" anchorCtr="0" compatLnSpc="1">
            <a:prstTxWarp prst="textNoShape">
              <a:avLst/>
            </a:prstTxWarp>
          </a:bodyPr>
          <a:lstStyle/>
          <a:p>
            <a:pPr>
              <a:lnSpc>
                <a:spcPct val="90000"/>
              </a:lnSpc>
            </a:pPr>
            <a:r>
              <a:rPr lang="en-US" sz="800" b="1" smtClean="0"/>
              <a:t>Off-Label Uses of rFVIIa</a:t>
            </a:r>
          </a:p>
          <a:p>
            <a:pPr>
              <a:lnSpc>
                <a:spcPct val="90000"/>
              </a:lnSpc>
            </a:pPr>
            <a:endParaRPr lang="en-US" sz="800" b="1" smtClean="0"/>
          </a:p>
          <a:p>
            <a:pPr>
              <a:lnSpc>
                <a:spcPct val="90000"/>
              </a:lnSpc>
            </a:pPr>
            <a:r>
              <a:rPr lang="en-US" sz="800" smtClean="0"/>
              <a:t>The use of rFVIIa for off-label clinical indications originates in the ability of rFVIIa to </a:t>
            </a:r>
            <a:r>
              <a:rPr lang="en-US" altLang="en-US" sz="800" smtClean="0"/>
              <a:t>“</a:t>
            </a:r>
            <a:r>
              <a:rPr lang="en-US" sz="800" smtClean="0"/>
              <a:t>bypass</a:t>
            </a:r>
            <a:r>
              <a:rPr lang="en-US" altLang="en-US" sz="800" smtClean="0"/>
              <a:t>”</a:t>
            </a:r>
            <a:r>
              <a:rPr lang="en-US" sz="800" smtClean="0"/>
              <a:t> multiple defects in the coagulation pathway. These uses are listed by their relative proximity to the FDA approved uses. The following categories suggest increasing extension of rFVIIa use into clinical areas with diminishing similarity to the FDA approved uses. </a:t>
            </a:r>
          </a:p>
          <a:p>
            <a:pPr>
              <a:lnSpc>
                <a:spcPct val="90000"/>
              </a:lnSpc>
            </a:pPr>
            <a:endParaRPr lang="en-US" sz="800" smtClean="0"/>
          </a:p>
          <a:p>
            <a:pPr>
              <a:lnSpc>
                <a:spcPct val="90000"/>
              </a:lnSpc>
              <a:buFont typeface="Calibri" pitchFamily="34" charset="0"/>
              <a:buAutoNum type="arabicPeriod"/>
            </a:pPr>
            <a:r>
              <a:rPr lang="en-US" sz="800" smtClean="0"/>
              <a:t>Chronic prophylactic use in hemophilia A and B in the absence of bleeding episodes or procedures. While not approved by the FDA, this form of use has been approved in Australia. </a:t>
            </a:r>
          </a:p>
          <a:p>
            <a:pPr>
              <a:lnSpc>
                <a:spcPct val="90000"/>
              </a:lnSpc>
              <a:buFont typeface="Calibri" pitchFamily="34" charset="0"/>
              <a:buAutoNum type="arabicPeriod"/>
            </a:pPr>
            <a:r>
              <a:rPr lang="en-US" sz="800" smtClean="0"/>
              <a:t>Episodic use in other congenital and acquired clotting factor defects, including hemophilia C, von Willebrand</a:t>
            </a:r>
            <a:r>
              <a:rPr lang="en-US" altLang="en-US" sz="800" smtClean="0"/>
              <a:t>’</a:t>
            </a:r>
            <a:r>
              <a:rPr lang="en-US" sz="800" smtClean="0"/>
              <a:t>s disease, and factor VII deficiency, as well as in other rare coagulopathies.</a:t>
            </a:r>
          </a:p>
          <a:p>
            <a:pPr>
              <a:lnSpc>
                <a:spcPct val="90000"/>
              </a:lnSpc>
              <a:buFont typeface="Calibri" pitchFamily="34" charset="0"/>
              <a:buAutoNum type="arabicPeriod"/>
            </a:pPr>
            <a:r>
              <a:rPr lang="en-US" sz="800" smtClean="0"/>
              <a:t>Episodic use for isolated congenital or acquired clotting defects that arise from deficiency or dysfunction of other components of the coagulation process. This includes platelet dysfunction, such as Glanzmann</a:t>
            </a:r>
            <a:r>
              <a:rPr lang="en-US" altLang="en-US" sz="800" smtClean="0"/>
              <a:t>’</a:t>
            </a:r>
            <a:r>
              <a:rPr lang="en-US" sz="800" smtClean="0"/>
              <a:t>s thrombasthenia, which has been approved by the EMEA but not the FDA.</a:t>
            </a:r>
          </a:p>
          <a:p>
            <a:pPr>
              <a:lnSpc>
                <a:spcPct val="90000"/>
              </a:lnSpc>
              <a:buFont typeface="Calibri" pitchFamily="34" charset="0"/>
              <a:buAutoNum type="arabicPeriod"/>
            </a:pPr>
            <a:r>
              <a:rPr lang="en-US" sz="800" smtClean="0"/>
              <a:t>Episodic use in disease states where impaired coagulation is but one manifestation. Liver disease is a prominent example, but other conditions include leukemia, lymphoma, and other cancers.</a:t>
            </a:r>
          </a:p>
          <a:p>
            <a:pPr>
              <a:lnSpc>
                <a:spcPct val="90000"/>
              </a:lnSpc>
              <a:buFont typeface="Calibri" pitchFamily="34" charset="0"/>
              <a:buAutoNum type="arabicPeriod"/>
            </a:pPr>
            <a:r>
              <a:rPr lang="en-US" sz="800" smtClean="0"/>
              <a:t>Episodic use where anticoagulant therapy contributes to bleeding problems beyond what would exist otherwise. This includes patients on warfarin and those undergoing cardiac surgery with cardiopulmonary bypass that requires heparin anticoagulation.</a:t>
            </a:r>
          </a:p>
          <a:p>
            <a:pPr>
              <a:lnSpc>
                <a:spcPct val="90000"/>
              </a:lnSpc>
              <a:buFont typeface="Calibri" pitchFamily="34" charset="0"/>
              <a:buAutoNum type="arabicPeriod"/>
            </a:pPr>
            <a:r>
              <a:rPr lang="en-US" sz="800" smtClean="0"/>
              <a:t>Clinical circumstances where a consumptive coagulopathy has developed as the result of substantial and rapid blood loss. In practice, this often includes trauma patients and those with massive gastrointestinal bleeding.</a:t>
            </a:r>
          </a:p>
          <a:p>
            <a:pPr>
              <a:lnSpc>
                <a:spcPct val="90000"/>
              </a:lnSpc>
              <a:buFont typeface="Calibri" pitchFamily="34" charset="0"/>
              <a:buAutoNum type="arabicPeriod"/>
            </a:pPr>
            <a:r>
              <a:rPr lang="en-US" sz="800" smtClean="0"/>
              <a:t>Situations where significant blood loss is anticipated in the absence of pre-existing coagulopathy, as with prophylactic use of rFVIIa in prostatectomy or vascular surgery.</a:t>
            </a:r>
          </a:p>
          <a:p>
            <a:pPr>
              <a:lnSpc>
                <a:spcPct val="90000"/>
              </a:lnSpc>
              <a:buFont typeface="Calibri" pitchFamily="34" charset="0"/>
              <a:buAutoNum type="arabicPeriod"/>
            </a:pPr>
            <a:r>
              <a:rPr lang="en-US" sz="800" smtClean="0"/>
              <a:t>Clinical situations requiring prompt cessation of traumatic, surgical, or spontaneous bleeding in non-coagulopathic patients where hemorrhage extension is associated with significant adverse outcomes, as occurs with intracranial  hemorrhage, brain surgery, and pulmonary hemorrhage.</a:t>
            </a:r>
          </a:p>
          <a:p>
            <a:pPr>
              <a:lnSpc>
                <a:spcPct val="90000"/>
              </a:lnSpc>
              <a:buFont typeface="+mj-lt" charset="0"/>
              <a:buNone/>
            </a:pPr>
            <a:endParaRPr lang="en-US" sz="800" smtClean="0"/>
          </a:p>
          <a:p>
            <a:pPr>
              <a:lnSpc>
                <a:spcPct val="90000"/>
              </a:lnSpc>
              <a:spcBef>
                <a:spcPct val="0"/>
              </a:spcBef>
            </a:pPr>
            <a:r>
              <a:rPr lang="en-US" sz="800" smtClean="0"/>
              <a:t>References:</a:t>
            </a:r>
          </a:p>
          <a:p>
            <a:pPr>
              <a:lnSpc>
                <a:spcPct val="90000"/>
              </a:lnSpc>
              <a:spcBef>
                <a:spcPct val="0"/>
              </a:spcBef>
            </a:pPr>
            <a:r>
              <a:rPr lang="en-US" sz="800" smtClean="0">
                <a:solidFill>
                  <a:srgbClr val="000000"/>
                </a:solidFill>
              </a:rPr>
              <a:t>Yank V, Tuohy CV, Logan AC, et al. </a:t>
            </a:r>
            <a:r>
              <a:rPr lang="en-US" sz="800" i="1" smtClean="0">
                <a:solidFill>
                  <a:srgbClr val="000000"/>
                </a:solidFill>
              </a:rPr>
              <a:t>Comparative Effectiveness of In-Hospital Use of Recombinant Factor VIIa for Off-Label Indications vs. Usual Care</a:t>
            </a:r>
            <a:r>
              <a:rPr lang="en-US" sz="800" smtClean="0">
                <a:solidFill>
                  <a:srgbClr val="000000"/>
                </a:solidFill>
              </a:rPr>
              <a:t>,</a:t>
            </a:r>
            <a:r>
              <a:rPr lang="en-US" sz="800" i="1" smtClean="0">
                <a:solidFill>
                  <a:srgbClr val="000000"/>
                </a:solidFill>
              </a:rPr>
              <a:t> </a:t>
            </a:r>
            <a:r>
              <a:rPr lang="en-US" sz="800" smtClean="0">
                <a:solidFill>
                  <a:srgbClr val="000000"/>
                </a:solidFill>
              </a:rPr>
              <a:t>Comparative Effectiveness Review 21 (Prepared by Stanford–UCSF Evidence-based Practice Center under Contract No. 290-02-0017). Rockville, MD: Agency for Healthcare Research and Quality; May 2010. AHRQ Publication No. 10-EHC030-EF.</a:t>
            </a:r>
          </a:p>
          <a:p>
            <a:pPr>
              <a:lnSpc>
                <a:spcPct val="90000"/>
              </a:lnSpc>
              <a:spcBef>
                <a:spcPct val="0"/>
              </a:spcBef>
            </a:pPr>
            <a:r>
              <a:rPr lang="en-US" sz="800" smtClean="0">
                <a:solidFill>
                  <a:srgbClr val="000000"/>
                </a:solidFill>
              </a:rPr>
              <a:t>http://effectivehealthcare.ahrq.gov/index.cfm/search-for-guides-reviews-and-reports/?pageaction=displayproduct&amp;productID=450</a:t>
            </a:r>
            <a:endParaRPr lang="en-US" sz="8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xfrm>
            <a:off x="1176338" y="695325"/>
            <a:ext cx="4645025" cy="3484563"/>
          </a:xfrm>
          <a:noFill/>
          <a:ln>
            <a:solidFill>
              <a:srgbClr val="000000"/>
            </a:solidFill>
            <a:miter lim="800000"/>
            <a:headEnd/>
            <a:tailEnd/>
          </a:ln>
        </p:spPr>
      </p:sp>
      <p:sp>
        <p:nvSpPr>
          <p:cNvPr id="47107" name="Notes Placeholder 2"/>
          <p:cNvSpPr>
            <a:spLocks noGrp="1"/>
          </p:cNvSpPr>
          <p:nvPr>
            <p:ph type="body" idx="1"/>
          </p:nvPr>
        </p:nvSpPr>
        <p:spPr bwMode="auto">
          <a:xfrm>
            <a:off x="700088" y="4410075"/>
            <a:ext cx="5597525" cy="4203700"/>
          </a:xfrm>
          <a:noFill/>
        </p:spPr>
        <p:txBody>
          <a:bodyPr wrap="square" lIns="93534" tIns="46767" rIns="93534" bIns="46767" numCol="1" anchor="t" anchorCtr="0" compatLnSpc="1">
            <a:prstTxWarp prst="textNoShape">
              <a:avLst/>
            </a:prstTxWarp>
          </a:bodyPr>
          <a:lstStyle/>
          <a:p>
            <a:pPr defTabSz="933450">
              <a:lnSpc>
                <a:spcPct val="80000"/>
              </a:lnSpc>
              <a:spcBef>
                <a:spcPct val="0"/>
              </a:spcBef>
              <a:tabLst>
                <a:tab pos="231775" algn="l"/>
              </a:tabLst>
            </a:pPr>
            <a:r>
              <a:rPr lang="en-US" sz="1100" b="1" smtClean="0"/>
              <a:t>The CER Development Process  (1)</a:t>
            </a:r>
            <a:r>
              <a:rPr lang="en-US" sz="1100" smtClean="0"/>
              <a:t/>
            </a:r>
            <a:br>
              <a:rPr lang="en-US" sz="1100" smtClean="0"/>
            </a:br>
            <a:r>
              <a:rPr lang="en-US" sz="1100" smtClean="0"/>
              <a:t/>
            </a:r>
            <a:br>
              <a:rPr lang="en-US" sz="1100" smtClean="0"/>
            </a:br>
            <a:r>
              <a:rPr lang="en-US" sz="1100" smtClean="0"/>
              <a:t>The comparative effectiveness review (CER) topic, </a:t>
            </a:r>
            <a:r>
              <a:rPr lang="en-US" sz="1100" i="1" smtClean="0"/>
              <a:t>Comparative Effectiveness of Recombinant Factor VIIa for Off-Label Uses vs. Usual Care in the Hospital Setting</a:t>
            </a:r>
            <a:r>
              <a:rPr lang="en-US" sz="1100" smtClean="0"/>
              <a:t>, was nominated in a public process. The nominated topic was reviewed and selected based on need, importance, and feasibility. Sufficient research into the current literature by experts in the field and stakeholders determined that a CER on the off-label usage trends and benefits and harms for select patient populations was needed and would not duplicate existing work. Based on this research, key clinical questions that the report would address were developed and made available for public comment. The Agency for Healthcare Research and Quality (AHRQ) then commissioned the Stanford-UCSF Evidence-Based Practice Center to prepare the CER with input from a Technical Expert Panel. This advisory panel was comprised of experts in different specialties, including anesthesiology, pediatric hematology/oncology, transplantation, pathology, hematology, pharmacology, trauma surgery, and drug risk management. The panel identified important issues, reviewed proposed methods, defined parameters for the review of evidence, and helped develop the draft report. </a:t>
            </a:r>
          </a:p>
          <a:p>
            <a:pPr defTabSz="933450">
              <a:lnSpc>
                <a:spcPct val="80000"/>
              </a:lnSpc>
              <a:spcBef>
                <a:spcPct val="0"/>
              </a:spcBef>
              <a:tabLst>
                <a:tab pos="231775" algn="l"/>
              </a:tabLst>
            </a:pPr>
            <a:endParaRPr lang="en-US" sz="1100" smtClean="0"/>
          </a:p>
          <a:p>
            <a:pPr defTabSz="933450">
              <a:lnSpc>
                <a:spcPct val="80000"/>
              </a:lnSpc>
              <a:spcBef>
                <a:spcPct val="0"/>
              </a:spcBef>
              <a:tabLst>
                <a:tab pos="231775" algn="l"/>
              </a:tabLst>
            </a:pPr>
            <a:r>
              <a:rPr lang="en-US" sz="1100" smtClean="0"/>
              <a:t>References:</a:t>
            </a:r>
          </a:p>
          <a:p>
            <a:pPr defTabSz="933450">
              <a:lnSpc>
                <a:spcPct val="80000"/>
              </a:lnSpc>
              <a:spcBef>
                <a:spcPct val="0"/>
              </a:spcBef>
              <a:tabLst>
                <a:tab pos="231775" algn="l"/>
              </a:tabLst>
            </a:pPr>
            <a:r>
              <a:rPr lang="en-US" sz="1100" smtClean="0"/>
              <a:t>Agency for Healthcare Research and Quality. </a:t>
            </a:r>
            <a:r>
              <a:rPr lang="en-US" sz="1100" i="1" smtClean="0"/>
              <a:t>Methods reference guide for effectiveness and  comparative effectiveness reviews</a:t>
            </a:r>
            <a:r>
              <a:rPr lang="en-US" sz="1100" smtClean="0"/>
              <a:t>, Version 1.0. Rockville, MD: Agency for Health Care Research and Quality; Draft Posted October 2007. Available at: http://www.effectivehealthcare.ahrq.gov/repFiles/2007_10DraftMethodsGuide.pdf.</a:t>
            </a:r>
          </a:p>
          <a:p>
            <a:pPr defTabSz="933450">
              <a:lnSpc>
                <a:spcPct val="80000"/>
              </a:lnSpc>
              <a:spcBef>
                <a:spcPct val="0"/>
              </a:spcBef>
              <a:tabLst>
                <a:tab pos="231775" algn="l"/>
              </a:tabLst>
            </a:pPr>
            <a:endParaRPr lang="en-US" sz="1100" smtClean="0"/>
          </a:p>
          <a:p>
            <a:pPr defTabSz="933450">
              <a:lnSpc>
                <a:spcPct val="80000"/>
              </a:lnSpc>
              <a:spcBef>
                <a:spcPct val="0"/>
              </a:spcBef>
              <a:tabLst>
                <a:tab pos="231775" algn="l"/>
              </a:tabLst>
            </a:pPr>
            <a:r>
              <a:rPr lang="en-US" sz="1100" smtClean="0"/>
              <a:t>Yank V, Tuohy CV, Logan AC, et al. </a:t>
            </a:r>
            <a:r>
              <a:rPr lang="en-US" sz="1100" i="1" smtClean="0"/>
              <a:t>Comparative Effectiveness of In-Hospital Use of Recombinant Factor VIIa for Off-Label Indications vs. Usual Care</a:t>
            </a:r>
            <a:r>
              <a:rPr lang="en-US" sz="1100" smtClean="0"/>
              <a:t>,</a:t>
            </a:r>
            <a:r>
              <a:rPr lang="en-US" sz="1100" i="1" smtClean="0"/>
              <a:t> </a:t>
            </a:r>
            <a:r>
              <a:rPr lang="en-US" sz="1100" smtClean="0"/>
              <a:t>Comparative Effectiveness Review 21 (Prepared by Stanford–UCSF Evidence-based Practice Center under Contract No. 290-02-0017). Rockville, MD: Agency for Healthcare Research and Quality; May 2010. AHRQ Publication No. 10-EHC030-EF. </a:t>
            </a:r>
          </a:p>
          <a:p>
            <a:pPr defTabSz="933450">
              <a:lnSpc>
                <a:spcPct val="80000"/>
              </a:lnSpc>
              <a:spcBef>
                <a:spcPct val="0"/>
              </a:spcBef>
              <a:tabLst>
                <a:tab pos="231775" algn="l"/>
              </a:tabLst>
            </a:pPr>
            <a:r>
              <a:rPr lang="en-US" sz="1100" smtClean="0"/>
              <a:t>http://effectivehealthcare.ahrq.gov/index.cfm/search-for-guides-reviews-and-reports/?pageaction=displayproduct&amp;productID=450</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xfrm>
            <a:off x="1176338" y="695325"/>
            <a:ext cx="4645025" cy="3484563"/>
          </a:xfrm>
          <a:noFill/>
          <a:ln>
            <a:solidFill>
              <a:srgbClr val="000000"/>
            </a:solidFill>
            <a:miter lim="800000"/>
            <a:headEnd/>
            <a:tailEnd/>
          </a:ln>
        </p:spPr>
      </p:sp>
      <p:sp>
        <p:nvSpPr>
          <p:cNvPr id="48131" name="Notes Placeholder 2"/>
          <p:cNvSpPr>
            <a:spLocks noGrp="1"/>
          </p:cNvSpPr>
          <p:nvPr>
            <p:ph type="body" idx="1"/>
          </p:nvPr>
        </p:nvSpPr>
        <p:spPr bwMode="auto">
          <a:xfrm>
            <a:off x="700088" y="4410075"/>
            <a:ext cx="5597525" cy="4203700"/>
          </a:xfrm>
          <a:noFill/>
        </p:spPr>
        <p:txBody>
          <a:bodyPr wrap="square" lIns="93534" tIns="46767" rIns="93534" bIns="46767" numCol="1" anchor="t" anchorCtr="0" compatLnSpc="1">
            <a:prstTxWarp prst="textNoShape">
              <a:avLst/>
            </a:prstTxWarp>
          </a:bodyPr>
          <a:lstStyle/>
          <a:p>
            <a:pPr defTabSz="933450">
              <a:spcBef>
                <a:spcPct val="0"/>
              </a:spcBef>
              <a:tabLst>
                <a:tab pos="231775" algn="l"/>
              </a:tabLst>
            </a:pPr>
            <a:r>
              <a:rPr lang="en-US" sz="1000" b="1" smtClean="0"/>
              <a:t>The CER Development Process (2)</a:t>
            </a:r>
            <a:r>
              <a:rPr lang="en-US" sz="1000" smtClean="0"/>
              <a:t/>
            </a:r>
            <a:br>
              <a:rPr lang="en-US" sz="1000" smtClean="0"/>
            </a:br>
            <a:r>
              <a:rPr lang="en-US" sz="1000" smtClean="0"/>
              <a:t/>
            </a:r>
            <a:br>
              <a:rPr lang="en-US" sz="1000" smtClean="0"/>
            </a:br>
            <a:r>
              <a:rPr lang="en-US" sz="1000" smtClean="0"/>
              <a:t>Utilization data for rFVIIa was taken from the Perspective Comparative Database of Premier, Inc., in Charlotte, NC (2000–2008). A comprehensive systematic review of the literature was conducted from 10 electronic databases, grey literature, trial registries, and reference lists. Studies on the spectrum of rFVIIa off-label use, effectiveness of rFVIIa for the five AHRQ-selected indications, and studies on the potential harms for the five indications were included. All methods used in the review followed version 1.0 of the </a:t>
            </a:r>
            <a:r>
              <a:rPr lang="en-US" sz="1000" i="1" smtClean="0"/>
              <a:t>Methods Reference Guide for Effectiveness and Comparative Effectiveness Reviews </a:t>
            </a:r>
            <a:r>
              <a:rPr lang="en-US" sz="1000" smtClean="0"/>
              <a:t>published by AHRQ (draft available at: http://effectivehealthcare.ahrq.gov/repFiles/2007_10DraftMethodsGuide.pdf). The draft CER was prepared and published online and was subject to public comment and peer review. Once finalized, the complete report was published on the Effective Health Care Program Web site (available at: http://effectivehealthcare.ahrq.gov/index.cfm/search-for-guides-reviews-and-reports/?pageaction=displayproduct&amp;productID=450).</a:t>
            </a:r>
            <a:endParaRPr lang="en-US" sz="1000" i="1" smtClean="0"/>
          </a:p>
          <a:p>
            <a:pPr defTabSz="933450">
              <a:spcBef>
                <a:spcPct val="0"/>
              </a:spcBef>
              <a:tabLst>
                <a:tab pos="231775" algn="l"/>
              </a:tabLst>
            </a:pPr>
            <a:endParaRPr lang="en-US" sz="1000" smtClean="0"/>
          </a:p>
          <a:p>
            <a:pPr defTabSz="933450">
              <a:spcBef>
                <a:spcPct val="0"/>
              </a:spcBef>
              <a:tabLst>
                <a:tab pos="231775" algn="l"/>
              </a:tabLst>
            </a:pPr>
            <a:r>
              <a:rPr lang="en-US" sz="1000" smtClean="0"/>
              <a:t>References:</a:t>
            </a:r>
          </a:p>
          <a:p>
            <a:pPr defTabSz="933450">
              <a:spcBef>
                <a:spcPct val="0"/>
              </a:spcBef>
              <a:tabLst>
                <a:tab pos="231775" algn="l"/>
              </a:tabLst>
            </a:pPr>
            <a:r>
              <a:rPr lang="en-US" sz="1000" smtClean="0"/>
              <a:t>Agency for Healthcare Research and Quality. </a:t>
            </a:r>
            <a:r>
              <a:rPr lang="en-US" sz="1000" i="1" smtClean="0"/>
              <a:t>Methods reference guide for effectiveness and  comparative effectiveness reviews</a:t>
            </a:r>
            <a:r>
              <a:rPr lang="en-US" sz="1000" smtClean="0"/>
              <a:t>, Version 1.0. Rockville, MD: Agency for Health Care Research and Quality; Draft Posted October 2007. Available at: http://www.effectivehealthcare.ahrq.gov/repFiles/2007_10DraftMethodsGuide.pdf.</a:t>
            </a:r>
          </a:p>
          <a:p>
            <a:pPr defTabSz="933450">
              <a:spcBef>
                <a:spcPct val="0"/>
              </a:spcBef>
              <a:tabLst>
                <a:tab pos="231775" algn="l"/>
              </a:tabLst>
            </a:pPr>
            <a:endParaRPr lang="en-US" sz="1000" smtClean="0"/>
          </a:p>
          <a:p>
            <a:pPr defTabSz="933450">
              <a:spcBef>
                <a:spcPct val="0"/>
              </a:spcBef>
              <a:tabLst>
                <a:tab pos="231775" algn="l"/>
              </a:tabLst>
            </a:pPr>
            <a:r>
              <a:rPr lang="en-US" sz="1000" smtClean="0"/>
              <a:t>Yank V, Tuohy CV, Logan AC, et al. </a:t>
            </a:r>
            <a:r>
              <a:rPr lang="en-US" sz="1000" i="1" smtClean="0"/>
              <a:t>Comparative Effectiveness of In-Hospital Use of Recombinant Factor VIIa for Off-Label Indications vs. Usual Care</a:t>
            </a:r>
            <a:r>
              <a:rPr lang="en-US" sz="1000" smtClean="0"/>
              <a:t>, Comparative Effectiveness Review 21 (Prepared by Stanford–UCSF Evidence-based Practice Center under Contract No. 290-02-0017). Rockville, MD: Agency for Healthcare Research and Quality; May 2010. AHRQ Publication No. 10-EHC030-EF.</a:t>
            </a:r>
          </a:p>
          <a:p>
            <a:pPr defTabSz="933450">
              <a:spcBef>
                <a:spcPct val="0"/>
              </a:spcBef>
              <a:tabLst>
                <a:tab pos="231775" algn="l"/>
              </a:tabLst>
            </a:pPr>
            <a:r>
              <a:rPr lang="en-US" sz="1000" smtClean="0"/>
              <a:t>http://effectivehealthcare.ahrq.gov/index.cfm/search-for-guides-reviews-and-reports/?pageaction=displayproduct&amp;productID=450</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xfrm>
            <a:off x="1176338" y="695325"/>
            <a:ext cx="4645025" cy="3484563"/>
          </a:xfrm>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lIns="93534" tIns="46767" rIns="93534" bIns="46767" numCol="1" anchor="t" anchorCtr="0" compatLnSpc="1">
            <a:prstTxWarp prst="textNoShape">
              <a:avLst/>
            </a:prstTxWarp>
          </a:bodyPr>
          <a:lstStyle/>
          <a:p>
            <a:pPr defTabSz="352425">
              <a:lnSpc>
                <a:spcPct val="90000"/>
              </a:lnSpc>
              <a:spcBef>
                <a:spcPct val="0"/>
              </a:spcBef>
            </a:pPr>
            <a:r>
              <a:rPr lang="en-US" sz="1000" b="1" smtClean="0"/>
              <a:t>Framework for Analyzing Outcomes of Off-Label rFVIIa Use in the Hospital Setting</a:t>
            </a:r>
            <a:br>
              <a:rPr lang="en-US" sz="1000" b="1" smtClean="0"/>
            </a:br>
            <a:r>
              <a:rPr lang="en-US" sz="1000" b="1" smtClean="0"/>
              <a:t/>
            </a:r>
            <a:br>
              <a:rPr lang="en-US" sz="1000" b="1" smtClean="0"/>
            </a:br>
            <a:r>
              <a:rPr lang="en-US" sz="1000" smtClean="0"/>
              <a:t>This slide delineates the analytic framework for evaluating the off-label use of rFVIIa for the CER titled </a:t>
            </a:r>
            <a:r>
              <a:rPr lang="en-US" sz="1000" i="1" smtClean="0"/>
              <a:t>Comparative Effectiveness of Recombinant Factor VIIa for Off-Label Indications vs. Usual Care</a:t>
            </a:r>
            <a:r>
              <a:rPr lang="en-US" sz="1000" smtClean="0"/>
              <a:t>. The figure represents the trajectory of a patient who receives rFVIIa at some point during inpatient medical care. The first possible time of drug administration is in the case of prophylactic use (to limit blood loss) during a potentially bloody surgery, such as liver transplantation or cardiac surgery. The second possible time of drug administration is in the case of treatment use, which occurs as an attempt to arrest ongoing bleeding and is employed in numerous clinical scenarios, including intracranial hemorrhage and trauma. The final possible time of drug administration is in the case of end-stage use, as a last-ditch effort to salvage a patient who is dying from massive hemorrhage. Repeat doses of rFVIIa are possible during any of the above applications. Thick horizontal arrows near the top of the figure represent the overlap between the clinical questions addressed in the CER and the different types of rFVIIa use described above. For example, the bar representing the overall use of rFVIIa spans the entire range of potential uses—prophylaxis, treatment, and end-stage—whereas the bar representing the off-label indication of intracranial hemorrhage encompasses only treatment use. </a:t>
            </a:r>
          </a:p>
          <a:p>
            <a:pPr defTabSz="352425">
              <a:lnSpc>
                <a:spcPct val="90000"/>
              </a:lnSpc>
              <a:spcBef>
                <a:spcPct val="0"/>
              </a:spcBef>
            </a:pPr>
            <a:endParaRPr lang="en-US" sz="1000" smtClean="0"/>
          </a:p>
          <a:p>
            <a:pPr defTabSz="352425">
              <a:lnSpc>
                <a:spcPct val="90000"/>
              </a:lnSpc>
              <a:spcBef>
                <a:spcPct val="0"/>
              </a:spcBef>
            </a:pPr>
            <a:r>
              <a:rPr lang="en-US" sz="1000" smtClean="0"/>
              <a:t>References:</a:t>
            </a:r>
          </a:p>
          <a:p>
            <a:pPr defTabSz="352425">
              <a:lnSpc>
                <a:spcPct val="90000"/>
              </a:lnSpc>
              <a:spcBef>
                <a:spcPct val="0"/>
              </a:spcBef>
            </a:pPr>
            <a:r>
              <a:rPr lang="en-US" sz="1000" smtClean="0"/>
              <a:t>Agency for Healthcare Research and Quality. </a:t>
            </a:r>
            <a:r>
              <a:rPr lang="en-US" sz="1000" i="1" smtClean="0"/>
              <a:t>Methods reference guide for effectiveness and  comparative effectiveness reviews</a:t>
            </a:r>
            <a:r>
              <a:rPr lang="en-US" sz="1000" smtClean="0"/>
              <a:t>, Version 1.0. Rockville, MD: Agency for Health Care Research and Quality; Draft Posted October 2007. Available at: http://www.effectivehealthcare.ahrq.gov/repFiles/2007_10DraftMethodsGuide.pdf.</a:t>
            </a:r>
          </a:p>
          <a:p>
            <a:pPr defTabSz="352425">
              <a:lnSpc>
                <a:spcPct val="90000"/>
              </a:lnSpc>
              <a:spcBef>
                <a:spcPct val="0"/>
              </a:spcBef>
            </a:pPr>
            <a:endParaRPr lang="en-US" sz="1000" smtClean="0"/>
          </a:p>
          <a:p>
            <a:pPr defTabSz="352425">
              <a:lnSpc>
                <a:spcPct val="90000"/>
              </a:lnSpc>
              <a:spcBef>
                <a:spcPct val="0"/>
              </a:spcBef>
            </a:pPr>
            <a:r>
              <a:rPr lang="en-US" sz="1000" smtClean="0"/>
              <a:t>Yank V, Tuohy CV, Logan AC, et al. </a:t>
            </a:r>
            <a:r>
              <a:rPr lang="en-US" sz="1000" i="1" smtClean="0"/>
              <a:t>Comparative Effectiveness of In-Hospital Use of Recombinant Factor VIIa for Off-Label Indications vs. Usual Care</a:t>
            </a:r>
            <a:r>
              <a:rPr lang="en-US" sz="1000" smtClean="0"/>
              <a:t>,</a:t>
            </a:r>
            <a:r>
              <a:rPr lang="en-US" sz="1000" i="1" smtClean="0"/>
              <a:t> </a:t>
            </a:r>
            <a:r>
              <a:rPr lang="en-US" sz="1000" smtClean="0"/>
              <a:t>Comparative Effectiveness Review 21 (Prepared by Stanford–UCSF Evidence-based Practice Center under Contract No. 290-02-0017). Rockville, MD: Agency for Healthcare Research and Quality; May 2010. AHRQ Publication No. 10-EHC030-EF. </a:t>
            </a:r>
          </a:p>
          <a:p>
            <a:pPr defTabSz="352425">
              <a:lnSpc>
                <a:spcPct val="90000"/>
              </a:lnSpc>
              <a:spcBef>
                <a:spcPct val="0"/>
              </a:spcBef>
            </a:pPr>
            <a:r>
              <a:rPr lang="en-US" sz="1000" smtClean="0"/>
              <a:t>http://effectivehealthcare.ahrq.gov/index.cfm/search-for-guides-reviews-and-reports/?pageaction=displayproduct&amp;productID=450</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cxnSp>
        <p:nvCxnSpPr>
          <p:cNvPr id="4" name="Straight Connector 3"/>
          <p:cNvCxnSpPr>
            <a:cxnSpLocks noChangeShapeType="1"/>
          </p:cNvCxnSpPr>
          <p:nvPr/>
        </p:nvCxnSpPr>
        <p:spPr bwMode="auto">
          <a:xfrm>
            <a:off x="703263" y="3059113"/>
            <a:ext cx="7715250" cy="0"/>
          </a:xfrm>
          <a:prstGeom prst="line">
            <a:avLst/>
          </a:prstGeom>
          <a:noFill/>
          <a:ln w="25400">
            <a:solidFill>
              <a:srgbClr val="820000"/>
            </a:solidFill>
            <a:round/>
            <a:headEnd/>
            <a:tailEnd/>
          </a:ln>
        </p:spPr>
      </p:cxnSp>
      <p:pic>
        <p:nvPicPr>
          <p:cNvPr id="5" name="Picture 4" descr="EHC-logo-reversed-color.png"/>
          <p:cNvPicPr>
            <a:picLocks noChangeAspect="1"/>
          </p:cNvPicPr>
          <p:nvPr/>
        </p:nvPicPr>
        <p:blipFill>
          <a:blip r:embed="rId3" cstate="print"/>
          <a:srcRect/>
          <a:stretch>
            <a:fillRect/>
          </a:stretch>
        </p:blipFill>
        <p:spPr bwMode="auto">
          <a:xfrm>
            <a:off x="2667000" y="5181600"/>
            <a:ext cx="3581400" cy="546100"/>
          </a:xfrm>
          <a:prstGeom prst="rect">
            <a:avLst/>
          </a:prstGeom>
          <a:noFill/>
          <a:ln w="9525">
            <a:noFill/>
            <a:miter lim="800000"/>
            <a:headEnd/>
            <a:tailEnd/>
          </a:ln>
        </p:spPr>
      </p:pic>
      <p:sp>
        <p:nvSpPr>
          <p:cNvPr id="2" name="Title 1"/>
          <p:cNvSpPr>
            <a:spLocks noGrp="1"/>
          </p:cNvSpPr>
          <p:nvPr>
            <p:ph type="ctrTitle"/>
          </p:nvPr>
        </p:nvSpPr>
        <p:spPr>
          <a:xfrm>
            <a:off x="685800" y="1444625"/>
            <a:ext cx="7733805" cy="1565050"/>
          </a:xfrm>
          <a:effectLst/>
        </p:spPr>
        <p:txBody>
          <a:bodyPr/>
          <a:lstStyle>
            <a:lvl1pPr algn="ctr">
              <a:defRPr sz="32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799" y="3112477"/>
            <a:ext cx="7733805" cy="1840523"/>
          </a:xfrm>
          <a:prstGeom prst="rect">
            <a:avLst/>
          </a:prstGeom>
        </p:spPr>
        <p:txBody>
          <a:bodyPr lIns="0" tIns="0" rIns="0" bIns="0"/>
          <a:lstStyle>
            <a:lvl1pPr marL="0" indent="0" algn="ctr">
              <a:buNone/>
              <a:defRPr sz="20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830763"/>
          </a:xfrm>
          <a:prstGeom prst="rect">
            <a:avLst/>
          </a:prstGeom>
        </p:spPr>
        <p:txBody>
          <a:bodyPr lIns="0" tIns="0" rIns="0" bIns="0"/>
          <a:lstStyle>
            <a:lvl1pPr>
              <a:lnSpc>
                <a:spcPct val="100000"/>
              </a:lnSpc>
              <a:buSzPct val="100000"/>
              <a:buFont typeface="Wingdings 2" pitchFamily="18" charset="2"/>
              <a:buChar char=""/>
              <a:defRPr sz="2600"/>
            </a:lvl1pPr>
            <a:lvl2pPr marL="569913" indent="-284163">
              <a:lnSpc>
                <a:spcPct val="100000"/>
              </a:lnSpc>
              <a:buSzPct val="100000"/>
              <a:buFont typeface="Wingdings 2" pitchFamily="18" charset="2"/>
              <a:buChar char=""/>
              <a:defRPr/>
            </a:lvl2pPr>
            <a:lvl3pPr marL="855663" indent="-137160">
              <a:lnSpc>
                <a:spcPct val="100000"/>
              </a:lnSpc>
              <a:buSzPct val="100000"/>
              <a:buFont typeface="Wingdings 2" pitchFamily="18" charset="2"/>
              <a:buChar char=""/>
              <a:defRPr sz="1800"/>
            </a:lvl3pPr>
            <a:lvl4pPr marL="1085850" indent="-230188">
              <a:lnSpc>
                <a:spcPct val="100000"/>
              </a:lnSpc>
              <a:buSzPct val="100000"/>
              <a:buFont typeface="Wingdings 2" pitchFamily="18" charset="2"/>
              <a:buChar char=""/>
              <a:defRPr sz="1800"/>
            </a:lvl4pPr>
            <a:lvl5pPr marL="1312863" indent="-227013">
              <a:lnSpc>
                <a:spcPct val="100000"/>
              </a:lnSpc>
              <a:buSzPct val="100000"/>
              <a:buFont typeface="Wingdings 2" pitchFamily="18" charset="2"/>
              <a:buChar cha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sz="quarter" idx="10"/>
          </p:nvPr>
        </p:nvSpPr>
        <p:spPr>
          <a:xfrm>
            <a:off x="4648200" y="1295400"/>
            <a:ext cx="4038600" cy="2362200"/>
          </a:xfrm>
          <a:prstGeom prst="rect">
            <a:avLst/>
          </a:prstGeom>
        </p:spPr>
        <p:txBody>
          <a:bodyPr lIns="0" tIns="0" rIns="0" bIns="0"/>
          <a:lstStyle>
            <a:lvl1pPr marL="231775" indent="-231775">
              <a:lnSpc>
                <a:spcPct val="100000"/>
              </a:lnSpc>
              <a:buSzPct val="100000"/>
              <a:buFont typeface="Wingdings 2" pitchFamily="18" charset="2"/>
              <a:buChar char=""/>
              <a:defRPr sz="2000"/>
            </a:lvl1pPr>
            <a:lvl2pPr marL="457200" indent="-225425">
              <a:lnSpc>
                <a:spcPct val="100000"/>
              </a:lnSpc>
              <a:buSzPct val="100000"/>
              <a:buFont typeface="Wingdings 2" pitchFamily="18" charset="2"/>
              <a:buChar char=""/>
              <a:defRPr sz="1800"/>
            </a:lvl2pPr>
            <a:lvl3pPr marL="688975" indent="-231775">
              <a:lnSpc>
                <a:spcPct val="100000"/>
              </a:lnSpc>
              <a:buSzPct val="100000"/>
              <a:buFont typeface="Wingdings 2" pitchFamily="18" charset="2"/>
              <a:buChar char=""/>
              <a:defRPr sz="1600"/>
            </a:lvl3pPr>
            <a:lvl4pPr marL="914400" indent="-225425">
              <a:lnSpc>
                <a:spcPct val="100000"/>
              </a:lnSpc>
              <a:buSzPct val="100000"/>
              <a:buFont typeface="Wingdings 2" pitchFamily="18" charset="2"/>
              <a:buChar char=""/>
              <a:defRPr sz="1600"/>
            </a:lvl4pPr>
            <a:lvl5pPr marL="1146175" indent="-231775">
              <a:buSzPct val="100000"/>
              <a:buFont typeface="Wingdings 2" pitchFamily="18" charset="2"/>
              <a:buChar cha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sz="quarter" idx="12"/>
          </p:nvPr>
        </p:nvSpPr>
        <p:spPr>
          <a:xfrm>
            <a:off x="4648200" y="3810000"/>
            <a:ext cx="4038600" cy="2362200"/>
          </a:xfrm>
          <a:prstGeom prst="rect">
            <a:avLst/>
          </a:prstGeom>
        </p:spPr>
        <p:txBody>
          <a:bodyPr lIns="0" tIns="0" rIns="0" bIns="0"/>
          <a:lstStyle>
            <a:lvl1pPr marL="231775" indent="-231775">
              <a:lnSpc>
                <a:spcPct val="100000"/>
              </a:lnSpc>
              <a:buSzPct val="100000"/>
              <a:buFont typeface="Wingdings 2" pitchFamily="18" charset="2"/>
              <a:buChar char=""/>
              <a:defRPr sz="2000"/>
            </a:lvl1pPr>
            <a:lvl2pPr marL="457200" indent="-225425">
              <a:lnSpc>
                <a:spcPct val="100000"/>
              </a:lnSpc>
              <a:buSzPct val="100000"/>
              <a:buFont typeface="Wingdings 2" pitchFamily="18" charset="2"/>
              <a:buChar char=""/>
              <a:defRPr sz="1800"/>
            </a:lvl2pPr>
            <a:lvl3pPr marL="688975" indent="-231775">
              <a:lnSpc>
                <a:spcPct val="100000"/>
              </a:lnSpc>
              <a:buSzPct val="100000"/>
              <a:buFont typeface="Wingdings 2" pitchFamily="18" charset="2"/>
              <a:buChar char=""/>
              <a:defRPr sz="1600"/>
            </a:lvl3pPr>
            <a:lvl4pPr marL="914400" indent="-225425">
              <a:lnSpc>
                <a:spcPct val="100000"/>
              </a:lnSpc>
              <a:buSzPct val="100000"/>
              <a:buFont typeface="Wingdings 2" pitchFamily="18" charset="2"/>
              <a:buChar char=""/>
              <a:defRPr sz="1600"/>
            </a:lvl4pPr>
            <a:lvl5pPr marL="1146175" indent="-231775">
              <a:buSzPct val="100000"/>
              <a:buFont typeface="Wingdings 2" pitchFamily="18" charset="2"/>
              <a:buChar cha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295400"/>
            <a:ext cx="8229600" cy="4830763"/>
          </a:xfrm>
          <a:prstGeom prst="rect">
            <a:avLst/>
          </a:prstGeom>
        </p:spPr>
        <p:txBody>
          <a:bodyPr lIns="0" tIns="0" rIns="0" bIns="0"/>
          <a:lstStyle/>
          <a:p>
            <a:pPr lvl="0"/>
            <a:r>
              <a:rPr lang="en-US" noProof="0" smtClean="0"/>
              <a:t>Click icon to add SmartArt graphic</a:t>
            </a:r>
            <a:endParaRPr lang="en-US" noProof="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105400"/>
            <a:ext cx="5486400" cy="457200"/>
          </a:xfrm>
        </p:spPr>
        <p:txBody>
          <a:bodyPr/>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1371600"/>
            <a:ext cx="5486400" cy="3657599"/>
          </a:xfrm>
          <a:prstGeom prst="rect">
            <a:avLst/>
          </a:prstGeom>
        </p:spPr>
        <p:txBody>
          <a:bodyPr lIns="0" tIns="0" rIns="0" bIns="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792288" y="5611090"/>
            <a:ext cx="5486400" cy="561109"/>
          </a:xfrm>
          <a:prstGeom prst="rect">
            <a:avLst/>
          </a:prstGeom>
        </p:spPr>
        <p:txBody>
          <a:bodyPr lIns="0" tIns="0" rIns="0" bIns="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295400"/>
            <a:ext cx="8229600" cy="4830763"/>
          </a:xfrm>
          <a:prstGeom prst="rect">
            <a:avLst/>
          </a:prstGeom>
        </p:spPr>
        <p:txBody>
          <a:bodyPr lIns="0" tIns="0" rIns="0" bIns="0"/>
          <a:lstStyle/>
          <a:p>
            <a:pPr lvl="0"/>
            <a:r>
              <a:rPr lang="en-US" noProof="0" smtClean="0"/>
              <a:t>Click icon to add table</a:t>
            </a:r>
            <a:endParaRPr lang="en-US" noProof="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hart Placeholder 3"/>
          <p:cNvSpPr>
            <a:spLocks noGrp="1"/>
          </p:cNvSpPr>
          <p:nvPr>
            <p:ph type="chart" sz="half" idx="2"/>
          </p:nvPr>
        </p:nvSpPr>
        <p:spPr>
          <a:xfrm>
            <a:off x="4648200" y="1295400"/>
            <a:ext cx="4038600" cy="4830763"/>
          </a:xfrm>
          <a:prstGeom prst="rect">
            <a:avLst/>
          </a:prstGeom>
        </p:spPr>
        <p:txBody>
          <a:bodyPr lIns="0" tIns="0" rIns="0" bIns="0"/>
          <a:lstStyle>
            <a:lvl1pPr>
              <a:buSzPct val="100000"/>
              <a:buFont typeface="Wingdings 2" pitchFamily="18" charset="2"/>
              <a:buChar char=""/>
              <a:defRPr/>
            </a:lvl1pPr>
          </a:lstStyle>
          <a:p>
            <a:pPr lvl="0"/>
            <a:r>
              <a:rPr lang="en-US" noProof="0" smtClean="0"/>
              <a:t>Click icon to add chart</a:t>
            </a:r>
            <a:endParaRPr lang="en-US" noProof="0" dirty="0"/>
          </a:p>
        </p:txBody>
      </p:sp>
      <p:sp>
        <p:nvSpPr>
          <p:cNvPr id="10" name="Text Placeholder 2"/>
          <p:cNvSpPr>
            <a:spLocks noGrp="1"/>
          </p:cNvSpPr>
          <p:nvPr>
            <p:ph type="body" sz="half" idx="1"/>
          </p:nvPr>
        </p:nvSpPr>
        <p:spPr>
          <a:xfrm>
            <a:off x="457200" y="1295400"/>
            <a:ext cx="4038600" cy="4830763"/>
          </a:xfrm>
          <a:prstGeom prst="rect">
            <a:avLst/>
          </a:prstGeom>
        </p:spPr>
        <p:txBody>
          <a:bodyPr lIns="0" tIns="0" rIns="0" bIns="0"/>
          <a:lstStyle>
            <a:lvl1pPr>
              <a:lnSpc>
                <a:spcPct val="100000"/>
              </a:lnSpc>
              <a:buSzPct val="100000"/>
              <a:buFont typeface="Wingdings 2" pitchFamily="18" charset="2"/>
              <a:buChar char=""/>
              <a:defRPr sz="2600"/>
            </a:lvl1pPr>
            <a:lvl2pPr marL="569913" indent="-284163">
              <a:lnSpc>
                <a:spcPct val="100000"/>
              </a:lnSpc>
              <a:buSzPct val="100000"/>
              <a:buFont typeface="Wingdings 2" pitchFamily="18" charset="2"/>
              <a:buChar char=""/>
              <a:defRPr sz="2200"/>
            </a:lvl2pPr>
            <a:lvl3pPr marL="855663" indent="-137160">
              <a:lnSpc>
                <a:spcPct val="100000"/>
              </a:lnSpc>
              <a:buSzPct val="100000"/>
              <a:buFont typeface="Wingdings 2" pitchFamily="18" charset="2"/>
              <a:buChar char=""/>
              <a:defRPr sz="1800"/>
            </a:lvl3pPr>
            <a:lvl4pPr marL="1085850" indent="-230188">
              <a:lnSpc>
                <a:spcPct val="100000"/>
              </a:lnSpc>
              <a:buSzPct val="100000"/>
              <a:buFont typeface="Wingdings 2" pitchFamily="18" charset="2"/>
              <a:buChar char=""/>
              <a:defRPr sz="1800"/>
            </a:lvl4pPr>
            <a:lvl5pPr marL="1312863" indent="-227013">
              <a:lnSpc>
                <a:spcPct val="100000"/>
              </a:lnSpc>
              <a:buSzPct val="100000"/>
              <a:buFont typeface="Wingdings 2" pitchFamily="18" charset="2"/>
              <a:buChar cha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lipArt Placeholder 3"/>
          <p:cNvSpPr>
            <a:spLocks noGrp="1"/>
          </p:cNvSpPr>
          <p:nvPr>
            <p:ph type="clipArt" sz="half" idx="2"/>
          </p:nvPr>
        </p:nvSpPr>
        <p:spPr>
          <a:xfrm>
            <a:off x="4648200" y="1295400"/>
            <a:ext cx="4038600" cy="4830763"/>
          </a:xfrm>
          <a:prstGeom prst="rect">
            <a:avLst/>
          </a:prstGeom>
        </p:spPr>
        <p:txBody>
          <a:bodyPr lIns="0" tIns="0" rIns="0" bIns="0"/>
          <a:lstStyle>
            <a:lvl1pPr>
              <a:buSzPct val="100000"/>
              <a:buFont typeface="Wingdings 2" pitchFamily="18" charset="2"/>
              <a:buChar char=""/>
              <a:defRPr/>
            </a:lvl1pPr>
          </a:lstStyle>
          <a:p>
            <a:pPr lvl="0"/>
            <a:r>
              <a:rPr lang="en-US" noProof="0" smtClean="0"/>
              <a:t>Click icon to add clip art</a:t>
            </a:r>
            <a:endParaRPr lang="en-US" noProof="0" dirty="0"/>
          </a:p>
        </p:txBody>
      </p:sp>
      <p:sp>
        <p:nvSpPr>
          <p:cNvPr id="5" name="Text Placeholder 2"/>
          <p:cNvSpPr>
            <a:spLocks noGrp="1"/>
          </p:cNvSpPr>
          <p:nvPr>
            <p:ph type="body" sz="half" idx="1"/>
          </p:nvPr>
        </p:nvSpPr>
        <p:spPr>
          <a:xfrm>
            <a:off x="457200" y="1295400"/>
            <a:ext cx="4038600" cy="4830763"/>
          </a:xfrm>
          <a:prstGeom prst="rect">
            <a:avLst/>
          </a:prstGeom>
        </p:spPr>
        <p:txBody>
          <a:bodyPr lIns="0" tIns="0" rIns="0" bIns="0"/>
          <a:lstStyle>
            <a:lvl1pPr>
              <a:lnSpc>
                <a:spcPct val="100000"/>
              </a:lnSpc>
              <a:buSzPct val="100000"/>
              <a:buFont typeface="Wingdings 2" pitchFamily="18" charset="2"/>
              <a:buChar char=""/>
              <a:defRPr sz="2600"/>
            </a:lvl1pPr>
            <a:lvl2pPr marL="569913" indent="-284163">
              <a:lnSpc>
                <a:spcPct val="100000"/>
              </a:lnSpc>
              <a:buSzPct val="100000"/>
              <a:buFont typeface="Wingdings 2" pitchFamily="18" charset="2"/>
              <a:buChar char=""/>
              <a:defRPr sz="2200"/>
            </a:lvl2pPr>
            <a:lvl3pPr marL="855663" indent="-137160">
              <a:lnSpc>
                <a:spcPct val="100000"/>
              </a:lnSpc>
              <a:buSzPct val="100000"/>
              <a:buFont typeface="Wingdings 2" pitchFamily="18" charset="2"/>
              <a:buChar char=""/>
              <a:defRPr sz="1800"/>
            </a:lvl3pPr>
            <a:lvl4pPr marL="1085850" indent="-230188">
              <a:lnSpc>
                <a:spcPct val="100000"/>
              </a:lnSpc>
              <a:buSzPct val="100000"/>
              <a:buFont typeface="Wingdings 2" pitchFamily="18" charset="2"/>
              <a:buChar char=""/>
              <a:defRPr sz="1800"/>
            </a:lvl4pPr>
            <a:lvl5pPr marL="1312863" indent="-231775">
              <a:lnSpc>
                <a:spcPct val="100000"/>
              </a:lnSpc>
              <a:buSzPct val="100000"/>
              <a:buFont typeface="Wingdings 2" pitchFamily="18" charset="2"/>
              <a:buChar cha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295400"/>
            <a:ext cx="4038600" cy="4830763"/>
          </a:xfrm>
          <a:prstGeom prst="rect">
            <a:avLst/>
          </a:prstGeom>
        </p:spPr>
        <p:txBody>
          <a:bodyPr lIns="0" tIns="0" rIns="0" bIns="0"/>
          <a:lstStyle>
            <a:lvl1pPr>
              <a:lnSpc>
                <a:spcPct val="100000"/>
              </a:lnSpc>
              <a:buSzPct val="100000"/>
              <a:buFont typeface="Wingdings 2" pitchFamily="18" charset="2"/>
              <a:buChar char=""/>
              <a:defRPr sz="2600"/>
            </a:lvl1pPr>
            <a:lvl2pPr marL="569913" indent="-284163">
              <a:lnSpc>
                <a:spcPct val="100000"/>
              </a:lnSpc>
              <a:buSzPct val="100000"/>
              <a:buFont typeface="Wingdings 2" pitchFamily="18" charset="2"/>
              <a:buChar char=""/>
              <a:defRPr/>
            </a:lvl2pPr>
            <a:lvl3pPr marL="801688" indent="-231775">
              <a:lnSpc>
                <a:spcPct val="100000"/>
              </a:lnSpc>
              <a:buSzPct val="100000"/>
              <a:buFont typeface="Wingdings 2" pitchFamily="18" charset="2"/>
              <a:buChar char=""/>
              <a:defRPr sz="1800"/>
            </a:lvl3pPr>
            <a:lvl4pPr marL="1027113" indent="-225425">
              <a:lnSpc>
                <a:spcPct val="100000"/>
              </a:lnSpc>
              <a:buSzPct val="100000"/>
              <a:buFont typeface="Wingdings 2" pitchFamily="18" charset="2"/>
              <a:buChar char=""/>
              <a:defRPr sz="1800"/>
            </a:lvl4pPr>
            <a:lvl5pPr marL="1258888" indent="-231775">
              <a:lnSpc>
                <a:spcPct val="100000"/>
              </a:lnSpc>
              <a:buSzPct val="100000"/>
              <a:buFont typeface="Wingdings 2" pitchFamily="18" charset="2"/>
              <a:buChar cha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2"/>
          <p:cNvSpPr>
            <a:spLocks noGrp="1"/>
          </p:cNvSpPr>
          <p:nvPr>
            <p:ph type="body" sz="half" idx="1"/>
          </p:nvPr>
        </p:nvSpPr>
        <p:spPr>
          <a:xfrm>
            <a:off x="457200" y="1295400"/>
            <a:ext cx="4038600" cy="4830763"/>
          </a:xfrm>
          <a:prstGeom prst="rect">
            <a:avLst/>
          </a:prstGeom>
        </p:spPr>
        <p:txBody>
          <a:bodyPr lIns="0" tIns="0" rIns="0" bIns="0"/>
          <a:lstStyle>
            <a:lvl1pPr>
              <a:lnSpc>
                <a:spcPct val="100000"/>
              </a:lnSpc>
              <a:buSzPct val="100000"/>
              <a:buFont typeface="Wingdings 2" pitchFamily="18" charset="2"/>
              <a:buChar char=""/>
              <a:defRPr sz="2600"/>
            </a:lvl1pPr>
            <a:lvl2pPr marL="569913" indent="-284163">
              <a:lnSpc>
                <a:spcPct val="100000"/>
              </a:lnSpc>
              <a:buSzPct val="100000"/>
              <a:buFont typeface="Wingdings 2" pitchFamily="18" charset="2"/>
              <a:buChar char=""/>
              <a:defRPr sz="2200"/>
            </a:lvl2pPr>
            <a:lvl3pPr marL="855663" indent="-137160">
              <a:lnSpc>
                <a:spcPct val="100000"/>
              </a:lnSpc>
              <a:buSzPct val="100000"/>
              <a:buFont typeface="Wingdings 2" pitchFamily="18" charset="2"/>
              <a:buChar char=""/>
              <a:defRPr sz="1800"/>
            </a:lvl3pPr>
            <a:lvl4pPr marL="1085850" indent="-230188">
              <a:lnSpc>
                <a:spcPct val="100000"/>
              </a:lnSpc>
              <a:buSzPct val="100000"/>
              <a:buFont typeface="Wingdings 2" pitchFamily="18" charset="2"/>
              <a:buChar char=""/>
              <a:defRPr sz="1800"/>
            </a:lvl4pPr>
            <a:lvl5pPr marL="1312863" indent="-227013">
              <a:lnSpc>
                <a:spcPct val="100000"/>
              </a:lnSpc>
              <a:buSzPct val="100000"/>
              <a:buFont typeface="Wingdings 2" pitchFamily="18" charset="2"/>
              <a:buChar cha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Text Placeholder 2"/>
          <p:cNvSpPr>
            <a:spLocks noGrp="1"/>
          </p:cNvSpPr>
          <p:nvPr>
            <p:ph type="body" sz="half" idx="1"/>
          </p:nvPr>
        </p:nvSpPr>
        <p:spPr>
          <a:xfrm>
            <a:off x="457200" y="1295400"/>
            <a:ext cx="4038600" cy="4830763"/>
          </a:xfrm>
          <a:prstGeom prst="rect">
            <a:avLst/>
          </a:prstGeom>
        </p:spPr>
        <p:txBody>
          <a:bodyPr lIns="0" tIns="0" rIns="0" bIns="0"/>
          <a:lstStyle>
            <a:lvl1pPr>
              <a:lnSpc>
                <a:spcPct val="100000"/>
              </a:lnSpc>
              <a:buSzPct val="100000"/>
              <a:buFont typeface="Wingdings 2" pitchFamily="18" charset="2"/>
              <a:buChar char=""/>
              <a:defRPr sz="2600"/>
            </a:lvl1pPr>
            <a:lvl2pPr marL="569913" indent="-284163">
              <a:lnSpc>
                <a:spcPct val="100000"/>
              </a:lnSpc>
              <a:buSzPct val="100000"/>
              <a:buFont typeface="Wingdings 2" pitchFamily="18" charset="2"/>
              <a:buChar char=""/>
              <a:defRPr sz="2200"/>
            </a:lvl2pPr>
            <a:lvl3pPr marL="855663" indent="-137160">
              <a:lnSpc>
                <a:spcPct val="100000"/>
              </a:lnSpc>
              <a:buSzPct val="100000"/>
              <a:buFont typeface="Wingdings 2" pitchFamily="18" charset="2"/>
              <a:buChar char=""/>
              <a:defRPr sz="1800"/>
            </a:lvl3pPr>
            <a:lvl4pPr marL="1085850" indent="-230188">
              <a:lnSpc>
                <a:spcPct val="100000"/>
              </a:lnSpc>
              <a:buSzPct val="100000"/>
              <a:buFont typeface="Wingdings 2" pitchFamily="18" charset="2"/>
              <a:buChar char=""/>
              <a:defRPr sz="1800"/>
            </a:lvl4pPr>
            <a:lvl5pPr marL="1312863" indent="-227013">
              <a:lnSpc>
                <a:spcPct val="100000"/>
              </a:lnSpc>
              <a:buSzPct val="100000"/>
              <a:buFont typeface="Wingdings 2" pitchFamily="18" charset="2"/>
              <a:buChar cha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sz="quarter" idx="10"/>
          </p:nvPr>
        </p:nvSpPr>
        <p:spPr>
          <a:xfrm>
            <a:off x="4648200" y="1295400"/>
            <a:ext cx="4038600" cy="2362200"/>
          </a:xfrm>
          <a:prstGeom prst="rect">
            <a:avLst/>
          </a:prstGeom>
        </p:spPr>
        <p:txBody>
          <a:bodyPr lIns="0" tIns="0" rIns="0" bIns="0"/>
          <a:lstStyle>
            <a:lvl1pPr marL="231775" indent="-231775">
              <a:lnSpc>
                <a:spcPct val="100000"/>
              </a:lnSpc>
              <a:buSzPct val="100000"/>
              <a:buFont typeface="Wingdings 2" pitchFamily="18" charset="2"/>
              <a:buChar char=""/>
              <a:defRPr sz="2000"/>
            </a:lvl1pPr>
            <a:lvl2pPr marL="457200" indent="-225425">
              <a:lnSpc>
                <a:spcPct val="100000"/>
              </a:lnSpc>
              <a:buSzPct val="100000"/>
              <a:buFont typeface="Wingdings 2" pitchFamily="18" charset="2"/>
              <a:buChar char=""/>
              <a:defRPr sz="1800"/>
            </a:lvl2pPr>
            <a:lvl3pPr marL="688975" indent="-231775">
              <a:lnSpc>
                <a:spcPct val="100000"/>
              </a:lnSpc>
              <a:buSzPct val="100000"/>
              <a:buFont typeface="Wingdings 2" pitchFamily="18" charset="2"/>
              <a:buChar char=""/>
              <a:defRPr sz="1600"/>
            </a:lvl3pPr>
            <a:lvl4pPr marL="914400" indent="-225425">
              <a:lnSpc>
                <a:spcPct val="100000"/>
              </a:lnSpc>
              <a:buSzPct val="100000"/>
              <a:buFont typeface="Wingdings 2" pitchFamily="18" charset="2"/>
              <a:buChar char=""/>
              <a:defRPr sz="1600"/>
            </a:lvl4pPr>
            <a:lvl5pPr marL="1146175" indent="-231775">
              <a:buSzPct val="100000"/>
              <a:buFont typeface="Wingdings 2" pitchFamily="18" charset="2"/>
              <a:buChar cha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Content Placeholder 2"/>
          <p:cNvSpPr>
            <a:spLocks noGrp="1"/>
          </p:cNvSpPr>
          <p:nvPr>
            <p:ph sz="quarter" idx="12"/>
          </p:nvPr>
        </p:nvSpPr>
        <p:spPr>
          <a:xfrm>
            <a:off x="4648200" y="3810000"/>
            <a:ext cx="4038600" cy="2362200"/>
          </a:xfrm>
          <a:prstGeom prst="rect">
            <a:avLst/>
          </a:prstGeom>
        </p:spPr>
        <p:txBody>
          <a:bodyPr lIns="0" tIns="0" rIns="0" bIns="0"/>
          <a:lstStyle>
            <a:lvl1pPr marL="231775" indent="-231775">
              <a:lnSpc>
                <a:spcPct val="100000"/>
              </a:lnSpc>
              <a:buSzPct val="100000"/>
              <a:buFont typeface="Wingdings 2" pitchFamily="18" charset="2"/>
              <a:buChar char=""/>
              <a:defRPr sz="2000"/>
            </a:lvl1pPr>
            <a:lvl2pPr marL="457200" indent="-225425">
              <a:lnSpc>
                <a:spcPct val="100000"/>
              </a:lnSpc>
              <a:buSzPct val="100000"/>
              <a:buFont typeface="Wingdings 2" pitchFamily="18" charset="2"/>
              <a:buChar char=""/>
              <a:defRPr sz="1800"/>
            </a:lvl2pPr>
            <a:lvl3pPr marL="688975" indent="-231775">
              <a:lnSpc>
                <a:spcPct val="100000"/>
              </a:lnSpc>
              <a:buSzPct val="100000"/>
              <a:buFont typeface="Wingdings 2" pitchFamily="18" charset="2"/>
              <a:buChar char=""/>
              <a:defRPr sz="1600"/>
            </a:lvl3pPr>
            <a:lvl4pPr marL="914400" indent="-225425">
              <a:lnSpc>
                <a:spcPct val="100000"/>
              </a:lnSpc>
              <a:buSzPct val="100000"/>
              <a:buFont typeface="Wingdings 2" pitchFamily="18" charset="2"/>
              <a:buChar char=""/>
              <a:defRPr sz="1600"/>
            </a:lvl4pPr>
            <a:lvl5pPr marL="1146175" indent="-231775">
              <a:buSzPct val="100000"/>
              <a:buFont typeface="Wingdings 2" pitchFamily="18" charset="2"/>
              <a:buChar cha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2 Content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2"/>
          <p:cNvSpPr>
            <a:spLocks noGrp="1"/>
          </p:cNvSpPr>
          <p:nvPr>
            <p:ph sz="quarter" idx="1"/>
          </p:nvPr>
        </p:nvSpPr>
        <p:spPr>
          <a:xfrm>
            <a:off x="457200" y="1295400"/>
            <a:ext cx="4038600" cy="2362200"/>
          </a:xfrm>
          <a:prstGeom prst="rect">
            <a:avLst/>
          </a:prstGeom>
        </p:spPr>
        <p:txBody>
          <a:bodyPr lIns="0" tIns="0" rIns="0" bIns="0"/>
          <a:lstStyle>
            <a:lvl1pPr marL="231775" indent="-231775">
              <a:lnSpc>
                <a:spcPct val="100000"/>
              </a:lnSpc>
              <a:buSzPct val="100000"/>
              <a:buFont typeface="Wingdings 2" pitchFamily="18" charset="2"/>
              <a:buChar char=""/>
              <a:defRPr sz="2000"/>
            </a:lvl1pPr>
            <a:lvl2pPr marL="457200" indent="-225425">
              <a:lnSpc>
                <a:spcPct val="100000"/>
              </a:lnSpc>
              <a:buSzPct val="100000"/>
              <a:buFont typeface="Wingdings 2" pitchFamily="18" charset="2"/>
              <a:buChar char=""/>
              <a:defRPr sz="1800"/>
            </a:lvl2pPr>
            <a:lvl3pPr marL="688975" indent="-231775">
              <a:lnSpc>
                <a:spcPct val="100000"/>
              </a:lnSpc>
              <a:buSzPct val="100000"/>
              <a:buFont typeface="Wingdings 2" pitchFamily="18" charset="2"/>
              <a:buChar char=""/>
              <a:defRPr sz="1600"/>
            </a:lvl3pPr>
            <a:lvl4pPr marL="914400" indent="-225425">
              <a:lnSpc>
                <a:spcPct val="100000"/>
              </a:lnSpc>
              <a:buSzPct val="100000"/>
              <a:buFont typeface="Wingdings 2" pitchFamily="18" charset="2"/>
              <a:buChar char=""/>
              <a:defRPr sz="1600"/>
            </a:lvl4pPr>
            <a:lvl5pPr marL="1146175" indent="-231775">
              <a:buSzPct val="100000"/>
              <a:buFont typeface="Wingdings 2" pitchFamily="18" charset="2"/>
              <a:buChar cha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sz="quarter" idx="11"/>
          </p:nvPr>
        </p:nvSpPr>
        <p:spPr>
          <a:xfrm>
            <a:off x="457200" y="3810000"/>
            <a:ext cx="4038600" cy="2362200"/>
          </a:xfrm>
          <a:prstGeom prst="rect">
            <a:avLst/>
          </a:prstGeom>
        </p:spPr>
        <p:txBody>
          <a:bodyPr lIns="0" tIns="0" rIns="0" bIns="0"/>
          <a:lstStyle>
            <a:lvl1pPr marL="231775" indent="-231775">
              <a:lnSpc>
                <a:spcPct val="100000"/>
              </a:lnSpc>
              <a:buSzPct val="100000"/>
              <a:buFont typeface="Wingdings 2" pitchFamily="18" charset="2"/>
              <a:buChar char=""/>
              <a:defRPr sz="2000"/>
            </a:lvl1pPr>
            <a:lvl2pPr marL="457200" indent="-225425">
              <a:lnSpc>
                <a:spcPct val="100000"/>
              </a:lnSpc>
              <a:buSzPct val="100000"/>
              <a:buFont typeface="Wingdings 2" pitchFamily="18" charset="2"/>
              <a:buChar char=""/>
              <a:defRPr sz="1800"/>
            </a:lvl2pPr>
            <a:lvl3pPr marL="688975" indent="-231775">
              <a:lnSpc>
                <a:spcPct val="100000"/>
              </a:lnSpc>
              <a:buSzPct val="100000"/>
              <a:buFont typeface="Wingdings 2" pitchFamily="18" charset="2"/>
              <a:buChar char=""/>
              <a:defRPr sz="1600"/>
            </a:lvl3pPr>
            <a:lvl4pPr marL="914400" indent="-225425">
              <a:lnSpc>
                <a:spcPct val="100000"/>
              </a:lnSpc>
              <a:buSzPct val="100000"/>
              <a:buFont typeface="Wingdings 2" pitchFamily="18" charset="2"/>
              <a:buChar char=""/>
              <a:defRPr sz="1600"/>
            </a:lvl4pPr>
            <a:lvl5pPr marL="1146175" indent="-231775">
              <a:buSzPct val="100000"/>
              <a:buFont typeface="Wingdings 2" pitchFamily="18" charset="2"/>
              <a:buChar cha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Content Placeholder 3"/>
          <p:cNvSpPr>
            <a:spLocks noGrp="1"/>
          </p:cNvSpPr>
          <p:nvPr>
            <p:ph sz="half" idx="2"/>
          </p:nvPr>
        </p:nvSpPr>
        <p:spPr>
          <a:xfrm>
            <a:off x="4648200" y="1295400"/>
            <a:ext cx="4038600" cy="4830763"/>
          </a:xfrm>
          <a:prstGeom prst="rect">
            <a:avLst/>
          </a:prstGeom>
        </p:spPr>
        <p:txBody>
          <a:bodyPr lIns="0" tIns="0" rIns="0" bIns="0"/>
          <a:lstStyle>
            <a:lvl1pPr>
              <a:lnSpc>
                <a:spcPct val="100000"/>
              </a:lnSpc>
              <a:buSzPct val="100000"/>
              <a:buFont typeface="Wingdings 2" pitchFamily="18" charset="2"/>
              <a:buChar char=""/>
              <a:defRPr sz="2600"/>
            </a:lvl1pPr>
            <a:lvl2pPr marL="569913" indent="-284163">
              <a:lnSpc>
                <a:spcPct val="100000"/>
              </a:lnSpc>
              <a:buSzPct val="100000"/>
              <a:buFont typeface="Wingdings 2" pitchFamily="18" charset="2"/>
              <a:buChar char=""/>
              <a:defRPr/>
            </a:lvl2pPr>
            <a:lvl3pPr marL="801688" indent="-231775">
              <a:lnSpc>
                <a:spcPct val="100000"/>
              </a:lnSpc>
              <a:buSzPct val="100000"/>
              <a:buFont typeface="Wingdings 2" pitchFamily="18" charset="2"/>
              <a:buChar char=""/>
              <a:defRPr sz="1800"/>
            </a:lvl3pPr>
            <a:lvl4pPr marL="1027113" indent="-225425">
              <a:lnSpc>
                <a:spcPct val="100000"/>
              </a:lnSpc>
              <a:buSzPct val="100000"/>
              <a:buFont typeface="Wingdings 2" pitchFamily="18" charset="2"/>
              <a:buChar char=""/>
              <a:defRPr sz="1800"/>
            </a:lvl4pPr>
            <a:lvl5pPr marL="1258888" indent="-231775">
              <a:lnSpc>
                <a:spcPct val="100000"/>
              </a:lnSpc>
              <a:buSzPct val="100000"/>
              <a:buFont typeface="Wingdings 2" pitchFamily="18" charset="2"/>
              <a:buChar cha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8448"/>
            <a:ext cx="8229600" cy="4828032"/>
          </a:xfrm>
          <a:prstGeom prst="rect">
            <a:avLst/>
          </a:prstGeom>
        </p:spPr>
        <p:txBody>
          <a:bodyPr lIns="0" tIns="0" rIns="0" bIns="0"/>
          <a:lstStyle>
            <a:lvl1pPr marL="231775" indent="-231775">
              <a:lnSpc>
                <a:spcPct val="100000"/>
              </a:lnSpc>
              <a:buSzPct val="100000"/>
              <a:buFont typeface="Wingdings 2" pitchFamily="18" charset="2"/>
              <a:buChar char=""/>
              <a:defRPr sz="2800"/>
            </a:lvl1pPr>
            <a:lvl2pPr marL="515938" indent="-230188">
              <a:lnSpc>
                <a:spcPct val="100000"/>
              </a:lnSpc>
              <a:buSzPct val="100000"/>
              <a:buFont typeface="Wingdings 2" pitchFamily="18" charset="2"/>
              <a:buChar char=""/>
              <a:defRPr sz="2000"/>
            </a:lvl2pPr>
            <a:lvl3pPr marL="742950" indent="-227013">
              <a:lnSpc>
                <a:spcPct val="100000"/>
              </a:lnSpc>
              <a:buSzPct val="100000"/>
              <a:buFont typeface="Wingdings 2" pitchFamily="18" charset="2"/>
              <a:buChar char=""/>
              <a:defRPr sz="2000"/>
            </a:lvl3pPr>
            <a:lvl4pPr marL="973138" indent="-230188">
              <a:lnSpc>
                <a:spcPct val="100000"/>
              </a:lnSpc>
              <a:buSzPct val="100000"/>
              <a:buFont typeface="Wingdings 2" pitchFamily="18" charset="2"/>
              <a:buChar char=""/>
              <a:defRPr sz="2000"/>
            </a:lvl4pPr>
            <a:lvl5pPr marL="1200150" indent="-227013">
              <a:lnSpc>
                <a:spcPct val="100000"/>
              </a:lnSpc>
              <a:buSzPct val="100000"/>
              <a:buFont typeface="Wingdings 2" pitchFamily="18" charset="2"/>
              <a:buChar char=""/>
              <a:defRPr sz="2000"/>
            </a:lvl5pPr>
          </a:lstStyle>
          <a:p>
            <a:pPr lvl="0"/>
            <a:r>
              <a:rPr lang="en-US" smtClean="0"/>
              <a:t>Click to edit Master text styles</a:t>
            </a:r>
          </a:p>
          <a:p>
            <a:pPr lvl="1"/>
            <a:r>
              <a:rPr lang="en-US" smtClean="0"/>
              <a:t>Second level</a:t>
            </a:r>
          </a:p>
          <a:p>
            <a:pPr lvl="2"/>
            <a:r>
              <a:rPr lang="en-US" smtClean="0"/>
              <a:t>Third level</a:t>
            </a:r>
          </a:p>
        </p:txBody>
      </p:sp>
      <p:sp>
        <p:nvSpPr>
          <p:cNvPr id="5" name="Title 1"/>
          <p:cNvSpPr>
            <a:spLocks noGrp="1"/>
          </p:cNvSpPr>
          <p:nvPr>
            <p:ph type="title"/>
          </p:nvPr>
        </p:nvSpPr>
        <p:spPr>
          <a:xfrm>
            <a:off x="457200" y="130175"/>
            <a:ext cx="8229600" cy="860425"/>
          </a:xfrm>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2-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95400"/>
            <a:ext cx="4038600" cy="4830763"/>
          </a:xfrm>
          <a:prstGeom prst="rect">
            <a:avLst/>
          </a:prstGeom>
        </p:spPr>
        <p:txBody>
          <a:bodyPr lIns="0" tIns="0" rIns="0" bIns="0"/>
          <a:lstStyle>
            <a:lvl1pPr>
              <a:lnSpc>
                <a:spcPct val="100000"/>
              </a:lnSpc>
              <a:buSzPct val="100000"/>
              <a:buFont typeface="Wingdings 2" pitchFamily="18" charset="2"/>
              <a:buChar char=""/>
              <a:defRPr sz="2600"/>
            </a:lvl1pPr>
            <a:lvl2pPr marL="569913" indent="-284163">
              <a:lnSpc>
                <a:spcPct val="100000"/>
              </a:lnSpc>
              <a:buSzPct val="100000"/>
              <a:buFont typeface="Wingdings 2" pitchFamily="18" charset="2"/>
              <a:buChar char=""/>
              <a:defRPr sz="2200"/>
            </a:lvl2pPr>
            <a:lvl3pPr marL="855663" indent="-137160">
              <a:lnSpc>
                <a:spcPct val="100000"/>
              </a:lnSpc>
              <a:buSzPct val="100000"/>
              <a:buFont typeface="Wingdings 2" pitchFamily="18" charset="2"/>
              <a:buChar char=""/>
              <a:defRPr sz="1800"/>
            </a:lvl3pPr>
            <a:lvl4pPr marL="1085850" indent="-230188">
              <a:lnSpc>
                <a:spcPct val="100000"/>
              </a:lnSpc>
              <a:buSzPct val="100000"/>
              <a:buFont typeface="Wingdings 2" pitchFamily="18" charset="2"/>
              <a:buChar char=""/>
              <a:defRPr sz="1800"/>
            </a:lvl4pPr>
            <a:lvl5pPr marL="1312863" indent="-227013">
              <a:lnSpc>
                <a:spcPct val="100000"/>
              </a:lnSpc>
              <a:buSzPct val="100000"/>
              <a:buFont typeface="Wingdings 2" pitchFamily="18" charset="2"/>
              <a:buChar cha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2"/>
          <p:cNvSpPr>
            <a:spLocks noGrp="1"/>
          </p:cNvSpPr>
          <p:nvPr>
            <p:ph type="body" sz="half" idx="10"/>
          </p:nvPr>
        </p:nvSpPr>
        <p:spPr>
          <a:xfrm>
            <a:off x="4648200" y="1295400"/>
            <a:ext cx="4038600" cy="4830763"/>
          </a:xfrm>
          <a:prstGeom prst="rect">
            <a:avLst/>
          </a:prstGeom>
        </p:spPr>
        <p:txBody>
          <a:bodyPr lIns="0" tIns="0" rIns="0" bIns="0"/>
          <a:lstStyle>
            <a:lvl1pPr>
              <a:lnSpc>
                <a:spcPct val="100000"/>
              </a:lnSpc>
              <a:buSzPct val="100000"/>
              <a:buFont typeface="Wingdings 2" pitchFamily="18" charset="2"/>
              <a:buChar char=""/>
              <a:defRPr sz="2600"/>
            </a:lvl1pPr>
            <a:lvl2pPr marL="569913" indent="-284163">
              <a:lnSpc>
                <a:spcPct val="100000"/>
              </a:lnSpc>
              <a:buSzPct val="100000"/>
              <a:buFont typeface="Wingdings 2" pitchFamily="18" charset="2"/>
              <a:buChar char=""/>
              <a:defRPr sz="2200"/>
            </a:lvl2pPr>
            <a:lvl3pPr marL="855663" indent="-137160">
              <a:lnSpc>
                <a:spcPct val="100000"/>
              </a:lnSpc>
              <a:buSzPct val="100000"/>
              <a:buFont typeface="Wingdings 2" pitchFamily="18" charset="2"/>
              <a:buChar char=""/>
              <a:defRPr sz="1800"/>
            </a:lvl3pPr>
            <a:lvl4pPr marL="1085850" indent="-230188">
              <a:lnSpc>
                <a:spcPct val="100000"/>
              </a:lnSpc>
              <a:buSzPct val="100000"/>
              <a:buFont typeface="Wingdings 2" pitchFamily="18" charset="2"/>
              <a:buChar char=""/>
              <a:defRPr sz="1800"/>
            </a:lvl4pPr>
            <a:lvl5pPr marL="1312863" indent="-227013">
              <a:lnSpc>
                <a:spcPct val="100000"/>
              </a:lnSpc>
              <a:buSzPct val="100000"/>
              <a:buFont typeface="Wingdings 2" pitchFamily="18" charset="2"/>
              <a:buChar cha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295400"/>
            <a:ext cx="8229600" cy="4830763"/>
          </a:xfrm>
          <a:prstGeom prst="rect">
            <a:avLst/>
          </a:prstGeom>
        </p:spPr>
        <p:txBody>
          <a:bodyPr lIns="0" tIns="0" rIns="0" bIns="0"/>
          <a:lstStyle/>
          <a:p>
            <a:pPr lvl="0"/>
            <a:r>
              <a:rPr lang="en-US" noProof="0" smtClean="0"/>
              <a:t>Click icon to add chart</a:t>
            </a:r>
            <a:endParaRPr lang="en-US"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457200" y="1295400"/>
            <a:ext cx="4038600" cy="4830763"/>
          </a:xfrm>
          <a:prstGeom prst="rect">
            <a:avLst/>
          </a:prstGeom>
        </p:spPr>
        <p:txBody>
          <a:bodyPr/>
          <a:lstStyle/>
          <a:p>
            <a:pPr lvl="0"/>
            <a:r>
              <a:rPr lang="en-US" noProof="0" smtClean="0"/>
              <a:t>Click icon to add chart</a:t>
            </a:r>
            <a:endParaRPr lang="en-US" noProof="0"/>
          </a:p>
        </p:txBody>
      </p:sp>
      <p:sp>
        <p:nvSpPr>
          <p:cNvPr id="6" name="Text Placeholder 2"/>
          <p:cNvSpPr>
            <a:spLocks noGrp="1"/>
          </p:cNvSpPr>
          <p:nvPr>
            <p:ph type="body" sz="half" idx="10"/>
          </p:nvPr>
        </p:nvSpPr>
        <p:spPr>
          <a:xfrm>
            <a:off x="4648200" y="1295400"/>
            <a:ext cx="4038600" cy="4830763"/>
          </a:xfrm>
          <a:prstGeom prst="rect">
            <a:avLst/>
          </a:prstGeom>
        </p:spPr>
        <p:txBody>
          <a:bodyPr lIns="0" tIns="0" rIns="0" bIns="0"/>
          <a:lstStyle>
            <a:lvl1pPr>
              <a:lnSpc>
                <a:spcPct val="100000"/>
              </a:lnSpc>
              <a:buSzPct val="100000"/>
              <a:buFont typeface="Wingdings 2" pitchFamily="18" charset="2"/>
              <a:buChar char=""/>
              <a:defRPr sz="2600"/>
            </a:lvl1pPr>
            <a:lvl2pPr marL="569913" indent="-284163">
              <a:lnSpc>
                <a:spcPct val="100000"/>
              </a:lnSpc>
              <a:buSzPct val="100000"/>
              <a:buFont typeface="Wingdings 2" pitchFamily="18" charset="2"/>
              <a:buChar char=""/>
              <a:defRPr sz="2200"/>
            </a:lvl2pPr>
            <a:lvl3pPr marL="855663" indent="-137160">
              <a:lnSpc>
                <a:spcPct val="100000"/>
              </a:lnSpc>
              <a:buSzPct val="100000"/>
              <a:buFont typeface="Wingdings 2" pitchFamily="18" charset="2"/>
              <a:buChar char=""/>
              <a:defRPr sz="1800"/>
            </a:lvl3pPr>
            <a:lvl4pPr marL="1085850" indent="-230188">
              <a:lnSpc>
                <a:spcPct val="100000"/>
              </a:lnSpc>
              <a:buSzPct val="100000"/>
              <a:buFont typeface="Wingdings 2" pitchFamily="18" charset="2"/>
              <a:buChar char=""/>
              <a:defRPr sz="1800"/>
            </a:lvl4pPr>
            <a:lvl5pPr marL="1312863" indent="-227013">
              <a:lnSpc>
                <a:spcPct val="100000"/>
              </a:lnSpc>
              <a:buSzPct val="100000"/>
              <a:buFont typeface="Wingdings 2" pitchFamily="18" charset="2"/>
              <a:buChar cha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295400"/>
            <a:ext cx="4038600" cy="4830763"/>
          </a:xfrm>
          <a:prstGeom prst="rect">
            <a:avLst/>
          </a:prstGeom>
        </p:spPr>
        <p:txBody>
          <a:bodyPr/>
          <a:lstStyle/>
          <a:p>
            <a:pPr lvl="0"/>
            <a:r>
              <a:rPr lang="en-US" noProof="0" smtClean="0"/>
              <a:t>Click icon to add clip art</a:t>
            </a:r>
            <a:endParaRPr lang="en-US" noProof="0" dirty="0"/>
          </a:p>
        </p:txBody>
      </p:sp>
      <p:sp>
        <p:nvSpPr>
          <p:cNvPr id="5" name="Text Placeholder 2"/>
          <p:cNvSpPr>
            <a:spLocks noGrp="1"/>
          </p:cNvSpPr>
          <p:nvPr>
            <p:ph type="body" sz="half" idx="10"/>
          </p:nvPr>
        </p:nvSpPr>
        <p:spPr>
          <a:xfrm>
            <a:off x="4648200" y="1295400"/>
            <a:ext cx="4038600" cy="4830763"/>
          </a:xfrm>
          <a:prstGeom prst="rect">
            <a:avLst/>
          </a:prstGeom>
        </p:spPr>
        <p:txBody>
          <a:bodyPr lIns="0" tIns="0" rIns="0" bIns="0"/>
          <a:lstStyle>
            <a:lvl1pPr>
              <a:lnSpc>
                <a:spcPct val="100000"/>
              </a:lnSpc>
              <a:buSzPct val="100000"/>
              <a:buFont typeface="Wingdings 2" pitchFamily="18" charset="2"/>
              <a:buChar char=""/>
              <a:defRPr sz="2600"/>
            </a:lvl1pPr>
            <a:lvl2pPr marL="569913" indent="-284163">
              <a:lnSpc>
                <a:spcPct val="100000"/>
              </a:lnSpc>
              <a:buSzPct val="100000"/>
              <a:buFont typeface="Wingdings 2" pitchFamily="18" charset="2"/>
              <a:buChar char=""/>
              <a:defRPr sz="2200"/>
            </a:lvl2pPr>
            <a:lvl3pPr marL="855663" indent="-137160">
              <a:lnSpc>
                <a:spcPct val="100000"/>
              </a:lnSpc>
              <a:buSzPct val="100000"/>
              <a:buFont typeface="Wingdings 2" pitchFamily="18" charset="2"/>
              <a:buChar char=""/>
              <a:defRPr sz="1800"/>
            </a:lvl3pPr>
            <a:lvl4pPr marL="1085850" indent="-230188">
              <a:lnSpc>
                <a:spcPct val="100000"/>
              </a:lnSpc>
              <a:buSzPct val="100000"/>
              <a:buFont typeface="Wingdings 2" pitchFamily="18" charset="2"/>
              <a:buChar char=""/>
              <a:defRPr sz="1800"/>
            </a:lvl4pPr>
            <a:lvl5pPr marL="1312863" indent="-227013">
              <a:lnSpc>
                <a:spcPct val="100000"/>
              </a:lnSpc>
              <a:buSzPct val="100000"/>
              <a:buFont typeface="Wingdings 2" pitchFamily="18" charset="2"/>
              <a:buChar cha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295400"/>
            <a:ext cx="4038600" cy="2362200"/>
          </a:xfrm>
          <a:prstGeom prst="rect">
            <a:avLst/>
          </a:prstGeom>
        </p:spPr>
        <p:txBody>
          <a:bodyPr lIns="0" tIns="0" rIns="0" bIns="0"/>
          <a:lstStyle>
            <a:lvl1pPr marL="231775" indent="-231775">
              <a:lnSpc>
                <a:spcPct val="100000"/>
              </a:lnSpc>
              <a:buSzPct val="100000"/>
              <a:buFont typeface="Wingdings 2" pitchFamily="18" charset="2"/>
              <a:buChar char=""/>
              <a:defRPr sz="2000"/>
            </a:lvl1pPr>
            <a:lvl2pPr marL="457200" indent="-225425">
              <a:lnSpc>
                <a:spcPct val="100000"/>
              </a:lnSpc>
              <a:buSzPct val="100000"/>
              <a:buFont typeface="Wingdings 2" pitchFamily="18" charset="2"/>
              <a:buChar char=""/>
              <a:defRPr sz="1800"/>
            </a:lvl2pPr>
            <a:lvl3pPr marL="688975" indent="-231775">
              <a:lnSpc>
                <a:spcPct val="100000"/>
              </a:lnSpc>
              <a:buSzPct val="100000"/>
              <a:buFont typeface="Wingdings 2" pitchFamily="18" charset="2"/>
              <a:buChar char=""/>
              <a:defRPr sz="1600"/>
            </a:lvl3pPr>
            <a:lvl4pPr marL="914400" indent="-225425">
              <a:lnSpc>
                <a:spcPct val="100000"/>
              </a:lnSpc>
              <a:buSzPct val="100000"/>
              <a:buFont typeface="Wingdings 2" pitchFamily="18" charset="2"/>
              <a:buChar char=""/>
              <a:defRPr sz="1600"/>
            </a:lvl4pPr>
            <a:lvl5pPr marL="1146175" indent="-231775">
              <a:buSzPct val="100000"/>
              <a:buFont typeface="Wingdings 2" pitchFamily="18" charset="2"/>
              <a:buChar cha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sz="quarter" idx="10"/>
          </p:nvPr>
        </p:nvSpPr>
        <p:spPr>
          <a:xfrm>
            <a:off x="4648200" y="1295400"/>
            <a:ext cx="4038600" cy="2362200"/>
          </a:xfrm>
          <a:prstGeom prst="rect">
            <a:avLst/>
          </a:prstGeom>
        </p:spPr>
        <p:txBody>
          <a:bodyPr lIns="0" tIns="0" rIns="0" bIns="0"/>
          <a:lstStyle>
            <a:lvl1pPr marL="231775" indent="-231775">
              <a:lnSpc>
                <a:spcPct val="100000"/>
              </a:lnSpc>
              <a:buSzPct val="100000"/>
              <a:buFont typeface="Wingdings 2" pitchFamily="18" charset="2"/>
              <a:buChar char=""/>
              <a:defRPr sz="2000"/>
            </a:lvl1pPr>
            <a:lvl2pPr marL="457200" indent="-225425">
              <a:lnSpc>
                <a:spcPct val="100000"/>
              </a:lnSpc>
              <a:buSzPct val="100000"/>
              <a:buFont typeface="Wingdings 2" pitchFamily="18" charset="2"/>
              <a:buChar char=""/>
              <a:defRPr sz="1800"/>
            </a:lvl2pPr>
            <a:lvl3pPr marL="688975" indent="-231775">
              <a:lnSpc>
                <a:spcPct val="100000"/>
              </a:lnSpc>
              <a:buSzPct val="100000"/>
              <a:buFont typeface="Wingdings 2" pitchFamily="18" charset="2"/>
              <a:buChar char=""/>
              <a:defRPr sz="1600"/>
            </a:lvl3pPr>
            <a:lvl4pPr marL="914400" indent="-225425">
              <a:lnSpc>
                <a:spcPct val="100000"/>
              </a:lnSpc>
              <a:buSzPct val="100000"/>
              <a:buFont typeface="Wingdings 2" pitchFamily="18" charset="2"/>
              <a:buChar char=""/>
              <a:defRPr sz="1600"/>
            </a:lvl4pPr>
            <a:lvl5pPr marL="1146175" indent="-231775">
              <a:buSzPct val="100000"/>
              <a:buFont typeface="Wingdings 2" pitchFamily="18" charset="2"/>
              <a:buChar cha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
          <p:cNvSpPr>
            <a:spLocks noGrp="1"/>
          </p:cNvSpPr>
          <p:nvPr>
            <p:ph sz="quarter" idx="11"/>
          </p:nvPr>
        </p:nvSpPr>
        <p:spPr>
          <a:xfrm>
            <a:off x="457200" y="3810000"/>
            <a:ext cx="4038600" cy="2362200"/>
          </a:xfrm>
          <a:prstGeom prst="rect">
            <a:avLst/>
          </a:prstGeom>
        </p:spPr>
        <p:txBody>
          <a:bodyPr lIns="0" tIns="0" rIns="0" bIns="0"/>
          <a:lstStyle>
            <a:lvl1pPr marL="231775" indent="-231775">
              <a:lnSpc>
                <a:spcPct val="100000"/>
              </a:lnSpc>
              <a:buSzPct val="100000"/>
              <a:buFont typeface="Wingdings 2" pitchFamily="18" charset="2"/>
              <a:buChar char=""/>
              <a:defRPr sz="2000"/>
            </a:lvl1pPr>
            <a:lvl2pPr marL="457200" indent="-225425">
              <a:lnSpc>
                <a:spcPct val="100000"/>
              </a:lnSpc>
              <a:buSzPct val="100000"/>
              <a:buFont typeface="Wingdings 2" pitchFamily="18" charset="2"/>
              <a:buChar char=""/>
              <a:defRPr sz="1800"/>
            </a:lvl2pPr>
            <a:lvl3pPr marL="688975" indent="-231775">
              <a:lnSpc>
                <a:spcPct val="100000"/>
              </a:lnSpc>
              <a:buSzPct val="100000"/>
              <a:buFont typeface="Wingdings 2" pitchFamily="18" charset="2"/>
              <a:buChar char=""/>
              <a:defRPr sz="1600"/>
            </a:lvl3pPr>
            <a:lvl4pPr marL="914400" indent="-225425">
              <a:lnSpc>
                <a:spcPct val="100000"/>
              </a:lnSpc>
              <a:buSzPct val="100000"/>
              <a:buFont typeface="Wingdings 2" pitchFamily="18" charset="2"/>
              <a:buChar char=""/>
              <a:defRPr sz="1600"/>
            </a:lvl4pPr>
            <a:lvl5pPr marL="1146175" indent="-231775">
              <a:buSzPct val="100000"/>
              <a:buFont typeface="Wingdings 2" pitchFamily="18" charset="2"/>
              <a:buChar cha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2"/>
          <p:cNvSpPr>
            <a:spLocks noGrp="1"/>
          </p:cNvSpPr>
          <p:nvPr>
            <p:ph sz="quarter" idx="12"/>
          </p:nvPr>
        </p:nvSpPr>
        <p:spPr>
          <a:xfrm>
            <a:off x="4648200" y="3810000"/>
            <a:ext cx="4038600" cy="2362200"/>
          </a:xfrm>
          <a:prstGeom prst="rect">
            <a:avLst/>
          </a:prstGeom>
        </p:spPr>
        <p:txBody>
          <a:bodyPr lIns="0" tIns="0" rIns="0" bIns="0"/>
          <a:lstStyle>
            <a:lvl1pPr marL="231775" indent="-231775">
              <a:lnSpc>
                <a:spcPct val="100000"/>
              </a:lnSpc>
              <a:buSzPct val="100000"/>
              <a:buFont typeface="Wingdings 2" pitchFamily="18" charset="2"/>
              <a:buChar char=""/>
              <a:defRPr sz="2000"/>
            </a:lvl1pPr>
            <a:lvl2pPr marL="457200" indent="-225425">
              <a:lnSpc>
                <a:spcPct val="100000"/>
              </a:lnSpc>
              <a:buSzPct val="100000"/>
              <a:buFont typeface="Wingdings 2" pitchFamily="18" charset="2"/>
              <a:buChar char=""/>
              <a:defRPr sz="1800"/>
            </a:lvl2pPr>
            <a:lvl3pPr marL="688975" indent="-231775">
              <a:lnSpc>
                <a:spcPct val="100000"/>
              </a:lnSpc>
              <a:buSzPct val="100000"/>
              <a:buFont typeface="Wingdings 2" pitchFamily="18" charset="2"/>
              <a:buChar char=""/>
              <a:defRPr sz="1600"/>
            </a:lvl3pPr>
            <a:lvl4pPr marL="914400" indent="-225425">
              <a:lnSpc>
                <a:spcPct val="100000"/>
              </a:lnSpc>
              <a:buSzPct val="100000"/>
              <a:buFont typeface="Wingdings 2" pitchFamily="18" charset="2"/>
              <a:buChar char=""/>
              <a:defRPr sz="1600"/>
            </a:lvl4pPr>
            <a:lvl5pPr marL="1146175" indent="-231775">
              <a:buSzPct val="100000"/>
              <a:buFont typeface="Wingdings 2" pitchFamily="18" charset="2"/>
              <a:buChar cha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21" Type="http://schemas.openxmlformats.org/officeDocument/2006/relationships/image" Target="../media/image1.jpe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21"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30175"/>
            <a:ext cx="8229600" cy="8604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here to change title</a:t>
            </a:r>
          </a:p>
        </p:txBody>
      </p:sp>
      <p:sp>
        <p:nvSpPr>
          <p:cNvPr id="1027" name="Rectangle 5"/>
          <p:cNvSpPr>
            <a:spLocks noChangeArrowheads="1"/>
          </p:cNvSpPr>
          <p:nvPr/>
        </p:nvSpPr>
        <p:spPr bwMode="auto">
          <a:xfrm>
            <a:off x="5638800" y="6497638"/>
            <a:ext cx="1066800" cy="258762"/>
          </a:xfrm>
          <a:prstGeom prst="rect">
            <a:avLst/>
          </a:prstGeom>
          <a:noFill/>
          <a:ln w="9525">
            <a:noFill/>
            <a:miter lim="800000"/>
            <a:headEnd/>
            <a:tailEnd/>
          </a:ln>
        </p:spPr>
        <p:txBody>
          <a:bodyPr/>
          <a:lstStyle/>
          <a:p>
            <a:pPr>
              <a:defRPr/>
            </a:pPr>
            <a:endParaRPr lang="en-US" sz="1800"/>
          </a:p>
        </p:txBody>
      </p:sp>
    </p:spTree>
  </p:cSld>
  <p:clrMap bg1="lt1" tx1="dk1" bg2="lt2" tx2="dk2" accent1="accent1" accent2="accent2" accent3="accent3" accent4="accent4" accent5="accent5" accent6="accent6" hlink="hlink" folHlink="folHlink"/>
  <p:sldLayoutIdLst>
    <p:sldLayoutId id="2147484199" r:id="rId1"/>
    <p:sldLayoutId id="2147484181" r:id="rId2"/>
    <p:sldLayoutId id="2147484182" r:id="rId3"/>
    <p:sldLayoutId id="2147484183" r:id="rId4"/>
    <p:sldLayoutId id="2147484184" r:id="rId5"/>
    <p:sldLayoutId id="2147484185" r:id="rId6"/>
    <p:sldLayoutId id="2147484186" r:id="rId7"/>
    <p:sldLayoutId id="2147484187" r:id="rId8"/>
    <p:sldLayoutId id="2147484188" r:id="rId9"/>
    <p:sldLayoutId id="2147484189" r:id="rId10"/>
    <p:sldLayoutId id="2147484190" r:id="rId11"/>
    <p:sldLayoutId id="2147484191" r:id="rId12"/>
    <p:sldLayoutId id="2147484192" r:id="rId13"/>
    <p:sldLayoutId id="2147484193" r:id="rId14"/>
    <p:sldLayoutId id="2147484194" r:id="rId15"/>
    <p:sldLayoutId id="2147484195" r:id="rId16"/>
    <p:sldLayoutId id="2147484196" r:id="rId17"/>
    <p:sldLayoutId id="2147484197" r:id="rId18"/>
    <p:sldLayoutId id="2147484198" r:id="rId19"/>
  </p:sldLayoutIdLst>
  <p:timing>
    <p:tnLst>
      <p:par>
        <p:cTn xmlns:p14="http://schemas.microsoft.com/office/powerpoint/2010/main" id="1" dur="indefinite" restart="never" nodeType="tmRoot"/>
      </p:par>
    </p:tnLst>
  </p:timing>
  <p:txStyles>
    <p:titleStyle>
      <a:lvl1pPr algn="l" rtl="0" eaLnBrk="0" fontAlgn="base" hangingPunct="0">
        <a:lnSpc>
          <a:spcPct val="90000"/>
        </a:lnSpc>
        <a:spcBef>
          <a:spcPct val="0"/>
        </a:spcBef>
        <a:spcAft>
          <a:spcPct val="0"/>
        </a:spcAft>
        <a:defRPr sz="3200" b="1">
          <a:solidFill>
            <a:srgbClr val="FFFFFF"/>
          </a:solidFill>
          <a:latin typeface="+mj-lt"/>
          <a:ea typeface="ＭＳ Ｐゴシック" pitchFamily="34" charset="-128"/>
          <a:cs typeface="+mj-cs"/>
        </a:defRPr>
      </a:lvl1pPr>
      <a:lvl2pPr algn="l" rtl="0" eaLnBrk="0" fontAlgn="base" hangingPunct="0">
        <a:lnSpc>
          <a:spcPct val="90000"/>
        </a:lnSpc>
        <a:spcBef>
          <a:spcPct val="0"/>
        </a:spcBef>
        <a:spcAft>
          <a:spcPct val="0"/>
        </a:spcAft>
        <a:defRPr sz="3200" b="1">
          <a:solidFill>
            <a:srgbClr val="FFFFFF"/>
          </a:solidFill>
          <a:latin typeface="Trebuchet MS" pitchFamily="34" charset="0"/>
          <a:ea typeface="ＭＳ Ｐゴシック" pitchFamily="34" charset="-128"/>
        </a:defRPr>
      </a:lvl2pPr>
      <a:lvl3pPr algn="l" rtl="0" eaLnBrk="0" fontAlgn="base" hangingPunct="0">
        <a:lnSpc>
          <a:spcPct val="90000"/>
        </a:lnSpc>
        <a:spcBef>
          <a:spcPct val="0"/>
        </a:spcBef>
        <a:spcAft>
          <a:spcPct val="0"/>
        </a:spcAft>
        <a:defRPr sz="3200" b="1">
          <a:solidFill>
            <a:srgbClr val="FFFFFF"/>
          </a:solidFill>
          <a:latin typeface="Trebuchet MS" pitchFamily="34" charset="0"/>
          <a:ea typeface="ＭＳ Ｐゴシック" pitchFamily="34" charset="-128"/>
        </a:defRPr>
      </a:lvl3pPr>
      <a:lvl4pPr algn="l" rtl="0" eaLnBrk="0" fontAlgn="base" hangingPunct="0">
        <a:lnSpc>
          <a:spcPct val="90000"/>
        </a:lnSpc>
        <a:spcBef>
          <a:spcPct val="0"/>
        </a:spcBef>
        <a:spcAft>
          <a:spcPct val="0"/>
        </a:spcAft>
        <a:defRPr sz="3200" b="1">
          <a:solidFill>
            <a:srgbClr val="FFFFFF"/>
          </a:solidFill>
          <a:latin typeface="Trebuchet MS" pitchFamily="34" charset="0"/>
          <a:ea typeface="ＭＳ Ｐゴシック" pitchFamily="34" charset="-128"/>
        </a:defRPr>
      </a:lvl4pPr>
      <a:lvl5pPr algn="l" rtl="0" eaLnBrk="0" fontAlgn="base" hangingPunct="0">
        <a:lnSpc>
          <a:spcPct val="90000"/>
        </a:lnSpc>
        <a:spcBef>
          <a:spcPct val="0"/>
        </a:spcBef>
        <a:spcAft>
          <a:spcPct val="0"/>
        </a:spcAft>
        <a:defRPr sz="3200" b="1">
          <a:solidFill>
            <a:srgbClr val="FFFFFF"/>
          </a:solidFill>
          <a:latin typeface="Trebuchet MS" pitchFamily="34" charset="0"/>
          <a:ea typeface="ＭＳ Ｐゴシック" pitchFamily="34" charset="-128"/>
        </a:defRPr>
      </a:lvl5pPr>
      <a:lvl6pPr marL="457200" algn="l" rtl="0" eaLnBrk="1" fontAlgn="base" hangingPunct="1">
        <a:lnSpc>
          <a:spcPct val="90000"/>
        </a:lnSpc>
        <a:spcBef>
          <a:spcPct val="0"/>
        </a:spcBef>
        <a:spcAft>
          <a:spcPct val="0"/>
        </a:spcAft>
        <a:defRPr sz="2800" b="1">
          <a:solidFill>
            <a:srgbClr val="FFFFFF"/>
          </a:solidFill>
          <a:latin typeface="Trebuchet MS" pitchFamily="34" charset="0"/>
        </a:defRPr>
      </a:lvl6pPr>
      <a:lvl7pPr marL="914400" algn="l" rtl="0" eaLnBrk="1" fontAlgn="base" hangingPunct="1">
        <a:lnSpc>
          <a:spcPct val="90000"/>
        </a:lnSpc>
        <a:spcBef>
          <a:spcPct val="0"/>
        </a:spcBef>
        <a:spcAft>
          <a:spcPct val="0"/>
        </a:spcAft>
        <a:defRPr sz="2800" b="1">
          <a:solidFill>
            <a:srgbClr val="FFFFFF"/>
          </a:solidFill>
          <a:latin typeface="Trebuchet MS" pitchFamily="34" charset="0"/>
        </a:defRPr>
      </a:lvl7pPr>
      <a:lvl8pPr marL="1371600" algn="l" rtl="0" eaLnBrk="1" fontAlgn="base" hangingPunct="1">
        <a:lnSpc>
          <a:spcPct val="90000"/>
        </a:lnSpc>
        <a:spcBef>
          <a:spcPct val="0"/>
        </a:spcBef>
        <a:spcAft>
          <a:spcPct val="0"/>
        </a:spcAft>
        <a:defRPr sz="2800" b="1">
          <a:solidFill>
            <a:srgbClr val="FFFFFF"/>
          </a:solidFill>
          <a:latin typeface="Trebuchet MS" pitchFamily="34" charset="0"/>
        </a:defRPr>
      </a:lvl8pPr>
      <a:lvl9pPr marL="1828800" algn="l" rtl="0" eaLnBrk="1" fontAlgn="base" hangingPunct="1">
        <a:lnSpc>
          <a:spcPct val="90000"/>
        </a:lnSpc>
        <a:spcBef>
          <a:spcPct val="0"/>
        </a:spcBef>
        <a:spcAft>
          <a:spcPct val="0"/>
        </a:spcAft>
        <a:defRPr sz="2800" b="1">
          <a:solidFill>
            <a:srgbClr val="FFFFFF"/>
          </a:solidFill>
          <a:latin typeface="Trebuchet MS" pitchFamily="34" charset="0"/>
        </a:defRPr>
      </a:lvl9pPr>
    </p:titleStyle>
    <p:bodyStyle>
      <a:lvl1pPr marL="290513" indent="-290513" algn="l" rtl="0" eaLnBrk="0" fontAlgn="base" hangingPunct="0">
        <a:lnSpc>
          <a:spcPct val="110000"/>
        </a:lnSpc>
        <a:spcBef>
          <a:spcPct val="30000"/>
        </a:spcBef>
        <a:spcAft>
          <a:spcPct val="0"/>
        </a:spcAft>
        <a:buClr>
          <a:srgbClr val="DFB20F"/>
        </a:buClr>
        <a:buSzPct val="85000"/>
        <a:buFont typeface="Webdings" pitchFamily="18" charset="2"/>
        <a:buChar char="&lt;"/>
        <a:defRPr sz="2400">
          <a:solidFill>
            <a:srgbClr val="FFFFFF"/>
          </a:solidFill>
          <a:latin typeface="Trebuchet MS" pitchFamily="34" charset="0"/>
          <a:ea typeface="ＭＳ Ｐゴシック" pitchFamily="34" charset="-128"/>
          <a:cs typeface="+mn-cs"/>
        </a:defRPr>
      </a:lvl1pPr>
      <a:lvl2pPr marL="692150" indent="-287338" algn="l" rtl="0" eaLnBrk="0" fontAlgn="base" hangingPunct="0">
        <a:lnSpc>
          <a:spcPct val="110000"/>
        </a:lnSpc>
        <a:spcBef>
          <a:spcPct val="30000"/>
        </a:spcBef>
        <a:spcAft>
          <a:spcPct val="0"/>
        </a:spcAft>
        <a:buClr>
          <a:srgbClr val="DFB20F"/>
        </a:buClr>
        <a:buSzPct val="85000"/>
        <a:buFont typeface="Webdings" pitchFamily="18" charset="2"/>
        <a:buChar char="&lt;"/>
        <a:defRPr sz="2200">
          <a:solidFill>
            <a:srgbClr val="FFFFFF"/>
          </a:solidFill>
          <a:latin typeface="Trebuchet MS" pitchFamily="34" charset="0"/>
          <a:ea typeface="ＭＳ Ｐゴシック" pitchFamily="34" charset="-128"/>
        </a:defRPr>
      </a:lvl2pPr>
      <a:lvl3pPr marL="1081088" indent="-274638" algn="l" rtl="0" eaLnBrk="0" fontAlgn="base" hangingPunct="0">
        <a:lnSpc>
          <a:spcPct val="110000"/>
        </a:lnSpc>
        <a:spcBef>
          <a:spcPct val="30000"/>
        </a:spcBef>
        <a:spcAft>
          <a:spcPct val="0"/>
        </a:spcAft>
        <a:buClr>
          <a:srgbClr val="DFB20F"/>
        </a:buClr>
        <a:buSzPct val="85000"/>
        <a:buFont typeface="Webdings" pitchFamily="18" charset="2"/>
        <a:buChar char="&lt;"/>
        <a:defRPr sz="2200">
          <a:solidFill>
            <a:srgbClr val="FFFFFF"/>
          </a:solidFill>
          <a:latin typeface="Trebuchet MS" pitchFamily="34" charset="0"/>
          <a:ea typeface="ＭＳ Ｐゴシック" pitchFamily="34" charset="-128"/>
        </a:defRPr>
      </a:lvl3pPr>
      <a:lvl4pPr marL="1427163" indent="-231775" algn="l" rtl="0" eaLnBrk="0" fontAlgn="base" hangingPunct="0">
        <a:lnSpc>
          <a:spcPct val="110000"/>
        </a:lnSpc>
        <a:spcBef>
          <a:spcPct val="30000"/>
        </a:spcBef>
        <a:spcAft>
          <a:spcPct val="0"/>
        </a:spcAft>
        <a:buClr>
          <a:srgbClr val="DFB20F"/>
        </a:buClr>
        <a:buSzPct val="85000"/>
        <a:buFont typeface="Webdings" pitchFamily="18" charset="2"/>
        <a:buChar char="&lt;"/>
        <a:defRPr sz="2200">
          <a:solidFill>
            <a:srgbClr val="FFFFFF"/>
          </a:solidFill>
          <a:latin typeface="Trebuchet MS" pitchFamily="34" charset="0"/>
          <a:ea typeface="ＭＳ Ｐゴシック" pitchFamily="34" charset="-128"/>
        </a:defRPr>
      </a:lvl4pPr>
      <a:lvl5pPr marL="1828800" indent="-287338" algn="l" rtl="0" eaLnBrk="0" fontAlgn="base" hangingPunct="0">
        <a:lnSpc>
          <a:spcPct val="110000"/>
        </a:lnSpc>
        <a:spcBef>
          <a:spcPct val="30000"/>
        </a:spcBef>
        <a:spcAft>
          <a:spcPct val="0"/>
        </a:spcAft>
        <a:buClr>
          <a:srgbClr val="DFB20F"/>
        </a:buClr>
        <a:buSzPct val="85000"/>
        <a:buFont typeface="Webdings" pitchFamily="18" charset="2"/>
        <a:buChar char="&lt;"/>
        <a:defRPr sz="2200">
          <a:solidFill>
            <a:srgbClr val="FFFFFF"/>
          </a:solidFill>
          <a:latin typeface="Trebuchet MS" pitchFamily="34" charset="0"/>
          <a:ea typeface="ＭＳ Ｐゴシック" pitchFamily="34" charset="-128"/>
        </a:defRPr>
      </a:lvl5pPr>
      <a:lvl6pPr marL="2286000" indent="-287338" algn="l" rtl="0" eaLnBrk="1" fontAlgn="base" hangingPunct="1">
        <a:lnSpc>
          <a:spcPct val="110000"/>
        </a:lnSpc>
        <a:spcBef>
          <a:spcPct val="30000"/>
        </a:spcBef>
        <a:spcAft>
          <a:spcPct val="0"/>
        </a:spcAft>
        <a:buClr>
          <a:srgbClr val="DFB20F"/>
        </a:buClr>
        <a:buSzPct val="85000"/>
        <a:buFont typeface="Webdings" pitchFamily="18" charset="2"/>
        <a:buChar char="&lt;"/>
        <a:defRPr sz="2200">
          <a:solidFill>
            <a:srgbClr val="0E1D4E"/>
          </a:solidFill>
          <a:latin typeface="+mn-lt"/>
        </a:defRPr>
      </a:lvl6pPr>
      <a:lvl7pPr marL="2743200" indent="-287338" algn="l" rtl="0" eaLnBrk="1" fontAlgn="base" hangingPunct="1">
        <a:lnSpc>
          <a:spcPct val="110000"/>
        </a:lnSpc>
        <a:spcBef>
          <a:spcPct val="30000"/>
        </a:spcBef>
        <a:spcAft>
          <a:spcPct val="0"/>
        </a:spcAft>
        <a:buClr>
          <a:srgbClr val="DFB20F"/>
        </a:buClr>
        <a:buSzPct val="85000"/>
        <a:buFont typeface="Webdings" pitchFamily="18" charset="2"/>
        <a:buChar char="&lt;"/>
        <a:defRPr sz="2200">
          <a:solidFill>
            <a:srgbClr val="0E1D4E"/>
          </a:solidFill>
          <a:latin typeface="+mn-lt"/>
        </a:defRPr>
      </a:lvl7pPr>
      <a:lvl8pPr marL="3200400" indent="-287338" algn="l" rtl="0" eaLnBrk="1" fontAlgn="base" hangingPunct="1">
        <a:lnSpc>
          <a:spcPct val="110000"/>
        </a:lnSpc>
        <a:spcBef>
          <a:spcPct val="30000"/>
        </a:spcBef>
        <a:spcAft>
          <a:spcPct val="0"/>
        </a:spcAft>
        <a:buClr>
          <a:srgbClr val="DFB20F"/>
        </a:buClr>
        <a:buSzPct val="85000"/>
        <a:buFont typeface="Webdings" pitchFamily="18" charset="2"/>
        <a:buChar char="&lt;"/>
        <a:defRPr sz="2200">
          <a:solidFill>
            <a:srgbClr val="0E1D4E"/>
          </a:solidFill>
          <a:latin typeface="+mn-lt"/>
        </a:defRPr>
      </a:lvl8pPr>
      <a:lvl9pPr marL="3657600" indent="-287338" algn="l" rtl="0" eaLnBrk="1" fontAlgn="base" hangingPunct="1">
        <a:lnSpc>
          <a:spcPct val="110000"/>
        </a:lnSpc>
        <a:spcBef>
          <a:spcPct val="30000"/>
        </a:spcBef>
        <a:spcAft>
          <a:spcPct val="0"/>
        </a:spcAft>
        <a:buClr>
          <a:srgbClr val="DFB20F"/>
        </a:buClr>
        <a:buSzPct val="85000"/>
        <a:buFont typeface="Webdings" pitchFamily="18" charset="2"/>
        <a:buChar char="&lt;"/>
        <a:defRPr sz="2200">
          <a:solidFill>
            <a:srgbClr val="0E1D4E"/>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4.xml"/><Relationship Id="rId3"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5.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ctrTitle"/>
          </p:nvPr>
        </p:nvSpPr>
        <p:spPr>
          <a:xfrm>
            <a:off x="685800" y="1444625"/>
            <a:ext cx="7734300" cy="1565275"/>
          </a:xfrm>
        </p:spPr>
        <p:txBody>
          <a:bodyPr/>
          <a:lstStyle/>
          <a:p>
            <a:r>
              <a:rPr lang="en-US" sz="2900" smtClean="0"/>
              <a:t>Comparative Effectiveness of Recombinant Factor VIIa for Off-Label Uses vs. Usual Care in the Hospital Setting</a:t>
            </a:r>
          </a:p>
        </p:txBody>
      </p:sp>
      <p:sp>
        <p:nvSpPr>
          <p:cNvPr id="3075" name="Subtitle 4"/>
          <p:cNvSpPr>
            <a:spLocks noGrp="1"/>
          </p:cNvSpPr>
          <p:nvPr>
            <p:ph type="subTitle" idx="1"/>
          </p:nvPr>
        </p:nvSpPr>
        <p:spPr bwMode="auto">
          <a:xfrm>
            <a:off x="685800" y="3113088"/>
            <a:ext cx="7734300" cy="1839912"/>
          </a:xfrm>
          <a:noFill/>
          <a:ln>
            <a:miter lim="800000"/>
            <a:headEnd/>
            <a:tailEnd/>
          </a:ln>
        </p:spPr>
        <p:txBody>
          <a:bodyPr vert="horz" wrap="square" numCol="1" anchor="t" anchorCtr="0" compatLnSpc="1">
            <a:prstTxWarp prst="textNoShape">
              <a:avLst/>
            </a:prstTxWarp>
          </a:bodyPr>
          <a:lstStyle/>
          <a:p>
            <a:r>
              <a:rPr lang="en-US" smtClean="0"/>
              <a:t>Prepared for:</a:t>
            </a:r>
          </a:p>
          <a:p>
            <a:r>
              <a:rPr lang="en-US" smtClean="0"/>
              <a:t>Agency for Healthcare Research and Quality (AHRQ)</a:t>
            </a:r>
          </a:p>
          <a:p>
            <a:r>
              <a:rPr lang="en-US" smtClean="0"/>
              <a:t>www.ahrq.gov</a:t>
            </a:r>
          </a:p>
          <a:p>
            <a:endParaRPr lang="en-US" smtClean="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5"/>
          <p:cNvSpPr>
            <a:spLocks noGrp="1"/>
          </p:cNvSpPr>
          <p:nvPr>
            <p:ph idx="1"/>
          </p:nvPr>
        </p:nvSpPr>
        <p:spPr bwMode="auto">
          <a:xfrm>
            <a:off x="457200" y="1298575"/>
            <a:ext cx="8229600" cy="4827588"/>
          </a:xfrm>
          <a:noFill/>
          <a:ln>
            <a:miter lim="800000"/>
            <a:headEnd/>
            <a:tailEnd/>
          </a:ln>
        </p:spPr>
        <p:txBody>
          <a:bodyPr vert="horz" wrap="square" numCol="1" anchor="t" anchorCtr="0" compatLnSpc="1">
            <a:prstTxWarp prst="textNoShape">
              <a:avLst/>
            </a:prstTxWarp>
          </a:bodyPr>
          <a:lstStyle/>
          <a:p>
            <a:pPr marL="317500" indent="-317500"/>
            <a:r>
              <a:rPr lang="en-US" smtClean="0"/>
              <a:t>Overview of rFVIIa real-world use and description of comparative studies</a:t>
            </a:r>
          </a:p>
          <a:p>
            <a:pPr marL="317500" indent="-317500"/>
            <a:r>
              <a:rPr lang="en-US" smtClean="0"/>
              <a:t>The benefits and harms of rFVIIa for:</a:t>
            </a:r>
          </a:p>
          <a:p>
            <a:pPr lvl="1"/>
            <a:r>
              <a:rPr lang="en-US" smtClean="0"/>
              <a:t>Spontaneous intracranial hemorrhage</a:t>
            </a:r>
          </a:p>
          <a:p>
            <a:pPr lvl="1"/>
            <a:r>
              <a:rPr lang="en-US" smtClean="0"/>
              <a:t>Bleeding from body trauma</a:t>
            </a:r>
          </a:p>
          <a:p>
            <a:pPr lvl="1"/>
            <a:r>
              <a:rPr lang="en-US" smtClean="0"/>
              <a:t>Bleeding from brain trauma</a:t>
            </a:r>
          </a:p>
          <a:p>
            <a:pPr lvl="1"/>
            <a:r>
              <a:rPr lang="en-US" smtClean="0"/>
              <a:t>Adult cardiac surgery</a:t>
            </a:r>
          </a:p>
          <a:p>
            <a:pPr lvl="1"/>
            <a:r>
              <a:rPr lang="en-US" smtClean="0"/>
              <a:t>Pediatric cardiac surgery</a:t>
            </a:r>
          </a:p>
          <a:p>
            <a:pPr lvl="1"/>
            <a:r>
              <a:rPr lang="en-US" smtClean="0"/>
              <a:t>Liver transplantation</a:t>
            </a:r>
          </a:p>
          <a:p>
            <a:pPr lvl="1"/>
            <a:r>
              <a:rPr lang="en-US" smtClean="0"/>
              <a:t>Prostatectomy</a:t>
            </a:r>
          </a:p>
        </p:txBody>
      </p:sp>
      <p:sp>
        <p:nvSpPr>
          <p:cNvPr id="12291" name="Title 5"/>
          <p:cNvSpPr>
            <a:spLocks noGrp="1"/>
          </p:cNvSpPr>
          <p:nvPr>
            <p:ph type="title"/>
          </p:nvPr>
        </p:nvSpPr>
        <p:spPr/>
        <p:txBody>
          <a:bodyPr/>
          <a:lstStyle/>
          <a:p>
            <a:r>
              <a:rPr lang="en-US" sz="2900" smtClean="0"/>
              <a:t>Clinical Questions Addressed by the Comparative Effectiveness Review</a:t>
            </a:r>
          </a:p>
        </p:txBody>
      </p:sp>
      <p:sp>
        <p:nvSpPr>
          <p:cNvPr id="7" name="Rectangle 6"/>
          <p:cNvSpPr>
            <a:spLocks noChangeArrowheads="1"/>
          </p:cNvSpPr>
          <p:nvPr/>
        </p:nvSpPr>
        <p:spPr bwMode="auto">
          <a:xfrm>
            <a:off x="457200" y="5867400"/>
            <a:ext cx="8305800" cy="430213"/>
          </a:xfrm>
          <a:prstGeom prst="rect">
            <a:avLst/>
          </a:prstGeom>
          <a:noFill/>
          <a:ln w="9525">
            <a:noFill/>
            <a:miter lim="800000"/>
            <a:headEnd/>
            <a:tailEnd/>
          </a:ln>
        </p:spPr>
        <p:txBody>
          <a:bodyPr>
            <a:spAutoFit/>
          </a:bodyPr>
          <a:lstStyle/>
          <a:p>
            <a:pPr eaLnBrk="0" hangingPunct="0">
              <a:defRPr/>
            </a:pPr>
            <a:r>
              <a:rPr lang="en-US" sz="1100" dirty="0">
                <a:solidFill>
                  <a:schemeClr val="bg1">
                    <a:lumMod val="20000"/>
                    <a:lumOff val="80000"/>
                  </a:schemeClr>
                </a:solidFill>
                <a:latin typeface="Palatino Linotype" pitchFamily="18" charset="0"/>
                <a:ea typeface="+mn-ea"/>
              </a:rPr>
              <a:t>Yank V, et al. AHRQ Comparative Effectiveness Review No. 21.  Available at:   </a:t>
            </a:r>
            <a:r>
              <a:rPr lang="en-US" sz="1100" dirty="0">
                <a:solidFill>
                  <a:schemeClr val="bg1"/>
                </a:solidFill>
                <a:latin typeface="+mn-lt"/>
                <a:ea typeface="+mn-ea"/>
                <a:cs typeface="Times New Roman" pitchFamily="18" charset="0"/>
              </a:rPr>
              <a:t>http://effectivehealthcare.ahrq.gov/index.cfm/search-for-guides-reviews-and-reports/?pageaction=displayproduct&amp;productID=450</a:t>
            </a:r>
            <a:r>
              <a:rPr lang="en-US" sz="1100" dirty="0">
                <a:solidFill>
                  <a:schemeClr val="bg1"/>
                </a:solidFill>
                <a:latin typeface="+mn-lt"/>
                <a:ea typeface="+mn-ea"/>
              </a:rPr>
              <a: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9"/>
          <p:cNvSpPr>
            <a:spLocks noGrp="1"/>
          </p:cNvSpPr>
          <p:nvPr>
            <p:ph idx="1"/>
          </p:nvPr>
        </p:nvSpPr>
        <p:spPr bwMode="auto">
          <a:xfrm>
            <a:off x="457200" y="1298575"/>
            <a:ext cx="8229600" cy="4827588"/>
          </a:xfrm>
          <a:noFill/>
          <a:ln>
            <a:miter lim="800000"/>
            <a:headEnd/>
            <a:tailEnd/>
          </a:ln>
        </p:spPr>
        <p:txBody>
          <a:bodyPr vert="horz" wrap="square" numCol="1" anchor="t" anchorCtr="0" compatLnSpc="1">
            <a:prstTxWarp prst="textNoShape">
              <a:avLst/>
            </a:prstTxWarp>
          </a:bodyPr>
          <a:lstStyle/>
          <a:p>
            <a:pPr marL="317500" indent="-317500"/>
            <a:r>
              <a:rPr lang="en-US" smtClean="0"/>
              <a:t>Direct outcomes:</a:t>
            </a:r>
          </a:p>
          <a:p>
            <a:pPr lvl="1"/>
            <a:r>
              <a:rPr lang="en-US" smtClean="0"/>
              <a:t>Clinical endpoints: death, functional status, ARDS</a:t>
            </a:r>
          </a:p>
          <a:p>
            <a:pPr lvl="1"/>
            <a:r>
              <a:rPr lang="en-US" smtClean="0"/>
              <a:t>Adverse effects: thromboembolism (PE, DVT, MI, stroke)</a:t>
            </a:r>
          </a:p>
          <a:p>
            <a:pPr marL="317500" indent="-317500"/>
            <a:r>
              <a:rPr lang="en-US" smtClean="0">
                <a:solidFill>
                  <a:schemeClr val="bg1"/>
                </a:solidFill>
              </a:rPr>
              <a:t>Indirect outcomes:</a:t>
            </a:r>
          </a:p>
          <a:p>
            <a:pPr lvl="1"/>
            <a:r>
              <a:rPr lang="en-US" smtClean="0">
                <a:solidFill>
                  <a:schemeClr val="bg1"/>
                </a:solidFill>
              </a:rPr>
              <a:t>Health care process/resource use: transfusion requirements, length of ICU/hospital stay, operating room time</a:t>
            </a:r>
          </a:p>
          <a:p>
            <a:pPr lvl="1"/>
            <a:r>
              <a:rPr lang="en-US" smtClean="0">
                <a:solidFill>
                  <a:schemeClr val="bg1"/>
                </a:solidFill>
              </a:rPr>
              <a:t>Intermediate/surrogate: hematoma expansion, blood loss/chest tube output, surgical re-exploration, coagulation tests</a:t>
            </a:r>
          </a:p>
          <a:p>
            <a:pPr lvl="1"/>
            <a:endParaRPr lang="en-US" smtClean="0">
              <a:solidFill>
                <a:schemeClr val="bg1"/>
              </a:solidFill>
            </a:endParaRPr>
          </a:p>
          <a:p>
            <a:pPr lvl="1"/>
            <a:endParaRPr lang="en-US" smtClean="0"/>
          </a:p>
          <a:p>
            <a:pPr marL="317500" indent="-317500"/>
            <a:endParaRPr lang="en-US" smtClean="0"/>
          </a:p>
        </p:txBody>
      </p:sp>
      <p:sp>
        <p:nvSpPr>
          <p:cNvPr id="13315" name="Title 1"/>
          <p:cNvSpPr>
            <a:spLocks noGrp="1"/>
          </p:cNvSpPr>
          <p:nvPr>
            <p:ph type="title"/>
          </p:nvPr>
        </p:nvSpPr>
        <p:spPr/>
        <p:txBody>
          <a:bodyPr/>
          <a:lstStyle/>
          <a:p>
            <a:r>
              <a:rPr lang="en-US" sz="2900" smtClean="0"/>
              <a:t>Outcomes of Interest for Off-Label rFVIIa Use</a:t>
            </a:r>
            <a:br>
              <a:rPr lang="en-US" sz="2900" smtClean="0"/>
            </a:br>
            <a:r>
              <a:rPr lang="en-US" sz="2900" smtClean="0"/>
              <a:t>in the Hospital Setting</a:t>
            </a:r>
          </a:p>
        </p:txBody>
      </p:sp>
      <p:sp>
        <p:nvSpPr>
          <p:cNvPr id="5" name="Rectangle 4"/>
          <p:cNvSpPr>
            <a:spLocks noChangeArrowheads="1"/>
          </p:cNvSpPr>
          <p:nvPr/>
        </p:nvSpPr>
        <p:spPr bwMode="auto">
          <a:xfrm>
            <a:off x="457200" y="5867400"/>
            <a:ext cx="8305800" cy="430213"/>
          </a:xfrm>
          <a:prstGeom prst="rect">
            <a:avLst/>
          </a:prstGeom>
          <a:noFill/>
          <a:ln w="9525">
            <a:noFill/>
            <a:miter lim="800000"/>
            <a:headEnd/>
            <a:tailEnd/>
          </a:ln>
        </p:spPr>
        <p:txBody>
          <a:bodyPr>
            <a:spAutoFit/>
          </a:bodyPr>
          <a:lstStyle/>
          <a:p>
            <a:pPr eaLnBrk="0" hangingPunct="0">
              <a:defRPr/>
            </a:pPr>
            <a:r>
              <a:rPr lang="en-US" sz="1100" dirty="0">
                <a:solidFill>
                  <a:schemeClr val="bg1">
                    <a:lumMod val="20000"/>
                    <a:lumOff val="80000"/>
                  </a:schemeClr>
                </a:solidFill>
                <a:latin typeface="Palatino Linotype" pitchFamily="18" charset="0"/>
                <a:ea typeface="+mn-ea"/>
              </a:rPr>
              <a:t>Yank V, et al. AHRQ Comparative Effectiveness Review No. 21.  Available at:   </a:t>
            </a:r>
            <a:r>
              <a:rPr lang="en-US" sz="1100" dirty="0">
                <a:solidFill>
                  <a:schemeClr val="bg1"/>
                </a:solidFill>
                <a:latin typeface="+mn-lt"/>
                <a:ea typeface="+mn-ea"/>
                <a:cs typeface="Times New Roman" pitchFamily="18" charset="0"/>
              </a:rPr>
              <a:t>http://effectivehealthcare.ahrq.gov/index.cfm/search-for-guides-reviews-and-reports/?pageaction=displayproduct&amp;productID=450</a:t>
            </a:r>
            <a:r>
              <a:rPr lang="en-US" sz="1100" dirty="0">
                <a:solidFill>
                  <a:schemeClr val="bg1"/>
                </a:solidFill>
                <a:latin typeface="+mn-lt"/>
                <a:ea typeface="+mn-ea"/>
              </a:rPr>
              <a: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11"/>
          <p:cNvSpPr>
            <a:spLocks noGrp="1"/>
          </p:cNvSpPr>
          <p:nvPr>
            <p:ph idx="1"/>
          </p:nvPr>
        </p:nvSpPr>
        <p:spPr bwMode="auto">
          <a:xfrm>
            <a:off x="457200" y="1298575"/>
            <a:ext cx="8229600" cy="4827588"/>
          </a:xfrm>
          <a:noFill/>
          <a:ln>
            <a:miter lim="800000"/>
            <a:headEnd/>
            <a:tailEnd/>
          </a:ln>
        </p:spPr>
        <p:txBody>
          <a:bodyPr vert="horz" wrap="square" numCol="1" anchor="t" anchorCtr="0" compatLnSpc="1">
            <a:prstTxWarp prst="textNoShape">
              <a:avLst/>
            </a:prstTxWarp>
          </a:bodyPr>
          <a:lstStyle/>
          <a:p>
            <a:pPr marL="317500" indent="-317500"/>
            <a:r>
              <a:rPr lang="en-US" smtClean="0"/>
              <a:t>Risk of bias</a:t>
            </a:r>
          </a:p>
          <a:p>
            <a:pPr marL="317500" indent="-317500"/>
            <a:r>
              <a:rPr lang="en-US" smtClean="0"/>
              <a:t>Consistency</a:t>
            </a:r>
          </a:p>
          <a:p>
            <a:pPr marL="317500" indent="-317500"/>
            <a:r>
              <a:rPr lang="en-US" smtClean="0"/>
              <a:t>Directness</a:t>
            </a:r>
          </a:p>
          <a:p>
            <a:pPr marL="317500" indent="-317500"/>
            <a:r>
              <a:rPr lang="en-US" smtClean="0"/>
              <a:t>Precision</a:t>
            </a:r>
          </a:p>
        </p:txBody>
      </p:sp>
      <p:sp>
        <p:nvSpPr>
          <p:cNvPr id="14339" name="Title 1"/>
          <p:cNvSpPr>
            <a:spLocks noGrp="1"/>
          </p:cNvSpPr>
          <p:nvPr>
            <p:ph type="title"/>
          </p:nvPr>
        </p:nvSpPr>
        <p:spPr/>
        <p:txBody>
          <a:bodyPr/>
          <a:lstStyle/>
          <a:p>
            <a:r>
              <a:rPr lang="en-US" smtClean="0"/>
              <a:t>Four Domains Used To Assess</a:t>
            </a:r>
            <a:br>
              <a:rPr lang="en-US" smtClean="0"/>
            </a:br>
            <a:r>
              <a:rPr lang="en-US" smtClean="0"/>
              <a:t>Relevant Studies</a:t>
            </a:r>
          </a:p>
        </p:txBody>
      </p:sp>
      <p:sp>
        <p:nvSpPr>
          <p:cNvPr id="6" name="Rectangle 5"/>
          <p:cNvSpPr>
            <a:spLocks noChangeArrowheads="1"/>
          </p:cNvSpPr>
          <p:nvPr/>
        </p:nvSpPr>
        <p:spPr bwMode="auto">
          <a:xfrm>
            <a:off x="457200" y="5867400"/>
            <a:ext cx="8305800" cy="430213"/>
          </a:xfrm>
          <a:prstGeom prst="rect">
            <a:avLst/>
          </a:prstGeom>
          <a:noFill/>
          <a:ln w="9525">
            <a:noFill/>
            <a:miter lim="800000"/>
            <a:headEnd/>
            <a:tailEnd/>
          </a:ln>
        </p:spPr>
        <p:txBody>
          <a:bodyPr>
            <a:spAutoFit/>
          </a:bodyPr>
          <a:lstStyle/>
          <a:p>
            <a:pPr eaLnBrk="0" hangingPunct="0">
              <a:defRPr/>
            </a:pPr>
            <a:r>
              <a:rPr lang="en-US" sz="1100" dirty="0">
                <a:solidFill>
                  <a:schemeClr val="bg1">
                    <a:lumMod val="20000"/>
                    <a:lumOff val="80000"/>
                  </a:schemeClr>
                </a:solidFill>
                <a:latin typeface="Palatino Linotype" pitchFamily="18" charset="0"/>
                <a:ea typeface="+mn-ea"/>
              </a:rPr>
              <a:t>Yank V, et al. AHRQ Comparative Effectiveness Review No. 21.  Available at:   </a:t>
            </a:r>
            <a:r>
              <a:rPr lang="en-US" sz="1100" dirty="0">
                <a:solidFill>
                  <a:schemeClr val="bg1"/>
                </a:solidFill>
                <a:latin typeface="+mn-lt"/>
                <a:ea typeface="+mn-ea"/>
                <a:cs typeface="Times New Roman" pitchFamily="18" charset="0"/>
              </a:rPr>
              <a:t>http://effectivehealthcare.ahrq.gov/index.cfm/search-for-guides-reviews-and-reports/?pageaction=displayproduct&amp;productID=450</a:t>
            </a:r>
            <a:r>
              <a:rPr lang="en-US" sz="1100" dirty="0">
                <a:solidFill>
                  <a:schemeClr val="bg1"/>
                </a:solidFill>
                <a:latin typeface="+mn-lt"/>
                <a:ea typeface="+mn-ea"/>
              </a:rPr>
              <a: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bwMode="auto">
          <a:xfrm>
            <a:off x="457200" y="1298575"/>
            <a:ext cx="8229600" cy="1063625"/>
          </a:xfrm>
          <a:noFill/>
          <a:ln>
            <a:miter lim="800000"/>
            <a:headEnd/>
            <a:tailEnd/>
          </a:ln>
        </p:spPr>
        <p:txBody>
          <a:bodyPr vert="horz" wrap="square" numCol="1" anchor="t" anchorCtr="0" compatLnSpc="1">
            <a:prstTxWarp prst="textNoShape">
              <a:avLst/>
            </a:prstTxWarp>
          </a:bodyPr>
          <a:lstStyle/>
          <a:p>
            <a:pPr marL="317500" indent="-317500"/>
            <a:r>
              <a:rPr lang="en-US" smtClean="0"/>
              <a:t>The strength of evidence was classified into four broad categories:</a:t>
            </a:r>
          </a:p>
          <a:p>
            <a:pPr marL="317500" indent="-317500"/>
            <a:endParaRPr lang="en-US" smtClean="0"/>
          </a:p>
          <a:p>
            <a:pPr marL="317500" indent="-317500"/>
            <a:endParaRPr lang="en-US" smtClean="0"/>
          </a:p>
        </p:txBody>
      </p:sp>
      <p:sp>
        <p:nvSpPr>
          <p:cNvPr id="15363" name="Title 1"/>
          <p:cNvSpPr>
            <a:spLocks noGrp="1"/>
          </p:cNvSpPr>
          <p:nvPr>
            <p:ph type="title"/>
          </p:nvPr>
        </p:nvSpPr>
        <p:spPr/>
        <p:txBody>
          <a:bodyPr/>
          <a:lstStyle/>
          <a:p>
            <a:r>
              <a:rPr lang="en-US" sz="2900" smtClean="0"/>
              <a:t>Rating the Strength of Evidence From the CER</a:t>
            </a:r>
          </a:p>
        </p:txBody>
      </p:sp>
      <p:graphicFrame>
        <p:nvGraphicFramePr>
          <p:cNvPr id="86" name="Table 85" descr="The overall strength of evidence was graded as high (further research is very unlikely to change the confidence in the estimate of effect), moderate (further research may change the confidence in the estimate of effect and may change the estimate), low (further research is likely to change the confidence in the estimate of effect and is likely to change the estimate), or insufficient (evidence either is unavailable or does not permit estimation of an effect). "/>
          <p:cNvGraphicFramePr>
            <a:graphicFrameLocks noGrp="1"/>
          </p:cNvGraphicFramePr>
          <p:nvPr/>
        </p:nvGraphicFramePr>
        <p:xfrm>
          <a:off x="685800" y="2514600"/>
          <a:ext cx="7977505" cy="3002390"/>
        </p:xfrm>
        <a:graphic>
          <a:graphicData uri="http://schemas.openxmlformats.org/drawingml/2006/table">
            <a:tbl>
              <a:tblPr bandRow="1">
                <a:tableStyleId>{775DCB02-9BB8-47FD-8907-85C794F793BA}</a:tableStyleId>
              </a:tblPr>
              <a:tblGrid>
                <a:gridCol w="1691005"/>
                <a:gridCol w="6286500"/>
              </a:tblGrid>
              <a:tr h="8288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smtClean="0">
                          <a:ln>
                            <a:noFill/>
                          </a:ln>
                          <a:effectLst/>
                        </a:rPr>
                        <a:t>High ●●●</a:t>
                      </a:r>
                      <a:endParaRPr lang="en-US" sz="1800" b="1" dirty="0">
                        <a:solidFill>
                          <a:schemeClr val="tx2"/>
                        </a:solidFill>
                        <a:latin typeface="+mn-lt"/>
                      </a:endParaRP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kern="1200" cap="none" normalizeH="0" baseline="0" dirty="0" smtClean="0">
                          <a:ln>
                            <a:noFill/>
                          </a:ln>
                          <a:effectLst/>
                        </a:rPr>
                        <a:t>Further research is very unlikely to change the confidence in the estimate of effect.</a:t>
                      </a:r>
                      <a:endParaRPr kumimoji="0" lang="en-US" sz="1800" u="none" strike="noStrike" kern="1200" cap="none" normalizeH="0" baseline="0" dirty="0" smtClean="0">
                        <a:ln>
                          <a:noFill/>
                        </a:ln>
                        <a:solidFill>
                          <a:schemeClr val="dk1"/>
                        </a:solidFill>
                        <a:effectLst/>
                        <a:latin typeface="+mn-lt"/>
                        <a:ea typeface="+mn-ea"/>
                        <a:cs typeface="+mn-cs"/>
                      </a:endParaRPr>
                    </a:p>
                  </a:txBody>
                  <a:tcPr/>
                </a:tc>
              </a:tr>
              <a:tr h="828881">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u="none" strike="noStrike" cap="none" normalizeH="0" baseline="0" dirty="0" smtClean="0">
                          <a:ln>
                            <a:noFill/>
                          </a:ln>
                          <a:effectLst/>
                        </a:rPr>
                        <a:t>Moderate ●●</a:t>
                      </a:r>
                      <a:r>
                        <a:rPr kumimoji="0" lang="en-US" sz="1800" u="none" strike="noStrike" cap="none" normalizeH="0" baseline="0" dirty="0" smtClean="0">
                          <a:ln>
                            <a:noFill/>
                          </a:ln>
                          <a:effectLst/>
                          <a:latin typeface="Minion Pro"/>
                        </a:rPr>
                        <a:t>○</a:t>
                      </a:r>
                      <a:endParaRPr lang="en-US" sz="1800" b="1" dirty="0" smtClean="0">
                        <a:solidFill>
                          <a:schemeClr val="tx2"/>
                        </a:solidFill>
                        <a:latin typeface="+mn-lt"/>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800" b="1" dirty="0">
                        <a:solidFill>
                          <a:schemeClr val="tx2"/>
                        </a:solidFill>
                        <a:latin typeface="+mn-lt"/>
                      </a:endParaRP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kern="1200" cap="none" normalizeH="0" baseline="0" dirty="0" smtClean="0">
                          <a:ln>
                            <a:noFill/>
                          </a:ln>
                          <a:effectLst/>
                        </a:rPr>
                        <a:t>Further research may change the confidence in the estimate of effect and may change the estimate.</a:t>
                      </a:r>
                      <a:endParaRPr kumimoji="0" lang="en-US" sz="1800" u="none" strike="noStrike" kern="1200" cap="none" normalizeH="0" baseline="0" dirty="0" smtClean="0">
                        <a:ln>
                          <a:noFill/>
                        </a:ln>
                        <a:solidFill>
                          <a:schemeClr val="dk1"/>
                        </a:solidFill>
                        <a:effectLst/>
                        <a:latin typeface="+mn-lt"/>
                        <a:ea typeface="+mn-ea"/>
                        <a:cs typeface="+mn-cs"/>
                      </a:endParaRPr>
                    </a:p>
                  </a:txBody>
                  <a:tcPr/>
                </a:tc>
              </a:tr>
              <a:tr h="7045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smtClean="0">
                          <a:ln>
                            <a:noFill/>
                          </a:ln>
                          <a:effectLst/>
                        </a:rPr>
                        <a:t>Low ●</a:t>
                      </a:r>
                      <a:r>
                        <a:rPr kumimoji="0" lang="en-US" sz="1800" u="none" strike="noStrike" cap="none" normalizeH="0" baseline="0" dirty="0" smtClean="0">
                          <a:ln>
                            <a:noFill/>
                          </a:ln>
                          <a:effectLst/>
                          <a:latin typeface="Minion Pro"/>
                        </a:rPr>
                        <a:t>○○</a:t>
                      </a:r>
                      <a:endParaRPr lang="en-US" sz="1800" b="1" dirty="0" smtClean="0">
                        <a:solidFill>
                          <a:schemeClr val="tx2"/>
                        </a:solidFill>
                        <a:latin typeface="+mn-lt"/>
                      </a:endParaRPr>
                    </a:p>
                    <a:p>
                      <a:pPr algn="l"/>
                      <a:endParaRPr lang="en-US" sz="1800" b="1" dirty="0">
                        <a:solidFill>
                          <a:schemeClr val="tx2"/>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u="none" strike="noStrike" kern="1200" cap="none" normalizeH="0" baseline="0" dirty="0" smtClean="0">
                          <a:ln>
                            <a:noFill/>
                          </a:ln>
                          <a:effectLst/>
                        </a:rPr>
                        <a:t>Further research is likely to change the confidence in the estimate of effect and is likely to change the estimate.</a:t>
                      </a:r>
                      <a:endParaRPr kumimoji="0" lang="en-US" sz="1800" u="none" strike="noStrike" kern="1200" cap="none" normalizeH="0" baseline="0" dirty="0" smtClean="0">
                        <a:ln>
                          <a:noFill/>
                        </a:ln>
                        <a:solidFill>
                          <a:schemeClr val="dk1"/>
                        </a:solidFill>
                        <a:effectLst/>
                        <a:latin typeface="+mn-lt"/>
                        <a:ea typeface="+mn-ea"/>
                        <a:cs typeface="+mn-cs"/>
                      </a:endParaRPr>
                    </a:p>
                  </a:txBody>
                  <a:tcPr/>
                </a:tc>
              </a:tr>
              <a:tr h="518050">
                <a:tc>
                  <a:txBody>
                    <a:bodyPr/>
                    <a:lstStyle/>
                    <a:p>
                      <a:pPr algn="l"/>
                      <a:r>
                        <a:rPr kumimoji="0" lang="en-US" sz="1800" u="none" strike="noStrike" kern="1200" cap="none" normalizeH="0" baseline="0" dirty="0" smtClean="0">
                          <a:ln>
                            <a:noFill/>
                          </a:ln>
                          <a:solidFill>
                            <a:schemeClr val="dk1"/>
                          </a:solidFill>
                          <a:effectLst/>
                          <a:latin typeface="+mn-lt"/>
                          <a:ea typeface="+mn-ea"/>
                          <a:cs typeface="+mn-cs"/>
                        </a:rPr>
                        <a:t>Insufficient</a:t>
                      </a:r>
                      <a:endParaRPr kumimoji="0" lang="en-US" sz="1800" u="none" strike="noStrike" kern="1200" cap="none" normalizeH="0" baseline="0" dirty="0">
                        <a:ln>
                          <a:noFill/>
                        </a:ln>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u="none" strike="noStrike" kern="1200" cap="none" normalizeH="0" baseline="0" dirty="0" smtClean="0">
                          <a:ln>
                            <a:noFill/>
                          </a:ln>
                          <a:solidFill>
                            <a:schemeClr val="dk1"/>
                          </a:solidFill>
                          <a:effectLst/>
                          <a:latin typeface="+mn-lt"/>
                          <a:ea typeface="+mn-ea"/>
                          <a:cs typeface="+mn-cs"/>
                        </a:rPr>
                        <a:t>Evidence either is unavailable or does not permit estimation of an effect.</a:t>
                      </a:r>
                    </a:p>
                  </a:txBody>
                  <a:tcPr/>
                </a:tc>
              </a:tr>
            </a:tbl>
          </a:graphicData>
        </a:graphic>
      </p:graphicFrame>
      <p:sp>
        <p:nvSpPr>
          <p:cNvPr id="6" name="Rectangle 5"/>
          <p:cNvSpPr>
            <a:spLocks noChangeArrowheads="1"/>
          </p:cNvSpPr>
          <p:nvPr/>
        </p:nvSpPr>
        <p:spPr bwMode="auto">
          <a:xfrm>
            <a:off x="457200" y="5894388"/>
            <a:ext cx="8305800" cy="430212"/>
          </a:xfrm>
          <a:prstGeom prst="rect">
            <a:avLst/>
          </a:prstGeom>
          <a:noFill/>
          <a:ln w="9525">
            <a:noFill/>
            <a:miter lim="800000"/>
            <a:headEnd/>
            <a:tailEnd/>
          </a:ln>
        </p:spPr>
        <p:txBody>
          <a:bodyPr>
            <a:spAutoFit/>
          </a:bodyPr>
          <a:lstStyle/>
          <a:p>
            <a:pPr eaLnBrk="0" hangingPunct="0">
              <a:defRPr/>
            </a:pPr>
            <a:r>
              <a:rPr lang="en-US" sz="1100" dirty="0">
                <a:solidFill>
                  <a:schemeClr val="bg1">
                    <a:lumMod val="20000"/>
                    <a:lumOff val="80000"/>
                  </a:schemeClr>
                </a:solidFill>
                <a:latin typeface="Palatino Linotype" pitchFamily="18" charset="0"/>
                <a:ea typeface="+mn-ea"/>
              </a:rPr>
              <a:t>Yank V, et al. AHRQ Comparative Effectiveness Review No. 21.  Available at:   </a:t>
            </a:r>
            <a:r>
              <a:rPr lang="en-US" sz="1100" dirty="0">
                <a:solidFill>
                  <a:schemeClr val="bg1"/>
                </a:solidFill>
                <a:latin typeface="+mn-lt"/>
                <a:ea typeface="+mn-ea"/>
                <a:cs typeface="Times New Roman" pitchFamily="18" charset="0"/>
              </a:rPr>
              <a:t>http://effectivehealthcare.ahrq.gov/index.cfm/search-for-guides-reviews-and-reports/?pageaction=displayproduct&amp;productID=450</a:t>
            </a:r>
            <a:r>
              <a:rPr lang="en-US" sz="1100" dirty="0">
                <a:solidFill>
                  <a:schemeClr val="bg1"/>
                </a:solidFill>
                <a:latin typeface="+mn-lt"/>
                <a:ea typeface="+mn-ea"/>
              </a:rPr>
              <a: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z="2400" smtClean="0"/>
              <a:t>Overview of In-Hospital, Off-Label vs. On-Label rFVIIa Use From the Premier Database (2000-2008)</a:t>
            </a:r>
          </a:p>
        </p:txBody>
      </p:sp>
      <p:pic>
        <p:nvPicPr>
          <p:cNvPr id="16387" name="Chart Placeholder 14" descr="this image is a graph with text superimposed. It contains no specific information relevant to the slide."/>
          <p:cNvPicPr>
            <a:picLocks noGrp="1" noChangeAspect="1"/>
          </p:cNvPicPr>
          <p:nvPr>
            <p:ph type="clipArt" sz="half" idx="2"/>
          </p:nvPr>
        </p:nvPicPr>
        <p:blipFill>
          <a:blip r:embed="rId3" cstate="print"/>
          <a:srcRect l="25337" r="25337"/>
          <a:stretch>
            <a:fillRect/>
          </a:stretch>
        </p:blipFill>
        <p:spPr bwMode="auto">
          <a:noFill/>
          <a:ln>
            <a:miter lim="800000"/>
            <a:headEnd/>
            <a:tailEnd/>
          </a:ln>
        </p:spPr>
      </p:pic>
      <p:sp>
        <p:nvSpPr>
          <p:cNvPr id="16388" name="Text Placeholder 5"/>
          <p:cNvSpPr>
            <a:spLocks noGrp="1"/>
          </p:cNvSpPr>
          <p:nvPr>
            <p:ph type="body" sz="half" idx="1"/>
          </p:nvPr>
        </p:nvSpPr>
        <p:spPr bwMode="auto">
          <a:noFill/>
          <a:ln>
            <a:miter lim="800000"/>
            <a:headEnd/>
            <a:tailEnd/>
          </a:ln>
        </p:spPr>
        <p:txBody>
          <a:bodyPr vert="horz" wrap="square" numCol="1" anchor="t" anchorCtr="0" compatLnSpc="1">
            <a:prstTxWarp prst="textNoShape">
              <a:avLst/>
            </a:prstTxWarp>
          </a:bodyPr>
          <a:lstStyle/>
          <a:p>
            <a:pPr>
              <a:lnSpc>
                <a:spcPct val="90000"/>
              </a:lnSpc>
            </a:pPr>
            <a:r>
              <a:rPr lang="en-US" sz="2500" smtClean="0"/>
              <a:t>In 2008, 97% of rFVIIa in-hospital use was off-label.</a:t>
            </a:r>
          </a:p>
          <a:p>
            <a:pPr>
              <a:lnSpc>
                <a:spcPct val="90000"/>
              </a:lnSpc>
            </a:pPr>
            <a:r>
              <a:rPr lang="en-US" sz="2500" smtClean="0"/>
              <a:t>The most common off-label uses from 2000</a:t>
            </a:r>
            <a:r>
              <a:rPr lang="en-US" sz="2500" smtClean="0">
                <a:latin typeface="Arial" pitchFamily="34" charset="0"/>
                <a:cs typeface="Arial" pitchFamily="34" charset="0"/>
              </a:rPr>
              <a:t>–</a:t>
            </a:r>
            <a:r>
              <a:rPr lang="en-US" sz="2500" smtClean="0"/>
              <a:t>2008 were:</a:t>
            </a:r>
          </a:p>
          <a:p>
            <a:pPr lvl="1">
              <a:lnSpc>
                <a:spcPct val="90000"/>
              </a:lnSpc>
            </a:pPr>
            <a:r>
              <a:rPr lang="en-US" sz="2100" smtClean="0"/>
              <a:t>Adult cardiac surgery (16.4%)</a:t>
            </a:r>
          </a:p>
          <a:p>
            <a:pPr lvl="1">
              <a:lnSpc>
                <a:spcPct val="90000"/>
              </a:lnSpc>
            </a:pPr>
            <a:r>
              <a:rPr lang="en-US" sz="2100" smtClean="0"/>
              <a:t>Trauma to the body (excluding brain trauma) (15.9%)</a:t>
            </a:r>
          </a:p>
          <a:p>
            <a:pPr lvl="1">
              <a:lnSpc>
                <a:spcPct val="90000"/>
              </a:lnSpc>
            </a:pPr>
            <a:r>
              <a:rPr lang="en-US" sz="2100" smtClean="0"/>
              <a:t>Spontaneous intracranial hemorrhage (10.5%)</a:t>
            </a:r>
          </a:p>
        </p:txBody>
      </p:sp>
      <p:sp>
        <p:nvSpPr>
          <p:cNvPr id="8" name="Rectangle 7"/>
          <p:cNvSpPr>
            <a:spLocks noChangeArrowheads="1"/>
          </p:cNvSpPr>
          <p:nvPr/>
        </p:nvSpPr>
        <p:spPr bwMode="auto">
          <a:xfrm>
            <a:off x="457200" y="5867400"/>
            <a:ext cx="8305800" cy="430213"/>
          </a:xfrm>
          <a:prstGeom prst="rect">
            <a:avLst/>
          </a:prstGeom>
          <a:noFill/>
          <a:ln w="9525">
            <a:noFill/>
            <a:miter lim="800000"/>
            <a:headEnd/>
            <a:tailEnd/>
          </a:ln>
        </p:spPr>
        <p:txBody>
          <a:bodyPr>
            <a:spAutoFit/>
          </a:bodyPr>
          <a:lstStyle/>
          <a:p>
            <a:pPr eaLnBrk="0" hangingPunct="0">
              <a:defRPr/>
            </a:pPr>
            <a:r>
              <a:rPr lang="en-US" sz="1100" dirty="0">
                <a:solidFill>
                  <a:schemeClr val="bg1">
                    <a:lumMod val="20000"/>
                    <a:lumOff val="80000"/>
                  </a:schemeClr>
                </a:solidFill>
                <a:latin typeface="Palatino Linotype" pitchFamily="18" charset="0"/>
                <a:ea typeface="+mn-ea"/>
              </a:rPr>
              <a:t>Yank V, et al. AHRQ Comparative Effectiveness Review No. 21.  Available at:   </a:t>
            </a:r>
            <a:r>
              <a:rPr lang="en-US" sz="1100" dirty="0">
                <a:solidFill>
                  <a:schemeClr val="bg1"/>
                </a:solidFill>
                <a:latin typeface="+mn-lt"/>
                <a:ea typeface="+mn-ea"/>
                <a:cs typeface="Times New Roman" pitchFamily="18" charset="0"/>
              </a:rPr>
              <a:t>http://effectivehealthcare.ahrq.gov/index.cfm/search-for-guides-reviews-and-reports/?pageaction=displayproduct&amp;productID=450</a:t>
            </a:r>
            <a:r>
              <a:rPr lang="en-US" sz="1100" dirty="0">
                <a:solidFill>
                  <a:schemeClr val="bg1"/>
                </a:solidFill>
                <a:latin typeface="+mn-lt"/>
                <a:ea typeface="+mn-ea"/>
              </a:rPr>
              <a: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4"/>
          <p:cNvSpPr>
            <a:spLocks noGrp="1"/>
          </p:cNvSpPr>
          <p:nvPr>
            <p:ph idx="1"/>
          </p:nvPr>
        </p:nvSpPr>
        <p:spPr bwMode="auto">
          <a:xfrm>
            <a:off x="457200" y="1298575"/>
            <a:ext cx="8229600" cy="4827588"/>
          </a:xfrm>
          <a:noFill/>
          <a:ln>
            <a:miter lim="800000"/>
            <a:headEnd/>
            <a:tailEnd/>
          </a:ln>
        </p:spPr>
        <p:txBody>
          <a:bodyPr vert="horz" wrap="square" numCol="1" anchor="t" anchorCtr="0" compatLnSpc="1">
            <a:prstTxWarp prst="textNoShape">
              <a:avLst/>
            </a:prstTxWarp>
          </a:bodyPr>
          <a:lstStyle/>
          <a:p>
            <a:pPr marL="317500" indent="-317500"/>
            <a:r>
              <a:rPr lang="en-US" smtClean="0"/>
              <a:t>24 randomized controlled trials and 31 comparative observational studies on rFVIIa use across several clinical indications:</a:t>
            </a:r>
          </a:p>
          <a:p>
            <a:pPr lvl="1"/>
            <a:r>
              <a:rPr lang="en-US" smtClean="0"/>
              <a:t>Cardiac surgery (12 studies)</a:t>
            </a:r>
          </a:p>
          <a:p>
            <a:pPr lvl="1"/>
            <a:r>
              <a:rPr lang="en-US" smtClean="0"/>
              <a:t>Trauma (9 studies)</a:t>
            </a:r>
          </a:p>
          <a:p>
            <a:pPr lvl="1"/>
            <a:r>
              <a:rPr lang="en-US" smtClean="0"/>
              <a:t>Intracranial hemorrhage (8 studies)</a:t>
            </a:r>
          </a:p>
          <a:p>
            <a:pPr lvl="1"/>
            <a:r>
              <a:rPr lang="en-US" smtClean="0"/>
              <a:t>Liver transplantation (8 studies)</a:t>
            </a:r>
          </a:p>
          <a:p>
            <a:pPr lvl="1"/>
            <a:r>
              <a:rPr lang="en-US" smtClean="0"/>
              <a:t>Other liver disease (5 studies)</a:t>
            </a:r>
          </a:p>
        </p:txBody>
      </p:sp>
      <p:sp>
        <p:nvSpPr>
          <p:cNvPr id="17411" name="Title 3"/>
          <p:cNvSpPr>
            <a:spLocks noGrp="1"/>
          </p:cNvSpPr>
          <p:nvPr>
            <p:ph type="title"/>
          </p:nvPr>
        </p:nvSpPr>
        <p:spPr/>
        <p:txBody>
          <a:bodyPr/>
          <a:lstStyle/>
          <a:p>
            <a:r>
              <a:rPr lang="en-US" smtClean="0"/>
              <a:t>Comparative Studies on Off-Label rFVIIa Use</a:t>
            </a:r>
          </a:p>
        </p:txBody>
      </p:sp>
      <p:sp>
        <p:nvSpPr>
          <p:cNvPr id="7" name="Rectangle 6"/>
          <p:cNvSpPr>
            <a:spLocks noChangeArrowheads="1"/>
          </p:cNvSpPr>
          <p:nvPr/>
        </p:nvSpPr>
        <p:spPr bwMode="auto">
          <a:xfrm>
            <a:off x="457200" y="5867400"/>
            <a:ext cx="8305800" cy="430213"/>
          </a:xfrm>
          <a:prstGeom prst="rect">
            <a:avLst/>
          </a:prstGeom>
          <a:noFill/>
          <a:ln w="9525">
            <a:noFill/>
            <a:miter lim="800000"/>
            <a:headEnd/>
            <a:tailEnd/>
          </a:ln>
        </p:spPr>
        <p:txBody>
          <a:bodyPr>
            <a:spAutoFit/>
          </a:bodyPr>
          <a:lstStyle/>
          <a:p>
            <a:pPr eaLnBrk="0" hangingPunct="0">
              <a:defRPr/>
            </a:pPr>
            <a:r>
              <a:rPr lang="en-US" sz="1100" dirty="0">
                <a:solidFill>
                  <a:schemeClr val="bg1">
                    <a:lumMod val="20000"/>
                    <a:lumOff val="80000"/>
                  </a:schemeClr>
                </a:solidFill>
                <a:latin typeface="Palatino Linotype" pitchFamily="18" charset="0"/>
                <a:ea typeface="+mn-ea"/>
              </a:rPr>
              <a:t>Yank V, et al. AHRQ Comparative Effectiveness Review No. 21.  Available at:   </a:t>
            </a:r>
            <a:r>
              <a:rPr lang="en-US" sz="1100" dirty="0">
                <a:solidFill>
                  <a:schemeClr val="bg1"/>
                </a:solidFill>
                <a:latin typeface="+mn-lt"/>
                <a:ea typeface="+mn-ea"/>
                <a:cs typeface="Times New Roman" pitchFamily="18" charset="0"/>
              </a:rPr>
              <a:t>http://effectivehealthcare.ahrq.gov/index.cfm/search-for-guides-reviews-and-reports/?pageaction=displayproduct&amp;productID=450</a:t>
            </a:r>
            <a:r>
              <a:rPr lang="en-US" sz="1100" dirty="0">
                <a:solidFill>
                  <a:schemeClr val="bg1"/>
                </a:solidFill>
                <a:latin typeface="+mn-lt"/>
                <a:ea typeface="+mn-ea"/>
              </a:rPr>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4"/>
          <p:cNvSpPr>
            <a:spLocks noGrp="1"/>
          </p:cNvSpPr>
          <p:nvPr>
            <p:ph idx="1"/>
          </p:nvPr>
        </p:nvSpPr>
        <p:spPr bwMode="auto">
          <a:xfrm>
            <a:off x="457200" y="1298575"/>
            <a:ext cx="8229600" cy="4827588"/>
          </a:xfrm>
          <a:noFill/>
          <a:ln>
            <a:miter lim="800000"/>
            <a:headEnd/>
            <a:tailEnd/>
          </a:ln>
        </p:spPr>
        <p:txBody>
          <a:bodyPr vert="horz" wrap="square" numCol="1" anchor="t" anchorCtr="0" compatLnSpc="1">
            <a:prstTxWarp prst="textNoShape">
              <a:avLst/>
            </a:prstTxWarp>
          </a:bodyPr>
          <a:lstStyle/>
          <a:p>
            <a:pPr marL="317500" indent="-317500"/>
            <a:r>
              <a:rPr lang="en-US" smtClean="0"/>
              <a:t>Strength of evidence available from existing studies was compromised by:</a:t>
            </a:r>
          </a:p>
          <a:p>
            <a:pPr lvl="1"/>
            <a:r>
              <a:rPr lang="en-US" smtClean="0"/>
              <a:t>Small study size</a:t>
            </a:r>
          </a:p>
          <a:p>
            <a:pPr lvl="1"/>
            <a:r>
              <a:rPr lang="en-US" smtClean="0"/>
              <a:t>Use of indirect outcomes</a:t>
            </a:r>
          </a:p>
          <a:p>
            <a:pPr lvl="1"/>
            <a:r>
              <a:rPr lang="en-US" smtClean="0"/>
              <a:t>Heterogeneity in dosage/indication</a:t>
            </a:r>
          </a:p>
          <a:p>
            <a:pPr lvl="1"/>
            <a:r>
              <a:rPr lang="en-US" smtClean="0"/>
              <a:t>Applicability diminished by mismatch between existing research and real-world patterns of indication and types of use</a:t>
            </a:r>
          </a:p>
        </p:txBody>
      </p:sp>
      <p:sp>
        <p:nvSpPr>
          <p:cNvPr id="18435" name="Title 3"/>
          <p:cNvSpPr>
            <a:spLocks noGrp="1"/>
          </p:cNvSpPr>
          <p:nvPr>
            <p:ph type="title"/>
          </p:nvPr>
        </p:nvSpPr>
        <p:spPr/>
        <p:txBody>
          <a:bodyPr/>
          <a:lstStyle/>
          <a:p>
            <a:r>
              <a:rPr lang="en-US" smtClean="0"/>
              <a:t>Characteristics of Comparative Studies on Off-Label rFVIIa Use</a:t>
            </a:r>
          </a:p>
        </p:txBody>
      </p:sp>
      <p:sp>
        <p:nvSpPr>
          <p:cNvPr id="7" name="Rectangle 6"/>
          <p:cNvSpPr>
            <a:spLocks noChangeArrowheads="1"/>
          </p:cNvSpPr>
          <p:nvPr/>
        </p:nvSpPr>
        <p:spPr bwMode="auto">
          <a:xfrm>
            <a:off x="457200" y="5867400"/>
            <a:ext cx="8305800" cy="430213"/>
          </a:xfrm>
          <a:prstGeom prst="rect">
            <a:avLst/>
          </a:prstGeom>
          <a:noFill/>
          <a:ln w="9525">
            <a:noFill/>
            <a:miter lim="800000"/>
            <a:headEnd/>
            <a:tailEnd/>
          </a:ln>
        </p:spPr>
        <p:txBody>
          <a:bodyPr>
            <a:spAutoFit/>
          </a:bodyPr>
          <a:lstStyle/>
          <a:p>
            <a:pPr eaLnBrk="0" hangingPunct="0">
              <a:defRPr/>
            </a:pPr>
            <a:r>
              <a:rPr lang="en-US" sz="1100" dirty="0">
                <a:solidFill>
                  <a:schemeClr val="bg1">
                    <a:lumMod val="20000"/>
                    <a:lumOff val="80000"/>
                  </a:schemeClr>
                </a:solidFill>
                <a:latin typeface="Palatino Linotype" pitchFamily="18" charset="0"/>
                <a:ea typeface="+mn-ea"/>
              </a:rPr>
              <a:t>Yank V, et al. AHRQ Comparative Effectiveness Review No. 21.  Available at:   </a:t>
            </a:r>
            <a:r>
              <a:rPr lang="en-US" sz="1100" dirty="0">
                <a:solidFill>
                  <a:schemeClr val="bg1"/>
                </a:solidFill>
                <a:latin typeface="+mn-lt"/>
                <a:ea typeface="+mn-ea"/>
                <a:cs typeface="Times New Roman" pitchFamily="18" charset="0"/>
              </a:rPr>
              <a:t>http://effectivehealthcare.ahrq.gov/index.cfm/search-for-guides-reviews-and-reports/?pageaction=displayproduct&amp;productID=450</a:t>
            </a:r>
            <a:r>
              <a:rPr lang="en-US" sz="1100" dirty="0">
                <a:solidFill>
                  <a:schemeClr val="bg1"/>
                </a:solidFill>
                <a:latin typeface="+mn-lt"/>
                <a:ea typeface="+mn-ea"/>
              </a:rPr>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3"/>
          <p:cNvSpPr>
            <a:spLocks noGrp="1"/>
          </p:cNvSpPr>
          <p:nvPr>
            <p:ph type="title"/>
          </p:nvPr>
        </p:nvSpPr>
        <p:spPr/>
        <p:txBody>
          <a:bodyPr/>
          <a:lstStyle/>
          <a:p>
            <a:r>
              <a:rPr lang="en-US" sz="2400" smtClean="0"/>
              <a:t>Mean Differences in Mortality and Thromboembolic Event Rates by Study and rFVIIa Indication</a:t>
            </a:r>
          </a:p>
        </p:txBody>
      </p:sp>
      <p:sp>
        <p:nvSpPr>
          <p:cNvPr id="19459" name="Rectangle 5"/>
          <p:cNvSpPr>
            <a:spLocks noChangeArrowheads="1"/>
          </p:cNvSpPr>
          <p:nvPr/>
        </p:nvSpPr>
        <p:spPr bwMode="auto">
          <a:xfrm>
            <a:off x="533400" y="4724400"/>
            <a:ext cx="8229600" cy="923925"/>
          </a:xfrm>
          <a:prstGeom prst="rect">
            <a:avLst/>
          </a:prstGeom>
          <a:noFill/>
          <a:ln w="9525">
            <a:noFill/>
            <a:miter lim="800000"/>
            <a:headEnd/>
            <a:tailEnd/>
          </a:ln>
        </p:spPr>
        <p:txBody>
          <a:bodyPr>
            <a:spAutoFit/>
          </a:bodyPr>
          <a:lstStyle/>
          <a:p>
            <a:r>
              <a:rPr lang="en-US" sz="1800">
                <a:solidFill>
                  <a:srgbClr val="FFFFFF"/>
                </a:solidFill>
              </a:rPr>
              <a:t>The area of each circle approximates the total sample size of each respective study; shaded circles represent studies on treatment use of rFVIIa and clear circles represent studies on prophylactic use of rFVIIa.</a:t>
            </a:r>
          </a:p>
        </p:txBody>
      </p:sp>
      <p:sp>
        <p:nvSpPr>
          <p:cNvPr id="19460" name="Rectangle 6"/>
          <p:cNvSpPr>
            <a:spLocks noChangeArrowheads="1"/>
          </p:cNvSpPr>
          <p:nvPr/>
        </p:nvSpPr>
        <p:spPr bwMode="auto">
          <a:xfrm>
            <a:off x="457200" y="5867400"/>
            <a:ext cx="8305800" cy="430213"/>
          </a:xfrm>
          <a:prstGeom prst="rect">
            <a:avLst/>
          </a:prstGeom>
          <a:noFill/>
          <a:ln w="9525">
            <a:noFill/>
            <a:miter lim="800000"/>
            <a:headEnd/>
            <a:tailEnd/>
          </a:ln>
        </p:spPr>
        <p:txBody>
          <a:bodyPr>
            <a:spAutoFit/>
          </a:bodyPr>
          <a:lstStyle/>
          <a:p>
            <a:pPr eaLnBrk="0" hangingPunct="0"/>
            <a:r>
              <a:rPr lang="en-US" sz="1100">
                <a:solidFill>
                  <a:srgbClr val="FFFFFF"/>
                </a:solidFill>
              </a:rPr>
              <a:t>Yank V, et al. AHRQ Comparative Effectiveness Review No. 21.  Available at:   http://effectivehealthcare.ahrq.gov/index.cfm/search-for-guides-reviews-and-reports/?pageaction=displayproduct&amp;productID=450.</a:t>
            </a:r>
          </a:p>
        </p:txBody>
      </p:sp>
      <p:grpSp>
        <p:nvGrpSpPr>
          <p:cNvPr id="19461" name="Group 1" descr="This figure includes indications with two or more comparative studies: intracranial hemorrhage (ICH)*, body trauma (Trauma), brain trauma (TBI), liver transplantation (LvrTx), and adult cardiac surgery (AdCS). Each circle represents a study; larger circles correspond to larger studies; shaded circles represent studies on treatment use of rFVIIa, and white circles represent studies on prophylactic use of rFVIIa. The mean differences in event rates for the direct (patient-centered) outcomes of total mortality and thromboembolic events are plotted for each comparative study and according to each rFVIIa indication using circle charts, with the area of each circle approximating the total sample size of its respective study. &#10;&#10;The figures show mean differences in mortality and thromboembolic event rates, respectively, for each comparative study and according to each rFVIIa indication. "/>
          <p:cNvGrpSpPr>
            <a:grpSpLocks/>
          </p:cNvGrpSpPr>
          <p:nvPr/>
        </p:nvGrpSpPr>
        <p:grpSpPr bwMode="auto">
          <a:xfrm>
            <a:off x="381000" y="1371600"/>
            <a:ext cx="8428038" cy="3294063"/>
            <a:chOff x="152400" y="1363663"/>
            <a:chExt cx="8428038" cy="3294062"/>
          </a:xfrm>
        </p:grpSpPr>
        <p:pic>
          <p:nvPicPr>
            <p:cNvPr id="19462" name="Picture 9" descr="TE-bubbles.png"/>
            <p:cNvPicPr>
              <a:picLocks noChangeAspect="1"/>
            </p:cNvPicPr>
            <p:nvPr/>
          </p:nvPicPr>
          <p:blipFill>
            <a:blip r:embed="rId3" cstate="print"/>
            <a:srcRect/>
            <a:stretch>
              <a:fillRect/>
            </a:stretch>
          </p:blipFill>
          <p:spPr bwMode="auto">
            <a:xfrm>
              <a:off x="4343400" y="1371600"/>
              <a:ext cx="4237038" cy="3286125"/>
            </a:xfrm>
            <a:prstGeom prst="rect">
              <a:avLst/>
            </a:prstGeom>
            <a:noFill/>
            <a:ln w="9525">
              <a:noFill/>
              <a:miter lim="800000"/>
              <a:headEnd/>
              <a:tailEnd/>
            </a:ln>
          </p:spPr>
        </p:pic>
        <p:pic>
          <p:nvPicPr>
            <p:cNvPr id="19463" name="Picture 10" descr="mortality_rate.png"/>
            <p:cNvPicPr>
              <a:picLocks noChangeAspect="1"/>
            </p:cNvPicPr>
            <p:nvPr/>
          </p:nvPicPr>
          <p:blipFill>
            <a:blip r:embed="rId4" cstate="print"/>
            <a:srcRect/>
            <a:stretch>
              <a:fillRect/>
            </a:stretch>
          </p:blipFill>
          <p:spPr bwMode="auto">
            <a:xfrm>
              <a:off x="152400" y="1363663"/>
              <a:ext cx="4237038" cy="3286125"/>
            </a:xfrm>
            <a:prstGeom prst="rect">
              <a:avLst/>
            </a:prstGeom>
            <a:noFill/>
            <a:ln w="9525">
              <a:noFill/>
              <a:miter lim="800000"/>
              <a:headEnd/>
              <a:tailEnd/>
            </a:ln>
          </p:spPr>
        </p:pic>
      </p:gr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4"/>
          <p:cNvSpPr>
            <a:spLocks noGrp="1"/>
          </p:cNvSpPr>
          <p:nvPr>
            <p:ph type="ctrTitle" idx="4294967295"/>
          </p:nvPr>
        </p:nvSpPr>
        <p:spPr>
          <a:xfrm>
            <a:off x="0" y="1444625"/>
            <a:ext cx="7734300" cy="1565275"/>
          </a:xfrm>
        </p:spPr>
        <p:txBody>
          <a:bodyPr/>
          <a:lstStyle/>
          <a:p>
            <a:pPr algn="ctr"/>
            <a:r>
              <a:rPr lang="en-US" smtClean="0"/>
              <a:t>Evidence for rFVIIa Use for Spontaneous Intracranial Hemorrhage vs. Usual Care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4"/>
          <p:cNvSpPr>
            <a:spLocks noGrp="1"/>
          </p:cNvSpPr>
          <p:nvPr>
            <p:ph idx="1"/>
          </p:nvPr>
        </p:nvSpPr>
        <p:spPr bwMode="auto">
          <a:xfrm>
            <a:off x="457200" y="1298575"/>
            <a:ext cx="8229600" cy="4827588"/>
          </a:xfrm>
          <a:noFill/>
          <a:ln>
            <a:miter lim="800000"/>
            <a:headEnd/>
            <a:tailEnd/>
          </a:ln>
        </p:spPr>
        <p:txBody>
          <a:bodyPr vert="horz" wrap="square" numCol="1" anchor="t" anchorCtr="0" compatLnSpc="1">
            <a:prstTxWarp prst="textNoShape">
              <a:avLst/>
            </a:prstTxWarp>
          </a:bodyPr>
          <a:lstStyle/>
          <a:p>
            <a:pPr marL="317500" indent="-317500"/>
            <a:r>
              <a:rPr lang="en-US" sz="2600" smtClean="0"/>
              <a:t>No effect of rFVIIa on mortality or rate of poor functional status. ●</a:t>
            </a:r>
            <a:r>
              <a:rPr lang="en-US" sz="2600" smtClean="0">
                <a:latin typeface="Minion Pro" pitchFamily="18" charset="0"/>
              </a:rPr>
              <a:t>●○</a:t>
            </a:r>
            <a:endParaRPr lang="en-US" sz="2600" smtClean="0"/>
          </a:p>
          <a:p>
            <a:pPr marL="317500" indent="-317500"/>
            <a:r>
              <a:rPr lang="en-US" sz="2600" smtClean="0"/>
              <a:t>Increased rate of arterial thromboembolic events for medium- (41</a:t>
            </a:r>
            <a:r>
              <a:rPr lang="en-US" sz="2600" smtClean="0">
                <a:latin typeface="Arial" pitchFamily="34" charset="0"/>
                <a:cs typeface="Arial" pitchFamily="34" charset="0"/>
              </a:rPr>
              <a:t>–</a:t>
            </a:r>
            <a:r>
              <a:rPr lang="el-GR" sz="2600" smtClean="0"/>
              <a:t>119 μ</a:t>
            </a:r>
            <a:r>
              <a:rPr lang="en-US" sz="2600" smtClean="0"/>
              <a:t>g/kg) and high-dose (</a:t>
            </a:r>
            <a:r>
              <a:rPr lang="el-GR" sz="2600" smtClean="0"/>
              <a:t>≥120 μ</a:t>
            </a:r>
            <a:r>
              <a:rPr lang="en-US" sz="2600" smtClean="0"/>
              <a:t>g/kg) groups. ●</a:t>
            </a:r>
            <a:r>
              <a:rPr lang="en-US" sz="2600" smtClean="0">
                <a:latin typeface="Minion Pro" pitchFamily="18" charset="0"/>
              </a:rPr>
              <a:t>●○</a:t>
            </a:r>
          </a:p>
          <a:p>
            <a:pPr marL="317500" indent="-317500"/>
            <a:r>
              <a:rPr lang="en-US" sz="2600" smtClean="0"/>
              <a:t>Associated with a decrease in the percent hematoma expansion. ●</a:t>
            </a:r>
            <a:r>
              <a:rPr lang="en-US" sz="2600" smtClean="0">
                <a:latin typeface="Minion Pro" pitchFamily="18" charset="0"/>
              </a:rPr>
              <a:t>●○</a:t>
            </a:r>
            <a:endParaRPr lang="en-US" sz="2600" smtClean="0"/>
          </a:p>
          <a:p>
            <a:pPr marL="317500" indent="-317500"/>
            <a:r>
              <a:rPr lang="en-US" sz="2600" smtClean="0"/>
              <a:t>Evidence suggests that neither benefits nor harms exceed each other for rFVIIa use in spontaneous intracranial hemorrhage.</a:t>
            </a:r>
          </a:p>
        </p:txBody>
      </p:sp>
      <p:sp>
        <p:nvSpPr>
          <p:cNvPr id="21507" name="Title 3"/>
          <p:cNvSpPr>
            <a:spLocks noGrp="1"/>
          </p:cNvSpPr>
          <p:nvPr>
            <p:ph type="title"/>
          </p:nvPr>
        </p:nvSpPr>
        <p:spPr/>
        <p:txBody>
          <a:bodyPr/>
          <a:lstStyle/>
          <a:p>
            <a:r>
              <a:rPr lang="en-US" sz="2800" smtClean="0"/>
              <a:t>Overview of Comparative Effectiveness of rFVIIa for Spontaneous Intracranial Hemorrhage</a:t>
            </a:r>
          </a:p>
        </p:txBody>
      </p:sp>
      <p:sp>
        <p:nvSpPr>
          <p:cNvPr id="7" name="Rectangle 6"/>
          <p:cNvSpPr>
            <a:spLocks noChangeArrowheads="1"/>
          </p:cNvSpPr>
          <p:nvPr/>
        </p:nvSpPr>
        <p:spPr bwMode="auto">
          <a:xfrm>
            <a:off x="457200" y="5867400"/>
            <a:ext cx="8305800" cy="430213"/>
          </a:xfrm>
          <a:prstGeom prst="rect">
            <a:avLst/>
          </a:prstGeom>
          <a:noFill/>
          <a:ln w="9525">
            <a:noFill/>
            <a:miter lim="800000"/>
            <a:headEnd/>
            <a:tailEnd/>
          </a:ln>
        </p:spPr>
        <p:txBody>
          <a:bodyPr>
            <a:spAutoFit/>
          </a:bodyPr>
          <a:lstStyle/>
          <a:p>
            <a:pPr eaLnBrk="0" hangingPunct="0">
              <a:defRPr/>
            </a:pPr>
            <a:r>
              <a:rPr lang="en-US" sz="1100" dirty="0">
                <a:solidFill>
                  <a:schemeClr val="bg1">
                    <a:lumMod val="20000"/>
                    <a:lumOff val="80000"/>
                  </a:schemeClr>
                </a:solidFill>
                <a:latin typeface="Palatino Linotype" pitchFamily="18" charset="0"/>
                <a:ea typeface="+mn-ea"/>
              </a:rPr>
              <a:t>Yank V, et al. AHRQ Comparative Effectiveness Review No. 21.  Available at:   </a:t>
            </a:r>
            <a:r>
              <a:rPr lang="en-US" sz="1100" dirty="0">
                <a:solidFill>
                  <a:schemeClr val="bg1"/>
                </a:solidFill>
                <a:latin typeface="+mn-lt"/>
                <a:ea typeface="+mn-ea"/>
                <a:cs typeface="Times New Roman" pitchFamily="18" charset="0"/>
              </a:rPr>
              <a:t>http://effectivehealthcare.ahrq.gov/index.cfm/search-for-guides-reviews-and-reports/?pageaction=displayproduct&amp;productID=450</a:t>
            </a:r>
            <a:r>
              <a:rPr lang="en-US" sz="1100" dirty="0">
                <a:solidFill>
                  <a:schemeClr val="bg1"/>
                </a:solidFill>
                <a:latin typeface="+mn-lt"/>
                <a:ea typeface="+mn-ea"/>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bwMode="auto">
          <a:xfrm>
            <a:off x="457200" y="1298575"/>
            <a:ext cx="8229600" cy="4827588"/>
          </a:xfrm>
          <a:noFill/>
          <a:ln>
            <a:miter lim="800000"/>
            <a:headEnd/>
            <a:tailEnd/>
          </a:ln>
        </p:spPr>
        <p:txBody>
          <a:bodyPr vert="horz" wrap="square" numCol="1" anchor="t" anchorCtr="0" compatLnSpc="1">
            <a:prstTxWarp prst="textNoShape">
              <a:avLst/>
            </a:prstTxWarp>
          </a:bodyPr>
          <a:lstStyle/>
          <a:p>
            <a:pPr marL="317500" indent="-317500"/>
            <a:r>
              <a:rPr lang="en-US" smtClean="0"/>
              <a:t>Introduction to recombinant activated factor VII (rFVIIa)</a:t>
            </a:r>
          </a:p>
          <a:p>
            <a:pPr marL="317500" indent="-317500"/>
            <a:r>
              <a:rPr lang="en-US" smtClean="0"/>
              <a:t>Process for developing the comparative effectiveness review (CER)</a:t>
            </a:r>
          </a:p>
          <a:p>
            <a:pPr marL="317500" indent="-317500"/>
            <a:r>
              <a:rPr lang="en-US" smtClean="0"/>
              <a:t>Results on rFVIIa off-label use in the hospital</a:t>
            </a:r>
          </a:p>
          <a:p>
            <a:pPr marL="317500" indent="-317500"/>
            <a:r>
              <a:rPr lang="en-US" smtClean="0"/>
              <a:t>Results of rFVIIa comparative effectiveness</a:t>
            </a:r>
          </a:p>
          <a:p>
            <a:pPr marL="317500" indent="-317500"/>
            <a:r>
              <a:rPr lang="en-US" smtClean="0"/>
              <a:t>Gaps in knowledge</a:t>
            </a:r>
          </a:p>
          <a:p>
            <a:pPr marL="317500" indent="-317500"/>
            <a:endParaRPr lang="en-US" smtClean="0"/>
          </a:p>
        </p:txBody>
      </p:sp>
      <p:sp>
        <p:nvSpPr>
          <p:cNvPr id="4099" name="Title 1"/>
          <p:cNvSpPr>
            <a:spLocks noGrp="1"/>
          </p:cNvSpPr>
          <p:nvPr>
            <p:ph type="title"/>
          </p:nvPr>
        </p:nvSpPr>
        <p:spPr/>
        <p:txBody>
          <a:bodyPr/>
          <a:lstStyle/>
          <a:p>
            <a:r>
              <a:rPr lang="en-US" smtClean="0"/>
              <a:t>Outline of Study</a:t>
            </a:r>
          </a:p>
        </p:txBody>
      </p:sp>
      <p:sp>
        <p:nvSpPr>
          <p:cNvPr id="4" name="Rectangle 6"/>
          <p:cNvSpPr>
            <a:spLocks noChangeArrowheads="1"/>
          </p:cNvSpPr>
          <p:nvPr/>
        </p:nvSpPr>
        <p:spPr bwMode="auto">
          <a:xfrm>
            <a:off x="457200" y="5867400"/>
            <a:ext cx="8305800" cy="430213"/>
          </a:xfrm>
          <a:prstGeom prst="rect">
            <a:avLst/>
          </a:prstGeom>
          <a:noFill/>
          <a:ln w="9525">
            <a:noFill/>
            <a:miter lim="800000"/>
            <a:headEnd/>
            <a:tailEnd/>
          </a:ln>
        </p:spPr>
        <p:txBody>
          <a:bodyPr>
            <a:spAutoFit/>
          </a:bodyPr>
          <a:lstStyle/>
          <a:p>
            <a:pPr eaLnBrk="0" hangingPunct="0">
              <a:defRPr/>
            </a:pPr>
            <a:r>
              <a:rPr lang="en-US" sz="1100" dirty="0">
                <a:solidFill>
                  <a:schemeClr val="bg1">
                    <a:lumMod val="20000"/>
                    <a:lumOff val="80000"/>
                  </a:schemeClr>
                </a:solidFill>
                <a:latin typeface="Palatino Linotype" pitchFamily="18" charset="0"/>
                <a:ea typeface="+mn-ea"/>
              </a:rPr>
              <a:t>Yank V, et al. AHRQ Comparative Effectiveness Review No. 21.  Available at:   </a:t>
            </a:r>
            <a:r>
              <a:rPr lang="en-US" sz="1100" dirty="0">
                <a:solidFill>
                  <a:schemeClr val="bg1"/>
                </a:solidFill>
                <a:latin typeface="+mn-lt"/>
                <a:ea typeface="+mn-ea"/>
                <a:cs typeface="Times New Roman" pitchFamily="18" charset="0"/>
              </a:rPr>
              <a:t>http://effectivehealthcare.ahrq.gov/index.cfm/search-for-guides-reviews-and-reports/?pageaction=displayproduct&amp;productID=450</a:t>
            </a:r>
            <a:r>
              <a:rPr lang="en-US" sz="1100" dirty="0">
                <a:solidFill>
                  <a:schemeClr val="bg1"/>
                </a:solidFill>
                <a:latin typeface="+mn-lt"/>
                <a:ea typeface="+mn-ea"/>
              </a:rPr>
              <a:t>.</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5"/>
          <p:cNvSpPr>
            <a:spLocks noGrp="1"/>
          </p:cNvSpPr>
          <p:nvPr>
            <p:ph type="title"/>
          </p:nvPr>
        </p:nvSpPr>
        <p:spPr/>
        <p:txBody>
          <a:bodyPr/>
          <a:lstStyle/>
          <a:p>
            <a:r>
              <a:rPr lang="en-US" sz="2400" smtClean="0"/>
              <a:t>Relative Hematoma Expansion Is Reduced After rFVIIa Use in Spontaneous Intracranial Hemorrhage</a:t>
            </a:r>
          </a:p>
        </p:txBody>
      </p:sp>
      <p:graphicFrame>
        <p:nvGraphicFramePr>
          <p:cNvPr id="14" name="Table Placeholder 13" descr="Table of relative changes of hematoma volume (standardized mean difference [95% CI]) based on rFVIIa for spontaneous intracranial hemorrhage:&#10;Low dose (less than or equal to 40 mcg/kg) = -0.157 (-0.302 to -0.012)&#10;Medium dose (41-119 cg/kg) = -0.293 (-0.439 to -0.1)&#10;High dose ( greater than or equal to 120 mcg/kg) = -0.304 (-0.549 to -0.06)"/>
          <p:cNvGraphicFramePr>
            <a:graphicFrameLocks noGrp="1"/>
          </p:cNvGraphicFramePr>
          <p:nvPr>
            <p:ph type="chart" sz="half" idx="2"/>
          </p:nvPr>
        </p:nvGraphicFramePr>
        <p:xfrm>
          <a:off x="457200" y="1437491"/>
          <a:ext cx="8318532" cy="3896509"/>
        </p:xfrm>
        <a:graphic>
          <a:graphicData uri="http://schemas.openxmlformats.org/drawingml/2006/table">
            <a:tbl>
              <a:tblPr firstRow="1" bandRow="1">
                <a:tableStyleId>{775DCB02-9BB8-47FD-8907-85C794F793BA}</a:tableStyleId>
              </a:tblPr>
              <a:tblGrid>
                <a:gridCol w="3733800"/>
                <a:gridCol w="4584732"/>
              </a:tblGrid>
              <a:tr h="142762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Dose of rFVIIa for Spontaneous</a:t>
                      </a:r>
                    </a:p>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Intracranial Hemorrhage</a:t>
                      </a:r>
                      <a:endParaRPr lang="en-US" sz="2000" dirty="0" smtClean="0">
                        <a:solidFill>
                          <a:schemeClr val="bg1"/>
                        </a:solidFill>
                      </a:endParaRPr>
                    </a:p>
                  </a:txBody>
                  <a:tcPr marL="71999" marR="71999" anchor="ctr">
                    <a:lnR w="1270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lt1"/>
                          </a:solidFill>
                        </a:rPr>
                        <a:t>Relative change in hematoma volume</a:t>
                      </a:r>
                      <a:endParaRPr lang="en-US" sz="20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2000" b="1" kern="1200" dirty="0" smtClean="0">
                          <a:solidFill>
                            <a:schemeClr val="lt1"/>
                          </a:solidFill>
                          <a:latin typeface="+mn-lt"/>
                          <a:ea typeface="+mn-ea"/>
                          <a:cs typeface="+mn-cs"/>
                        </a:rPr>
                        <a:t>Standardized mean difference</a:t>
                      </a:r>
                    </a:p>
                    <a:p>
                      <a:pPr algn="ctr"/>
                      <a:r>
                        <a:rPr lang="en-US" sz="2000" dirty="0" smtClean="0"/>
                        <a:t>(95% CI)</a:t>
                      </a:r>
                      <a:endParaRPr lang="en-US" sz="2000" dirty="0"/>
                    </a:p>
                  </a:txBody>
                  <a:tcPr marL="82566" marR="82566" anchor="ctr">
                    <a:lnL w="12700" cap="flat" cmpd="sng" algn="ctr">
                      <a:solidFill>
                        <a:schemeClr val="bg1"/>
                      </a:solidFill>
                      <a:prstDash val="solid"/>
                      <a:round/>
                      <a:headEnd type="none" w="med" len="med"/>
                      <a:tailEnd type="none" w="med" len="med"/>
                    </a:lnL>
                  </a:tcPr>
                </a:tc>
              </a:tr>
              <a:tr h="768724">
                <a:tc>
                  <a:txBody>
                    <a:bodyPr/>
                    <a:lstStyle/>
                    <a:p>
                      <a:pPr algn="l"/>
                      <a:r>
                        <a:rPr lang="en-US" sz="2400" dirty="0" smtClean="0"/>
                        <a:t>Low</a:t>
                      </a:r>
                      <a:r>
                        <a:rPr lang="en-US" sz="2400" baseline="0" dirty="0" smtClean="0"/>
                        <a:t> (≤40 </a:t>
                      </a:r>
                      <a:r>
                        <a:rPr lang="en-US" sz="2400" baseline="0" dirty="0" smtClean="0">
                          <a:latin typeface="Symbol" pitchFamily="18" charset="2"/>
                        </a:rPr>
                        <a:t>m</a:t>
                      </a:r>
                      <a:r>
                        <a:rPr lang="en-US" sz="2400" baseline="0" dirty="0" smtClean="0"/>
                        <a:t>g/kg)</a:t>
                      </a:r>
                      <a:endParaRPr lang="en-US" sz="2400" b="1" dirty="0">
                        <a:solidFill>
                          <a:schemeClr val="tx1"/>
                        </a:solidFill>
                      </a:endParaRPr>
                    </a:p>
                  </a:txBody>
                  <a:tcPr marL="71999" marR="7199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kern="1200" dirty="0" smtClean="0">
                          <a:solidFill>
                            <a:schemeClr val="dk1"/>
                          </a:solidFill>
                          <a:latin typeface="+mn-lt"/>
                          <a:ea typeface="+mn-ea"/>
                          <a:cs typeface="+mn-cs"/>
                        </a:rPr>
                        <a:t>-0.157</a:t>
                      </a:r>
                    </a:p>
                    <a:p>
                      <a:pPr marL="0" marR="0" indent="0" algn="ctr" defTabSz="914400" rtl="0" eaLnBrk="1" fontAlgn="auto" latinLnBrk="0" hangingPunct="1">
                        <a:lnSpc>
                          <a:spcPct val="100000"/>
                        </a:lnSpc>
                        <a:spcBef>
                          <a:spcPts val="0"/>
                        </a:spcBef>
                        <a:spcAft>
                          <a:spcPts val="0"/>
                        </a:spcAft>
                        <a:buClrTx/>
                        <a:buSzTx/>
                        <a:buFontTx/>
                        <a:buNone/>
                        <a:tabLst/>
                        <a:defRPr/>
                      </a:pPr>
                      <a:r>
                        <a:rPr lang="en-US" sz="2400" kern="1200" dirty="0" smtClean="0">
                          <a:solidFill>
                            <a:schemeClr val="dk1"/>
                          </a:solidFill>
                          <a:latin typeface="+mn-lt"/>
                          <a:ea typeface="+mn-ea"/>
                          <a:cs typeface="+mn-cs"/>
                        </a:rPr>
                        <a:t> (-0.302 to -0.012)</a:t>
                      </a:r>
                    </a:p>
                  </a:txBody>
                  <a:tcPr marL="82566" marR="82566"/>
                </a:tc>
              </a:tr>
              <a:tr h="7687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Medium </a:t>
                      </a:r>
                      <a:r>
                        <a:rPr lang="en-US" sz="2400" baseline="0" dirty="0" smtClean="0"/>
                        <a:t>(41-119 </a:t>
                      </a:r>
                      <a:r>
                        <a:rPr lang="en-US" sz="2400" baseline="0" dirty="0" smtClean="0">
                          <a:latin typeface="Symbol" pitchFamily="18" charset="2"/>
                        </a:rPr>
                        <a:t>m</a:t>
                      </a:r>
                      <a:r>
                        <a:rPr lang="en-US" sz="2400" baseline="0" dirty="0" smtClean="0"/>
                        <a:t>g/kg)</a:t>
                      </a:r>
                      <a:endParaRPr lang="en-US" sz="2400" dirty="0" smtClean="0"/>
                    </a:p>
                  </a:txBody>
                  <a:tcPr marL="71999" marR="71999" anchor="ctr"/>
                </a:tc>
                <a:tc>
                  <a:txBody>
                    <a:bodyPr/>
                    <a:lstStyle/>
                    <a:p>
                      <a:pPr algn="ctr"/>
                      <a:r>
                        <a:rPr lang="en-US" sz="2400" kern="1200" dirty="0" smtClean="0">
                          <a:solidFill>
                            <a:schemeClr val="dk1"/>
                          </a:solidFill>
                          <a:latin typeface="+mn-lt"/>
                          <a:ea typeface="+mn-ea"/>
                          <a:cs typeface="+mn-cs"/>
                        </a:rPr>
                        <a:t>-0.293 </a:t>
                      </a:r>
                    </a:p>
                    <a:p>
                      <a:pPr algn="ctr"/>
                      <a:r>
                        <a:rPr lang="en-US" sz="2400" kern="1200" dirty="0" smtClean="0">
                          <a:solidFill>
                            <a:schemeClr val="dk1"/>
                          </a:solidFill>
                          <a:latin typeface="+mn-lt"/>
                          <a:ea typeface="+mn-ea"/>
                          <a:cs typeface="+mn-cs"/>
                        </a:rPr>
                        <a:t>(-0.439 to -0.1)</a:t>
                      </a:r>
                      <a:endParaRPr lang="en-US" sz="2400" dirty="0"/>
                    </a:p>
                  </a:txBody>
                  <a:tcPr marL="82566" marR="82566"/>
                </a:tc>
              </a:tr>
              <a:tr h="7687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High </a:t>
                      </a:r>
                      <a:r>
                        <a:rPr lang="en-US" sz="2400" baseline="0" dirty="0" smtClean="0"/>
                        <a:t>(≥120 </a:t>
                      </a:r>
                      <a:r>
                        <a:rPr lang="en-US" sz="2400" baseline="0" dirty="0" smtClean="0">
                          <a:latin typeface="Symbol" pitchFamily="18" charset="2"/>
                        </a:rPr>
                        <a:t>m</a:t>
                      </a:r>
                      <a:r>
                        <a:rPr lang="en-US" sz="2400" baseline="0" dirty="0" smtClean="0"/>
                        <a:t>g/kg)</a:t>
                      </a:r>
                      <a:endParaRPr lang="en-US" sz="2400" dirty="0" smtClean="0"/>
                    </a:p>
                  </a:txBody>
                  <a:tcPr marL="71999" marR="7199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kern="1200" dirty="0" smtClean="0">
                          <a:solidFill>
                            <a:schemeClr val="dk1"/>
                          </a:solidFill>
                          <a:latin typeface="+mn-lt"/>
                          <a:ea typeface="+mn-ea"/>
                          <a:cs typeface="+mn-cs"/>
                        </a:rPr>
                        <a:t> -0.304 </a:t>
                      </a:r>
                    </a:p>
                    <a:p>
                      <a:pPr marL="0" marR="0" indent="0" algn="ctr" defTabSz="914400" rtl="0" eaLnBrk="1" fontAlgn="auto" latinLnBrk="0" hangingPunct="1">
                        <a:lnSpc>
                          <a:spcPct val="100000"/>
                        </a:lnSpc>
                        <a:spcBef>
                          <a:spcPts val="0"/>
                        </a:spcBef>
                        <a:spcAft>
                          <a:spcPts val="0"/>
                        </a:spcAft>
                        <a:buClrTx/>
                        <a:buSzTx/>
                        <a:buFontTx/>
                        <a:buNone/>
                        <a:tabLst/>
                        <a:defRPr/>
                      </a:pPr>
                      <a:r>
                        <a:rPr lang="en-US" sz="2400" kern="1200" dirty="0" smtClean="0">
                          <a:solidFill>
                            <a:schemeClr val="dk1"/>
                          </a:solidFill>
                          <a:latin typeface="+mn-lt"/>
                          <a:ea typeface="+mn-ea"/>
                          <a:cs typeface="+mn-cs"/>
                        </a:rPr>
                        <a:t>(-0.549 to -0.06)</a:t>
                      </a:r>
                    </a:p>
                  </a:txBody>
                  <a:tcPr marL="82566" marR="82566"/>
                </a:tc>
              </a:tr>
            </a:tbl>
          </a:graphicData>
        </a:graphic>
      </p:graphicFrame>
      <p:sp>
        <p:nvSpPr>
          <p:cNvPr id="5" name="Rectangle 4"/>
          <p:cNvSpPr>
            <a:spLocks noChangeArrowheads="1"/>
          </p:cNvSpPr>
          <p:nvPr/>
        </p:nvSpPr>
        <p:spPr bwMode="auto">
          <a:xfrm>
            <a:off x="457200" y="5894388"/>
            <a:ext cx="8305800" cy="430212"/>
          </a:xfrm>
          <a:prstGeom prst="rect">
            <a:avLst/>
          </a:prstGeom>
          <a:noFill/>
          <a:ln w="9525">
            <a:noFill/>
            <a:miter lim="800000"/>
            <a:headEnd/>
            <a:tailEnd/>
          </a:ln>
        </p:spPr>
        <p:txBody>
          <a:bodyPr>
            <a:spAutoFit/>
          </a:bodyPr>
          <a:lstStyle/>
          <a:p>
            <a:pPr eaLnBrk="0" hangingPunct="0">
              <a:defRPr/>
            </a:pPr>
            <a:r>
              <a:rPr lang="en-US" sz="1100" dirty="0">
                <a:solidFill>
                  <a:schemeClr val="bg1">
                    <a:lumMod val="20000"/>
                    <a:lumOff val="80000"/>
                  </a:schemeClr>
                </a:solidFill>
                <a:latin typeface="Palatino Linotype" pitchFamily="18" charset="0"/>
                <a:ea typeface="+mn-ea"/>
              </a:rPr>
              <a:t>Yank V, et al. AHRQ Comparative Effectiveness Review No. 21.  Available at:   </a:t>
            </a:r>
            <a:r>
              <a:rPr lang="en-US" sz="1100" dirty="0">
                <a:solidFill>
                  <a:schemeClr val="bg1"/>
                </a:solidFill>
                <a:latin typeface="+mn-lt"/>
                <a:ea typeface="+mn-ea"/>
                <a:cs typeface="Times New Roman" pitchFamily="18" charset="0"/>
              </a:rPr>
              <a:t>http://effectivehealthcare.ahrq.gov/index.cfm/search-for-guides-reviews-and-reports/?pageaction=displayproduct&amp;productID=450</a:t>
            </a:r>
            <a:r>
              <a:rPr lang="en-US" sz="1100" dirty="0">
                <a:solidFill>
                  <a:schemeClr val="bg1"/>
                </a:solidFill>
                <a:latin typeface="+mn-lt"/>
                <a:ea typeface="+mn-ea"/>
              </a:rPr>
              <a:t>.</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title"/>
          </p:nvPr>
        </p:nvSpPr>
        <p:spPr/>
        <p:txBody>
          <a:bodyPr/>
          <a:lstStyle/>
          <a:p>
            <a:r>
              <a:rPr lang="en-US" sz="2200" smtClean="0"/>
              <a:t>Increased Risk of Arterial Thromboembolic Events With rFVIIa for Spontaneous Intracranial Hemorrhage vs. Usual Care</a:t>
            </a:r>
          </a:p>
        </p:txBody>
      </p:sp>
      <p:graphicFrame>
        <p:nvGraphicFramePr>
          <p:cNvPr id="12" name="SmartArt Placeholder 11" descr="Meta-analysis of arterial thromboembolic events identified, with a moderate level of evidence, significantly higher rates with rFVIIa use when compared to usual care for the medium- and high-dose groups. There was also a similar, but non-significant, finding for the low-dose group (risk difference: low dose 0.025 [95% CI -0.004 to 0.053], medium dose 0.035 [95% CI 0.008 to 0.062], high dose 0.063 [95% CI 0.011 to 0.063]."/>
          <p:cNvGraphicFramePr>
            <a:graphicFrameLocks noGrp="1"/>
          </p:cNvGraphicFramePr>
          <p:nvPr>
            <p:ph type="chart" sz="half" idx="2"/>
          </p:nvPr>
        </p:nvGraphicFramePr>
        <p:xfrm>
          <a:off x="457200" y="1576027"/>
          <a:ext cx="8229294" cy="2834643"/>
        </p:xfrm>
        <a:graphic>
          <a:graphicData uri="http://schemas.openxmlformats.org/drawingml/2006/table">
            <a:tbl>
              <a:tblPr firstRow="1" bandRow="1">
                <a:tableStyleId>{775DCB02-9BB8-47FD-8907-85C794F793BA}</a:tableStyleId>
              </a:tblPr>
              <a:tblGrid>
                <a:gridCol w="2200976"/>
                <a:gridCol w="1041630"/>
                <a:gridCol w="1353973"/>
                <a:gridCol w="1860943"/>
                <a:gridCol w="1771772"/>
              </a:tblGrid>
              <a:tr h="10668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Dose of rFVIIa for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Spontaneous Intracranial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Hemorrhage</a:t>
                      </a:r>
                      <a:endParaRPr lang="en-US" sz="1400" dirty="0" smtClean="0">
                        <a:solidFill>
                          <a:schemeClr val="bg1"/>
                        </a:solidFill>
                      </a:endParaRPr>
                    </a:p>
                  </a:txBody>
                  <a:tcPr marL="61499" marR="61499" anchor="b"/>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u="sng" dirty="0" smtClean="0"/>
                        <a:t>TE Events/Total</a:t>
                      </a:r>
                      <a:r>
                        <a:rPr lang="en-US" sz="1400" u="sng" baseline="0" dirty="0" smtClean="0"/>
                        <a:t> Patients (%)</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aseline="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aseline="0" dirty="0" smtClean="0"/>
                        <a:t>rFVIIa             Usual Care</a:t>
                      </a:r>
                      <a:endParaRPr lang="en-US" sz="1400" dirty="0">
                        <a:solidFill>
                          <a:schemeClr val="bg1"/>
                        </a:solidFill>
                      </a:endParaRPr>
                    </a:p>
                  </a:txBody>
                  <a:tcPr marL="61499" marR="61499" anchor="b"/>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solidFill>
                          <a:schemeClr val="bg1">
                            <a:lumMod val="50000"/>
                          </a:schemeClr>
                        </a:solidFill>
                      </a:endParaRPr>
                    </a:p>
                  </a:txBody>
                  <a:tcPr anchor="b"/>
                </a:tc>
                <a:tc>
                  <a:txBody>
                    <a:bodyPr/>
                    <a:lstStyle/>
                    <a:p>
                      <a:pPr algn="ctr"/>
                      <a:r>
                        <a:rPr lang="en-US" sz="1400" kern="1200" dirty="0" smtClean="0"/>
                        <a:t>Risk Difference </a:t>
                      </a:r>
                    </a:p>
                    <a:p>
                      <a:pPr algn="ctr"/>
                      <a:r>
                        <a:rPr lang="en-US" sz="1400" kern="1200" dirty="0" smtClean="0"/>
                        <a:t>Summary Effect Size </a:t>
                      </a:r>
                    </a:p>
                    <a:p>
                      <a:pPr algn="ctr"/>
                      <a:r>
                        <a:rPr lang="en-US" sz="1400" kern="1200" dirty="0" smtClean="0"/>
                        <a:t>(95% CI)</a:t>
                      </a:r>
                      <a:endParaRPr lang="en-US" sz="1400" b="1" kern="1200" dirty="0">
                        <a:solidFill>
                          <a:schemeClr val="bg1"/>
                        </a:solidFill>
                        <a:latin typeface="+mn-lt"/>
                        <a:ea typeface="+mn-ea"/>
                        <a:cs typeface="+mn-cs"/>
                      </a:endParaRPr>
                    </a:p>
                  </a:txBody>
                  <a:tcPr marL="61499" marR="61499" anchor="b"/>
                </a:tc>
                <a:tc>
                  <a:txBody>
                    <a:bodyPr/>
                    <a:lstStyle/>
                    <a:p>
                      <a:pPr algn="ctr"/>
                      <a:r>
                        <a:rPr lang="en-US" sz="1400" dirty="0" smtClean="0"/>
                        <a:t>Estimated Effect on TE Events</a:t>
                      </a:r>
                    </a:p>
                    <a:p>
                      <a:pPr algn="ctr"/>
                      <a:r>
                        <a:rPr lang="en-US" sz="1400" dirty="0" smtClean="0"/>
                        <a:t> (Strength of</a:t>
                      </a:r>
                      <a:r>
                        <a:rPr lang="en-US" sz="1400" baseline="0" dirty="0" smtClean="0"/>
                        <a:t> Evidence)</a:t>
                      </a:r>
                      <a:endParaRPr lang="en-US" sz="1400" dirty="0">
                        <a:solidFill>
                          <a:schemeClr val="bg1"/>
                        </a:solidFill>
                      </a:endParaRPr>
                    </a:p>
                  </a:txBody>
                  <a:tcPr marL="61499" marR="61499" anchor="b"/>
                </a:tc>
              </a:tr>
              <a:tr h="355211">
                <a:tc>
                  <a:txBody>
                    <a:bodyPr/>
                    <a:lstStyle/>
                    <a:p>
                      <a:pPr algn="l"/>
                      <a:r>
                        <a:rPr lang="en-US" sz="1400" dirty="0" smtClean="0"/>
                        <a:t>Low</a:t>
                      </a:r>
                      <a:r>
                        <a:rPr lang="en-US" sz="1400" baseline="0" dirty="0" smtClean="0"/>
                        <a:t> (≤40 </a:t>
                      </a:r>
                      <a:r>
                        <a:rPr lang="en-US" sz="1400" baseline="0" dirty="0" smtClean="0">
                          <a:latin typeface="Symbol" pitchFamily="18" charset="2"/>
                        </a:rPr>
                        <a:t>m</a:t>
                      </a:r>
                      <a:r>
                        <a:rPr lang="en-US" sz="1400" baseline="0" dirty="0" smtClean="0"/>
                        <a:t>g/kg)</a:t>
                      </a:r>
                      <a:endParaRPr lang="en-US" sz="1400" b="1" dirty="0">
                        <a:solidFill>
                          <a:schemeClr val="tx1"/>
                        </a:solidFill>
                      </a:endParaRPr>
                    </a:p>
                  </a:txBody>
                  <a:tcPr marL="61499" marR="61499" anchor="ctr"/>
                </a:tc>
                <a:tc>
                  <a:txBody>
                    <a:bodyPr/>
                    <a:lstStyle/>
                    <a:p>
                      <a:pPr marL="0" indent="0" algn="ctr" defTabSz="914400" rtl="0" eaLnBrk="1" latinLnBrk="0" hangingPunct="1"/>
                      <a:r>
                        <a:rPr lang="en-US" sz="1400" kern="1200" dirty="0" smtClean="0"/>
                        <a:t>24/415</a:t>
                      </a:r>
                    </a:p>
                    <a:p>
                      <a:pPr marL="0" indent="0" algn="ctr" defTabSz="914400" rtl="0" eaLnBrk="1" latinLnBrk="0" hangingPunct="1"/>
                      <a:r>
                        <a:rPr lang="en-US" sz="1400" kern="1200" dirty="0" smtClean="0"/>
                        <a:t>(5.8)</a:t>
                      </a:r>
                      <a:endParaRPr lang="en-US" sz="1400" kern="1200" dirty="0">
                        <a:solidFill>
                          <a:schemeClr val="tx1"/>
                        </a:solidFill>
                        <a:latin typeface="+mn-lt"/>
                        <a:ea typeface="+mn-ea"/>
                        <a:cs typeface="+mn-cs"/>
                      </a:endParaRPr>
                    </a:p>
                  </a:txBody>
                  <a:tcPr marL="61499" marR="61499" anchor="ctr"/>
                </a:tc>
                <a:tc>
                  <a:txBody>
                    <a:bodyPr/>
                    <a:lstStyle/>
                    <a:p>
                      <a:pPr algn="ctr"/>
                      <a:r>
                        <a:rPr lang="en-US" sz="1400" kern="1200" dirty="0" smtClean="0"/>
                        <a:t>13/378</a:t>
                      </a:r>
                    </a:p>
                    <a:p>
                      <a:pPr algn="ctr"/>
                      <a:r>
                        <a:rPr lang="en-US" sz="1400" kern="1200" dirty="0" smtClean="0"/>
                        <a:t>(3.4)</a:t>
                      </a:r>
                      <a:endParaRPr lang="en-US" sz="1400" kern="1200" dirty="0">
                        <a:solidFill>
                          <a:schemeClr val="tx1"/>
                        </a:solidFill>
                        <a:latin typeface="+mn-lt"/>
                        <a:ea typeface="+mn-ea"/>
                        <a:cs typeface="+mn-cs"/>
                      </a:endParaRPr>
                    </a:p>
                  </a:txBody>
                  <a:tcPr marL="61499" marR="61499" anchor="ctr"/>
                </a:tc>
                <a:tc>
                  <a:txBody>
                    <a:bodyPr/>
                    <a:lstStyle/>
                    <a:p>
                      <a:pPr algn="ctr"/>
                      <a:r>
                        <a:rPr lang="en-US" sz="1400" dirty="0" smtClean="0"/>
                        <a:t>0.025</a:t>
                      </a:r>
                    </a:p>
                    <a:p>
                      <a:pPr algn="ctr"/>
                      <a:r>
                        <a:rPr lang="en-US" sz="1400" dirty="0" smtClean="0"/>
                        <a:t>(-0.004</a:t>
                      </a:r>
                      <a:r>
                        <a:rPr lang="en-US" sz="1400" baseline="0" dirty="0" smtClean="0"/>
                        <a:t> to 0.053)</a:t>
                      </a:r>
                      <a:endParaRPr lang="en-US" sz="1400" dirty="0" smtClean="0">
                        <a:solidFill>
                          <a:schemeClr val="tx1"/>
                        </a:solidFill>
                      </a:endParaRPr>
                    </a:p>
                  </a:txBody>
                  <a:tcPr marL="61499" marR="61499" anchor="ctr"/>
                </a:tc>
                <a:tc>
                  <a:txBody>
                    <a:bodyPr/>
                    <a:lstStyle/>
                    <a:p>
                      <a:pPr algn="ctr"/>
                      <a:r>
                        <a:rPr lang="en-US" sz="1400" dirty="0" smtClean="0"/>
                        <a:t>No effect* (●●○)</a:t>
                      </a:r>
                      <a:endParaRPr lang="en-US" sz="1400" dirty="0">
                        <a:solidFill>
                          <a:schemeClr val="tx1"/>
                        </a:solidFill>
                      </a:endParaRPr>
                    </a:p>
                  </a:txBody>
                  <a:tcPr marL="61499" marR="61499" anchor="ctr"/>
                </a:tc>
              </a:tr>
              <a:tr h="3552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Medium </a:t>
                      </a:r>
                      <a:r>
                        <a:rPr lang="en-US" sz="1400" baseline="0" dirty="0" smtClean="0"/>
                        <a:t>(41-119 </a:t>
                      </a:r>
                      <a:r>
                        <a:rPr lang="en-US" sz="1400" baseline="0" dirty="0" smtClean="0">
                          <a:latin typeface="Symbol" pitchFamily="18" charset="2"/>
                        </a:rPr>
                        <a:t>m</a:t>
                      </a:r>
                      <a:r>
                        <a:rPr lang="en-US" sz="1400" baseline="0" dirty="0" smtClean="0"/>
                        <a:t>g/kg)</a:t>
                      </a:r>
                      <a:endParaRPr lang="en-US" sz="1400" dirty="0" smtClean="0"/>
                    </a:p>
                    <a:p>
                      <a:pPr algn="l"/>
                      <a:endParaRPr lang="en-US" sz="1400" b="1" dirty="0">
                        <a:solidFill>
                          <a:schemeClr val="tx1"/>
                        </a:solidFill>
                      </a:endParaRPr>
                    </a:p>
                  </a:txBody>
                  <a:tcPr marL="61499" marR="6149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t>29/399</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t>(7.3)</a:t>
                      </a:r>
                      <a:endParaRPr lang="en-US" sz="1400" kern="1200" dirty="0" smtClean="0">
                        <a:solidFill>
                          <a:schemeClr val="tx1"/>
                        </a:solidFill>
                        <a:latin typeface="+mn-lt"/>
                        <a:ea typeface="+mn-ea"/>
                        <a:cs typeface="+mn-cs"/>
                      </a:endParaRPr>
                    </a:p>
                  </a:txBody>
                  <a:tcPr marL="61499" marR="6149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t>13/378</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t>(3.4)</a:t>
                      </a:r>
                      <a:endParaRPr lang="en-US" sz="1400" kern="1200" dirty="0" smtClean="0">
                        <a:solidFill>
                          <a:schemeClr val="tx1"/>
                        </a:solidFill>
                        <a:latin typeface="+mn-lt"/>
                        <a:ea typeface="+mn-ea"/>
                        <a:cs typeface="+mn-cs"/>
                      </a:endParaRPr>
                    </a:p>
                  </a:txBody>
                  <a:tcPr marL="61499" marR="6149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t>0.035</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t>(0.008 to 0.062)</a:t>
                      </a:r>
                      <a:endParaRPr lang="en-US" sz="1400" kern="1200" dirty="0" smtClean="0">
                        <a:solidFill>
                          <a:schemeClr val="tx1"/>
                        </a:solidFill>
                        <a:latin typeface="+mn-lt"/>
                        <a:ea typeface="+mn-ea"/>
                        <a:cs typeface="+mn-cs"/>
                      </a:endParaRPr>
                    </a:p>
                  </a:txBody>
                  <a:tcPr marL="61499" marR="6149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t>Increase with</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t>rFVIIa </a:t>
                      </a:r>
                      <a:r>
                        <a:rPr lang="en-US" sz="1400" dirty="0" smtClean="0"/>
                        <a:t>(●●○)</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tx1"/>
                        </a:solidFill>
                        <a:latin typeface="+mn-lt"/>
                        <a:ea typeface="+mn-ea"/>
                        <a:cs typeface="+mn-cs"/>
                      </a:endParaRPr>
                    </a:p>
                  </a:txBody>
                  <a:tcPr marL="61499" marR="61499" anchor="ctr"/>
                </a:tc>
              </a:tr>
              <a:tr h="3552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High </a:t>
                      </a:r>
                      <a:r>
                        <a:rPr lang="en-US" sz="1400" baseline="0" dirty="0" smtClean="0"/>
                        <a:t>(≥120 </a:t>
                      </a:r>
                      <a:r>
                        <a:rPr lang="en-US" sz="1400" baseline="0" dirty="0" smtClean="0">
                          <a:latin typeface="Symbol" pitchFamily="18" charset="2"/>
                        </a:rPr>
                        <a:t>m</a:t>
                      </a:r>
                      <a:r>
                        <a:rPr lang="en-US" sz="1400" baseline="0" dirty="0" smtClean="0"/>
                        <a:t>g/kg)</a:t>
                      </a:r>
                      <a:endParaRPr lang="en-US" sz="1400" dirty="0" smtClean="0"/>
                    </a:p>
                    <a:p>
                      <a:pPr algn="l"/>
                      <a:endParaRPr lang="en-US" sz="1400" b="1" dirty="0">
                        <a:solidFill>
                          <a:schemeClr val="tx1"/>
                        </a:solidFill>
                      </a:endParaRPr>
                    </a:p>
                  </a:txBody>
                  <a:tcPr marL="61499" marR="61499" anchor="ctr"/>
                </a:tc>
                <a:tc>
                  <a:txBody>
                    <a:bodyPr/>
                    <a:lstStyle/>
                    <a:p>
                      <a:pPr marL="0" algn="ctr" defTabSz="914400" rtl="0" eaLnBrk="1" latinLnBrk="0" hangingPunct="1"/>
                      <a:r>
                        <a:rPr lang="en-US" sz="1400" kern="1200" dirty="0" smtClean="0"/>
                        <a:t>8/115</a:t>
                      </a:r>
                    </a:p>
                    <a:p>
                      <a:pPr marL="0" algn="ctr" defTabSz="914400" rtl="0" eaLnBrk="1" latinLnBrk="0" hangingPunct="1"/>
                      <a:r>
                        <a:rPr lang="en-US" sz="1400" kern="1200" dirty="0" smtClean="0"/>
                        <a:t>(7.0)</a:t>
                      </a:r>
                      <a:endParaRPr lang="en-US" sz="1400" kern="1200" dirty="0" smtClean="0">
                        <a:solidFill>
                          <a:schemeClr val="tx1"/>
                        </a:solidFill>
                        <a:latin typeface="+mn-lt"/>
                        <a:ea typeface="+mn-ea"/>
                        <a:cs typeface="+mn-cs"/>
                      </a:endParaRPr>
                    </a:p>
                  </a:txBody>
                  <a:tcPr marL="61499" marR="61499" anchor="ctr"/>
                </a:tc>
                <a:tc>
                  <a:txBody>
                    <a:bodyPr/>
                    <a:lstStyle/>
                    <a:p>
                      <a:pPr marL="0" algn="ctr" defTabSz="914400" rtl="0" eaLnBrk="1" latinLnBrk="0" hangingPunct="1"/>
                      <a:r>
                        <a:rPr lang="en-US" sz="1400" kern="1200" dirty="0" smtClean="0"/>
                        <a:t>0/107</a:t>
                      </a:r>
                    </a:p>
                    <a:p>
                      <a:pPr marL="0" algn="ctr" defTabSz="914400" rtl="0" eaLnBrk="1" latinLnBrk="0" hangingPunct="1"/>
                      <a:r>
                        <a:rPr lang="en-US" sz="1400" kern="1200" dirty="0" smtClean="0"/>
                        <a:t>(0)</a:t>
                      </a:r>
                      <a:endParaRPr lang="en-US" sz="1400" kern="1200" dirty="0">
                        <a:solidFill>
                          <a:schemeClr val="tx1"/>
                        </a:solidFill>
                        <a:latin typeface="+mn-lt"/>
                        <a:ea typeface="+mn-ea"/>
                        <a:cs typeface="+mn-cs"/>
                      </a:endParaRPr>
                    </a:p>
                  </a:txBody>
                  <a:tcPr marL="61499" marR="61499" anchor="ctr"/>
                </a:tc>
                <a:tc>
                  <a:txBody>
                    <a:bodyPr/>
                    <a:lstStyle/>
                    <a:p>
                      <a:pPr marL="0" algn="ctr" defTabSz="914400" rtl="0" eaLnBrk="1" latinLnBrk="0" hangingPunct="1"/>
                      <a:r>
                        <a:rPr lang="en-US" sz="1400" kern="1200" dirty="0" smtClean="0"/>
                        <a:t>0.063</a:t>
                      </a:r>
                    </a:p>
                    <a:p>
                      <a:pPr marL="0" algn="ctr" defTabSz="914400" rtl="0" eaLnBrk="1" latinLnBrk="0" hangingPunct="1"/>
                      <a:r>
                        <a:rPr lang="en-US" sz="1400" kern="1200" dirty="0" smtClean="0"/>
                        <a:t>(0.011 to 0.114)</a:t>
                      </a:r>
                      <a:endParaRPr lang="en-US" sz="1400" kern="1200" dirty="0">
                        <a:solidFill>
                          <a:schemeClr val="tx1"/>
                        </a:solidFill>
                        <a:latin typeface="+mn-lt"/>
                        <a:ea typeface="+mn-ea"/>
                        <a:cs typeface="+mn-cs"/>
                      </a:endParaRPr>
                    </a:p>
                  </a:txBody>
                  <a:tcPr marL="61499" marR="61499" anchor="ctr"/>
                </a:tc>
                <a:tc>
                  <a:txBody>
                    <a:bodyPr/>
                    <a:lstStyle/>
                    <a:p>
                      <a:pPr marL="0" algn="ctr" defTabSz="914400" rtl="0" eaLnBrk="1" latinLnBrk="0" hangingPunct="1"/>
                      <a:r>
                        <a:rPr lang="en-US" sz="1400" kern="1200" dirty="0" smtClean="0"/>
                        <a:t>Increase with</a:t>
                      </a:r>
                    </a:p>
                    <a:p>
                      <a:pPr marL="0" algn="ctr" defTabSz="914400" rtl="0" eaLnBrk="1" latinLnBrk="0" hangingPunct="1"/>
                      <a:r>
                        <a:rPr lang="en-US" sz="1400" kern="1200" dirty="0" smtClean="0"/>
                        <a:t>rFVIIa (</a:t>
                      </a:r>
                      <a:r>
                        <a:rPr lang="en-US" sz="1400" dirty="0" smtClean="0"/>
                        <a:t>●●○)</a:t>
                      </a:r>
                      <a:endParaRPr lang="en-US" sz="1400" kern="1200" dirty="0" smtClean="0">
                        <a:solidFill>
                          <a:schemeClr val="tx1"/>
                        </a:solidFill>
                        <a:latin typeface="+mn-lt"/>
                        <a:ea typeface="+mn-ea"/>
                        <a:cs typeface="+mn-cs"/>
                      </a:endParaRPr>
                    </a:p>
                  </a:txBody>
                  <a:tcPr marL="61499" marR="61499" anchor="ctr"/>
                </a:tc>
              </a:tr>
            </a:tbl>
          </a:graphicData>
        </a:graphic>
      </p:graphicFrame>
      <p:sp>
        <p:nvSpPr>
          <p:cNvPr id="23556" name="Rectangle 7"/>
          <p:cNvSpPr>
            <a:spLocks noChangeArrowheads="1"/>
          </p:cNvSpPr>
          <p:nvPr/>
        </p:nvSpPr>
        <p:spPr bwMode="auto">
          <a:xfrm>
            <a:off x="457200" y="4638675"/>
            <a:ext cx="8839200" cy="923925"/>
          </a:xfrm>
          <a:prstGeom prst="rect">
            <a:avLst/>
          </a:prstGeom>
          <a:noFill/>
          <a:ln w="9525">
            <a:noFill/>
            <a:miter lim="800000"/>
            <a:headEnd/>
            <a:tailEnd/>
          </a:ln>
        </p:spPr>
        <p:txBody>
          <a:bodyPr>
            <a:spAutoFit/>
          </a:bodyPr>
          <a:lstStyle/>
          <a:p>
            <a:r>
              <a:rPr lang="en-US" sz="1800">
                <a:solidFill>
                  <a:schemeClr val="bg1"/>
                </a:solidFill>
              </a:rPr>
              <a:t>*While this effect was not significantly different from zero, there may have been insufficient statistical power to detect a difference.</a:t>
            </a:r>
          </a:p>
          <a:p>
            <a:r>
              <a:rPr lang="en-US" sz="1800">
                <a:solidFill>
                  <a:schemeClr val="bg1"/>
                </a:solidFill>
              </a:rPr>
              <a:t>CI = confidence interval; TE = thromboembolic.</a:t>
            </a:r>
          </a:p>
        </p:txBody>
      </p:sp>
      <p:sp>
        <p:nvSpPr>
          <p:cNvPr id="6" name="Rectangle 5"/>
          <p:cNvSpPr>
            <a:spLocks noChangeArrowheads="1"/>
          </p:cNvSpPr>
          <p:nvPr/>
        </p:nvSpPr>
        <p:spPr bwMode="auto">
          <a:xfrm>
            <a:off x="457200" y="5894388"/>
            <a:ext cx="8305800" cy="430212"/>
          </a:xfrm>
          <a:prstGeom prst="rect">
            <a:avLst/>
          </a:prstGeom>
          <a:noFill/>
          <a:ln w="9525">
            <a:noFill/>
            <a:miter lim="800000"/>
            <a:headEnd/>
            <a:tailEnd/>
          </a:ln>
        </p:spPr>
        <p:txBody>
          <a:bodyPr>
            <a:spAutoFit/>
          </a:bodyPr>
          <a:lstStyle/>
          <a:p>
            <a:pPr eaLnBrk="0" hangingPunct="0">
              <a:defRPr/>
            </a:pPr>
            <a:r>
              <a:rPr lang="en-US" sz="1100" dirty="0">
                <a:solidFill>
                  <a:schemeClr val="bg1">
                    <a:lumMod val="20000"/>
                    <a:lumOff val="80000"/>
                  </a:schemeClr>
                </a:solidFill>
                <a:latin typeface="Palatino Linotype" pitchFamily="18" charset="0"/>
                <a:ea typeface="+mn-ea"/>
              </a:rPr>
              <a:t>Yank V, et al. AHRQ Comparative Effectiveness Review No. 21.  Available at:   </a:t>
            </a:r>
            <a:r>
              <a:rPr lang="en-US" sz="1100" dirty="0">
                <a:solidFill>
                  <a:schemeClr val="bg1"/>
                </a:solidFill>
                <a:latin typeface="+mn-lt"/>
                <a:ea typeface="+mn-ea"/>
                <a:cs typeface="Times New Roman" pitchFamily="18" charset="0"/>
              </a:rPr>
              <a:t>http://effectivehealthcare.ahrq.gov/index.cfm/search-for-guides-reviews-and-reports/?pageaction=displayproduct&amp;productID=450</a:t>
            </a:r>
            <a:r>
              <a:rPr lang="en-US" sz="1100" dirty="0">
                <a:solidFill>
                  <a:schemeClr val="bg1"/>
                </a:solidFill>
                <a:latin typeface="+mn-lt"/>
                <a:ea typeface="+mn-ea"/>
              </a:rPr>
              <a:t>.</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3"/>
          <p:cNvSpPr>
            <a:spLocks noGrp="1"/>
          </p:cNvSpPr>
          <p:nvPr>
            <p:ph type="ctrTitle" idx="4294967295"/>
          </p:nvPr>
        </p:nvSpPr>
        <p:spPr>
          <a:xfrm>
            <a:off x="0" y="1444625"/>
            <a:ext cx="8039100" cy="1565275"/>
          </a:xfrm>
        </p:spPr>
        <p:txBody>
          <a:bodyPr/>
          <a:lstStyle/>
          <a:p>
            <a:pPr algn="ctr"/>
            <a:r>
              <a:rPr lang="en-US" smtClean="0"/>
              <a:t>Evidence of rFVIIa Use for Bleeding Secondary to Body Trauma vs. Usual Care</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p:cNvSpPr>
            <a:spLocks noGrp="1"/>
          </p:cNvSpPr>
          <p:nvPr>
            <p:ph type="title"/>
          </p:nvPr>
        </p:nvSpPr>
        <p:spPr/>
        <p:txBody>
          <a:bodyPr/>
          <a:lstStyle/>
          <a:p>
            <a:r>
              <a:rPr lang="en-US" smtClean="0"/>
              <a:t>Overview of rFVIIa Use in Bleeding</a:t>
            </a:r>
            <a:br>
              <a:rPr lang="en-US" smtClean="0"/>
            </a:br>
            <a:r>
              <a:rPr lang="en-US" smtClean="0"/>
              <a:t>Secondary to Body Trauma</a:t>
            </a:r>
          </a:p>
        </p:txBody>
      </p:sp>
      <p:graphicFrame>
        <p:nvGraphicFramePr>
          <p:cNvPr id="6" name="Chart Placeholder 5" descr="There were two randomized controlled trials (all fair quality) and three comparative observational studies (all fair quality) with 267 patients who received rFVIIa. This yielded low strength of evidence with fair applicability for treatment use in the population targeted—patients with blunt or penetrating trauma who were not censored for early in-hospital death (defined as 24 hours or 48 hours depending on the study). "/>
          <p:cNvGraphicFramePr>
            <a:graphicFrameLocks noGrp="1"/>
          </p:cNvGraphicFramePr>
          <p:nvPr>
            <p:ph type="chart" sz="half" idx="2"/>
          </p:nvPr>
        </p:nvGraphicFramePr>
        <p:xfrm>
          <a:off x="838200" y="1600200"/>
          <a:ext cx="7609680" cy="3429001"/>
        </p:xfrm>
        <a:graphic>
          <a:graphicData uri="http://schemas.openxmlformats.org/drawingml/2006/table">
            <a:tbl>
              <a:tblPr firstRow="1">
                <a:tableStyleId>{775DCB02-9BB8-47FD-8907-85C794F793BA}</a:tableStyleId>
              </a:tblPr>
              <a:tblGrid>
                <a:gridCol w="1521527"/>
                <a:gridCol w="1061151"/>
                <a:gridCol w="804941"/>
                <a:gridCol w="1106989"/>
                <a:gridCol w="1741739"/>
                <a:gridCol w="1373333"/>
              </a:tblGrid>
              <a:tr h="932141">
                <a:tc>
                  <a:txBody>
                    <a:bodyPr/>
                    <a:lstStyle/>
                    <a:p>
                      <a:pPr marL="0" marR="0" algn="l">
                        <a:spcBef>
                          <a:spcPts val="0"/>
                        </a:spcBef>
                        <a:spcAft>
                          <a:spcPts val="0"/>
                        </a:spcAft>
                      </a:pPr>
                      <a:r>
                        <a:rPr lang="en-US" sz="1400" dirty="0"/>
                        <a:t>Outcome </a:t>
                      </a:r>
                    </a:p>
                    <a:p>
                      <a:pPr marL="0" marR="0" algn="l">
                        <a:spcBef>
                          <a:spcPts val="0"/>
                        </a:spcBef>
                        <a:spcAft>
                          <a:spcPts val="0"/>
                        </a:spcAft>
                      </a:pPr>
                      <a:r>
                        <a:rPr lang="en-US" sz="1400" dirty="0"/>
                        <a:t>of Interest</a:t>
                      </a:r>
                      <a:endParaRPr lang="en-US" sz="1400" b="1" dirty="0">
                        <a:solidFill>
                          <a:schemeClr val="bg1"/>
                        </a:solidFill>
                        <a:latin typeface="Times New Roman"/>
                        <a:ea typeface="Times New Roman"/>
                        <a:cs typeface="Times New Roman"/>
                      </a:endParaRPr>
                    </a:p>
                  </a:txBody>
                  <a:tcPr marR="52325" marT="7692" marB="7692" anchor="ctr"/>
                </a:tc>
                <a:tc>
                  <a:txBody>
                    <a:bodyPr/>
                    <a:lstStyle/>
                    <a:p>
                      <a:pPr marL="0" marR="0" algn="ctr">
                        <a:spcBef>
                          <a:spcPts val="0"/>
                        </a:spcBef>
                        <a:spcAft>
                          <a:spcPts val="0"/>
                        </a:spcAft>
                      </a:pPr>
                      <a:r>
                        <a:rPr lang="en-US" sz="1400" dirty="0"/>
                        <a:t>Number of </a:t>
                      </a:r>
                      <a:endParaRPr lang="en-US" sz="1400" dirty="0" smtClean="0"/>
                    </a:p>
                    <a:p>
                      <a:pPr marL="0" marR="0" algn="ctr">
                        <a:spcBef>
                          <a:spcPts val="0"/>
                        </a:spcBef>
                        <a:spcAft>
                          <a:spcPts val="0"/>
                        </a:spcAft>
                      </a:pPr>
                      <a:r>
                        <a:rPr lang="en-US" sz="1400" dirty="0" smtClean="0"/>
                        <a:t>Studies</a:t>
                      </a:r>
                    </a:p>
                    <a:p>
                      <a:pPr marL="0" marR="0" algn="ctr">
                        <a:spcBef>
                          <a:spcPts val="0"/>
                        </a:spcBef>
                        <a:spcAft>
                          <a:spcPts val="0"/>
                        </a:spcAft>
                      </a:pPr>
                      <a:r>
                        <a:rPr lang="en-US" sz="1400" dirty="0" smtClean="0"/>
                        <a:t>(RCT/COS)</a:t>
                      </a:r>
                      <a:endParaRPr lang="en-US" sz="1400" b="1" dirty="0">
                        <a:solidFill>
                          <a:schemeClr val="bg1"/>
                        </a:solidFill>
                        <a:latin typeface="Times New Roman"/>
                        <a:ea typeface="Times New Roman"/>
                        <a:cs typeface="Times New Roman"/>
                      </a:endParaRPr>
                    </a:p>
                  </a:txBody>
                  <a:tcPr marL="26164" marR="52325" marT="7692" marB="7692" anchor="ctr"/>
                </a:tc>
                <a:tc gridSpan="2">
                  <a:txBody>
                    <a:bodyPr/>
                    <a:lstStyle/>
                    <a:p>
                      <a:pPr marL="0" marR="0" algn="ctr">
                        <a:spcBef>
                          <a:spcPts val="0"/>
                        </a:spcBef>
                        <a:spcAft>
                          <a:spcPts val="0"/>
                        </a:spcAft>
                      </a:pPr>
                      <a:r>
                        <a:rPr lang="en-US" sz="1400" dirty="0"/>
                        <a:t>Number of </a:t>
                      </a:r>
                      <a:r>
                        <a:rPr lang="en-US" sz="1400" dirty="0" smtClean="0"/>
                        <a:t>Subjects</a:t>
                      </a:r>
                    </a:p>
                    <a:p>
                      <a:pPr marL="0" marR="0" algn="ctr">
                        <a:spcBef>
                          <a:spcPts val="0"/>
                        </a:spcBef>
                        <a:spcAft>
                          <a:spcPts val="0"/>
                        </a:spcAft>
                      </a:pPr>
                      <a:r>
                        <a:rPr lang="en-US" sz="1400" dirty="0" smtClean="0"/>
                        <a:t>rFVIIa        Usual Care</a:t>
                      </a:r>
                    </a:p>
                  </a:txBody>
                  <a:tcPr marL="13080" marR="13080" marT="7692" marB="7692" anchor="ctr"/>
                </a:tc>
                <a:tc hMerge="1">
                  <a:txBody>
                    <a:bodyPr/>
                    <a:lstStyle/>
                    <a:p>
                      <a:endParaRPr lang="en-US" dirty="0"/>
                    </a:p>
                  </a:txBody>
                  <a:tcPr/>
                </a:tc>
                <a:tc>
                  <a:txBody>
                    <a:bodyPr/>
                    <a:lstStyle/>
                    <a:p>
                      <a:pPr marL="0" marR="0" algn="ctr">
                        <a:spcBef>
                          <a:spcPts val="0"/>
                        </a:spcBef>
                        <a:spcAft>
                          <a:spcPts val="0"/>
                        </a:spcAft>
                      </a:pPr>
                      <a:r>
                        <a:rPr lang="en-US" sz="1400" dirty="0"/>
                        <a:t>Estimated</a:t>
                      </a:r>
                    </a:p>
                    <a:p>
                      <a:pPr marL="0" marR="0" algn="ctr">
                        <a:spcBef>
                          <a:spcPts val="0"/>
                        </a:spcBef>
                        <a:spcAft>
                          <a:spcPts val="0"/>
                        </a:spcAft>
                      </a:pPr>
                      <a:r>
                        <a:rPr lang="en-US" sz="1400" dirty="0" smtClean="0"/>
                        <a:t>Effect of rFVIIa</a:t>
                      </a:r>
                      <a:endParaRPr lang="en-US" sz="1400" b="1" dirty="0">
                        <a:solidFill>
                          <a:schemeClr val="bg1"/>
                        </a:solidFill>
                        <a:latin typeface="Times New Roman"/>
                        <a:ea typeface="Times New Roman"/>
                        <a:cs typeface="Times New Roman"/>
                      </a:endParaRPr>
                    </a:p>
                  </a:txBody>
                  <a:tcPr marL="26164" marR="26164" marT="7692" marB="7692" anchor="ctr"/>
                </a:tc>
                <a:tc>
                  <a:txBody>
                    <a:bodyPr/>
                    <a:lstStyle/>
                    <a:p>
                      <a:pPr marL="0" marR="0" algn="ctr">
                        <a:spcBef>
                          <a:spcPts val="0"/>
                        </a:spcBef>
                        <a:spcAft>
                          <a:spcPts val="0"/>
                        </a:spcAft>
                      </a:pPr>
                      <a:r>
                        <a:rPr lang="en-US" sz="1400" dirty="0"/>
                        <a:t>Overall </a:t>
                      </a:r>
                      <a:r>
                        <a:rPr lang="en-US" sz="1400" dirty="0" smtClean="0"/>
                        <a:t>Strength</a:t>
                      </a:r>
                      <a:r>
                        <a:rPr lang="en-US" sz="1400" baseline="0" dirty="0" smtClean="0"/>
                        <a:t> </a:t>
                      </a:r>
                      <a:r>
                        <a:rPr lang="en-US" sz="1400" dirty="0" smtClean="0"/>
                        <a:t>of Evidence</a:t>
                      </a:r>
                      <a:endParaRPr lang="en-US" sz="1400" b="1" dirty="0">
                        <a:solidFill>
                          <a:schemeClr val="bg1"/>
                        </a:solidFill>
                        <a:latin typeface="Times New Roman"/>
                        <a:ea typeface="Times New Roman"/>
                        <a:cs typeface="Times New Roman"/>
                      </a:endParaRPr>
                    </a:p>
                  </a:txBody>
                  <a:tcPr marL="26164" marR="52325" marT="7692" marB="7692" anchor="ctr"/>
                </a:tc>
              </a:tr>
              <a:tr h="325299">
                <a:tc rowSpan="2">
                  <a:txBody>
                    <a:bodyPr/>
                    <a:lstStyle/>
                    <a:p>
                      <a:pPr marL="0" marR="0" algn="l">
                        <a:spcBef>
                          <a:spcPts val="0"/>
                        </a:spcBef>
                        <a:spcAft>
                          <a:spcPts val="0"/>
                        </a:spcAft>
                      </a:pPr>
                      <a:r>
                        <a:rPr lang="en-US" sz="1400" dirty="0" smtClean="0"/>
                        <a:t>Mortality</a:t>
                      </a:r>
                    </a:p>
                    <a:p>
                      <a:pPr marL="0" marR="0" algn="l">
                        <a:spcBef>
                          <a:spcPts val="0"/>
                        </a:spcBef>
                        <a:spcAft>
                          <a:spcPts val="0"/>
                        </a:spcAft>
                      </a:pPr>
                      <a:r>
                        <a:rPr lang="en-US" sz="1400" dirty="0" smtClean="0"/>
                        <a:t>(30 days)</a:t>
                      </a:r>
                      <a:endParaRPr lang="en-US" sz="1400" b="1" dirty="0">
                        <a:solidFill>
                          <a:schemeClr val="bg1"/>
                        </a:solidFill>
                        <a:latin typeface="Times New Roman"/>
                        <a:ea typeface="Times New Roman"/>
                        <a:cs typeface="Times New Roman"/>
                      </a:endParaRPr>
                    </a:p>
                  </a:txBody>
                  <a:tcPr marR="52325" marT="7692" marB="7692" anchor="ctr">
                    <a:solidFill>
                      <a:schemeClr val="accent4">
                        <a:lumMod val="60000"/>
                        <a:lumOff val="40000"/>
                      </a:schemeClr>
                    </a:solidFill>
                  </a:tcPr>
                </a:tc>
                <a:tc>
                  <a:txBody>
                    <a:bodyPr/>
                    <a:lstStyle/>
                    <a:p>
                      <a:pPr marL="0" marR="0" algn="ctr">
                        <a:spcBef>
                          <a:spcPts val="0"/>
                        </a:spcBef>
                        <a:spcAft>
                          <a:spcPts val="0"/>
                        </a:spcAft>
                      </a:pPr>
                      <a:r>
                        <a:rPr lang="en-US" sz="1400" dirty="0" smtClean="0"/>
                        <a:t>2</a:t>
                      </a:r>
                      <a:endParaRPr lang="en-US" sz="1400" b="1" dirty="0">
                        <a:solidFill>
                          <a:schemeClr val="bg1"/>
                        </a:solidFill>
                        <a:latin typeface="Times New Roman"/>
                        <a:ea typeface="Times New Roman"/>
                        <a:cs typeface="Times New Roman"/>
                      </a:endParaRPr>
                    </a:p>
                  </a:txBody>
                  <a:tcPr marL="26164" marR="52325" marT="7692" marB="7692" anchor="ctr">
                    <a:solidFill>
                      <a:schemeClr val="accent4">
                        <a:lumMod val="60000"/>
                        <a:lumOff val="40000"/>
                      </a:schemeClr>
                    </a:solidFill>
                  </a:tcPr>
                </a:tc>
                <a:tc>
                  <a:txBody>
                    <a:bodyPr/>
                    <a:lstStyle/>
                    <a:p>
                      <a:pPr marL="0" marR="0" algn="ctr">
                        <a:spcBef>
                          <a:spcPts val="0"/>
                        </a:spcBef>
                        <a:spcAft>
                          <a:spcPts val="0"/>
                        </a:spcAft>
                      </a:pPr>
                      <a:r>
                        <a:rPr lang="en-US" sz="1400" dirty="0"/>
                        <a:t>139</a:t>
                      </a:r>
                      <a:endParaRPr lang="en-US" sz="1400" b="1" dirty="0">
                        <a:solidFill>
                          <a:schemeClr val="bg1"/>
                        </a:solidFill>
                        <a:latin typeface="Times New Roman"/>
                        <a:ea typeface="Times New Roman"/>
                        <a:cs typeface="Times New Roman"/>
                      </a:endParaRPr>
                    </a:p>
                  </a:txBody>
                  <a:tcPr marL="26164" marR="52325" marT="7692" marB="7692" anchor="ctr">
                    <a:solidFill>
                      <a:schemeClr val="accent4">
                        <a:lumMod val="60000"/>
                        <a:lumOff val="40000"/>
                      </a:schemeClr>
                    </a:solidFill>
                  </a:tcPr>
                </a:tc>
                <a:tc>
                  <a:txBody>
                    <a:bodyPr/>
                    <a:lstStyle/>
                    <a:p>
                      <a:pPr marL="0" marR="0" algn="ctr">
                        <a:spcBef>
                          <a:spcPts val="0"/>
                        </a:spcBef>
                        <a:spcAft>
                          <a:spcPts val="0"/>
                        </a:spcAft>
                      </a:pPr>
                      <a:r>
                        <a:rPr lang="en-US" sz="1400" dirty="0"/>
                        <a:t>138</a:t>
                      </a:r>
                      <a:endParaRPr lang="en-US" sz="1400" b="1" dirty="0">
                        <a:solidFill>
                          <a:schemeClr val="bg1"/>
                        </a:solidFill>
                        <a:latin typeface="Times New Roman"/>
                        <a:ea typeface="Times New Roman"/>
                        <a:cs typeface="Times New Roman"/>
                      </a:endParaRPr>
                    </a:p>
                  </a:txBody>
                  <a:tcPr marL="26164" marR="52325" marT="7692" marB="7692" anchor="ctr">
                    <a:solidFill>
                      <a:schemeClr val="accent4">
                        <a:lumMod val="60000"/>
                        <a:lumOff val="40000"/>
                      </a:schemeClr>
                    </a:solidFill>
                  </a:tcPr>
                </a:tc>
                <a:tc>
                  <a:txBody>
                    <a:bodyPr/>
                    <a:lstStyle/>
                    <a:p>
                      <a:pPr marL="0" marR="0" algn="ctr">
                        <a:spcBef>
                          <a:spcPts val="0"/>
                        </a:spcBef>
                        <a:spcAft>
                          <a:spcPts val="0"/>
                        </a:spcAft>
                      </a:pPr>
                      <a:r>
                        <a:rPr lang="en-US" sz="1400" dirty="0" smtClean="0"/>
                        <a:t>No effect</a:t>
                      </a:r>
                      <a:endParaRPr lang="en-US" sz="1400" b="1" dirty="0">
                        <a:solidFill>
                          <a:schemeClr val="bg1"/>
                        </a:solidFill>
                        <a:latin typeface="Times New Roman"/>
                        <a:ea typeface="Times New Roman"/>
                        <a:cs typeface="Times New Roman"/>
                      </a:endParaRPr>
                    </a:p>
                  </a:txBody>
                  <a:tcPr marL="13080" marR="13080" marT="7692" marB="7692" anchor="ctr">
                    <a:solidFill>
                      <a:schemeClr val="accent4">
                        <a:lumMod val="60000"/>
                        <a:lumOff val="40000"/>
                      </a:schemeClr>
                    </a:solidFill>
                  </a:tcPr>
                </a:tc>
                <a:tc rowSpan="2">
                  <a:txBody>
                    <a:bodyPr/>
                    <a:lstStyle/>
                    <a:p>
                      <a:pPr marL="0" marR="0" algn="ctr">
                        <a:spcBef>
                          <a:spcPts val="0"/>
                        </a:spcBef>
                        <a:spcAft>
                          <a:spcPts val="0"/>
                        </a:spcAft>
                      </a:pPr>
                      <a:r>
                        <a:rPr lang="en-US" sz="1400" dirty="0" smtClean="0"/>
                        <a:t>●</a:t>
                      </a:r>
                      <a:r>
                        <a:rPr lang="en-US" sz="1400" dirty="0" smtClean="0">
                          <a:latin typeface="Minion Pro"/>
                        </a:rPr>
                        <a:t>○○</a:t>
                      </a:r>
                      <a:endParaRPr lang="en-US" sz="1400" b="1" dirty="0">
                        <a:solidFill>
                          <a:schemeClr val="bg1"/>
                        </a:solidFill>
                        <a:latin typeface="Times New Roman"/>
                        <a:ea typeface="Times New Roman"/>
                        <a:cs typeface="Times New Roman"/>
                      </a:endParaRPr>
                    </a:p>
                  </a:txBody>
                  <a:tcPr marL="13080" marR="13080" marT="7692" marB="7692" anchor="ctr">
                    <a:solidFill>
                      <a:schemeClr val="accent4">
                        <a:lumMod val="60000"/>
                        <a:lumOff val="40000"/>
                      </a:schemeClr>
                    </a:solidFill>
                  </a:tcPr>
                </a:tc>
              </a:tr>
              <a:tr h="376311">
                <a:tc vMerge="1">
                  <a:txBody>
                    <a:bodyPr/>
                    <a:lstStyle/>
                    <a:p>
                      <a:endParaRPr lang="en-US"/>
                    </a:p>
                  </a:txBody>
                  <a:tcPr/>
                </a:tc>
                <a:tc>
                  <a:txBody>
                    <a:bodyPr/>
                    <a:lstStyle/>
                    <a:p>
                      <a:pPr marL="0" marR="0" algn="ctr">
                        <a:spcBef>
                          <a:spcPts val="0"/>
                        </a:spcBef>
                        <a:spcAft>
                          <a:spcPts val="0"/>
                        </a:spcAft>
                      </a:pPr>
                      <a:r>
                        <a:rPr lang="en-US" sz="1400" dirty="0" smtClean="0"/>
                        <a:t>3</a:t>
                      </a:r>
                      <a:endParaRPr lang="en-US" sz="1400" b="1" dirty="0">
                        <a:solidFill>
                          <a:schemeClr val="bg1"/>
                        </a:solidFill>
                        <a:latin typeface="Times New Roman"/>
                        <a:ea typeface="Times New Roman"/>
                        <a:cs typeface="Times New Roman"/>
                      </a:endParaRPr>
                    </a:p>
                  </a:txBody>
                  <a:tcPr marL="26164" marR="52325" marT="7692" marB="7692" anchor="ctr">
                    <a:solidFill>
                      <a:schemeClr val="accent4">
                        <a:lumMod val="60000"/>
                        <a:lumOff val="40000"/>
                      </a:schemeClr>
                    </a:solidFill>
                  </a:tcPr>
                </a:tc>
                <a:tc>
                  <a:txBody>
                    <a:bodyPr/>
                    <a:lstStyle/>
                    <a:p>
                      <a:pPr marL="0" marR="0" algn="ctr">
                        <a:spcBef>
                          <a:spcPts val="0"/>
                        </a:spcBef>
                        <a:spcAft>
                          <a:spcPts val="0"/>
                        </a:spcAft>
                      </a:pPr>
                      <a:r>
                        <a:rPr lang="en-US" sz="1400" dirty="0"/>
                        <a:t>128</a:t>
                      </a:r>
                      <a:endParaRPr lang="en-US" sz="1400" b="1" dirty="0">
                        <a:solidFill>
                          <a:schemeClr val="bg1"/>
                        </a:solidFill>
                        <a:latin typeface="Times New Roman"/>
                        <a:ea typeface="Times New Roman"/>
                        <a:cs typeface="Times New Roman"/>
                      </a:endParaRPr>
                    </a:p>
                  </a:txBody>
                  <a:tcPr marL="26164" marR="52325" marT="7692" marB="7692" anchor="ctr">
                    <a:solidFill>
                      <a:schemeClr val="accent4">
                        <a:lumMod val="60000"/>
                        <a:lumOff val="40000"/>
                      </a:schemeClr>
                    </a:solidFill>
                  </a:tcPr>
                </a:tc>
                <a:tc>
                  <a:txBody>
                    <a:bodyPr/>
                    <a:lstStyle/>
                    <a:p>
                      <a:pPr marL="0" marR="0" algn="ctr">
                        <a:spcBef>
                          <a:spcPts val="0"/>
                        </a:spcBef>
                        <a:spcAft>
                          <a:spcPts val="0"/>
                        </a:spcAft>
                      </a:pPr>
                      <a:r>
                        <a:rPr lang="en-US" sz="1400" dirty="0"/>
                        <a:t>279</a:t>
                      </a:r>
                      <a:endParaRPr lang="en-US" sz="1400" b="1" dirty="0">
                        <a:solidFill>
                          <a:schemeClr val="bg1"/>
                        </a:solidFill>
                        <a:latin typeface="Times New Roman"/>
                        <a:ea typeface="Times New Roman"/>
                        <a:cs typeface="Times New Roman"/>
                      </a:endParaRPr>
                    </a:p>
                  </a:txBody>
                  <a:tcPr marL="26164" marR="52325" marT="7692" marB="7692" anchor="ctr">
                    <a:solidFill>
                      <a:schemeClr val="accent4">
                        <a:lumMod val="60000"/>
                        <a:lumOff val="40000"/>
                      </a:schemeClr>
                    </a:solidFill>
                  </a:tcPr>
                </a:tc>
                <a:tc>
                  <a:txBody>
                    <a:bodyPr/>
                    <a:lstStyle/>
                    <a:p>
                      <a:pPr marL="0" marR="0" algn="ctr">
                        <a:spcBef>
                          <a:spcPts val="0"/>
                        </a:spcBef>
                        <a:spcAft>
                          <a:spcPts val="0"/>
                        </a:spcAft>
                      </a:pPr>
                      <a:r>
                        <a:rPr lang="en-US" sz="1400" dirty="0"/>
                        <a:t>Weakly </a:t>
                      </a:r>
                      <a:r>
                        <a:rPr lang="en-US" sz="1400" dirty="0" smtClean="0"/>
                        <a:t>favors rFVIIa</a:t>
                      </a:r>
                      <a:endParaRPr lang="en-US" sz="1400" b="1" dirty="0">
                        <a:solidFill>
                          <a:schemeClr val="bg1"/>
                        </a:solidFill>
                        <a:latin typeface="Times New Roman"/>
                        <a:ea typeface="Times New Roman"/>
                        <a:cs typeface="Times New Roman"/>
                      </a:endParaRPr>
                    </a:p>
                  </a:txBody>
                  <a:tcPr marL="13080" marR="13080" marT="7692" marB="7692" anchor="ctr">
                    <a:solidFill>
                      <a:schemeClr val="accent4">
                        <a:lumMod val="60000"/>
                        <a:lumOff val="40000"/>
                      </a:schemeClr>
                    </a:solidFill>
                  </a:tcPr>
                </a:tc>
                <a:tc vMerge="1">
                  <a:txBody>
                    <a:bodyPr/>
                    <a:lstStyle/>
                    <a:p>
                      <a:endParaRPr lang="en-US"/>
                    </a:p>
                  </a:txBody>
                  <a:tcPr/>
                </a:tc>
              </a:tr>
              <a:tr h="628720">
                <a:tc>
                  <a:txBody>
                    <a:bodyPr/>
                    <a:lstStyle/>
                    <a:p>
                      <a:pPr marL="0" marR="0" algn="l">
                        <a:spcBef>
                          <a:spcPts val="0"/>
                        </a:spcBef>
                        <a:spcAft>
                          <a:spcPts val="0"/>
                        </a:spcAft>
                      </a:pPr>
                      <a:r>
                        <a:rPr lang="en-US" sz="1400" dirty="0" smtClean="0"/>
                        <a:t>Thromboembolic </a:t>
                      </a:r>
                    </a:p>
                    <a:p>
                      <a:pPr marL="0" marR="0" algn="l">
                        <a:spcBef>
                          <a:spcPts val="0"/>
                        </a:spcBef>
                        <a:spcAft>
                          <a:spcPts val="0"/>
                        </a:spcAft>
                      </a:pPr>
                      <a:r>
                        <a:rPr lang="en-US" sz="1400" dirty="0" smtClean="0"/>
                        <a:t>events</a:t>
                      </a:r>
                      <a:endParaRPr lang="en-US" sz="1400" b="1" dirty="0">
                        <a:solidFill>
                          <a:schemeClr val="bg1"/>
                        </a:solidFill>
                        <a:latin typeface="Times New Roman"/>
                        <a:ea typeface="Times New Roman"/>
                        <a:cs typeface="Times New Roman"/>
                      </a:endParaRPr>
                    </a:p>
                  </a:txBody>
                  <a:tcPr marR="52325" marT="7692" marB="7692" anchor="ctr"/>
                </a:tc>
                <a:tc>
                  <a:txBody>
                    <a:bodyPr/>
                    <a:lstStyle/>
                    <a:p>
                      <a:pPr marL="0" marR="0" algn="ctr">
                        <a:spcBef>
                          <a:spcPts val="0"/>
                        </a:spcBef>
                        <a:spcAft>
                          <a:spcPts val="0"/>
                        </a:spcAft>
                      </a:pPr>
                      <a:r>
                        <a:rPr lang="en-US" sz="1400" dirty="0" smtClean="0"/>
                        <a:t>5</a:t>
                      </a:r>
                      <a:endParaRPr lang="en-US" sz="1400" b="1" dirty="0">
                        <a:solidFill>
                          <a:schemeClr val="bg1"/>
                        </a:solidFill>
                        <a:latin typeface="Times New Roman"/>
                        <a:ea typeface="Times New Roman"/>
                        <a:cs typeface="Times New Roman"/>
                      </a:endParaRPr>
                    </a:p>
                  </a:txBody>
                  <a:tcPr marL="26164" marR="52325" marT="7692" marB="7692" anchor="ctr"/>
                </a:tc>
                <a:tc>
                  <a:txBody>
                    <a:bodyPr/>
                    <a:lstStyle/>
                    <a:p>
                      <a:pPr marL="0" marR="0" algn="ctr">
                        <a:spcBef>
                          <a:spcPts val="0"/>
                        </a:spcBef>
                        <a:spcAft>
                          <a:spcPts val="0"/>
                        </a:spcAft>
                      </a:pPr>
                      <a:r>
                        <a:rPr lang="en-US" sz="1400" dirty="0" smtClean="0"/>
                        <a:t>301</a:t>
                      </a:r>
                      <a:endParaRPr lang="en-US" sz="1400" b="1" dirty="0">
                        <a:solidFill>
                          <a:schemeClr val="bg1"/>
                        </a:solidFill>
                        <a:latin typeface="Times New Roman"/>
                        <a:ea typeface="Times New Roman"/>
                        <a:cs typeface="Times New Roman"/>
                      </a:endParaRPr>
                    </a:p>
                  </a:txBody>
                  <a:tcPr marL="26164" marR="52325" marT="7692" marB="7692" anchor="ctr"/>
                </a:tc>
                <a:tc>
                  <a:txBody>
                    <a:bodyPr/>
                    <a:lstStyle/>
                    <a:p>
                      <a:pPr marL="0" marR="0" algn="ctr">
                        <a:spcBef>
                          <a:spcPts val="0"/>
                        </a:spcBef>
                        <a:spcAft>
                          <a:spcPts val="0"/>
                        </a:spcAft>
                      </a:pPr>
                      <a:r>
                        <a:rPr lang="en-US" sz="1400" dirty="0" smtClean="0"/>
                        <a:t>469</a:t>
                      </a:r>
                      <a:endParaRPr lang="en-US" sz="1400" b="1" dirty="0">
                        <a:solidFill>
                          <a:schemeClr val="bg1"/>
                        </a:solidFill>
                        <a:latin typeface="Times New Roman"/>
                        <a:ea typeface="Times New Roman"/>
                        <a:cs typeface="Times New Roman"/>
                      </a:endParaRPr>
                    </a:p>
                  </a:txBody>
                  <a:tcPr marL="26164" marR="52325" marT="7692" marB="7692" anchor="ctr"/>
                </a:tc>
                <a:tc>
                  <a:txBody>
                    <a:bodyPr/>
                    <a:lstStyle/>
                    <a:p>
                      <a:pPr marL="0" marR="0" algn="ctr">
                        <a:spcBef>
                          <a:spcPts val="0"/>
                        </a:spcBef>
                        <a:spcAft>
                          <a:spcPts val="0"/>
                        </a:spcAft>
                      </a:pPr>
                      <a:r>
                        <a:rPr lang="en-US" sz="1400"/>
                        <a:t>No effect</a:t>
                      </a:r>
                      <a:endParaRPr lang="en-US" sz="1400" b="1">
                        <a:solidFill>
                          <a:schemeClr val="bg1"/>
                        </a:solidFill>
                        <a:latin typeface="Times New Roman"/>
                        <a:ea typeface="Times New Roman"/>
                        <a:cs typeface="Times New Roman"/>
                      </a:endParaRPr>
                    </a:p>
                  </a:txBody>
                  <a:tcPr marL="13080" marR="13080" marT="7692" marB="7692" anchor="ctr"/>
                </a:tc>
                <a:tc>
                  <a:txBody>
                    <a:bodyPr/>
                    <a:lstStyle/>
                    <a:p>
                      <a:pPr marL="0" marR="0" algn="ctr">
                        <a:spcBef>
                          <a:spcPts val="0"/>
                        </a:spcBef>
                        <a:spcAft>
                          <a:spcPts val="0"/>
                        </a:spcAft>
                      </a:pPr>
                      <a:r>
                        <a:rPr lang="en-US" sz="1400" smtClean="0"/>
                        <a:t>●</a:t>
                      </a:r>
                      <a:r>
                        <a:rPr lang="en-US" sz="1400" smtClean="0">
                          <a:latin typeface="Minion Pro"/>
                        </a:rPr>
                        <a:t>○○</a:t>
                      </a:r>
                      <a:endParaRPr lang="en-US" sz="1400" b="1" dirty="0">
                        <a:solidFill>
                          <a:schemeClr val="bg1"/>
                        </a:solidFill>
                        <a:latin typeface="Times New Roman"/>
                        <a:ea typeface="Times New Roman"/>
                        <a:cs typeface="Times New Roman"/>
                      </a:endParaRPr>
                    </a:p>
                  </a:txBody>
                  <a:tcPr marL="13080" marR="13080" marT="7692" marB="7692" anchor="ctr"/>
                </a:tc>
              </a:tr>
              <a:tr h="325299">
                <a:tc rowSpan="2">
                  <a:txBody>
                    <a:bodyPr/>
                    <a:lstStyle/>
                    <a:p>
                      <a:pPr marL="0" marR="0" algn="l">
                        <a:spcBef>
                          <a:spcPts val="0"/>
                        </a:spcBef>
                        <a:spcAft>
                          <a:spcPts val="0"/>
                        </a:spcAft>
                      </a:pPr>
                      <a:r>
                        <a:rPr lang="en-US" sz="1400" dirty="0"/>
                        <a:t>Units of RBCs </a:t>
                      </a:r>
                      <a:endParaRPr lang="en-US" sz="1400" dirty="0" smtClean="0"/>
                    </a:p>
                    <a:p>
                      <a:pPr marL="0" marR="0" algn="l">
                        <a:spcBef>
                          <a:spcPts val="0"/>
                        </a:spcBef>
                        <a:spcAft>
                          <a:spcPts val="0"/>
                        </a:spcAft>
                      </a:pPr>
                      <a:r>
                        <a:rPr lang="en-US" sz="1400" dirty="0" smtClean="0"/>
                        <a:t>transfused</a:t>
                      </a:r>
                      <a:endParaRPr lang="en-US" sz="1400" b="1" dirty="0">
                        <a:solidFill>
                          <a:schemeClr val="bg1"/>
                        </a:solidFill>
                        <a:latin typeface="Times New Roman"/>
                        <a:ea typeface="Times New Roman"/>
                        <a:cs typeface="Times New Roman"/>
                      </a:endParaRPr>
                    </a:p>
                  </a:txBody>
                  <a:tcPr marR="52325" marT="7692" marB="7692" anchor="ctr">
                    <a:solidFill>
                      <a:schemeClr val="accent4">
                        <a:lumMod val="60000"/>
                        <a:lumOff val="40000"/>
                      </a:schemeClr>
                    </a:solidFill>
                  </a:tcPr>
                </a:tc>
                <a:tc>
                  <a:txBody>
                    <a:bodyPr/>
                    <a:lstStyle/>
                    <a:p>
                      <a:pPr marL="0" marR="0" algn="ctr">
                        <a:spcBef>
                          <a:spcPts val="0"/>
                        </a:spcBef>
                        <a:spcAft>
                          <a:spcPts val="0"/>
                        </a:spcAft>
                      </a:pPr>
                      <a:r>
                        <a:rPr lang="en-US" sz="1400" dirty="0" smtClean="0"/>
                        <a:t>2</a:t>
                      </a:r>
                      <a:endParaRPr lang="en-US" sz="1400" b="1" dirty="0">
                        <a:solidFill>
                          <a:schemeClr val="bg1"/>
                        </a:solidFill>
                        <a:latin typeface="Times New Roman"/>
                        <a:ea typeface="Times New Roman"/>
                        <a:cs typeface="Times New Roman"/>
                      </a:endParaRPr>
                    </a:p>
                  </a:txBody>
                  <a:tcPr marL="26164" marR="52325" marT="7692" marB="7692" anchor="ctr">
                    <a:solidFill>
                      <a:schemeClr val="accent4">
                        <a:lumMod val="60000"/>
                        <a:lumOff val="40000"/>
                      </a:schemeClr>
                    </a:solidFill>
                  </a:tcPr>
                </a:tc>
                <a:tc>
                  <a:txBody>
                    <a:bodyPr/>
                    <a:lstStyle/>
                    <a:p>
                      <a:pPr marL="0" marR="0" algn="ctr">
                        <a:spcBef>
                          <a:spcPts val="0"/>
                        </a:spcBef>
                        <a:spcAft>
                          <a:spcPts val="0"/>
                        </a:spcAft>
                      </a:pPr>
                      <a:r>
                        <a:rPr lang="en-US" sz="1400" dirty="0"/>
                        <a:t>139</a:t>
                      </a:r>
                      <a:endParaRPr lang="en-US" sz="1400" b="1" dirty="0">
                        <a:solidFill>
                          <a:schemeClr val="bg1"/>
                        </a:solidFill>
                        <a:latin typeface="Times New Roman"/>
                        <a:ea typeface="Times New Roman"/>
                        <a:cs typeface="Times New Roman"/>
                      </a:endParaRPr>
                    </a:p>
                  </a:txBody>
                  <a:tcPr marL="26164" marR="52325" marT="7692" marB="7692" anchor="ctr">
                    <a:solidFill>
                      <a:schemeClr val="accent4">
                        <a:lumMod val="60000"/>
                        <a:lumOff val="40000"/>
                      </a:schemeClr>
                    </a:solidFill>
                  </a:tcPr>
                </a:tc>
                <a:tc>
                  <a:txBody>
                    <a:bodyPr/>
                    <a:lstStyle/>
                    <a:p>
                      <a:pPr marL="0" marR="0" algn="ctr">
                        <a:spcBef>
                          <a:spcPts val="0"/>
                        </a:spcBef>
                        <a:spcAft>
                          <a:spcPts val="0"/>
                        </a:spcAft>
                      </a:pPr>
                      <a:r>
                        <a:rPr lang="en-US" sz="1400" dirty="0"/>
                        <a:t>138</a:t>
                      </a:r>
                      <a:endParaRPr lang="en-US" sz="1400" b="1" dirty="0">
                        <a:solidFill>
                          <a:schemeClr val="bg1"/>
                        </a:solidFill>
                        <a:latin typeface="Times New Roman"/>
                        <a:ea typeface="Times New Roman"/>
                        <a:cs typeface="Times New Roman"/>
                      </a:endParaRPr>
                    </a:p>
                  </a:txBody>
                  <a:tcPr marL="26164" marR="52325" marT="7692" marB="7692" anchor="ctr">
                    <a:solidFill>
                      <a:schemeClr val="accent4">
                        <a:lumMod val="60000"/>
                        <a:lumOff val="40000"/>
                      </a:schemeClr>
                    </a:solidFill>
                  </a:tcPr>
                </a:tc>
                <a:tc>
                  <a:txBody>
                    <a:bodyPr/>
                    <a:lstStyle/>
                    <a:p>
                      <a:pPr marL="0" marR="0" algn="ctr">
                        <a:spcBef>
                          <a:spcPts val="0"/>
                        </a:spcBef>
                        <a:spcAft>
                          <a:spcPts val="0"/>
                        </a:spcAft>
                      </a:pPr>
                      <a:r>
                        <a:rPr lang="en-US" sz="1400" dirty="0"/>
                        <a:t>Favors rFVIIa</a:t>
                      </a:r>
                      <a:endParaRPr lang="en-US" sz="1400" b="1" dirty="0">
                        <a:solidFill>
                          <a:schemeClr val="bg1"/>
                        </a:solidFill>
                        <a:latin typeface="Times New Roman"/>
                        <a:ea typeface="Times New Roman"/>
                        <a:cs typeface="Times New Roman"/>
                      </a:endParaRPr>
                    </a:p>
                  </a:txBody>
                  <a:tcPr marL="13080" marR="13080" marT="7692" marB="7692" anchor="ctr">
                    <a:solidFill>
                      <a:schemeClr val="accent4">
                        <a:lumMod val="60000"/>
                        <a:lumOff val="40000"/>
                      </a:schemeClr>
                    </a:solidFill>
                  </a:tcPr>
                </a:tc>
                <a:tc rowSpan="2">
                  <a:txBody>
                    <a:bodyPr/>
                    <a:lstStyle/>
                    <a:p>
                      <a:pPr marL="0" marR="0" algn="ctr">
                        <a:spcBef>
                          <a:spcPts val="0"/>
                        </a:spcBef>
                        <a:spcAft>
                          <a:spcPts val="0"/>
                        </a:spcAft>
                      </a:pPr>
                      <a:r>
                        <a:rPr lang="en-US" sz="1400" smtClean="0"/>
                        <a:t>●</a:t>
                      </a:r>
                      <a:r>
                        <a:rPr lang="en-US" sz="1400" smtClean="0">
                          <a:latin typeface="Minion Pro"/>
                        </a:rPr>
                        <a:t>○○</a:t>
                      </a:r>
                      <a:endParaRPr lang="en-US" sz="1400" b="1" dirty="0">
                        <a:solidFill>
                          <a:schemeClr val="bg1"/>
                        </a:solidFill>
                        <a:latin typeface="Times New Roman"/>
                        <a:ea typeface="Times New Roman"/>
                        <a:cs typeface="Times New Roman"/>
                      </a:endParaRPr>
                    </a:p>
                  </a:txBody>
                  <a:tcPr marL="13080" marR="13080" marT="7692" marB="7692" anchor="ctr">
                    <a:solidFill>
                      <a:schemeClr val="accent4">
                        <a:lumMod val="60000"/>
                        <a:lumOff val="40000"/>
                      </a:schemeClr>
                    </a:solidFill>
                  </a:tcPr>
                </a:tc>
              </a:tr>
              <a:tr h="376311">
                <a:tc vMerge="1">
                  <a:txBody>
                    <a:bodyPr/>
                    <a:lstStyle/>
                    <a:p>
                      <a:endParaRPr lang="en-US"/>
                    </a:p>
                  </a:txBody>
                  <a:tcPr/>
                </a:tc>
                <a:tc>
                  <a:txBody>
                    <a:bodyPr/>
                    <a:lstStyle/>
                    <a:p>
                      <a:pPr marL="0" marR="0" algn="ctr">
                        <a:spcBef>
                          <a:spcPts val="0"/>
                        </a:spcBef>
                        <a:spcAft>
                          <a:spcPts val="0"/>
                        </a:spcAft>
                      </a:pPr>
                      <a:r>
                        <a:rPr lang="en-US" sz="1400" dirty="0" smtClean="0"/>
                        <a:t>1</a:t>
                      </a:r>
                      <a:endParaRPr lang="en-US" sz="1400" b="1" dirty="0">
                        <a:solidFill>
                          <a:schemeClr val="bg1"/>
                        </a:solidFill>
                        <a:latin typeface="Times New Roman"/>
                        <a:ea typeface="Times New Roman"/>
                        <a:cs typeface="Times New Roman"/>
                      </a:endParaRPr>
                    </a:p>
                  </a:txBody>
                  <a:tcPr marL="26164" marR="52325" marT="7692" marB="7692" anchor="ctr">
                    <a:solidFill>
                      <a:schemeClr val="accent4">
                        <a:lumMod val="60000"/>
                        <a:lumOff val="40000"/>
                      </a:schemeClr>
                    </a:solidFill>
                  </a:tcPr>
                </a:tc>
                <a:tc>
                  <a:txBody>
                    <a:bodyPr/>
                    <a:lstStyle/>
                    <a:p>
                      <a:pPr marL="0" marR="0" algn="ctr">
                        <a:spcBef>
                          <a:spcPts val="0"/>
                        </a:spcBef>
                        <a:spcAft>
                          <a:spcPts val="0"/>
                        </a:spcAft>
                      </a:pPr>
                      <a:r>
                        <a:rPr lang="en-US" sz="1400"/>
                        <a:t>49</a:t>
                      </a:r>
                      <a:endParaRPr lang="en-US" sz="1400" b="1">
                        <a:solidFill>
                          <a:schemeClr val="bg1"/>
                        </a:solidFill>
                        <a:latin typeface="Times New Roman"/>
                        <a:ea typeface="Times New Roman"/>
                        <a:cs typeface="Times New Roman"/>
                      </a:endParaRPr>
                    </a:p>
                  </a:txBody>
                  <a:tcPr marL="26164" marR="52325" marT="7692" marB="7692" anchor="ctr">
                    <a:solidFill>
                      <a:schemeClr val="accent4">
                        <a:lumMod val="60000"/>
                        <a:lumOff val="40000"/>
                      </a:schemeClr>
                    </a:solidFill>
                  </a:tcPr>
                </a:tc>
                <a:tc>
                  <a:txBody>
                    <a:bodyPr/>
                    <a:lstStyle/>
                    <a:p>
                      <a:pPr marL="0" marR="0" algn="ctr">
                        <a:spcBef>
                          <a:spcPts val="0"/>
                        </a:spcBef>
                        <a:spcAft>
                          <a:spcPts val="0"/>
                        </a:spcAft>
                      </a:pPr>
                      <a:r>
                        <a:rPr lang="en-US" sz="1400"/>
                        <a:t>75</a:t>
                      </a:r>
                      <a:endParaRPr lang="en-US" sz="1400" b="1">
                        <a:solidFill>
                          <a:schemeClr val="bg1"/>
                        </a:solidFill>
                        <a:latin typeface="Times New Roman"/>
                        <a:ea typeface="Times New Roman"/>
                        <a:cs typeface="Times New Roman"/>
                      </a:endParaRPr>
                    </a:p>
                  </a:txBody>
                  <a:tcPr marL="26164" marR="52325" marT="7692" marB="7692" anchor="ctr">
                    <a:solidFill>
                      <a:schemeClr val="accent4">
                        <a:lumMod val="60000"/>
                        <a:lumOff val="40000"/>
                      </a:schemeClr>
                    </a:solidFill>
                  </a:tcPr>
                </a:tc>
                <a:tc>
                  <a:txBody>
                    <a:bodyPr/>
                    <a:lstStyle/>
                    <a:p>
                      <a:pPr marL="0" marR="0" algn="ctr">
                        <a:spcBef>
                          <a:spcPts val="0"/>
                        </a:spcBef>
                        <a:spcAft>
                          <a:spcPts val="0"/>
                        </a:spcAft>
                      </a:pPr>
                      <a:r>
                        <a:rPr lang="en-US" sz="1400" dirty="0"/>
                        <a:t>Favors </a:t>
                      </a:r>
                      <a:r>
                        <a:rPr lang="en-US" sz="1400" dirty="0" smtClean="0"/>
                        <a:t>usual care</a:t>
                      </a:r>
                      <a:endParaRPr lang="en-US" sz="1400" b="1" dirty="0">
                        <a:solidFill>
                          <a:schemeClr val="bg1"/>
                        </a:solidFill>
                        <a:latin typeface="Times New Roman"/>
                        <a:ea typeface="Times New Roman"/>
                        <a:cs typeface="Times New Roman"/>
                      </a:endParaRPr>
                    </a:p>
                  </a:txBody>
                  <a:tcPr marL="13080" marR="13080" marT="7692" marB="7692" anchor="ctr">
                    <a:solidFill>
                      <a:schemeClr val="accent4">
                        <a:lumMod val="60000"/>
                        <a:lumOff val="40000"/>
                      </a:schemeClr>
                    </a:solidFill>
                  </a:tcPr>
                </a:tc>
                <a:tc vMerge="1">
                  <a:txBody>
                    <a:bodyPr/>
                    <a:lstStyle/>
                    <a:p>
                      <a:endParaRPr lang="en-US"/>
                    </a:p>
                  </a:txBody>
                  <a:tcPr/>
                </a:tc>
              </a:tr>
              <a:tr h="464920">
                <a:tc>
                  <a:txBody>
                    <a:bodyPr/>
                    <a:lstStyle/>
                    <a:p>
                      <a:pPr marL="0" marR="0" algn="l">
                        <a:spcBef>
                          <a:spcPts val="0"/>
                        </a:spcBef>
                        <a:spcAft>
                          <a:spcPts val="0"/>
                        </a:spcAft>
                      </a:pPr>
                      <a:r>
                        <a:rPr lang="en-US" sz="1400" dirty="0"/>
                        <a:t>ARDS</a:t>
                      </a:r>
                      <a:endParaRPr lang="en-US" sz="1400" b="1" dirty="0">
                        <a:solidFill>
                          <a:schemeClr val="bg1"/>
                        </a:solidFill>
                        <a:latin typeface="Times New Roman"/>
                        <a:ea typeface="Times New Roman"/>
                        <a:cs typeface="Times New Roman"/>
                      </a:endParaRPr>
                    </a:p>
                  </a:txBody>
                  <a:tcPr marR="52325" marT="7692" marB="7692" anchor="ctr"/>
                </a:tc>
                <a:tc>
                  <a:txBody>
                    <a:bodyPr/>
                    <a:lstStyle/>
                    <a:p>
                      <a:pPr marL="0" marR="0" algn="ctr">
                        <a:spcBef>
                          <a:spcPts val="0"/>
                        </a:spcBef>
                        <a:spcAft>
                          <a:spcPts val="0"/>
                        </a:spcAft>
                      </a:pPr>
                      <a:r>
                        <a:rPr lang="en-US" sz="1400" dirty="0" smtClean="0"/>
                        <a:t>3</a:t>
                      </a:r>
                      <a:endParaRPr lang="en-US" sz="1400" b="1" dirty="0">
                        <a:solidFill>
                          <a:schemeClr val="bg1"/>
                        </a:solidFill>
                        <a:latin typeface="Times New Roman"/>
                        <a:ea typeface="Times New Roman"/>
                        <a:cs typeface="Times New Roman"/>
                      </a:endParaRPr>
                    </a:p>
                  </a:txBody>
                  <a:tcPr marL="26164" marR="52325" marT="7692" marB="7692" anchor="ctr"/>
                </a:tc>
                <a:tc>
                  <a:txBody>
                    <a:bodyPr/>
                    <a:lstStyle/>
                    <a:p>
                      <a:pPr marL="0" marR="0" algn="ctr">
                        <a:spcBef>
                          <a:spcPts val="0"/>
                        </a:spcBef>
                        <a:spcAft>
                          <a:spcPts val="0"/>
                        </a:spcAft>
                      </a:pPr>
                      <a:r>
                        <a:rPr lang="en-US" sz="1400" dirty="0" smtClean="0"/>
                        <a:t>188</a:t>
                      </a:r>
                      <a:endParaRPr lang="en-US" sz="1400" b="1" dirty="0">
                        <a:solidFill>
                          <a:schemeClr val="bg1"/>
                        </a:solidFill>
                        <a:latin typeface="Times New Roman"/>
                        <a:ea typeface="Times New Roman"/>
                        <a:cs typeface="Times New Roman"/>
                      </a:endParaRPr>
                    </a:p>
                  </a:txBody>
                  <a:tcPr marL="26164" marR="52325" marT="7692" marB="7692" anchor="ctr"/>
                </a:tc>
                <a:tc>
                  <a:txBody>
                    <a:bodyPr/>
                    <a:lstStyle/>
                    <a:p>
                      <a:pPr marL="0" marR="0" algn="ctr">
                        <a:spcBef>
                          <a:spcPts val="0"/>
                        </a:spcBef>
                        <a:spcAft>
                          <a:spcPts val="0"/>
                        </a:spcAft>
                      </a:pPr>
                      <a:r>
                        <a:rPr lang="en-US" sz="1400" dirty="0" smtClean="0"/>
                        <a:t>213</a:t>
                      </a:r>
                      <a:endParaRPr lang="en-US" sz="1400" b="1" dirty="0">
                        <a:solidFill>
                          <a:schemeClr val="bg1"/>
                        </a:solidFill>
                        <a:latin typeface="Times New Roman"/>
                        <a:ea typeface="Times New Roman"/>
                        <a:cs typeface="Times New Roman"/>
                      </a:endParaRPr>
                    </a:p>
                  </a:txBody>
                  <a:tcPr marL="26164" marR="52325" marT="7692" marB="7692" anchor="ctr"/>
                </a:tc>
                <a:tc>
                  <a:txBody>
                    <a:bodyPr/>
                    <a:lstStyle/>
                    <a:p>
                      <a:pPr marL="0" marR="0" algn="ctr">
                        <a:spcBef>
                          <a:spcPts val="0"/>
                        </a:spcBef>
                        <a:spcAft>
                          <a:spcPts val="0"/>
                        </a:spcAft>
                      </a:pPr>
                      <a:r>
                        <a:rPr lang="en-US" sz="1400" dirty="0"/>
                        <a:t>Weakly </a:t>
                      </a:r>
                      <a:r>
                        <a:rPr lang="en-US" sz="1400" dirty="0" smtClean="0"/>
                        <a:t>favors rFVIIa</a:t>
                      </a:r>
                      <a:endParaRPr lang="en-US" sz="1400" b="1" dirty="0">
                        <a:solidFill>
                          <a:schemeClr val="bg1"/>
                        </a:solidFill>
                        <a:latin typeface="Times New Roman"/>
                        <a:ea typeface="Times New Roman"/>
                        <a:cs typeface="Times New Roman"/>
                      </a:endParaRPr>
                    </a:p>
                  </a:txBody>
                  <a:tcPr marL="13080" marR="13080" marT="7692" marB="7692" anchor="ctr"/>
                </a:tc>
                <a:tc>
                  <a:txBody>
                    <a:bodyPr/>
                    <a:lstStyle/>
                    <a:p>
                      <a:pPr marL="0" marR="0" algn="ctr">
                        <a:spcBef>
                          <a:spcPts val="0"/>
                        </a:spcBef>
                        <a:spcAft>
                          <a:spcPts val="0"/>
                        </a:spcAft>
                      </a:pPr>
                      <a:r>
                        <a:rPr lang="en-US" sz="1400" dirty="0" smtClean="0"/>
                        <a:t>●</a:t>
                      </a:r>
                      <a:r>
                        <a:rPr lang="en-US" sz="1400" dirty="0" smtClean="0">
                          <a:latin typeface="Minion Pro"/>
                        </a:rPr>
                        <a:t>○○</a:t>
                      </a:r>
                      <a:endParaRPr lang="en-US" sz="1400" b="1" dirty="0">
                        <a:solidFill>
                          <a:schemeClr val="bg1"/>
                        </a:solidFill>
                        <a:latin typeface="Times New Roman"/>
                        <a:ea typeface="Times New Roman"/>
                        <a:cs typeface="Times New Roman"/>
                      </a:endParaRPr>
                    </a:p>
                  </a:txBody>
                  <a:tcPr marL="13080" marR="13080" marT="7692" marB="7692" anchor="ctr"/>
                </a:tc>
              </a:tr>
            </a:tbl>
          </a:graphicData>
        </a:graphic>
      </p:graphicFrame>
      <p:sp>
        <p:nvSpPr>
          <p:cNvPr id="25604" name="Rectangle 7"/>
          <p:cNvSpPr>
            <a:spLocks noChangeArrowheads="1"/>
          </p:cNvSpPr>
          <p:nvPr/>
        </p:nvSpPr>
        <p:spPr bwMode="auto">
          <a:xfrm>
            <a:off x="838200" y="5181600"/>
            <a:ext cx="8153400" cy="523875"/>
          </a:xfrm>
          <a:prstGeom prst="rect">
            <a:avLst/>
          </a:prstGeom>
          <a:noFill/>
          <a:ln w="9525">
            <a:noFill/>
            <a:miter lim="800000"/>
            <a:headEnd/>
            <a:tailEnd/>
          </a:ln>
        </p:spPr>
        <p:txBody>
          <a:bodyPr>
            <a:spAutoFit/>
          </a:bodyPr>
          <a:lstStyle/>
          <a:p>
            <a:r>
              <a:rPr lang="en-US" sz="1400" b="1">
                <a:solidFill>
                  <a:schemeClr val="bg1"/>
                </a:solidFill>
              </a:rPr>
              <a:t>RCT = randomized controlled trials; COS = comparative observational studies; </a:t>
            </a:r>
            <a:br>
              <a:rPr lang="en-US" sz="1400" b="1">
                <a:solidFill>
                  <a:schemeClr val="bg1"/>
                </a:solidFill>
              </a:rPr>
            </a:br>
            <a:r>
              <a:rPr lang="en-US" sz="1400" b="1">
                <a:solidFill>
                  <a:schemeClr val="bg1"/>
                </a:solidFill>
              </a:rPr>
              <a:t>ARDS = acute respiratory distress syndrome; RBCs = red blood cells.</a:t>
            </a:r>
          </a:p>
        </p:txBody>
      </p:sp>
      <p:sp>
        <p:nvSpPr>
          <p:cNvPr id="7" name="Rectangle 6"/>
          <p:cNvSpPr>
            <a:spLocks noChangeArrowheads="1"/>
          </p:cNvSpPr>
          <p:nvPr/>
        </p:nvSpPr>
        <p:spPr bwMode="auto">
          <a:xfrm>
            <a:off x="457200" y="5894388"/>
            <a:ext cx="8305800" cy="430212"/>
          </a:xfrm>
          <a:prstGeom prst="rect">
            <a:avLst/>
          </a:prstGeom>
          <a:noFill/>
          <a:ln w="9525">
            <a:noFill/>
            <a:miter lim="800000"/>
            <a:headEnd/>
            <a:tailEnd/>
          </a:ln>
        </p:spPr>
        <p:txBody>
          <a:bodyPr>
            <a:spAutoFit/>
          </a:bodyPr>
          <a:lstStyle/>
          <a:p>
            <a:pPr eaLnBrk="0" hangingPunct="0">
              <a:defRPr/>
            </a:pPr>
            <a:r>
              <a:rPr lang="en-US" sz="1100" dirty="0">
                <a:solidFill>
                  <a:schemeClr val="bg1">
                    <a:lumMod val="20000"/>
                    <a:lumOff val="80000"/>
                  </a:schemeClr>
                </a:solidFill>
                <a:latin typeface="Palatino Linotype" pitchFamily="18" charset="0"/>
                <a:ea typeface="+mn-ea"/>
              </a:rPr>
              <a:t>Yank V, et al. AHRQ Comparative Effectiveness Review No. 21.  Available at:   </a:t>
            </a:r>
            <a:r>
              <a:rPr lang="en-US" sz="1100" dirty="0">
                <a:solidFill>
                  <a:schemeClr val="bg1"/>
                </a:solidFill>
                <a:latin typeface="+mn-lt"/>
                <a:ea typeface="+mn-ea"/>
                <a:cs typeface="Times New Roman" pitchFamily="18" charset="0"/>
              </a:rPr>
              <a:t>http://effectivehealthcare.ahrq.gov/index.cfm/search-for-guides-reviews-and-reports/?pageaction=displayproduct&amp;productID=450</a:t>
            </a:r>
            <a:r>
              <a:rPr lang="en-US" sz="1100" dirty="0">
                <a:solidFill>
                  <a:schemeClr val="bg1"/>
                </a:solidFill>
                <a:latin typeface="+mn-lt"/>
                <a:ea typeface="+mn-ea"/>
              </a:rPr>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3"/>
          <p:cNvSpPr>
            <a:spLocks noGrp="1"/>
          </p:cNvSpPr>
          <p:nvPr>
            <p:ph type="ctrTitle" idx="4294967295"/>
          </p:nvPr>
        </p:nvSpPr>
        <p:spPr>
          <a:xfrm>
            <a:off x="0" y="1444625"/>
            <a:ext cx="7734300" cy="1565275"/>
          </a:xfrm>
        </p:spPr>
        <p:txBody>
          <a:bodyPr/>
          <a:lstStyle/>
          <a:p>
            <a:pPr algn="ctr"/>
            <a:r>
              <a:rPr lang="en-US" smtClean="0"/>
              <a:t>Evidence of rFVIIa Use for</a:t>
            </a:r>
            <a:br>
              <a:rPr lang="en-US" smtClean="0"/>
            </a:br>
            <a:r>
              <a:rPr lang="en-US" smtClean="0"/>
              <a:t>Bleeding Secondary to Brain Trauma</a:t>
            </a:r>
            <a:br>
              <a:rPr lang="en-US" smtClean="0"/>
            </a:br>
            <a:r>
              <a:rPr lang="en-US" smtClean="0"/>
              <a:t>vs. Usual Care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Overview of rFVIIa for Bleeding</a:t>
            </a:r>
            <a:br>
              <a:rPr lang="en-US" smtClean="0"/>
            </a:br>
            <a:r>
              <a:rPr lang="en-US" smtClean="0"/>
              <a:t>Secondary to Brain Trauma</a:t>
            </a:r>
          </a:p>
        </p:txBody>
      </p:sp>
      <p:graphicFrame>
        <p:nvGraphicFramePr>
          <p:cNvPr id="4" name="Chart Placeholder 3" descr="Table or study characteristics including estimated effect of rFVIIA and overall strength of evidence. Research yielded low strength of evidence with fair applicability for treatment use among patients with intracranial hemorrhage secondary to TBI who were not on anticoagulation therapy.  &#10;"/>
          <p:cNvGraphicFramePr>
            <a:graphicFrameLocks noGrp="1"/>
          </p:cNvGraphicFramePr>
          <p:nvPr>
            <p:ph type="chart" sz="half" idx="2"/>
          </p:nvPr>
        </p:nvGraphicFramePr>
        <p:xfrm>
          <a:off x="457200" y="1558177"/>
          <a:ext cx="8153400" cy="3852023"/>
        </p:xfrm>
        <a:graphic>
          <a:graphicData uri="http://schemas.openxmlformats.org/drawingml/2006/table">
            <a:tbl>
              <a:tblPr firstRow="1">
                <a:tableStyleId>{775DCB02-9BB8-47FD-8907-85C794F793BA}</a:tableStyleId>
              </a:tblPr>
              <a:tblGrid>
                <a:gridCol w="2133600"/>
                <a:gridCol w="1183926"/>
                <a:gridCol w="942022"/>
                <a:gridCol w="1226852"/>
                <a:gridCol w="1295400"/>
                <a:gridCol w="1371600"/>
              </a:tblGrid>
              <a:tr h="609600">
                <a:tc>
                  <a:txBody>
                    <a:bodyPr/>
                    <a:lstStyle/>
                    <a:p>
                      <a:pPr marL="0" marR="0">
                        <a:spcBef>
                          <a:spcPts val="0"/>
                        </a:spcBef>
                        <a:spcAft>
                          <a:spcPts val="0"/>
                        </a:spcAft>
                      </a:pPr>
                      <a:r>
                        <a:rPr lang="en-US" sz="1600" dirty="0"/>
                        <a:t>Outcome </a:t>
                      </a:r>
                    </a:p>
                    <a:p>
                      <a:pPr marL="0" marR="0">
                        <a:spcBef>
                          <a:spcPts val="0"/>
                        </a:spcBef>
                        <a:spcAft>
                          <a:spcPts val="0"/>
                        </a:spcAft>
                      </a:pPr>
                      <a:r>
                        <a:rPr lang="en-US" sz="1600" dirty="0"/>
                        <a:t>of Interest</a:t>
                      </a:r>
                      <a:endParaRPr lang="en-US" sz="1600" dirty="0">
                        <a:solidFill>
                          <a:schemeClr val="bg1"/>
                        </a:solidFill>
                        <a:latin typeface="Times New Roman"/>
                        <a:ea typeface="Times New Roman"/>
                        <a:cs typeface="Times New Roman"/>
                      </a:endParaRPr>
                    </a:p>
                  </a:txBody>
                  <a:tcPr marL="107331" marR="107331" marT="7998" marB="91440" anchor="b"/>
                </a:tc>
                <a:tc>
                  <a:txBody>
                    <a:bodyPr/>
                    <a:lstStyle/>
                    <a:p>
                      <a:pPr marL="0" marR="0" algn="ctr">
                        <a:spcBef>
                          <a:spcPts val="0"/>
                        </a:spcBef>
                        <a:spcAft>
                          <a:spcPts val="0"/>
                        </a:spcAft>
                      </a:pPr>
                      <a:r>
                        <a:rPr lang="en-US" sz="1600" dirty="0"/>
                        <a:t>Number of </a:t>
                      </a:r>
                      <a:r>
                        <a:rPr lang="en-US" sz="1600" dirty="0" smtClean="0"/>
                        <a:t>Studies</a:t>
                      </a:r>
                      <a:endParaRPr lang="en-US" sz="1600" dirty="0">
                        <a:solidFill>
                          <a:schemeClr val="bg1"/>
                        </a:solidFill>
                        <a:latin typeface="Times New Roman"/>
                        <a:ea typeface="Times New Roman"/>
                        <a:cs typeface="Times New Roman"/>
                      </a:endParaRPr>
                    </a:p>
                  </a:txBody>
                  <a:tcPr marL="107331" marR="107331" marT="7998" marB="91440" anchor="b"/>
                </a:tc>
                <a:tc gridSpan="2">
                  <a:txBody>
                    <a:bodyPr/>
                    <a:lstStyle/>
                    <a:p>
                      <a:pPr marL="0" marR="0" algn="ctr">
                        <a:spcBef>
                          <a:spcPts val="0"/>
                        </a:spcBef>
                        <a:spcAft>
                          <a:spcPts val="0"/>
                        </a:spcAft>
                      </a:pPr>
                      <a:r>
                        <a:rPr lang="en-US" sz="1600" dirty="0"/>
                        <a:t>Number of Subjects</a:t>
                      </a:r>
                      <a:endParaRPr lang="en-US" sz="1600" dirty="0">
                        <a:solidFill>
                          <a:schemeClr val="bg1"/>
                        </a:solidFill>
                        <a:latin typeface="Times New Roman"/>
                        <a:ea typeface="Times New Roman"/>
                        <a:cs typeface="Times New Roman"/>
                      </a:endParaRPr>
                    </a:p>
                  </a:txBody>
                  <a:tcPr marL="9388" marR="9388" marT="7998" marB="91440" anchor="b"/>
                </a:tc>
                <a:tc hMerge="1">
                  <a:txBody>
                    <a:bodyPr/>
                    <a:lstStyle/>
                    <a:p>
                      <a:endParaRPr lang="en-US"/>
                    </a:p>
                  </a:txBody>
                  <a:tcPr/>
                </a:tc>
                <a:tc>
                  <a:txBody>
                    <a:bodyPr/>
                    <a:lstStyle/>
                    <a:p>
                      <a:pPr marL="0" marR="0" algn="ctr">
                        <a:spcBef>
                          <a:spcPts val="0"/>
                        </a:spcBef>
                        <a:spcAft>
                          <a:spcPts val="0"/>
                        </a:spcAft>
                      </a:pPr>
                      <a:r>
                        <a:rPr lang="en-US" sz="1600" dirty="0"/>
                        <a:t>Estimated</a:t>
                      </a:r>
                    </a:p>
                    <a:p>
                      <a:pPr marL="0" marR="0" algn="ctr">
                        <a:spcBef>
                          <a:spcPts val="0"/>
                        </a:spcBef>
                        <a:spcAft>
                          <a:spcPts val="0"/>
                        </a:spcAft>
                      </a:pPr>
                      <a:r>
                        <a:rPr lang="en-US" sz="1600" dirty="0" smtClean="0"/>
                        <a:t>Effect of rFVIIa</a:t>
                      </a:r>
                      <a:endParaRPr lang="en-US" sz="1600" dirty="0">
                        <a:solidFill>
                          <a:schemeClr val="bg1"/>
                        </a:solidFill>
                        <a:latin typeface="Times New Roman"/>
                        <a:ea typeface="Times New Roman"/>
                        <a:cs typeface="Times New Roman"/>
                      </a:endParaRPr>
                    </a:p>
                  </a:txBody>
                  <a:tcPr marL="107331" marR="107331" marT="7998" marB="91440" anchor="b"/>
                </a:tc>
                <a:tc>
                  <a:txBody>
                    <a:bodyPr/>
                    <a:lstStyle/>
                    <a:p>
                      <a:pPr marL="0" marR="0" algn="ctr">
                        <a:spcBef>
                          <a:spcPts val="0"/>
                        </a:spcBef>
                        <a:spcAft>
                          <a:spcPts val="0"/>
                        </a:spcAft>
                      </a:pPr>
                      <a:r>
                        <a:rPr lang="en-US" sz="1600" dirty="0"/>
                        <a:t>Overall </a:t>
                      </a:r>
                      <a:r>
                        <a:rPr lang="en-US" sz="1600" dirty="0" smtClean="0"/>
                        <a:t>Strength</a:t>
                      </a:r>
                      <a:r>
                        <a:rPr lang="en-US" sz="1600" baseline="0" dirty="0" smtClean="0"/>
                        <a:t> </a:t>
                      </a:r>
                      <a:r>
                        <a:rPr lang="en-US" sz="1600" dirty="0" smtClean="0"/>
                        <a:t>of Evidence</a:t>
                      </a:r>
                      <a:endParaRPr lang="en-US" sz="1600" dirty="0">
                        <a:solidFill>
                          <a:schemeClr val="bg1"/>
                        </a:solidFill>
                        <a:latin typeface="Times New Roman"/>
                        <a:ea typeface="Times New Roman"/>
                        <a:cs typeface="Times New Roman"/>
                      </a:endParaRPr>
                    </a:p>
                  </a:txBody>
                  <a:tcPr marL="107331" marR="107331" marT="7998" marB="91440" anchor="b"/>
                </a:tc>
              </a:tr>
              <a:tr h="604213">
                <a:tc>
                  <a:txBody>
                    <a:bodyPr/>
                    <a:lstStyle/>
                    <a:p>
                      <a:pPr marL="0" marR="0">
                        <a:spcBef>
                          <a:spcPts val="0"/>
                        </a:spcBef>
                        <a:spcAft>
                          <a:spcPts val="0"/>
                        </a:spcAft>
                      </a:pPr>
                      <a:endParaRPr lang="en-US" sz="1600" dirty="0">
                        <a:solidFill>
                          <a:schemeClr val="bg1"/>
                        </a:solidFill>
                        <a:latin typeface="Times New Roman"/>
                        <a:ea typeface="Times New Roman"/>
                        <a:cs typeface="Times New Roman"/>
                      </a:endParaRPr>
                    </a:p>
                  </a:txBody>
                  <a:tcPr marR="37552" marT="7998" marB="7998" anchor="ctr"/>
                </a:tc>
                <a:tc>
                  <a:txBody>
                    <a:bodyPr/>
                    <a:lstStyle/>
                    <a:p>
                      <a:pPr marL="0" marR="0" algn="ctr">
                        <a:spcBef>
                          <a:spcPts val="0"/>
                        </a:spcBef>
                        <a:spcAft>
                          <a:spcPts val="0"/>
                        </a:spcAft>
                      </a:pPr>
                      <a:endParaRPr lang="en-US" sz="1600" dirty="0">
                        <a:solidFill>
                          <a:schemeClr val="bg1"/>
                        </a:solidFill>
                        <a:latin typeface="Times New Roman"/>
                        <a:ea typeface="Times New Roman"/>
                        <a:cs typeface="Times New Roman"/>
                      </a:endParaRPr>
                    </a:p>
                  </a:txBody>
                  <a:tcPr marL="18776" marR="37552" marT="7998" marB="7998" anchor="ctr"/>
                </a:tc>
                <a:tc>
                  <a:txBody>
                    <a:bodyPr/>
                    <a:lstStyle/>
                    <a:p>
                      <a:pPr marL="0" marR="0" algn="ctr">
                        <a:spcBef>
                          <a:spcPts val="0"/>
                        </a:spcBef>
                        <a:spcAft>
                          <a:spcPts val="0"/>
                        </a:spcAft>
                      </a:pPr>
                      <a:r>
                        <a:rPr lang="en-US" sz="1600" kern="1200" dirty="0" smtClean="0">
                          <a:solidFill>
                            <a:schemeClr val="dk1"/>
                          </a:solidFill>
                          <a:latin typeface="+mn-lt"/>
                          <a:ea typeface="+mn-ea"/>
                          <a:cs typeface="+mn-cs"/>
                        </a:rPr>
                        <a:t>rFVIIa</a:t>
                      </a:r>
                      <a:endParaRPr lang="en-US" sz="1600" kern="1200" dirty="0">
                        <a:solidFill>
                          <a:schemeClr val="dk1"/>
                        </a:solidFill>
                        <a:latin typeface="+mn-lt"/>
                        <a:ea typeface="+mn-ea"/>
                        <a:cs typeface="+mn-cs"/>
                      </a:endParaRPr>
                    </a:p>
                  </a:txBody>
                  <a:tcPr marL="18776" marR="37552" marT="7998" marB="7998" anchor="ctr"/>
                </a:tc>
                <a:tc>
                  <a:txBody>
                    <a:bodyPr/>
                    <a:lstStyle/>
                    <a:p>
                      <a:pPr marL="0" marR="0" algn="ctr">
                        <a:spcBef>
                          <a:spcPts val="0"/>
                        </a:spcBef>
                        <a:spcAft>
                          <a:spcPts val="0"/>
                        </a:spcAft>
                      </a:pPr>
                      <a:r>
                        <a:rPr lang="en-US" sz="1600" kern="1200" dirty="0" smtClean="0">
                          <a:solidFill>
                            <a:schemeClr val="dk1"/>
                          </a:solidFill>
                          <a:latin typeface="+mn-lt"/>
                          <a:ea typeface="+mn-ea"/>
                          <a:cs typeface="+mn-cs"/>
                        </a:rPr>
                        <a:t>Usual Care</a:t>
                      </a:r>
                      <a:endParaRPr lang="en-US" sz="1600" kern="1200" dirty="0">
                        <a:solidFill>
                          <a:schemeClr val="dk1"/>
                        </a:solidFill>
                        <a:latin typeface="+mn-lt"/>
                        <a:ea typeface="+mn-ea"/>
                        <a:cs typeface="+mn-cs"/>
                      </a:endParaRPr>
                    </a:p>
                  </a:txBody>
                  <a:tcPr marL="18776" marR="37552" marT="7998" marB="7998" anchor="ctr"/>
                </a:tc>
                <a:tc>
                  <a:txBody>
                    <a:bodyPr/>
                    <a:lstStyle/>
                    <a:p>
                      <a:pPr marL="0" marR="0" algn="ctr">
                        <a:spcBef>
                          <a:spcPts val="0"/>
                        </a:spcBef>
                        <a:spcAft>
                          <a:spcPts val="0"/>
                        </a:spcAft>
                      </a:pPr>
                      <a:endParaRPr lang="en-US" sz="1600">
                        <a:solidFill>
                          <a:schemeClr val="bg1"/>
                        </a:solidFill>
                        <a:latin typeface="Times New Roman"/>
                        <a:ea typeface="Times New Roman"/>
                        <a:cs typeface="Times New Roman"/>
                      </a:endParaRPr>
                    </a:p>
                  </a:txBody>
                  <a:tcPr marL="9388" marR="9388" marT="7998" marB="7998" anchor="ctr"/>
                </a:tc>
                <a:tc>
                  <a:txBody>
                    <a:bodyPr/>
                    <a:lstStyle/>
                    <a:p>
                      <a:pPr marL="0" marR="0" algn="ctr">
                        <a:spcBef>
                          <a:spcPts val="0"/>
                        </a:spcBef>
                        <a:spcAft>
                          <a:spcPts val="0"/>
                        </a:spcAft>
                      </a:pPr>
                      <a:endParaRPr lang="en-US" sz="1600" dirty="0">
                        <a:solidFill>
                          <a:schemeClr val="bg1"/>
                        </a:solidFill>
                        <a:latin typeface="Times New Roman"/>
                        <a:ea typeface="Times New Roman"/>
                        <a:cs typeface="Times New Roman"/>
                      </a:endParaRPr>
                    </a:p>
                  </a:txBody>
                  <a:tcPr marL="9388" marR="9388" marT="7998" marB="7998" anchor="ctr"/>
                </a:tc>
              </a:tr>
              <a:tr h="604213">
                <a:tc>
                  <a:txBody>
                    <a:bodyPr/>
                    <a:lstStyle/>
                    <a:p>
                      <a:pPr marL="0" marR="0">
                        <a:spcBef>
                          <a:spcPts val="0"/>
                        </a:spcBef>
                        <a:spcAft>
                          <a:spcPts val="0"/>
                        </a:spcAft>
                      </a:pPr>
                      <a:r>
                        <a:rPr lang="en-US" sz="1600" dirty="0"/>
                        <a:t>Mortality</a:t>
                      </a:r>
                    </a:p>
                    <a:p>
                      <a:pPr marL="0" marR="0">
                        <a:spcBef>
                          <a:spcPts val="0"/>
                        </a:spcBef>
                        <a:spcAft>
                          <a:spcPts val="0"/>
                        </a:spcAft>
                      </a:pPr>
                      <a:r>
                        <a:rPr lang="en-US" sz="1600" dirty="0"/>
                        <a:t>(15 days)</a:t>
                      </a:r>
                      <a:endParaRPr lang="en-US" sz="1600" dirty="0">
                        <a:solidFill>
                          <a:schemeClr val="bg1"/>
                        </a:solidFill>
                        <a:latin typeface="Times New Roman"/>
                        <a:ea typeface="Times New Roman"/>
                        <a:cs typeface="Times New Roman"/>
                      </a:endParaRPr>
                    </a:p>
                  </a:txBody>
                  <a:tcPr marR="37552" marT="7998" marB="7998" anchor="ctr">
                    <a:solidFill>
                      <a:schemeClr val="accent4">
                        <a:lumMod val="60000"/>
                        <a:lumOff val="40000"/>
                      </a:schemeClr>
                    </a:solidFill>
                  </a:tcPr>
                </a:tc>
                <a:tc>
                  <a:txBody>
                    <a:bodyPr/>
                    <a:lstStyle/>
                    <a:p>
                      <a:pPr marL="0" marR="0" algn="ctr">
                        <a:spcBef>
                          <a:spcPts val="0"/>
                        </a:spcBef>
                        <a:spcAft>
                          <a:spcPts val="0"/>
                        </a:spcAft>
                      </a:pPr>
                      <a:r>
                        <a:rPr lang="en-US" sz="1600" dirty="0" smtClean="0"/>
                        <a:t>2</a:t>
                      </a:r>
                      <a:endParaRPr lang="en-US" sz="1600" dirty="0">
                        <a:solidFill>
                          <a:schemeClr val="bg1"/>
                        </a:solidFill>
                        <a:latin typeface="Times New Roman"/>
                        <a:ea typeface="Times New Roman"/>
                        <a:cs typeface="Times New Roman"/>
                      </a:endParaRPr>
                    </a:p>
                  </a:txBody>
                  <a:tcPr marL="18776" marR="37552" marT="7998" marB="7998" anchor="ctr">
                    <a:solidFill>
                      <a:schemeClr val="accent4">
                        <a:lumMod val="60000"/>
                        <a:lumOff val="40000"/>
                      </a:schemeClr>
                    </a:solidFill>
                  </a:tcPr>
                </a:tc>
                <a:tc>
                  <a:txBody>
                    <a:bodyPr/>
                    <a:lstStyle/>
                    <a:p>
                      <a:pPr marL="0" marR="0" algn="ctr">
                        <a:spcBef>
                          <a:spcPts val="0"/>
                        </a:spcBef>
                        <a:spcAft>
                          <a:spcPts val="0"/>
                        </a:spcAft>
                      </a:pPr>
                      <a:r>
                        <a:rPr lang="en-US" sz="1600" dirty="0" smtClean="0">
                          <a:solidFill>
                            <a:schemeClr val="dk1"/>
                          </a:solidFill>
                          <a:latin typeface="+mn-lt"/>
                          <a:ea typeface="+mn-ea"/>
                          <a:cs typeface="+mn-cs"/>
                        </a:rPr>
                        <a:t>79</a:t>
                      </a:r>
                      <a:endParaRPr lang="en-US" sz="1600" dirty="0">
                        <a:solidFill>
                          <a:schemeClr val="bg1"/>
                        </a:solidFill>
                        <a:latin typeface="Times New Roman"/>
                        <a:ea typeface="Times New Roman"/>
                        <a:cs typeface="Times New Roman"/>
                      </a:endParaRPr>
                    </a:p>
                  </a:txBody>
                  <a:tcPr marL="18776" marR="37552" marT="7998" marB="7998" anchor="ctr">
                    <a:solidFill>
                      <a:schemeClr val="accent4">
                        <a:lumMod val="60000"/>
                        <a:lumOff val="40000"/>
                      </a:schemeClr>
                    </a:solidFill>
                  </a:tcPr>
                </a:tc>
                <a:tc>
                  <a:txBody>
                    <a:bodyPr/>
                    <a:lstStyle/>
                    <a:p>
                      <a:pPr marL="0" marR="0" algn="ctr">
                        <a:spcBef>
                          <a:spcPts val="0"/>
                        </a:spcBef>
                        <a:spcAft>
                          <a:spcPts val="0"/>
                        </a:spcAft>
                      </a:pPr>
                      <a:r>
                        <a:rPr lang="en-US" sz="1600" dirty="0" smtClean="0"/>
                        <a:t>53</a:t>
                      </a:r>
                      <a:endParaRPr lang="en-US" sz="1600" dirty="0">
                        <a:solidFill>
                          <a:schemeClr val="bg1"/>
                        </a:solidFill>
                        <a:latin typeface="Times New Roman"/>
                        <a:ea typeface="Times New Roman"/>
                        <a:cs typeface="Times New Roman"/>
                      </a:endParaRPr>
                    </a:p>
                  </a:txBody>
                  <a:tcPr marL="18776" marR="37552" marT="7998" marB="7998" anchor="ctr">
                    <a:solidFill>
                      <a:schemeClr val="accent4">
                        <a:lumMod val="60000"/>
                        <a:lumOff val="40000"/>
                      </a:schemeClr>
                    </a:solidFill>
                  </a:tcPr>
                </a:tc>
                <a:tc>
                  <a:txBody>
                    <a:bodyPr/>
                    <a:lstStyle/>
                    <a:p>
                      <a:pPr marL="0" marR="0" algn="ctr">
                        <a:spcBef>
                          <a:spcPts val="0"/>
                        </a:spcBef>
                        <a:spcAft>
                          <a:spcPts val="0"/>
                        </a:spcAft>
                      </a:pPr>
                      <a:r>
                        <a:rPr lang="en-US" sz="1600" dirty="0"/>
                        <a:t>No </a:t>
                      </a:r>
                      <a:r>
                        <a:rPr lang="en-US" sz="1600" dirty="0" smtClean="0"/>
                        <a:t>effect</a:t>
                      </a:r>
                      <a:endParaRPr lang="en-US" sz="1600" dirty="0">
                        <a:solidFill>
                          <a:schemeClr val="bg1"/>
                        </a:solidFill>
                        <a:latin typeface="Times New Roman"/>
                        <a:ea typeface="Times New Roman"/>
                        <a:cs typeface="Times New Roman"/>
                      </a:endParaRPr>
                    </a:p>
                  </a:txBody>
                  <a:tcPr marL="9388" marR="9388" marT="7998" marB="7998" anchor="ctr">
                    <a:solidFill>
                      <a:schemeClr val="accent4">
                        <a:lumMod val="60000"/>
                        <a:lumOff val="40000"/>
                      </a:schemeClr>
                    </a:solidFill>
                  </a:tcPr>
                </a:tc>
                <a:tc>
                  <a:txBody>
                    <a:bodyPr/>
                    <a:lstStyle/>
                    <a:p>
                      <a:pPr marL="0" marR="0" algn="ctr">
                        <a:spcBef>
                          <a:spcPts val="0"/>
                        </a:spcBef>
                        <a:spcAft>
                          <a:spcPts val="0"/>
                        </a:spcAft>
                      </a:pPr>
                      <a:r>
                        <a:rPr lang="en-US" sz="1600" smtClean="0"/>
                        <a:t>●</a:t>
                      </a:r>
                      <a:r>
                        <a:rPr lang="en-US" sz="1600" smtClean="0">
                          <a:latin typeface="Minion Pro"/>
                        </a:rPr>
                        <a:t>○○</a:t>
                      </a:r>
                      <a:endParaRPr lang="en-US" sz="1600" dirty="0">
                        <a:solidFill>
                          <a:schemeClr val="bg1"/>
                        </a:solidFill>
                        <a:latin typeface="Times New Roman"/>
                        <a:ea typeface="Times New Roman"/>
                        <a:cs typeface="Times New Roman"/>
                      </a:endParaRPr>
                    </a:p>
                  </a:txBody>
                  <a:tcPr marL="9388" marR="9388" marT="7998" marB="7998" anchor="ctr">
                    <a:solidFill>
                      <a:schemeClr val="accent4">
                        <a:lumMod val="60000"/>
                        <a:lumOff val="40000"/>
                      </a:schemeClr>
                    </a:solidFill>
                  </a:tcPr>
                </a:tc>
              </a:tr>
              <a:tr h="604213">
                <a:tc>
                  <a:txBody>
                    <a:bodyPr/>
                    <a:lstStyle/>
                    <a:p>
                      <a:pPr marL="0" marR="0">
                        <a:spcBef>
                          <a:spcPts val="0"/>
                        </a:spcBef>
                        <a:spcAft>
                          <a:spcPts val="0"/>
                        </a:spcAft>
                      </a:pPr>
                      <a:r>
                        <a:rPr lang="en-US" sz="1600" dirty="0" smtClean="0"/>
                        <a:t>Thromboembolic </a:t>
                      </a:r>
                    </a:p>
                    <a:p>
                      <a:pPr marL="0" marR="0">
                        <a:spcBef>
                          <a:spcPts val="0"/>
                        </a:spcBef>
                        <a:spcAft>
                          <a:spcPts val="0"/>
                        </a:spcAft>
                      </a:pPr>
                      <a:r>
                        <a:rPr lang="en-US" sz="1600" dirty="0" smtClean="0"/>
                        <a:t>events (</a:t>
                      </a:r>
                      <a:r>
                        <a:rPr lang="en-US" sz="1600" dirty="0"/>
                        <a:t>72 hours)</a:t>
                      </a:r>
                      <a:endParaRPr lang="en-US" sz="1600" dirty="0">
                        <a:solidFill>
                          <a:schemeClr val="bg1"/>
                        </a:solidFill>
                        <a:latin typeface="Times New Roman"/>
                        <a:ea typeface="Times New Roman"/>
                        <a:cs typeface="Times New Roman"/>
                      </a:endParaRPr>
                    </a:p>
                  </a:txBody>
                  <a:tcPr marR="37552" marT="7998" marB="7998" anchor="ctr"/>
                </a:tc>
                <a:tc>
                  <a:txBody>
                    <a:bodyPr/>
                    <a:lstStyle/>
                    <a:p>
                      <a:pPr marL="0" marR="0" algn="ctr">
                        <a:spcBef>
                          <a:spcPts val="0"/>
                        </a:spcBef>
                        <a:spcAft>
                          <a:spcPts val="0"/>
                        </a:spcAft>
                      </a:pPr>
                      <a:r>
                        <a:rPr lang="en-US" sz="1600" dirty="0" smtClean="0"/>
                        <a:t>2</a:t>
                      </a:r>
                      <a:endParaRPr lang="en-US" sz="1600" dirty="0">
                        <a:solidFill>
                          <a:schemeClr val="bg1"/>
                        </a:solidFill>
                        <a:latin typeface="Times New Roman"/>
                        <a:ea typeface="Times New Roman"/>
                        <a:cs typeface="Times New Roman"/>
                      </a:endParaRPr>
                    </a:p>
                  </a:txBody>
                  <a:tcPr marL="18776" marR="37552" marT="7998" marB="7998" anchor="ctr"/>
                </a:tc>
                <a:tc>
                  <a:txBody>
                    <a:bodyPr/>
                    <a:lstStyle/>
                    <a:p>
                      <a:pPr marL="0" marR="0" algn="ctr">
                        <a:spcBef>
                          <a:spcPts val="0"/>
                        </a:spcBef>
                        <a:spcAft>
                          <a:spcPts val="0"/>
                        </a:spcAft>
                      </a:pPr>
                      <a:r>
                        <a:rPr lang="en-US" sz="1600" dirty="0" smtClean="0"/>
                        <a:t>79</a:t>
                      </a:r>
                      <a:endParaRPr lang="en-US" sz="1600" dirty="0">
                        <a:solidFill>
                          <a:schemeClr val="bg1"/>
                        </a:solidFill>
                        <a:latin typeface="Times New Roman"/>
                        <a:ea typeface="Times New Roman"/>
                        <a:cs typeface="Times New Roman"/>
                      </a:endParaRPr>
                    </a:p>
                  </a:txBody>
                  <a:tcPr marL="18776" marR="37552" marT="7998" marB="7998" anchor="ctr"/>
                </a:tc>
                <a:tc>
                  <a:txBody>
                    <a:bodyPr/>
                    <a:lstStyle/>
                    <a:p>
                      <a:pPr marL="0" marR="0" algn="ctr">
                        <a:spcBef>
                          <a:spcPts val="0"/>
                        </a:spcBef>
                        <a:spcAft>
                          <a:spcPts val="0"/>
                        </a:spcAft>
                      </a:pPr>
                      <a:r>
                        <a:rPr lang="en-US" sz="1600" dirty="0" smtClean="0"/>
                        <a:t>53</a:t>
                      </a:r>
                      <a:endParaRPr lang="en-US" sz="1600" dirty="0">
                        <a:solidFill>
                          <a:schemeClr val="bg1"/>
                        </a:solidFill>
                        <a:latin typeface="Times New Roman"/>
                        <a:ea typeface="Times New Roman"/>
                        <a:cs typeface="Times New Roman"/>
                      </a:endParaRPr>
                    </a:p>
                  </a:txBody>
                  <a:tcPr marL="18776" marR="37552" marT="7998" marB="7998" anchor="ctr"/>
                </a:tc>
                <a:tc>
                  <a:txBody>
                    <a:bodyPr/>
                    <a:lstStyle/>
                    <a:p>
                      <a:pPr marL="0" marR="0" algn="ctr">
                        <a:spcBef>
                          <a:spcPts val="0"/>
                        </a:spcBef>
                        <a:spcAft>
                          <a:spcPts val="0"/>
                        </a:spcAft>
                      </a:pPr>
                      <a:r>
                        <a:rPr lang="en-US" sz="1600" dirty="0"/>
                        <a:t>No </a:t>
                      </a:r>
                      <a:r>
                        <a:rPr lang="en-US" sz="1600" dirty="0" smtClean="0"/>
                        <a:t>effect</a:t>
                      </a:r>
                      <a:endParaRPr lang="en-US" sz="1600" dirty="0">
                        <a:solidFill>
                          <a:schemeClr val="bg1"/>
                        </a:solidFill>
                        <a:latin typeface="Times New Roman"/>
                        <a:ea typeface="Times New Roman"/>
                        <a:cs typeface="Times New Roman"/>
                      </a:endParaRPr>
                    </a:p>
                  </a:txBody>
                  <a:tcPr marL="9388" marR="9388" marT="7998" marB="7998" anchor="ctr"/>
                </a:tc>
                <a:tc>
                  <a:txBody>
                    <a:bodyPr/>
                    <a:lstStyle/>
                    <a:p>
                      <a:pPr marL="0" marR="0" algn="ctr">
                        <a:spcBef>
                          <a:spcPts val="0"/>
                        </a:spcBef>
                        <a:spcAft>
                          <a:spcPts val="0"/>
                        </a:spcAft>
                      </a:pPr>
                      <a:r>
                        <a:rPr lang="en-US" sz="1600" smtClean="0"/>
                        <a:t>●</a:t>
                      </a:r>
                      <a:r>
                        <a:rPr lang="en-US" sz="1600" smtClean="0">
                          <a:latin typeface="Minion Pro"/>
                        </a:rPr>
                        <a:t>○○</a:t>
                      </a:r>
                      <a:endParaRPr lang="en-US" sz="1600" dirty="0">
                        <a:solidFill>
                          <a:schemeClr val="bg1"/>
                        </a:solidFill>
                        <a:latin typeface="Times New Roman"/>
                        <a:ea typeface="Times New Roman"/>
                        <a:cs typeface="Times New Roman"/>
                      </a:endParaRPr>
                    </a:p>
                  </a:txBody>
                  <a:tcPr marL="9388" marR="9388" marT="7998" marB="7998" anchor="ctr"/>
                </a:tc>
              </a:tr>
              <a:tr h="604213">
                <a:tc>
                  <a:txBody>
                    <a:bodyPr/>
                    <a:lstStyle/>
                    <a:p>
                      <a:pPr marL="0" marR="0">
                        <a:spcBef>
                          <a:spcPts val="0"/>
                        </a:spcBef>
                        <a:spcAft>
                          <a:spcPts val="0"/>
                        </a:spcAft>
                      </a:pPr>
                      <a:r>
                        <a:rPr lang="en-US" sz="1600" dirty="0"/>
                        <a:t>Glasgow Coma Scale </a:t>
                      </a:r>
                      <a:endParaRPr lang="en-US" sz="1600" dirty="0" smtClean="0"/>
                    </a:p>
                    <a:p>
                      <a:pPr marL="0" marR="0">
                        <a:spcBef>
                          <a:spcPts val="0"/>
                        </a:spcBef>
                        <a:spcAft>
                          <a:spcPts val="0"/>
                        </a:spcAft>
                      </a:pPr>
                      <a:r>
                        <a:rPr lang="en-US" sz="1600" dirty="0" smtClean="0"/>
                        <a:t>(</a:t>
                      </a:r>
                      <a:r>
                        <a:rPr lang="en-US" sz="1600" dirty="0"/>
                        <a:t>15 days)</a:t>
                      </a:r>
                      <a:endParaRPr lang="en-US" sz="1600" dirty="0">
                        <a:solidFill>
                          <a:schemeClr val="bg1"/>
                        </a:solidFill>
                        <a:latin typeface="Times New Roman"/>
                        <a:ea typeface="Times New Roman"/>
                        <a:cs typeface="Times New Roman"/>
                      </a:endParaRPr>
                    </a:p>
                  </a:txBody>
                  <a:tcPr marR="37552" marT="7998" marB="7998" anchor="ctr">
                    <a:solidFill>
                      <a:schemeClr val="accent4">
                        <a:lumMod val="60000"/>
                        <a:lumOff val="40000"/>
                      </a:schemeClr>
                    </a:solidFill>
                  </a:tcPr>
                </a:tc>
                <a:tc>
                  <a:txBody>
                    <a:bodyPr/>
                    <a:lstStyle/>
                    <a:p>
                      <a:pPr marL="0" marR="0" algn="ctr">
                        <a:spcBef>
                          <a:spcPts val="0"/>
                        </a:spcBef>
                        <a:spcAft>
                          <a:spcPts val="0"/>
                        </a:spcAft>
                      </a:pPr>
                      <a:r>
                        <a:rPr lang="en-US" sz="1600" dirty="0" smtClean="0"/>
                        <a:t>2</a:t>
                      </a:r>
                      <a:endParaRPr lang="en-US" sz="1600" dirty="0">
                        <a:solidFill>
                          <a:schemeClr val="bg1"/>
                        </a:solidFill>
                        <a:latin typeface="Times New Roman"/>
                        <a:ea typeface="Times New Roman"/>
                        <a:cs typeface="Times New Roman"/>
                      </a:endParaRPr>
                    </a:p>
                  </a:txBody>
                  <a:tcPr marL="18776" marR="37552" marT="7998" marB="7998" anchor="ctr">
                    <a:solidFill>
                      <a:schemeClr val="accent4">
                        <a:lumMod val="60000"/>
                        <a:lumOff val="40000"/>
                      </a:schemeClr>
                    </a:solidFill>
                  </a:tcPr>
                </a:tc>
                <a:tc>
                  <a:txBody>
                    <a:bodyPr/>
                    <a:lstStyle/>
                    <a:p>
                      <a:pPr marL="0" marR="0" algn="ctr">
                        <a:spcBef>
                          <a:spcPts val="0"/>
                        </a:spcBef>
                        <a:spcAft>
                          <a:spcPts val="0"/>
                        </a:spcAft>
                      </a:pPr>
                      <a:r>
                        <a:rPr lang="en-US" sz="1600" dirty="0" smtClean="0"/>
                        <a:t>79</a:t>
                      </a:r>
                      <a:endParaRPr lang="en-US" sz="1600" dirty="0">
                        <a:solidFill>
                          <a:schemeClr val="bg1"/>
                        </a:solidFill>
                        <a:latin typeface="Times New Roman"/>
                        <a:ea typeface="Times New Roman"/>
                        <a:cs typeface="Times New Roman"/>
                      </a:endParaRPr>
                    </a:p>
                  </a:txBody>
                  <a:tcPr marL="18776" marR="37552" marT="7998" marB="7998" anchor="ctr">
                    <a:solidFill>
                      <a:schemeClr val="accent4">
                        <a:lumMod val="60000"/>
                        <a:lumOff val="40000"/>
                      </a:schemeClr>
                    </a:solidFill>
                  </a:tcPr>
                </a:tc>
                <a:tc>
                  <a:txBody>
                    <a:bodyPr/>
                    <a:lstStyle/>
                    <a:p>
                      <a:pPr marL="0" marR="0" algn="ctr">
                        <a:spcBef>
                          <a:spcPts val="0"/>
                        </a:spcBef>
                        <a:spcAft>
                          <a:spcPts val="0"/>
                        </a:spcAft>
                      </a:pPr>
                      <a:r>
                        <a:rPr lang="en-US" sz="1600" dirty="0" smtClean="0"/>
                        <a:t>53</a:t>
                      </a:r>
                      <a:endParaRPr lang="en-US" sz="1600" dirty="0">
                        <a:solidFill>
                          <a:schemeClr val="bg1"/>
                        </a:solidFill>
                        <a:latin typeface="Times New Roman"/>
                        <a:ea typeface="Times New Roman"/>
                        <a:cs typeface="Times New Roman"/>
                      </a:endParaRPr>
                    </a:p>
                  </a:txBody>
                  <a:tcPr marL="18776" marR="37552" marT="7998" marB="7998" anchor="ctr">
                    <a:solidFill>
                      <a:schemeClr val="accent4">
                        <a:lumMod val="60000"/>
                        <a:lumOff val="40000"/>
                      </a:schemeClr>
                    </a:solidFill>
                  </a:tcPr>
                </a:tc>
                <a:tc>
                  <a:txBody>
                    <a:bodyPr/>
                    <a:lstStyle/>
                    <a:p>
                      <a:pPr marL="0" marR="0" algn="ctr">
                        <a:spcBef>
                          <a:spcPts val="0"/>
                        </a:spcBef>
                        <a:spcAft>
                          <a:spcPts val="0"/>
                        </a:spcAft>
                      </a:pPr>
                      <a:r>
                        <a:rPr lang="en-US" sz="1600" dirty="0"/>
                        <a:t>No </a:t>
                      </a:r>
                      <a:r>
                        <a:rPr lang="en-US" sz="1600" dirty="0" smtClean="0"/>
                        <a:t>effect</a:t>
                      </a:r>
                      <a:endParaRPr lang="en-US" sz="1600" dirty="0">
                        <a:solidFill>
                          <a:schemeClr val="bg1"/>
                        </a:solidFill>
                        <a:latin typeface="Times New Roman"/>
                        <a:ea typeface="Times New Roman"/>
                        <a:cs typeface="Times New Roman"/>
                      </a:endParaRPr>
                    </a:p>
                  </a:txBody>
                  <a:tcPr marL="9388" marR="9388" marT="7998" marB="7998" anchor="ctr">
                    <a:solidFill>
                      <a:schemeClr val="accent4">
                        <a:lumMod val="60000"/>
                        <a:lumOff val="40000"/>
                      </a:schemeClr>
                    </a:solidFill>
                  </a:tcPr>
                </a:tc>
                <a:tc>
                  <a:txBody>
                    <a:bodyPr/>
                    <a:lstStyle/>
                    <a:p>
                      <a:pPr marL="0" marR="0" algn="ctr">
                        <a:spcBef>
                          <a:spcPts val="0"/>
                        </a:spcBef>
                        <a:spcAft>
                          <a:spcPts val="0"/>
                        </a:spcAft>
                      </a:pPr>
                      <a:r>
                        <a:rPr lang="en-US" sz="1600" smtClean="0"/>
                        <a:t>●</a:t>
                      </a:r>
                      <a:r>
                        <a:rPr lang="en-US" sz="1600" smtClean="0">
                          <a:latin typeface="Minion Pro"/>
                        </a:rPr>
                        <a:t>○○</a:t>
                      </a:r>
                      <a:endParaRPr lang="en-US" sz="1600" dirty="0">
                        <a:solidFill>
                          <a:schemeClr val="bg1"/>
                        </a:solidFill>
                        <a:latin typeface="Times New Roman"/>
                        <a:ea typeface="Times New Roman"/>
                        <a:cs typeface="Times New Roman"/>
                      </a:endParaRPr>
                    </a:p>
                  </a:txBody>
                  <a:tcPr marL="9388" marR="9388" marT="7998" marB="7998" anchor="ctr">
                    <a:solidFill>
                      <a:schemeClr val="accent4">
                        <a:lumMod val="60000"/>
                        <a:lumOff val="40000"/>
                      </a:schemeClr>
                    </a:solidFill>
                  </a:tcPr>
                </a:tc>
              </a:tr>
              <a:tr h="604213">
                <a:tc>
                  <a:txBody>
                    <a:bodyPr/>
                    <a:lstStyle/>
                    <a:p>
                      <a:pPr marL="0" marR="0">
                        <a:spcBef>
                          <a:spcPts val="0"/>
                        </a:spcBef>
                        <a:spcAft>
                          <a:spcPts val="0"/>
                        </a:spcAft>
                      </a:pPr>
                      <a:r>
                        <a:rPr lang="en-US" sz="1600" dirty="0"/>
                        <a:t>Hematoma </a:t>
                      </a:r>
                      <a:r>
                        <a:rPr lang="en-US" sz="1600" dirty="0" smtClean="0"/>
                        <a:t>volume </a:t>
                      </a:r>
                      <a:r>
                        <a:rPr lang="en-US" sz="1600" dirty="0"/>
                        <a:t>c</a:t>
                      </a:r>
                      <a:r>
                        <a:rPr lang="en-US" sz="1600" dirty="0" smtClean="0"/>
                        <a:t>hange</a:t>
                      </a:r>
                      <a:endParaRPr lang="en-US" sz="1600" dirty="0">
                        <a:solidFill>
                          <a:schemeClr val="bg1"/>
                        </a:solidFill>
                        <a:latin typeface="Times New Roman"/>
                        <a:ea typeface="Times New Roman"/>
                        <a:cs typeface="Times New Roman"/>
                      </a:endParaRPr>
                    </a:p>
                  </a:txBody>
                  <a:tcPr marR="37552" marT="7998" marB="7998" anchor="ctr"/>
                </a:tc>
                <a:tc>
                  <a:txBody>
                    <a:bodyPr/>
                    <a:lstStyle/>
                    <a:p>
                      <a:pPr marL="0" marR="0" algn="ctr">
                        <a:spcBef>
                          <a:spcPts val="0"/>
                        </a:spcBef>
                        <a:spcAft>
                          <a:spcPts val="0"/>
                        </a:spcAft>
                      </a:pPr>
                      <a:r>
                        <a:rPr lang="en-US" sz="1600" dirty="0" smtClean="0"/>
                        <a:t>1</a:t>
                      </a:r>
                      <a:endParaRPr lang="en-US" sz="1600" dirty="0">
                        <a:solidFill>
                          <a:schemeClr val="bg1"/>
                        </a:solidFill>
                        <a:latin typeface="Times New Roman"/>
                        <a:ea typeface="Times New Roman"/>
                        <a:cs typeface="Times New Roman"/>
                      </a:endParaRPr>
                    </a:p>
                  </a:txBody>
                  <a:tcPr marL="18776" marR="37552" marT="7998" marB="7998" anchor="ctr"/>
                </a:tc>
                <a:tc>
                  <a:txBody>
                    <a:bodyPr/>
                    <a:lstStyle/>
                    <a:p>
                      <a:pPr marL="0" marR="0" algn="ctr">
                        <a:spcBef>
                          <a:spcPts val="0"/>
                        </a:spcBef>
                        <a:spcAft>
                          <a:spcPts val="0"/>
                        </a:spcAft>
                      </a:pPr>
                      <a:r>
                        <a:rPr lang="en-US" sz="1600"/>
                        <a:t>61</a:t>
                      </a:r>
                      <a:endParaRPr lang="en-US" sz="1600">
                        <a:solidFill>
                          <a:schemeClr val="bg1"/>
                        </a:solidFill>
                        <a:latin typeface="Times New Roman"/>
                        <a:ea typeface="Times New Roman"/>
                        <a:cs typeface="Times New Roman"/>
                      </a:endParaRPr>
                    </a:p>
                  </a:txBody>
                  <a:tcPr marL="18776" marR="37552" marT="7998" marB="7998" anchor="ctr"/>
                </a:tc>
                <a:tc>
                  <a:txBody>
                    <a:bodyPr/>
                    <a:lstStyle/>
                    <a:p>
                      <a:pPr marL="0" marR="0" algn="ctr">
                        <a:spcBef>
                          <a:spcPts val="0"/>
                        </a:spcBef>
                        <a:spcAft>
                          <a:spcPts val="0"/>
                        </a:spcAft>
                      </a:pPr>
                      <a:r>
                        <a:rPr lang="en-US" sz="1600"/>
                        <a:t>36</a:t>
                      </a:r>
                      <a:endParaRPr lang="en-US" sz="1600">
                        <a:solidFill>
                          <a:schemeClr val="bg1"/>
                        </a:solidFill>
                        <a:latin typeface="Times New Roman"/>
                        <a:ea typeface="Times New Roman"/>
                        <a:cs typeface="Times New Roman"/>
                      </a:endParaRPr>
                    </a:p>
                  </a:txBody>
                  <a:tcPr marL="18776" marR="37552" marT="7998" marB="7998" anchor="ctr"/>
                </a:tc>
                <a:tc>
                  <a:txBody>
                    <a:bodyPr/>
                    <a:lstStyle/>
                    <a:p>
                      <a:pPr marL="0" marR="0" algn="ctr">
                        <a:spcBef>
                          <a:spcPts val="0"/>
                        </a:spcBef>
                        <a:spcAft>
                          <a:spcPts val="0"/>
                        </a:spcAft>
                      </a:pPr>
                      <a:r>
                        <a:rPr lang="en-US" sz="1600" dirty="0"/>
                        <a:t>No </a:t>
                      </a:r>
                      <a:r>
                        <a:rPr lang="en-US" sz="1600" dirty="0" smtClean="0"/>
                        <a:t>effect</a:t>
                      </a:r>
                      <a:endParaRPr lang="en-US" sz="1600" dirty="0">
                        <a:solidFill>
                          <a:schemeClr val="bg1"/>
                        </a:solidFill>
                        <a:latin typeface="Times New Roman"/>
                        <a:ea typeface="Times New Roman"/>
                        <a:cs typeface="Times New Roman"/>
                      </a:endParaRPr>
                    </a:p>
                  </a:txBody>
                  <a:tcPr marL="9388" marR="9388" marT="7998" marB="7998" anchor="ctr"/>
                </a:tc>
                <a:tc>
                  <a:txBody>
                    <a:bodyPr/>
                    <a:lstStyle/>
                    <a:p>
                      <a:pPr marL="0" marR="0" algn="ctr">
                        <a:spcBef>
                          <a:spcPts val="0"/>
                        </a:spcBef>
                        <a:spcAft>
                          <a:spcPts val="0"/>
                        </a:spcAft>
                      </a:pPr>
                      <a:r>
                        <a:rPr lang="en-US" sz="1600" dirty="0" smtClean="0"/>
                        <a:t>●</a:t>
                      </a:r>
                      <a:r>
                        <a:rPr lang="en-US" sz="1600" dirty="0" smtClean="0">
                          <a:latin typeface="Minion Pro"/>
                        </a:rPr>
                        <a:t>○○</a:t>
                      </a:r>
                      <a:endParaRPr lang="en-US" sz="1600" dirty="0">
                        <a:solidFill>
                          <a:schemeClr val="bg1"/>
                        </a:solidFill>
                        <a:latin typeface="Times New Roman"/>
                        <a:ea typeface="Times New Roman"/>
                        <a:cs typeface="Times New Roman"/>
                      </a:endParaRPr>
                    </a:p>
                  </a:txBody>
                  <a:tcPr marL="9388" marR="9388" marT="7998" marB="7998" anchor="ctr"/>
                </a:tc>
              </a:tr>
            </a:tbl>
          </a:graphicData>
        </a:graphic>
      </p:graphicFrame>
      <p:sp>
        <p:nvSpPr>
          <p:cNvPr id="6" name="Rectangle 5"/>
          <p:cNvSpPr>
            <a:spLocks noChangeArrowheads="1"/>
          </p:cNvSpPr>
          <p:nvPr/>
        </p:nvSpPr>
        <p:spPr bwMode="auto">
          <a:xfrm>
            <a:off x="457200" y="5894388"/>
            <a:ext cx="8305800" cy="430212"/>
          </a:xfrm>
          <a:prstGeom prst="rect">
            <a:avLst/>
          </a:prstGeom>
          <a:noFill/>
          <a:ln w="9525">
            <a:noFill/>
            <a:miter lim="800000"/>
            <a:headEnd/>
            <a:tailEnd/>
          </a:ln>
        </p:spPr>
        <p:txBody>
          <a:bodyPr>
            <a:spAutoFit/>
          </a:bodyPr>
          <a:lstStyle/>
          <a:p>
            <a:pPr eaLnBrk="0" hangingPunct="0">
              <a:defRPr/>
            </a:pPr>
            <a:r>
              <a:rPr lang="en-US" sz="1100" dirty="0">
                <a:solidFill>
                  <a:schemeClr val="bg1">
                    <a:lumMod val="20000"/>
                    <a:lumOff val="80000"/>
                  </a:schemeClr>
                </a:solidFill>
                <a:latin typeface="Palatino Linotype" pitchFamily="18" charset="0"/>
                <a:ea typeface="+mn-ea"/>
              </a:rPr>
              <a:t>Yank V, et al. AHRQ Comparative Effectiveness Review No. 21.  Available at:   </a:t>
            </a:r>
            <a:r>
              <a:rPr lang="en-US" sz="1100" dirty="0">
                <a:solidFill>
                  <a:schemeClr val="bg1"/>
                </a:solidFill>
                <a:latin typeface="+mn-lt"/>
                <a:ea typeface="+mn-ea"/>
                <a:cs typeface="Times New Roman" pitchFamily="18" charset="0"/>
              </a:rPr>
              <a:t>http://effectivehealthcare.ahrq.gov/index.cfm/search-for-guides-reviews-and-reports/?pageaction=displayproduct&amp;productID=450</a:t>
            </a:r>
            <a:r>
              <a:rPr lang="en-US" sz="1100" dirty="0">
                <a:solidFill>
                  <a:schemeClr val="bg1"/>
                </a:solidFill>
                <a:latin typeface="+mn-lt"/>
                <a:ea typeface="+mn-ea"/>
              </a:rPr>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3"/>
          <p:cNvSpPr>
            <a:spLocks noGrp="1"/>
          </p:cNvSpPr>
          <p:nvPr>
            <p:ph type="ctrTitle" idx="4294967295"/>
          </p:nvPr>
        </p:nvSpPr>
        <p:spPr>
          <a:xfrm>
            <a:off x="0" y="1444625"/>
            <a:ext cx="7734300" cy="1565275"/>
          </a:xfrm>
        </p:spPr>
        <p:txBody>
          <a:bodyPr/>
          <a:lstStyle/>
          <a:p>
            <a:pPr algn="ctr"/>
            <a:r>
              <a:rPr lang="en-US" smtClean="0"/>
              <a:t>Evidence of rFVIIa Use for</a:t>
            </a:r>
            <a:br>
              <a:rPr lang="en-US" smtClean="0"/>
            </a:br>
            <a:r>
              <a:rPr lang="en-US" smtClean="0"/>
              <a:t>Adult Cardiac Surgery vs. Usual Care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Overview of rFVIIa for Adult Cardiac Surgery: Clinical Outcomes</a:t>
            </a:r>
          </a:p>
        </p:txBody>
      </p:sp>
      <p:graphicFrame>
        <p:nvGraphicFramePr>
          <p:cNvPr id="4" name="Chart Placeholder 3" descr="The table shows that the strength of evidence was low for the findings of no effect of rFVIIa use on mortality, units of RBCs transfused, or ICU length of stay. Among the RCTs and higher quality cohort studies, there was a trend toward reduced transfusion requirements with therapy, but no difference in ICU length of stay. "/>
          <p:cNvGraphicFramePr>
            <a:graphicFrameLocks noGrp="1"/>
          </p:cNvGraphicFramePr>
          <p:nvPr>
            <p:ph type="chart" sz="half" idx="2"/>
          </p:nvPr>
        </p:nvGraphicFramePr>
        <p:xfrm>
          <a:off x="520196" y="1600200"/>
          <a:ext cx="8090404" cy="3455271"/>
        </p:xfrm>
        <a:graphic>
          <a:graphicData uri="http://schemas.openxmlformats.org/drawingml/2006/table">
            <a:tbl>
              <a:tblPr firstRow="1">
                <a:tableStyleId>{775DCB02-9BB8-47FD-8907-85C794F793BA}</a:tableStyleId>
              </a:tblPr>
              <a:tblGrid>
                <a:gridCol w="1371873"/>
                <a:gridCol w="909259"/>
                <a:gridCol w="1050955"/>
                <a:gridCol w="1050955"/>
                <a:gridCol w="2335489"/>
                <a:gridCol w="1371873"/>
              </a:tblGrid>
              <a:tr h="914400">
                <a:tc>
                  <a:txBody>
                    <a:bodyPr/>
                    <a:lstStyle/>
                    <a:p>
                      <a:pPr marL="0" marR="0" algn="ctr">
                        <a:spcBef>
                          <a:spcPts val="0"/>
                        </a:spcBef>
                        <a:spcAft>
                          <a:spcPts val="0"/>
                        </a:spcAft>
                      </a:pPr>
                      <a:endParaRPr lang="en-US" sz="1600" dirty="0" smtClean="0"/>
                    </a:p>
                    <a:p>
                      <a:pPr marL="0" marR="0" algn="ctr">
                        <a:spcBef>
                          <a:spcPts val="0"/>
                        </a:spcBef>
                        <a:spcAft>
                          <a:spcPts val="0"/>
                        </a:spcAft>
                      </a:pPr>
                      <a:r>
                        <a:rPr lang="en-US" sz="1600" dirty="0" smtClean="0"/>
                        <a:t>Outcome </a:t>
                      </a:r>
                      <a:endParaRPr lang="en-US" sz="1600" dirty="0"/>
                    </a:p>
                    <a:p>
                      <a:pPr marL="0" marR="0" algn="ctr">
                        <a:spcBef>
                          <a:spcPts val="0"/>
                        </a:spcBef>
                        <a:spcAft>
                          <a:spcPts val="0"/>
                        </a:spcAft>
                      </a:pPr>
                      <a:r>
                        <a:rPr lang="en-US" sz="1600" dirty="0"/>
                        <a:t>of Interest</a:t>
                      </a:r>
                      <a:endParaRPr lang="en-US" sz="1600" dirty="0">
                        <a:latin typeface="Times New Roman"/>
                        <a:ea typeface="Times New Roman"/>
                      </a:endParaRPr>
                    </a:p>
                  </a:txBody>
                  <a:tcPr marL="4899" marR="4899" marT="5077" marB="5077" anchor="ctr"/>
                </a:tc>
                <a:tc>
                  <a:txBody>
                    <a:bodyPr/>
                    <a:lstStyle/>
                    <a:p>
                      <a:pPr marL="0" marR="0" algn="ctr">
                        <a:spcBef>
                          <a:spcPts val="0"/>
                        </a:spcBef>
                        <a:spcAft>
                          <a:spcPts val="0"/>
                        </a:spcAft>
                      </a:pPr>
                      <a:r>
                        <a:rPr lang="en-US" sz="1600" dirty="0" smtClean="0"/>
                        <a:t>Number </a:t>
                      </a:r>
                      <a:r>
                        <a:rPr lang="en-US" sz="1600" dirty="0"/>
                        <a:t>of Studies</a:t>
                      </a:r>
                      <a:endParaRPr lang="en-US" sz="1600" dirty="0">
                        <a:latin typeface="Times New Roman"/>
                        <a:ea typeface="Times New Roman"/>
                      </a:endParaRPr>
                    </a:p>
                  </a:txBody>
                  <a:tcPr marL="4899" marR="4899" marT="5077" marB="5077" anchor="ctr"/>
                </a:tc>
                <a:tc gridSpan="2">
                  <a:txBody>
                    <a:bodyPr/>
                    <a:lstStyle/>
                    <a:p>
                      <a:pPr marL="0" marR="0" algn="ctr">
                        <a:spcBef>
                          <a:spcPts val="0"/>
                        </a:spcBef>
                        <a:spcAft>
                          <a:spcPts val="0"/>
                        </a:spcAft>
                      </a:pPr>
                      <a:endParaRPr lang="en-US" sz="1600" dirty="0" smtClean="0"/>
                    </a:p>
                    <a:p>
                      <a:pPr marL="0" marR="0" algn="ctr">
                        <a:spcBef>
                          <a:spcPts val="0"/>
                        </a:spcBef>
                        <a:spcAft>
                          <a:spcPts val="0"/>
                        </a:spcAft>
                      </a:pPr>
                      <a:endParaRPr lang="en-US" sz="1600" dirty="0" smtClean="0"/>
                    </a:p>
                    <a:p>
                      <a:pPr marL="0" marR="0" algn="ctr">
                        <a:spcBef>
                          <a:spcPts val="0"/>
                        </a:spcBef>
                        <a:spcAft>
                          <a:spcPts val="0"/>
                        </a:spcAft>
                      </a:pPr>
                      <a:r>
                        <a:rPr lang="en-US" sz="1600" dirty="0" smtClean="0"/>
                        <a:t>Number </a:t>
                      </a:r>
                      <a:r>
                        <a:rPr lang="en-US" sz="1600" dirty="0"/>
                        <a:t>of Subjects</a:t>
                      </a:r>
                      <a:endParaRPr lang="en-US" sz="1600" dirty="0">
                        <a:latin typeface="Times New Roman"/>
                        <a:ea typeface="Times New Roman"/>
                      </a:endParaRPr>
                    </a:p>
                  </a:txBody>
                  <a:tcPr marL="6998" marR="6998" marT="7252" marB="7252" anchor="ctr"/>
                </a:tc>
                <a:tc hMerge="1">
                  <a:txBody>
                    <a:bodyPr/>
                    <a:lstStyle/>
                    <a:p>
                      <a:endParaRPr lang="en-US"/>
                    </a:p>
                  </a:txBody>
                  <a:tcPr/>
                </a:tc>
                <a:tc>
                  <a:txBody>
                    <a:bodyPr/>
                    <a:lstStyle/>
                    <a:p>
                      <a:pPr marL="0" marR="0" algn="ctr">
                        <a:spcBef>
                          <a:spcPts val="0"/>
                        </a:spcBef>
                        <a:spcAft>
                          <a:spcPts val="0"/>
                        </a:spcAft>
                      </a:pPr>
                      <a:endParaRPr lang="en-US" sz="1600" dirty="0" smtClean="0"/>
                    </a:p>
                    <a:p>
                      <a:pPr marL="0" marR="0" algn="ctr">
                        <a:spcBef>
                          <a:spcPts val="0"/>
                        </a:spcBef>
                        <a:spcAft>
                          <a:spcPts val="0"/>
                        </a:spcAft>
                      </a:pPr>
                      <a:r>
                        <a:rPr lang="en-US" sz="1600" dirty="0" smtClean="0"/>
                        <a:t>Estimated</a:t>
                      </a:r>
                      <a:endParaRPr lang="en-US" sz="1600" dirty="0"/>
                    </a:p>
                    <a:p>
                      <a:pPr marL="0" marR="0" algn="ctr">
                        <a:spcBef>
                          <a:spcPts val="0"/>
                        </a:spcBef>
                        <a:spcAft>
                          <a:spcPts val="0"/>
                        </a:spcAft>
                      </a:pPr>
                      <a:r>
                        <a:rPr lang="en-US" sz="1600" dirty="0" smtClean="0"/>
                        <a:t>Effect of rFVIIa</a:t>
                      </a:r>
                      <a:endParaRPr lang="en-US" sz="1600" dirty="0">
                        <a:latin typeface="Times New Roman"/>
                        <a:ea typeface="Times New Roman"/>
                      </a:endParaRPr>
                    </a:p>
                  </a:txBody>
                  <a:tcPr marL="13996" marR="13996" marT="5077" marB="5077" anchor="ctr"/>
                </a:tc>
                <a:tc>
                  <a:txBody>
                    <a:bodyPr/>
                    <a:lstStyle/>
                    <a:p>
                      <a:pPr marL="0" marR="0" algn="ctr">
                        <a:spcBef>
                          <a:spcPts val="0"/>
                        </a:spcBef>
                        <a:spcAft>
                          <a:spcPts val="0"/>
                        </a:spcAft>
                      </a:pPr>
                      <a:r>
                        <a:rPr lang="en-US" sz="1600" dirty="0" smtClean="0"/>
                        <a:t>Overall Strength</a:t>
                      </a:r>
                      <a:r>
                        <a:rPr lang="en-US" sz="1600" baseline="0" dirty="0" smtClean="0"/>
                        <a:t> </a:t>
                      </a:r>
                      <a:endParaRPr lang="en-US" sz="1600" dirty="0" smtClean="0"/>
                    </a:p>
                    <a:p>
                      <a:pPr marL="0" marR="0" algn="ctr">
                        <a:spcBef>
                          <a:spcPts val="0"/>
                        </a:spcBef>
                        <a:spcAft>
                          <a:spcPts val="0"/>
                        </a:spcAft>
                      </a:pPr>
                      <a:r>
                        <a:rPr lang="en-US" sz="1600" dirty="0" smtClean="0"/>
                        <a:t>of Evidence</a:t>
                      </a:r>
                      <a:endParaRPr lang="en-US" sz="1600" dirty="0"/>
                    </a:p>
                  </a:txBody>
                  <a:tcPr marL="4899" marR="4899" marT="5077" marB="5077" anchor="ctr"/>
                </a:tc>
              </a:tr>
              <a:tr h="318999">
                <a:tc>
                  <a:txBody>
                    <a:bodyPr/>
                    <a:lstStyle/>
                    <a:p>
                      <a:pPr marL="0" marR="0">
                        <a:spcBef>
                          <a:spcPts val="0"/>
                        </a:spcBef>
                        <a:spcAft>
                          <a:spcPts val="0"/>
                        </a:spcAft>
                      </a:pPr>
                      <a:endParaRPr lang="en-US" sz="1600" dirty="0">
                        <a:latin typeface="Times New Roman"/>
                        <a:ea typeface="Times New Roman"/>
                      </a:endParaRPr>
                    </a:p>
                  </a:txBody>
                  <a:tcPr marL="4899" marR="4899" marT="5077" marB="5077" anchor="ctr"/>
                </a:tc>
                <a:tc>
                  <a:txBody>
                    <a:bodyPr/>
                    <a:lstStyle/>
                    <a:p>
                      <a:pPr marL="0" marR="0" algn="ctr">
                        <a:spcBef>
                          <a:spcPts val="0"/>
                        </a:spcBef>
                        <a:spcAft>
                          <a:spcPts val="0"/>
                        </a:spcAft>
                      </a:pPr>
                      <a:endParaRPr lang="en-US" sz="1600" dirty="0">
                        <a:latin typeface="Times New Roman"/>
                        <a:ea typeface="Times New Roman"/>
                      </a:endParaRPr>
                    </a:p>
                  </a:txBody>
                  <a:tcPr marL="4899" marR="4899" marT="5077" marB="5077" anchor="ctr"/>
                </a:tc>
                <a:tc>
                  <a:txBody>
                    <a:bodyPr/>
                    <a:lstStyle/>
                    <a:p>
                      <a:pPr marL="0" marR="0" algn="ctr">
                        <a:spcBef>
                          <a:spcPts val="0"/>
                        </a:spcBef>
                        <a:spcAft>
                          <a:spcPts val="0"/>
                        </a:spcAft>
                      </a:pPr>
                      <a:r>
                        <a:rPr lang="en-US" sz="1600" dirty="0" smtClean="0"/>
                        <a:t>rFVIIa</a:t>
                      </a:r>
                      <a:endParaRPr lang="en-US" sz="1600" dirty="0">
                        <a:latin typeface="Times New Roman"/>
                        <a:ea typeface="Times New Roman"/>
                      </a:endParaRPr>
                    </a:p>
                  </a:txBody>
                  <a:tcPr marL="4899" marR="4899" marT="5077" marB="5077" anchor="ctr"/>
                </a:tc>
                <a:tc>
                  <a:txBody>
                    <a:bodyPr/>
                    <a:lstStyle/>
                    <a:p>
                      <a:pPr marL="0" marR="0" algn="ctr">
                        <a:spcBef>
                          <a:spcPts val="0"/>
                        </a:spcBef>
                        <a:spcAft>
                          <a:spcPts val="0"/>
                        </a:spcAft>
                      </a:pPr>
                      <a:r>
                        <a:rPr lang="en-US" sz="1600" dirty="0" smtClean="0"/>
                        <a:t>Usual care</a:t>
                      </a:r>
                      <a:endParaRPr lang="en-US" sz="1600" dirty="0">
                        <a:latin typeface="Times New Roman"/>
                        <a:ea typeface="Times New Roman"/>
                      </a:endParaRPr>
                    </a:p>
                  </a:txBody>
                  <a:tcPr marL="4899" marR="4899" marT="5077" marB="5077" anchor="ctr"/>
                </a:tc>
                <a:tc>
                  <a:txBody>
                    <a:bodyPr/>
                    <a:lstStyle/>
                    <a:p>
                      <a:pPr marL="0" marR="0" algn="ctr">
                        <a:spcBef>
                          <a:spcPts val="0"/>
                        </a:spcBef>
                        <a:spcAft>
                          <a:spcPts val="0"/>
                        </a:spcAft>
                      </a:pPr>
                      <a:endParaRPr lang="en-US" sz="1600">
                        <a:latin typeface="Times New Roman"/>
                        <a:ea typeface="Times New Roman"/>
                      </a:endParaRPr>
                    </a:p>
                  </a:txBody>
                  <a:tcPr marL="6998" marR="6998" marT="7252" marB="7252" anchor="ctr"/>
                </a:tc>
                <a:tc>
                  <a:txBody>
                    <a:bodyPr/>
                    <a:lstStyle/>
                    <a:p>
                      <a:pPr marL="0" marR="0" algn="ctr">
                        <a:spcBef>
                          <a:spcPts val="0"/>
                        </a:spcBef>
                        <a:spcAft>
                          <a:spcPts val="0"/>
                        </a:spcAft>
                      </a:pPr>
                      <a:endParaRPr lang="en-US" sz="1600" dirty="0">
                        <a:latin typeface="Times New Roman"/>
                        <a:ea typeface="Times New Roman"/>
                      </a:endParaRPr>
                    </a:p>
                  </a:txBody>
                  <a:tcPr marL="6998" marR="6998" marT="7252" marB="7252" anchor="ctr"/>
                </a:tc>
              </a:tr>
              <a:tr h="593096">
                <a:tc>
                  <a:txBody>
                    <a:bodyPr/>
                    <a:lstStyle/>
                    <a:p>
                      <a:pPr marL="0" marR="0">
                        <a:spcBef>
                          <a:spcPts val="0"/>
                        </a:spcBef>
                        <a:spcAft>
                          <a:spcPts val="0"/>
                        </a:spcAft>
                      </a:pPr>
                      <a:r>
                        <a:rPr lang="en-US" sz="1600" dirty="0"/>
                        <a:t>Mortality</a:t>
                      </a:r>
                    </a:p>
                    <a:p>
                      <a:pPr marL="0" marR="0">
                        <a:spcBef>
                          <a:spcPts val="0"/>
                        </a:spcBef>
                        <a:spcAft>
                          <a:spcPts val="0"/>
                        </a:spcAft>
                      </a:pPr>
                      <a:r>
                        <a:rPr lang="en-US" sz="1600" dirty="0" smtClean="0"/>
                        <a:t>(in-hospital</a:t>
                      </a:r>
                      <a:r>
                        <a:rPr lang="en-US" sz="1600" dirty="0"/>
                        <a:t>)</a:t>
                      </a:r>
                      <a:endParaRPr lang="en-US" sz="1600" dirty="0">
                        <a:latin typeface="Times New Roman"/>
                        <a:ea typeface="Times New Roman"/>
                      </a:endParaRPr>
                    </a:p>
                  </a:txBody>
                  <a:tcPr marR="4899" marT="5077" marB="5077" anchor="ctr"/>
                </a:tc>
                <a:tc>
                  <a:txBody>
                    <a:bodyPr/>
                    <a:lstStyle/>
                    <a:p>
                      <a:pPr marL="0" marR="0" algn="ctr">
                        <a:spcBef>
                          <a:spcPts val="0"/>
                        </a:spcBef>
                        <a:spcAft>
                          <a:spcPts val="0"/>
                        </a:spcAft>
                      </a:pPr>
                      <a:r>
                        <a:rPr lang="en-US" sz="1600" dirty="0" smtClean="0"/>
                        <a:t>10</a:t>
                      </a:r>
                      <a:endParaRPr lang="en-US" sz="1600" dirty="0">
                        <a:latin typeface="Times New Roman"/>
                        <a:ea typeface="Times New Roman"/>
                      </a:endParaRPr>
                    </a:p>
                  </a:txBody>
                  <a:tcPr marL="4899" marR="4899" marT="5077" marB="5077" anchor="ctr"/>
                </a:tc>
                <a:tc>
                  <a:txBody>
                    <a:bodyPr/>
                    <a:lstStyle/>
                    <a:p>
                      <a:pPr marL="0" marR="0" algn="ctr">
                        <a:spcBef>
                          <a:spcPts val="0"/>
                        </a:spcBef>
                        <a:spcAft>
                          <a:spcPts val="0"/>
                        </a:spcAft>
                      </a:pPr>
                      <a:r>
                        <a:rPr lang="en-US" sz="1600" dirty="0" smtClean="0"/>
                        <a:t>455</a:t>
                      </a:r>
                      <a:endParaRPr lang="en-US" sz="1600" dirty="0">
                        <a:latin typeface="Times New Roman"/>
                        <a:ea typeface="Times New Roman"/>
                      </a:endParaRPr>
                    </a:p>
                  </a:txBody>
                  <a:tcPr marL="4899" marR="4899" marT="5077" marB="5077" anchor="ctr"/>
                </a:tc>
                <a:tc>
                  <a:txBody>
                    <a:bodyPr/>
                    <a:lstStyle/>
                    <a:p>
                      <a:pPr marL="0" marR="0" algn="ctr">
                        <a:spcBef>
                          <a:spcPts val="0"/>
                        </a:spcBef>
                        <a:spcAft>
                          <a:spcPts val="0"/>
                        </a:spcAft>
                      </a:pPr>
                      <a:r>
                        <a:rPr lang="en-US" sz="1600" dirty="0" smtClean="0"/>
                        <a:t>385</a:t>
                      </a:r>
                      <a:endParaRPr lang="en-US" sz="1600" dirty="0">
                        <a:latin typeface="Times New Roman"/>
                        <a:ea typeface="Times New Roman"/>
                      </a:endParaRPr>
                    </a:p>
                  </a:txBody>
                  <a:tcPr marL="4899" marR="4899" marT="5077" marB="5077" anchor="ctr"/>
                </a:tc>
                <a:tc>
                  <a:txBody>
                    <a:bodyPr/>
                    <a:lstStyle/>
                    <a:p>
                      <a:pPr marL="0" marR="0" algn="ctr">
                        <a:spcBef>
                          <a:spcPts val="0"/>
                        </a:spcBef>
                        <a:spcAft>
                          <a:spcPts val="0"/>
                        </a:spcAft>
                      </a:pPr>
                      <a:r>
                        <a:rPr lang="en-US" sz="1600" dirty="0"/>
                        <a:t>No </a:t>
                      </a:r>
                      <a:r>
                        <a:rPr lang="en-US" sz="1600" dirty="0" smtClean="0"/>
                        <a:t>effect</a:t>
                      </a:r>
                      <a:endParaRPr lang="en-US" sz="1600" dirty="0">
                        <a:latin typeface="Times New Roman"/>
                        <a:ea typeface="Times New Roman"/>
                      </a:endParaRPr>
                    </a:p>
                  </a:txBody>
                  <a:tcPr marL="6998" marR="6998" marT="7252" marB="7252" anchor="ctr"/>
                </a:tc>
                <a:tc>
                  <a:txBody>
                    <a:bodyPr/>
                    <a:lstStyle/>
                    <a:p>
                      <a:pPr marL="0" marR="0" algn="ctr">
                        <a:spcBef>
                          <a:spcPts val="0"/>
                        </a:spcBef>
                        <a:spcAft>
                          <a:spcPts val="0"/>
                        </a:spcAft>
                      </a:pPr>
                      <a:r>
                        <a:rPr lang="en-US" sz="1600" smtClean="0"/>
                        <a:t>●</a:t>
                      </a:r>
                      <a:r>
                        <a:rPr lang="en-US" sz="1600" smtClean="0">
                          <a:latin typeface="Minion Pro"/>
                        </a:rPr>
                        <a:t>○○</a:t>
                      </a:r>
                      <a:endParaRPr lang="en-US" sz="1600" dirty="0">
                        <a:latin typeface="Times New Roman"/>
                        <a:ea typeface="Times New Roman"/>
                      </a:endParaRPr>
                    </a:p>
                  </a:txBody>
                  <a:tcPr marL="6998" marR="6998" marT="7252" marB="7252" anchor="ctr"/>
                </a:tc>
              </a:tr>
              <a:tr h="882752">
                <a:tc>
                  <a:txBody>
                    <a:bodyPr/>
                    <a:lstStyle/>
                    <a:p>
                      <a:pPr marL="0" marR="0">
                        <a:spcBef>
                          <a:spcPts val="0"/>
                        </a:spcBef>
                        <a:spcAft>
                          <a:spcPts val="0"/>
                        </a:spcAft>
                      </a:pPr>
                      <a:r>
                        <a:rPr lang="en-US" sz="1600" dirty="0"/>
                        <a:t>Units of RBCs </a:t>
                      </a:r>
                      <a:r>
                        <a:rPr lang="en-US" sz="1600" dirty="0" smtClean="0"/>
                        <a:t/>
                      </a:r>
                      <a:br>
                        <a:rPr lang="en-US" sz="1600" dirty="0" smtClean="0"/>
                      </a:br>
                      <a:r>
                        <a:rPr lang="en-US" sz="1600" dirty="0" smtClean="0"/>
                        <a:t>transfused</a:t>
                      </a:r>
                      <a:endParaRPr lang="en-US" sz="1600" dirty="0">
                        <a:latin typeface="Times New Roman"/>
                        <a:ea typeface="Times New Roman"/>
                      </a:endParaRPr>
                    </a:p>
                  </a:txBody>
                  <a:tcPr marR="4899" marT="5077" marB="5077" anchor="ctr"/>
                </a:tc>
                <a:tc>
                  <a:txBody>
                    <a:bodyPr/>
                    <a:lstStyle/>
                    <a:p>
                      <a:pPr marL="0" marR="0" algn="ctr">
                        <a:spcBef>
                          <a:spcPts val="0"/>
                        </a:spcBef>
                        <a:spcAft>
                          <a:spcPts val="0"/>
                        </a:spcAft>
                      </a:pPr>
                      <a:r>
                        <a:rPr lang="en-US" sz="1600" dirty="0" smtClean="0"/>
                        <a:t>4</a:t>
                      </a:r>
                      <a:endParaRPr lang="en-US" sz="1600" dirty="0">
                        <a:latin typeface="Times New Roman"/>
                        <a:ea typeface="Times New Roman"/>
                      </a:endParaRPr>
                    </a:p>
                  </a:txBody>
                  <a:tcPr marL="4899" marR="4899" marT="5077" marB="5077" anchor="ctr"/>
                </a:tc>
                <a:tc>
                  <a:txBody>
                    <a:bodyPr/>
                    <a:lstStyle/>
                    <a:p>
                      <a:pPr marL="0" marR="0" algn="ctr">
                        <a:spcBef>
                          <a:spcPts val="0"/>
                        </a:spcBef>
                        <a:spcAft>
                          <a:spcPts val="0"/>
                        </a:spcAft>
                      </a:pPr>
                      <a:r>
                        <a:rPr lang="en-US" sz="1600" dirty="0" smtClean="0"/>
                        <a:t>108</a:t>
                      </a:r>
                      <a:endParaRPr lang="en-US" sz="1600" dirty="0">
                        <a:latin typeface="Times New Roman"/>
                        <a:ea typeface="Times New Roman"/>
                      </a:endParaRPr>
                    </a:p>
                  </a:txBody>
                  <a:tcPr marL="4899" marR="4899" marT="5077" marB="5077" anchor="ctr"/>
                </a:tc>
                <a:tc>
                  <a:txBody>
                    <a:bodyPr/>
                    <a:lstStyle/>
                    <a:p>
                      <a:pPr marL="0" marR="0" algn="ctr">
                        <a:spcBef>
                          <a:spcPts val="0"/>
                        </a:spcBef>
                        <a:spcAft>
                          <a:spcPts val="0"/>
                        </a:spcAft>
                      </a:pPr>
                      <a:r>
                        <a:rPr lang="en-US" sz="1600" dirty="0" smtClean="0"/>
                        <a:t>108</a:t>
                      </a:r>
                      <a:endParaRPr lang="en-US" sz="1600" dirty="0">
                        <a:latin typeface="Times New Roman"/>
                        <a:ea typeface="Times New Roman"/>
                      </a:endParaRPr>
                    </a:p>
                  </a:txBody>
                  <a:tcPr marL="4899" marR="4899" marT="5077" marB="5077" anchor="ctr"/>
                </a:tc>
                <a:tc>
                  <a:txBody>
                    <a:bodyPr/>
                    <a:lstStyle/>
                    <a:p>
                      <a:pPr marL="0" marR="0" algn="ctr">
                        <a:spcBef>
                          <a:spcPts val="0"/>
                        </a:spcBef>
                        <a:spcAft>
                          <a:spcPts val="0"/>
                        </a:spcAft>
                      </a:pPr>
                      <a:r>
                        <a:rPr lang="en-US" sz="1600" dirty="0"/>
                        <a:t>Weakly favors </a:t>
                      </a:r>
                      <a:r>
                        <a:rPr lang="en-US" sz="1600" dirty="0" smtClean="0"/>
                        <a:t>rFVIIa </a:t>
                      </a:r>
                    </a:p>
                    <a:p>
                      <a:pPr marL="0" marR="0" algn="ctr">
                        <a:spcBef>
                          <a:spcPts val="0"/>
                        </a:spcBef>
                        <a:spcAft>
                          <a:spcPts val="0"/>
                        </a:spcAft>
                      </a:pPr>
                      <a:r>
                        <a:rPr lang="en-US" sz="1600" dirty="0" smtClean="0"/>
                        <a:t>or no effect</a:t>
                      </a:r>
                      <a:endParaRPr lang="en-US" sz="1600" dirty="0">
                        <a:latin typeface="Times New Roman"/>
                        <a:ea typeface="Times New Roman"/>
                      </a:endParaRPr>
                    </a:p>
                  </a:txBody>
                  <a:tcPr marL="6998" marR="6998" marT="7252" marB="7252" anchor="ctr"/>
                </a:tc>
                <a:tc>
                  <a:txBody>
                    <a:bodyPr/>
                    <a:lstStyle/>
                    <a:p>
                      <a:pPr marL="0" marR="0" algn="ctr">
                        <a:spcBef>
                          <a:spcPts val="0"/>
                        </a:spcBef>
                        <a:spcAft>
                          <a:spcPts val="0"/>
                        </a:spcAft>
                      </a:pPr>
                      <a:r>
                        <a:rPr lang="en-US" sz="1600" dirty="0" smtClean="0"/>
                        <a:t>●</a:t>
                      </a:r>
                      <a:r>
                        <a:rPr lang="en-US" sz="1600" dirty="0" smtClean="0">
                          <a:latin typeface="Minion Pro"/>
                        </a:rPr>
                        <a:t>○○</a:t>
                      </a:r>
                      <a:endParaRPr lang="en-US" sz="1600" dirty="0">
                        <a:latin typeface="Times New Roman"/>
                        <a:ea typeface="Times New Roman"/>
                      </a:endParaRPr>
                    </a:p>
                  </a:txBody>
                  <a:tcPr marL="6998" marR="6998" marT="7252" marB="7252" anchor="ctr"/>
                </a:tc>
              </a:tr>
              <a:tr h="599001">
                <a:tc>
                  <a:txBody>
                    <a:bodyPr/>
                    <a:lstStyle/>
                    <a:p>
                      <a:pPr marL="0" marR="0">
                        <a:spcBef>
                          <a:spcPts val="0"/>
                        </a:spcBef>
                        <a:spcAft>
                          <a:spcPts val="0"/>
                        </a:spcAft>
                      </a:pPr>
                      <a:r>
                        <a:rPr lang="en-US" sz="1600" dirty="0"/>
                        <a:t>ICU </a:t>
                      </a:r>
                      <a:r>
                        <a:rPr lang="en-US" sz="1600" dirty="0" smtClean="0"/>
                        <a:t>length</a:t>
                      </a:r>
                    </a:p>
                    <a:p>
                      <a:pPr marL="0" marR="0">
                        <a:spcBef>
                          <a:spcPts val="0"/>
                        </a:spcBef>
                        <a:spcAft>
                          <a:spcPts val="0"/>
                        </a:spcAft>
                      </a:pPr>
                      <a:r>
                        <a:rPr lang="en-US" sz="1600" dirty="0" smtClean="0"/>
                        <a:t>of stay</a:t>
                      </a:r>
                      <a:endParaRPr lang="en-US" sz="1600" dirty="0">
                        <a:latin typeface="Times New Roman"/>
                        <a:ea typeface="Times New Roman"/>
                      </a:endParaRPr>
                    </a:p>
                  </a:txBody>
                  <a:tcPr marR="4899" marT="5077" marB="5077" anchor="ctr"/>
                </a:tc>
                <a:tc>
                  <a:txBody>
                    <a:bodyPr/>
                    <a:lstStyle/>
                    <a:p>
                      <a:pPr marL="0" marR="0" algn="ctr">
                        <a:spcBef>
                          <a:spcPts val="0"/>
                        </a:spcBef>
                        <a:spcAft>
                          <a:spcPts val="0"/>
                        </a:spcAft>
                      </a:pPr>
                      <a:r>
                        <a:rPr lang="en-US" sz="1600" dirty="0" smtClean="0"/>
                        <a:t>5</a:t>
                      </a:r>
                      <a:endParaRPr lang="en-US" sz="1600" dirty="0">
                        <a:latin typeface="Times New Roman"/>
                        <a:ea typeface="Times New Roman"/>
                      </a:endParaRPr>
                    </a:p>
                  </a:txBody>
                  <a:tcPr marL="4899" marR="4899" marT="5077" marB="5077" anchor="ctr"/>
                </a:tc>
                <a:tc>
                  <a:txBody>
                    <a:bodyPr/>
                    <a:lstStyle/>
                    <a:p>
                      <a:pPr marL="0" marR="0" algn="ctr">
                        <a:spcBef>
                          <a:spcPts val="0"/>
                        </a:spcBef>
                        <a:spcAft>
                          <a:spcPts val="0"/>
                        </a:spcAft>
                      </a:pPr>
                      <a:r>
                        <a:rPr lang="en-US" sz="1600" dirty="0" smtClean="0"/>
                        <a:t>147</a:t>
                      </a:r>
                      <a:endParaRPr lang="en-US" sz="1600" dirty="0">
                        <a:latin typeface="Times New Roman"/>
                        <a:ea typeface="Times New Roman"/>
                      </a:endParaRPr>
                    </a:p>
                  </a:txBody>
                  <a:tcPr marL="4899" marR="4899" marT="5077" marB="5077" anchor="ctr"/>
                </a:tc>
                <a:tc>
                  <a:txBody>
                    <a:bodyPr/>
                    <a:lstStyle/>
                    <a:p>
                      <a:pPr marL="0" marR="0" algn="ctr">
                        <a:spcBef>
                          <a:spcPts val="0"/>
                        </a:spcBef>
                        <a:spcAft>
                          <a:spcPts val="0"/>
                        </a:spcAft>
                      </a:pPr>
                      <a:r>
                        <a:rPr lang="en-US" sz="1600" dirty="0" smtClean="0"/>
                        <a:t>148</a:t>
                      </a:r>
                      <a:endParaRPr lang="en-US" sz="1600" dirty="0">
                        <a:latin typeface="Times New Roman"/>
                        <a:ea typeface="Times New Roman"/>
                      </a:endParaRPr>
                    </a:p>
                  </a:txBody>
                  <a:tcPr marL="4899" marR="4899" marT="5077" marB="5077" anchor="ctr"/>
                </a:tc>
                <a:tc>
                  <a:txBody>
                    <a:bodyPr/>
                    <a:lstStyle/>
                    <a:p>
                      <a:pPr marL="0" marR="0" algn="ctr">
                        <a:spcBef>
                          <a:spcPts val="0"/>
                        </a:spcBef>
                        <a:spcAft>
                          <a:spcPts val="0"/>
                        </a:spcAft>
                      </a:pPr>
                      <a:r>
                        <a:rPr lang="en-US" sz="1600" dirty="0"/>
                        <a:t>Weak increase with </a:t>
                      </a:r>
                      <a:r>
                        <a:rPr lang="en-US" sz="1600" dirty="0" smtClean="0"/>
                        <a:t>rFVIIa</a:t>
                      </a:r>
                      <a:r>
                        <a:rPr lang="en-US" sz="1600" baseline="0" dirty="0" smtClean="0"/>
                        <a:t> </a:t>
                      </a:r>
                    </a:p>
                    <a:p>
                      <a:pPr marL="0" marR="0" algn="ctr">
                        <a:spcBef>
                          <a:spcPts val="0"/>
                        </a:spcBef>
                        <a:spcAft>
                          <a:spcPts val="0"/>
                        </a:spcAft>
                      </a:pPr>
                      <a:r>
                        <a:rPr lang="en-US" sz="1600" baseline="0" dirty="0" smtClean="0"/>
                        <a:t>or  n</a:t>
                      </a:r>
                      <a:r>
                        <a:rPr lang="en-US" sz="1600" dirty="0" smtClean="0"/>
                        <a:t>o effect</a:t>
                      </a:r>
                      <a:endParaRPr lang="en-US" sz="1600" dirty="0">
                        <a:latin typeface="Times New Roman"/>
                        <a:ea typeface="Times New Roman"/>
                      </a:endParaRPr>
                    </a:p>
                  </a:txBody>
                  <a:tcPr marL="6998" marR="6998" marT="7252" marB="7252" anchor="ctr"/>
                </a:tc>
                <a:tc>
                  <a:txBody>
                    <a:bodyPr/>
                    <a:lstStyle/>
                    <a:p>
                      <a:pPr marL="0" marR="0" algn="ctr">
                        <a:spcBef>
                          <a:spcPts val="0"/>
                        </a:spcBef>
                        <a:spcAft>
                          <a:spcPts val="0"/>
                        </a:spcAft>
                      </a:pPr>
                      <a:r>
                        <a:rPr lang="en-US" sz="1600" dirty="0" smtClean="0"/>
                        <a:t>●</a:t>
                      </a:r>
                      <a:r>
                        <a:rPr lang="en-US" sz="1600" dirty="0" smtClean="0">
                          <a:latin typeface="Minion Pro"/>
                        </a:rPr>
                        <a:t>○○</a:t>
                      </a:r>
                      <a:endParaRPr lang="en-US" sz="1600" dirty="0">
                        <a:latin typeface="Times New Roman"/>
                        <a:ea typeface="Times New Roman"/>
                      </a:endParaRPr>
                    </a:p>
                  </a:txBody>
                  <a:tcPr marL="6998" marR="6998" marT="7252" marB="7252" anchor="ctr"/>
                </a:tc>
              </a:tr>
            </a:tbl>
          </a:graphicData>
        </a:graphic>
      </p:graphicFrame>
      <p:sp>
        <p:nvSpPr>
          <p:cNvPr id="29700" name="Rectangle 5"/>
          <p:cNvSpPr>
            <a:spLocks noChangeArrowheads="1"/>
          </p:cNvSpPr>
          <p:nvPr/>
        </p:nvSpPr>
        <p:spPr bwMode="auto">
          <a:xfrm>
            <a:off x="444500" y="5192713"/>
            <a:ext cx="8153400" cy="369887"/>
          </a:xfrm>
          <a:prstGeom prst="rect">
            <a:avLst/>
          </a:prstGeom>
          <a:noFill/>
          <a:ln w="9525">
            <a:noFill/>
            <a:miter lim="800000"/>
            <a:headEnd/>
            <a:tailEnd/>
          </a:ln>
        </p:spPr>
        <p:txBody>
          <a:bodyPr>
            <a:spAutoFit/>
          </a:bodyPr>
          <a:lstStyle/>
          <a:p>
            <a:r>
              <a:rPr lang="en-US" sz="1800">
                <a:solidFill>
                  <a:schemeClr val="bg1"/>
                </a:solidFill>
              </a:rPr>
              <a:t>ICU = intensive care unit; RBCs = red blood cells. </a:t>
            </a:r>
          </a:p>
        </p:txBody>
      </p:sp>
      <p:sp>
        <p:nvSpPr>
          <p:cNvPr id="7" name="Rectangle 6"/>
          <p:cNvSpPr>
            <a:spLocks noChangeArrowheads="1"/>
          </p:cNvSpPr>
          <p:nvPr/>
        </p:nvSpPr>
        <p:spPr bwMode="auto">
          <a:xfrm>
            <a:off x="457200" y="5867400"/>
            <a:ext cx="8305800" cy="430213"/>
          </a:xfrm>
          <a:prstGeom prst="rect">
            <a:avLst/>
          </a:prstGeom>
          <a:noFill/>
          <a:ln w="9525">
            <a:noFill/>
            <a:miter lim="800000"/>
            <a:headEnd/>
            <a:tailEnd/>
          </a:ln>
        </p:spPr>
        <p:txBody>
          <a:bodyPr>
            <a:spAutoFit/>
          </a:bodyPr>
          <a:lstStyle/>
          <a:p>
            <a:pPr eaLnBrk="0" hangingPunct="0">
              <a:defRPr/>
            </a:pPr>
            <a:r>
              <a:rPr lang="en-US" sz="1100" dirty="0">
                <a:solidFill>
                  <a:schemeClr val="bg1">
                    <a:lumMod val="20000"/>
                    <a:lumOff val="80000"/>
                  </a:schemeClr>
                </a:solidFill>
                <a:latin typeface="Palatino Linotype" pitchFamily="18" charset="0"/>
                <a:ea typeface="+mn-ea"/>
              </a:rPr>
              <a:t>Yank V, et al. AHRQ Comparative Effectiveness Review No. 21.  Available at:   </a:t>
            </a:r>
            <a:r>
              <a:rPr lang="en-US" sz="1100" dirty="0">
                <a:solidFill>
                  <a:schemeClr val="bg1"/>
                </a:solidFill>
                <a:latin typeface="+mn-lt"/>
                <a:ea typeface="+mn-ea"/>
                <a:cs typeface="Times New Roman" pitchFamily="18" charset="0"/>
              </a:rPr>
              <a:t>http://effectivehealthcare.ahrq.gov/index.cfm/search-for-guides-reviews-and-reports/?pageaction=displayproduct&amp;productID=450</a:t>
            </a:r>
            <a:r>
              <a:rPr lang="en-US" sz="1100" dirty="0">
                <a:solidFill>
                  <a:schemeClr val="bg1"/>
                </a:solidFill>
                <a:latin typeface="+mn-lt"/>
                <a:ea typeface="+mn-ea"/>
              </a:rPr>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5"/>
          <p:cNvSpPr>
            <a:spLocks noGrp="1"/>
          </p:cNvSpPr>
          <p:nvPr>
            <p:ph type="title"/>
          </p:nvPr>
        </p:nvSpPr>
        <p:spPr/>
        <p:txBody>
          <a:bodyPr/>
          <a:lstStyle/>
          <a:p>
            <a:r>
              <a:rPr lang="en-US" smtClean="0"/>
              <a:t>Increased Risk of Thromboembolic Events With rFVIIa Use for Adult Cardiac Surgery</a:t>
            </a:r>
          </a:p>
        </p:txBody>
      </p:sp>
      <p:graphicFrame>
        <p:nvGraphicFramePr>
          <p:cNvPr id="5" name="Chart Placeholder 4" descr="The table shows tha there is evidence of moderate strength to suggest that the use of rFVIIa in adult cardiac surgery increases the rate of thromboembolic events when compared to usual care. "/>
          <p:cNvGraphicFramePr>
            <a:graphicFrameLocks noGrp="1"/>
          </p:cNvGraphicFramePr>
          <p:nvPr>
            <p:ph type="chart" sz="half" idx="2"/>
          </p:nvPr>
        </p:nvGraphicFramePr>
        <p:xfrm>
          <a:off x="381000" y="1627108"/>
          <a:ext cx="8382000" cy="1889760"/>
        </p:xfrm>
        <a:graphic>
          <a:graphicData uri="http://schemas.openxmlformats.org/drawingml/2006/table">
            <a:tbl>
              <a:tblPr firstRow="1" bandRow="1">
                <a:tableStyleId>{775DCB02-9BB8-47FD-8907-85C794F793BA}</a:tableStyleId>
              </a:tblPr>
              <a:tblGrid>
                <a:gridCol w="1919957"/>
                <a:gridCol w="823243"/>
                <a:gridCol w="1185598"/>
                <a:gridCol w="1517717"/>
                <a:gridCol w="1630006"/>
                <a:gridCol w="1305479"/>
              </a:tblGrid>
              <a:tr h="613104">
                <a:tc>
                  <a:txBody>
                    <a:bodyPr/>
                    <a:lstStyle/>
                    <a:p>
                      <a:pPr algn="ctr"/>
                      <a:r>
                        <a:rPr lang="en-US" sz="1600" kern="1200" baseline="0" dirty="0" smtClean="0"/>
                        <a:t>In-Hospital, Off-Label  Use of rFVIIa</a:t>
                      </a:r>
                      <a:endParaRPr lang="en-US" sz="1600" dirty="0">
                        <a:solidFill>
                          <a:schemeClr val="bg1">
                            <a:lumMod val="50000"/>
                          </a:schemeClr>
                        </a:solidFill>
                      </a:endParaRPr>
                    </a:p>
                  </a:txBody>
                  <a:tcPr marL="83063" marR="83063"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kern="1200" baseline="0" dirty="0" smtClean="0">
                          <a:solidFill>
                            <a:schemeClr val="lt1"/>
                          </a:solidFill>
                          <a:latin typeface="+mn-lt"/>
                          <a:ea typeface="+mn-ea"/>
                          <a:cs typeface="+mn-cs"/>
                        </a:rPr>
                        <a:t>TE Events/Total Patients</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kern="1200" baseline="0" dirty="0" smtClean="0">
                          <a:solidFill>
                            <a:schemeClr val="lt1"/>
                          </a:solidFill>
                          <a:latin typeface="+mn-lt"/>
                          <a:ea typeface="+mn-ea"/>
                          <a:cs typeface="+mn-cs"/>
                        </a:rPr>
                        <a:t>(%)</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kern="1200" baseline="0" dirty="0" smtClean="0">
                          <a:solidFill>
                            <a:schemeClr val="lt1"/>
                          </a:solidFill>
                          <a:latin typeface="+mn-lt"/>
                          <a:ea typeface="+mn-ea"/>
                          <a:cs typeface="+mn-cs"/>
                        </a:rPr>
                        <a:t>rFVIIa    Usual Care</a:t>
                      </a:r>
                      <a:endParaRPr lang="en-US" sz="1600" b="1" kern="1200" baseline="0" dirty="0">
                        <a:solidFill>
                          <a:schemeClr val="lt1"/>
                        </a:solidFill>
                        <a:latin typeface="+mn-lt"/>
                        <a:ea typeface="+mn-ea"/>
                        <a:cs typeface="+mn-cs"/>
                      </a:endParaRPr>
                    </a:p>
                  </a:txBody>
                  <a:tcPr marL="83063" marR="83063"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solidFill>
                          <a:schemeClr val="bg1">
                            <a:lumMod val="50000"/>
                          </a:schemeClr>
                        </a:solidFill>
                      </a:endParaRPr>
                    </a:p>
                  </a:txBody>
                  <a:tcPr marL="97356" marR="97356" anchor="b"/>
                </a:tc>
                <a:tc>
                  <a:txBody>
                    <a:bodyPr/>
                    <a:lstStyle/>
                    <a:p>
                      <a:pPr algn="ctr"/>
                      <a:r>
                        <a:rPr lang="en-US" sz="1600" b="1" kern="1200" baseline="0" dirty="0" smtClean="0">
                          <a:solidFill>
                            <a:schemeClr val="lt1"/>
                          </a:solidFill>
                          <a:latin typeface="+mn-lt"/>
                          <a:ea typeface="+mn-ea"/>
                          <a:cs typeface="+mn-cs"/>
                        </a:rPr>
                        <a:t>Risk Difference </a:t>
                      </a:r>
                    </a:p>
                    <a:p>
                      <a:pPr algn="ctr"/>
                      <a:r>
                        <a:rPr lang="en-US" sz="1600" b="1" kern="1200" baseline="0" dirty="0" smtClean="0">
                          <a:solidFill>
                            <a:schemeClr val="lt1"/>
                          </a:solidFill>
                          <a:latin typeface="+mn-lt"/>
                          <a:ea typeface="+mn-ea"/>
                          <a:cs typeface="+mn-cs"/>
                        </a:rPr>
                        <a:t>Summary Effect Size</a:t>
                      </a:r>
                    </a:p>
                    <a:p>
                      <a:pPr algn="ctr"/>
                      <a:r>
                        <a:rPr lang="en-US" sz="1600" b="1" kern="1200" baseline="0" dirty="0" smtClean="0">
                          <a:solidFill>
                            <a:schemeClr val="lt1"/>
                          </a:solidFill>
                          <a:latin typeface="+mn-lt"/>
                          <a:ea typeface="+mn-ea"/>
                          <a:cs typeface="+mn-cs"/>
                        </a:rPr>
                        <a:t>(95% CI)</a:t>
                      </a:r>
                      <a:endParaRPr lang="en-US" sz="1600" b="1" kern="1200" baseline="0" dirty="0">
                        <a:solidFill>
                          <a:schemeClr val="lt1"/>
                        </a:solidFill>
                        <a:latin typeface="+mn-lt"/>
                        <a:ea typeface="+mn-ea"/>
                        <a:cs typeface="+mn-cs"/>
                      </a:endParaRPr>
                    </a:p>
                  </a:txBody>
                  <a:tcPr marL="83063" marR="83063"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endParaRPr lang="en-US" sz="1600" kern="1200" baseline="0" dirty="0" smtClean="0"/>
                    </a:p>
                    <a:p>
                      <a:pPr algn="ctr"/>
                      <a:r>
                        <a:rPr lang="en-US" sz="1600" kern="1200" baseline="0" dirty="0" smtClean="0"/>
                        <a:t>Estimated</a:t>
                      </a:r>
                    </a:p>
                    <a:p>
                      <a:pPr algn="ctr"/>
                      <a:r>
                        <a:rPr lang="en-US" sz="1600" kern="1200" baseline="0" dirty="0" smtClean="0"/>
                        <a:t>Effect on TE Events</a:t>
                      </a:r>
                      <a:endParaRPr lang="en-US" sz="1600" b="1" kern="1200" dirty="0">
                        <a:solidFill>
                          <a:schemeClr val="bg1">
                            <a:lumMod val="50000"/>
                          </a:schemeClr>
                        </a:solidFill>
                        <a:latin typeface="+mn-lt"/>
                        <a:ea typeface="+mn-ea"/>
                        <a:cs typeface="+mn-cs"/>
                      </a:endParaRPr>
                    </a:p>
                  </a:txBody>
                  <a:tcPr marL="83063" marR="83063"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endParaRPr lang="en-US" sz="1400" dirty="0" smtClean="0"/>
                    </a:p>
                    <a:p>
                      <a:pPr marL="0" marR="0" algn="ctr">
                        <a:spcBef>
                          <a:spcPts val="0"/>
                        </a:spcBef>
                        <a:spcAft>
                          <a:spcPts val="0"/>
                        </a:spcAft>
                      </a:pPr>
                      <a:endParaRPr lang="en-US" sz="1400" dirty="0" smtClean="0"/>
                    </a:p>
                    <a:p>
                      <a:pPr marL="0" marR="0" algn="ctr">
                        <a:spcBef>
                          <a:spcPts val="0"/>
                        </a:spcBef>
                        <a:spcAft>
                          <a:spcPts val="0"/>
                        </a:spcAft>
                      </a:pPr>
                      <a:endParaRPr lang="en-US" sz="1400" dirty="0" smtClean="0"/>
                    </a:p>
                    <a:p>
                      <a:pPr marL="0" marR="0" algn="ctr">
                        <a:spcBef>
                          <a:spcPts val="0"/>
                        </a:spcBef>
                        <a:spcAft>
                          <a:spcPts val="0"/>
                        </a:spcAft>
                      </a:pPr>
                      <a:r>
                        <a:rPr lang="en-US" sz="1400" dirty="0" smtClean="0"/>
                        <a:t>Overall Strength</a:t>
                      </a:r>
                    </a:p>
                    <a:p>
                      <a:pPr marL="0" marR="0" algn="ctr">
                        <a:spcBef>
                          <a:spcPts val="0"/>
                        </a:spcBef>
                        <a:spcAft>
                          <a:spcPts val="0"/>
                        </a:spcAft>
                      </a:pPr>
                      <a:r>
                        <a:rPr lang="en-US" sz="1400" baseline="0" dirty="0" smtClean="0"/>
                        <a:t> </a:t>
                      </a:r>
                      <a:r>
                        <a:rPr lang="en-US" sz="1400" dirty="0" smtClean="0"/>
                        <a:t>of Evidence</a:t>
                      </a:r>
                      <a:endParaRPr lang="en-US" sz="1400" dirty="0"/>
                    </a:p>
                  </a:txBody>
                  <a:tcPr marL="5308" marR="5308" marT="5077" marB="507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r>
              <a:tr h="3552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baseline="0" dirty="0" smtClean="0"/>
                        <a:t>Adult cardiac surgery</a:t>
                      </a:r>
                      <a:endParaRPr lang="en-US" sz="1600" dirty="0" smtClean="0"/>
                    </a:p>
                  </a:txBody>
                  <a:tcPr marR="83063" anchor="ctr"/>
                </a:tc>
                <a:tc>
                  <a:txBody>
                    <a:bodyPr/>
                    <a:lstStyle/>
                    <a:p>
                      <a:pPr algn="ctr"/>
                      <a:r>
                        <a:rPr lang="en-US" sz="1600" kern="1200" baseline="0" dirty="0" smtClean="0"/>
                        <a:t>19/203</a:t>
                      </a:r>
                    </a:p>
                    <a:p>
                      <a:pPr algn="ctr"/>
                      <a:r>
                        <a:rPr lang="en-US" sz="1600" kern="1200" baseline="0" dirty="0" smtClean="0"/>
                        <a:t>(9.4)</a:t>
                      </a:r>
                      <a:endParaRPr lang="en-US" sz="1600" dirty="0"/>
                    </a:p>
                  </a:txBody>
                  <a:tcPr marL="83063" marR="83063" anchor="ctr"/>
                </a:tc>
                <a:tc>
                  <a:txBody>
                    <a:bodyPr/>
                    <a:lstStyle/>
                    <a:p>
                      <a:pPr algn="ctr"/>
                      <a:r>
                        <a:rPr lang="en-US" sz="1600" kern="1200" baseline="0" dirty="0" smtClean="0"/>
                        <a:t>8/170</a:t>
                      </a:r>
                    </a:p>
                    <a:p>
                      <a:pPr algn="ctr"/>
                      <a:r>
                        <a:rPr lang="en-US" sz="1600" kern="1200" baseline="0" dirty="0" smtClean="0"/>
                        <a:t>(4.7)</a:t>
                      </a:r>
                      <a:endParaRPr lang="en-US" sz="1600" dirty="0"/>
                    </a:p>
                  </a:txBody>
                  <a:tcPr marL="83063" marR="83063" anchor="ctr"/>
                </a:tc>
                <a:tc>
                  <a:txBody>
                    <a:bodyPr/>
                    <a:lstStyle/>
                    <a:p>
                      <a:pPr algn="ctr"/>
                      <a:r>
                        <a:rPr lang="en-US" sz="1600" kern="1200" baseline="0" dirty="0" smtClean="0"/>
                        <a:t>0.053</a:t>
                      </a:r>
                    </a:p>
                    <a:p>
                      <a:pPr algn="ctr"/>
                      <a:r>
                        <a:rPr lang="en-US" sz="1600" kern="1200" baseline="0" dirty="0" smtClean="0"/>
                        <a:t>(0.01 to 0.096)</a:t>
                      </a:r>
                      <a:endParaRPr lang="en-US" sz="1600" dirty="0"/>
                    </a:p>
                  </a:txBody>
                  <a:tcPr marL="83063" marR="83063" anchor="ctr"/>
                </a:tc>
                <a:tc>
                  <a:txBody>
                    <a:bodyPr/>
                    <a:lstStyle/>
                    <a:p>
                      <a:pPr algn="ctr"/>
                      <a:r>
                        <a:rPr lang="en-US" sz="1600" dirty="0" smtClean="0"/>
                        <a:t>Increase with</a:t>
                      </a:r>
                    </a:p>
                    <a:p>
                      <a:pPr algn="ctr"/>
                      <a:r>
                        <a:rPr lang="en-US" sz="1600" dirty="0" smtClean="0"/>
                        <a:t>rFVIIa </a:t>
                      </a:r>
                      <a:endParaRPr lang="en-US" sz="1600" dirty="0"/>
                    </a:p>
                  </a:txBody>
                  <a:tcPr marL="83063" marR="83063" anchor="ctr"/>
                </a:tc>
                <a:tc>
                  <a:txBody>
                    <a:bodyPr/>
                    <a:lstStyle/>
                    <a:p>
                      <a:pPr marL="0" marR="0" algn="ctr">
                        <a:spcBef>
                          <a:spcPts val="0"/>
                        </a:spcBef>
                        <a:spcAft>
                          <a:spcPts val="0"/>
                        </a:spcAft>
                      </a:pPr>
                      <a:r>
                        <a:rPr lang="en-US" sz="1400" dirty="0" smtClean="0"/>
                        <a:t>●●</a:t>
                      </a:r>
                      <a:r>
                        <a:rPr lang="en-US" sz="1400" dirty="0" smtClean="0">
                          <a:latin typeface="Minion Pro"/>
                        </a:rPr>
                        <a:t>○</a:t>
                      </a:r>
                      <a:endParaRPr lang="en-US" sz="1400" dirty="0">
                        <a:latin typeface="Times New Roman"/>
                        <a:ea typeface="Times New Roman"/>
                      </a:endParaRPr>
                    </a:p>
                  </a:txBody>
                  <a:tcPr marL="7582" marR="7582" marT="7252" marB="7252" anchor="ctr"/>
                </a:tc>
              </a:tr>
            </a:tbl>
          </a:graphicData>
        </a:graphic>
      </p:graphicFrame>
      <p:sp>
        <p:nvSpPr>
          <p:cNvPr id="30724" name="Rectangle 6"/>
          <p:cNvSpPr>
            <a:spLocks noChangeArrowheads="1"/>
          </p:cNvSpPr>
          <p:nvPr/>
        </p:nvSpPr>
        <p:spPr bwMode="auto">
          <a:xfrm>
            <a:off x="304800" y="3668713"/>
            <a:ext cx="8534400" cy="369887"/>
          </a:xfrm>
          <a:prstGeom prst="rect">
            <a:avLst/>
          </a:prstGeom>
          <a:noFill/>
          <a:ln w="9525">
            <a:noFill/>
            <a:miter lim="800000"/>
            <a:headEnd/>
            <a:tailEnd/>
          </a:ln>
        </p:spPr>
        <p:txBody>
          <a:bodyPr>
            <a:spAutoFit/>
          </a:bodyPr>
          <a:lstStyle/>
          <a:p>
            <a:r>
              <a:rPr lang="en-US" sz="1800">
                <a:solidFill>
                  <a:schemeClr val="bg1"/>
                </a:solidFill>
              </a:rPr>
              <a:t>CI = confidence interval; TE = thromboembolic.</a:t>
            </a:r>
          </a:p>
        </p:txBody>
      </p:sp>
      <p:sp>
        <p:nvSpPr>
          <p:cNvPr id="9" name="Rectangle 8"/>
          <p:cNvSpPr>
            <a:spLocks noChangeArrowheads="1"/>
          </p:cNvSpPr>
          <p:nvPr/>
        </p:nvSpPr>
        <p:spPr bwMode="auto">
          <a:xfrm>
            <a:off x="457200" y="5867400"/>
            <a:ext cx="8305800" cy="430213"/>
          </a:xfrm>
          <a:prstGeom prst="rect">
            <a:avLst/>
          </a:prstGeom>
          <a:noFill/>
          <a:ln w="9525">
            <a:noFill/>
            <a:miter lim="800000"/>
            <a:headEnd/>
            <a:tailEnd/>
          </a:ln>
        </p:spPr>
        <p:txBody>
          <a:bodyPr>
            <a:spAutoFit/>
          </a:bodyPr>
          <a:lstStyle/>
          <a:p>
            <a:pPr eaLnBrk="0" hangingPunct="0">
              <a:defRPr/>
            </a:pPr>
            <a:r>
              <a:rPr lang="en-US" sz="1100" dirty="0">
                <a:solidFill>
                  <a:schemeClr val="bg1">
                    <a:lumMod val="20000"/>
                    <a:lumOff val="80000"/>
                  </a:schemeClr>
                </a:solidFill>
                <a:latin typeface="Palatino Linotype" pitchFamily="18" charset="0"/>
                <a:ea typeface="+mn-ea"/>
              </a:rPr>
              <a:t>Yank V, et al. AHRQ Comparative Effectiveness Review No. 21.  Available at:   </a:t>
            </a:r>
            <a:r>
              <a:rPr lang="en-US" sz="1100" dirty="0">
                <a:solidFill>
                  <a:schemeClr val="bg1"/>
                </a:solidFill>
                <a:latin typeface="+mn-lt"/>
                <a:ea typeface="+mn-ea"/>
                <a:cs typeface="Times New Roman" pitchFamily="18" charset="0"/>
              </a:rPr>
              <a:t>http://effectivehealthcare.ahrq.gov/index.cfm/search-for-guides-reviews-and-reports/?pageaction=displayproduct&amp;productID=450</a:t>
            </a:r>
            <a:r>
              <a:rPr lang="en-US" sz="1100" dirty="0">
                <a:solidFill>
                  <a:schemeClr val="bg1"/>
                </a:solidFill>
                <a:latin typeface="+mn-lt"/>
                <a:ea typeface="+mn-ea"/>
              </a:rPr>
              <a:t>.</a:t>
            </a: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3"/>
          <p:cNvSpPr>
            <a:spLocks noGrp="1"/>
          </p:cNvSpPr>
          <p:nvPr>
            <p:ph type="ctrTitle" idx="4294967295"/>
          </p:nvPr>
        </p:nvSpPr>
        <p:spPr>
          <a:xfrm>
            <a:off x="0" y="1444625"/>
            <a:ext cx="7734300" cy="1565275"/>
          </a:xfrm>
        </p:spPr>
        <p:txBody>
          <a:bodyPr/>
          <a:lstStyle/>
          <a:p>
            <a:pPr algn="ctr"/>
            <a:r>
              <a:rPr lang="en-US" smtClean="0"/>
              <a:t>Evidence of rFVIIa Use for Pediatric Cardiac Surgery, Liver Transplantation, and Prostatectomy vs. Usual Care</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Placeholder 4"/>
          <p:cNvSpPr>
            <a:spLocks noGrp="1"/>
          </p:cNvSpPr>
          <p:nvPr>
            <p:ph idx="1"/>
          </p:nvPr>
        </p:nvSpPr>
        <p:spPr bwMode="auto">
          <a:xfrm>
            <a:off x="457200" y="1298575"/>
            <a:ext cx="8229600" cy="4827588"/>
          </a:xfrm>
          <a:noFill/>
          <a:ln>
            <a:miter lim="800000"/>
            <a:headEnd/>
            <a:tailEnd/>
          </a:ln>
        </p:spPr>
        <p:txBody>
          <a:bodyPr vert="horz" wrap="square" numCol="1" anchor="t" anchorCtr="0" compatLnSpc="1">
            <a:prstTxWarp prst="textNoShape">
              <a:avLst/>
            </a:prstTxWarp>
          </a:bodyPr>
          <a:lstStyle/>
          <a:p>
            <a:pPr marL="317500" indent="-317500">
              <a:lnSpc>
                <a:spcPct val="90000"/>
              </a:lnSpc>
            </a:pPr>
            <a:r>
              <a:rPr lang="en-US" smtClean="0"/>
              <a:t>Approved by the FDA for use in patients with hemophilia A or B with inhibitors, acquired hemophilia, and congenital factor VII deficiency. </a:t>
            </a:r>
          </a:p>
          <a:p>
            <a:pPr marL="317500" indent="-317500">
              <a:lnSpc>
                <a:spcPct val="90000"/>
              </a:lnSpc>
            </a:pPr>
            <a:r>
              <a:rPr lang="en-US" smtClean="0"/>
              <a:t>Increasingly used off-label beyond hemophilia-related indications to prevent excessive bleeding for a range of surgical and medical conditions.</a:t>
            </a:r>
          </a:p>
          <a:p>
            <a:pPr marL="317500" indent="-317500">
              <a:lnSpc>
                <a:spcPct val="90000"/>
              </a:lnSpc>
            </a:pPr>
            <a:r>
              <a:rPr lang="en-US" smtClean="0"/>
              <a:t>In the past decade, off-label use of rFVIIa in the hospital has significantly increased. The three most common uses are for spontaneous intracranial hemorrhage, bleeding secondary to trauma, and adult cardiac surgery.</a:t>
            </a:r>
          </a:p>
        </p:txBody>
      </p:sp>
      <p:sp>
        <p:nvSpPr>
          <p:cNvPr id="5123" name="Title 1"/>
          <p:cNvSpPr>
            <a:spLocks noGrp="1"/>
          </p:cNvSpPr>
          <p:nvPr>
            <p:ph type="title"/>
          </p:nvPr>
        </p:nvSpPr>
        <p:spPr/>
        <p:txBody>
          <a:bodyPr/>
          <a:lstStyle/>
          <a:p>
            <a:r>
              <a:rPr lang="en-US" smtClean="0"/>
              <a:t>Introduction to Recombinant Activated Factor VII (rFVIIa)</a:t>
            </a:r>
          </a:p>
        </p:txBody>
      </p:sp>
      <p:sp>
        <p:nvSpPr>
          <p:cNvPr id="6" name="Rectangle 6"/>
          <p:cNvSpPr>
            <a:spLocks noChangeArrowheads="1"/>
          </p:cNvSpPr>
          <p:nvPr/>
        </p:nvSpPr>
        <p:spPr bwMode="auto">
          <a:xfrm>
            <a:off x="457200" y="5894388"/>
            <a:ext cx="8305800" cy="430212"/>
          </a:xfrm>
          <a:prstGeom prst="rect">
            <a:avLst/>
          </a:prstGeom>
          <a:noFill/>
          <a:ln w="9525">
            <a:noFill/>
            <a:miter lim="800000"/>
            <a:headEnd/>
            <a:tailEnd/>
          </a:ln>
        </p:spPr>
        <p:txBody>
          <a:bodyPr>
            <a:spAutoFit/>
          </a:bodyPr>
          <a:lstStyle/>
          <a:p>
            <a:pPr eaLnBrk="0" hangingPunct="0">
              <a:defRPr/>
            </a:pPr>
            <a:r>
              <a:rPr lang="en-US" sz="1100" dirty="0">
                <a:solidFill>
                  <a:schemeClr val="bg1">
                    <a:lumMod val="20000"/>
                    <a:lumOff val="80000"/>
                  </a:schemeClr>
                </a:solidFill>
                <a:latin typeface="Palatino Linotype" pitchFamily="18" charset="0"/>
                <a:ea typeface="+mn-ea"/>
              </a:rPr>
              <a:t>Yank V, et al. AHRQ Comparative Effectiveness Review No. 21.  Available at:   </a:t>
            </a:r>
            <a:r>
              <a:rPr lang="en-US" sz="1100" dirty="0">
                <a:solidFill>
                  <a:schemeClr val="bg1"/>
                </a:solidFill>
                <a:latin typeface="+mn-lt"/>
                <a:ea typeface="+mn-ea"/>
                <a:cs typeface="Times New Roman" pitchFamily="18" charset="0"/>
              </a:rPr>
              <a:t>http://effectivehealthcare.ahrq.gov/index.cfm/search-for-guides-reviews-and-reports/?pageaction=displayproduct&amp;productID=450</a:t>
            </a:r>
            <a:r>
              <a:rPr lang="en-US" sz="1100" dirty="0">
                <a:solidFill>
                  <a:schemeClr val="bg1"/>
                </a:solidFill>
                <a:latin typeface="+mn-lt"/>
                <a:ea typeface="+mn-ea"/>
              </a:rPr>
              <a: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Overview of rFVIIa Use for </a:t>
            </a:r>
            <a:br>
              <a:rPr lang="en-US" smtClean="0"/>
            </a:br>
            <a:r>
              <a:rPr lang="en-US" smtClean="0"/>
              <a:t>Liver Transplantation</a:t>
            </a:r>
          </a:p>
        </p:txBody>
      </p:sp>
      <p:graphicFrame>
        <p:nvGraphicFramePr>
          <p:cNvPr id="4" name="Chart Placeholder 3" descr="There were four RCTs (two of fair quality, two of poor quality) and one comparative observational study (fair quality) with 215 patients who received prophylactic rFVIIa at initiation of liver transplantation. This yielded low strength of evidence with fair applicability for prophylactic use in the population targeted—patients with cirrhosis of Child’s class B or C. There was no effect of rFVIIa use on mortality or thromboembolism relative to usual care. There was a trend across studies  toward reduced RBC transfusion requirements with rFVIIa use vs. usual care. Neither operating room time nor ICU length of stay  were reduced with rFVIIa use when compared to usual care. Current evidence of low strength is too limited to compare harms and benefits."/>
          <p:cNvGraphicFramePr>
            <a:graphicFrameLocks noGrp="1"/>
          </p:cNvGraphicFramePr>
          <p:nvPr>
            <p:ph type="chart" sz="half" idx="2"/>
          </p:nvPr>
        </p:nvGraphicFramePr>
        <p:xfrm>
          <a:off x="304800" y="1295400"/>
          <a:ext cx="8610600" cy="4187851"/>
        </p:xfrm>
        <a:graphic>
          <a:graphicData uri="http://schemas.openxmlformats.org/drawingml/2006/table">
            <a:tbl>
              <a:tblPr firstRow="1" bandRow="1">
                <a:tableStyleId>{775DCB02-9BB8-47FD-8907-85C794F793BA}</a:tableStyleId>
              </a:tblPr>
              <a:tblGrid>
                <a:gridCol w="1757921"/>
                <a:gridCol w="1275323"/>
                <a:gridCol w="966922"/>
                <a:gridCol w="1199735"/>
                <a:gridCol w="1962899"/>
                <a:gridCol w="1447800"/>
              </a:tblGrid>
              <a:tr h="774746">
                <a:tc>
                  <a:txBody>
                    <a:bodyPr/>
                    <a:lstStyle/>
                    <a:p>
                      <a:pPr marL="0" marR="0">
                        <a:spcBef>
                          <a:spcPts val="0"/>
                        </a:spcBef>
                        <a:spcAft>
                          <a:spcPts val="0"/>
                        </a:spcAft>
                        <a:tabLst>
                          <a:tab pos="2171700" algn="l"/>
                        </a:tabLst>
                      </a:pPr>
                      <a:r>
                        <a:rPr lang="en-US" sz="1600" dirty="0" smtClean="0"/>
                        <a:t>Outcomes</a:t>
                      </a:r>
                      <a:endParaRPr lang="en-US" sz="1600" dirty="0"/>
                    </a:p>
                    <a:p>
                      <a:pPr marL="0" marR="0">
                        <a:spcBef>
                          <a:spcPts val="0"/>
                        </a:spcBef>
                        <a:spcAft>
                          <a:spcPts val="0"/>
                        </a:spcAft>
                        <a:tabLst>
                          <a:tab pos="2171700" algn="l"/>
                        </a:tabLst>
                      </a:pPr>
                      <a:r>
                        <a:rPr lang="en-US" sz="1600" dirty="0"/>
                        <a:t>of Interest</a:t>
                      </a:r>
                      <a:endParaRPr lang="en-US" sz="1600" dirty="0">
                        <a:solidFill>
                          <a:schemeClr val="bg1"/>
                        </a:solidFill>
                        <a:latin typeface="Times New Roman"/>
                        <a:ea typeface="Times New Roman"/>
                      </a:endParaRPr>
                    </a:p>
                  </a:txBody>
                  <a:tcPr marR="41287" marT="6969" marB="6969" anchor="b"/>
                </a:tc>
                <a:tc>
                  <a:txBody>
                    <a:bodyPr/>
                    <a:lstStyle/>
                    <a:p>
                      <a:pPr marL="0" marR="0" algn="ctr">
                        <a:spcBef>
                          <a:spcPts val="0"/>
                        </a:spcBef>
                        <a:spcAft>
                          <a:spcPts val="0"/>
                        </a:spcAft>
                        <a:tabLst>
                          <a:tab pos="2171700" algn="l"/>
                        </a:tabLst>
                      </a:pPr>
                      <a:r>
                        <a:rPr lang="en-US" sz="1600" dirty="0"/>
                        <a:t>Number of </a:t>
                      </a:r>
                      <a:endParaRPr lang="en-US" sz="1600" dirty="0" smtClean="0"/>
                    </a:p>
                    <a:p>
                      <a:pPr marL="0" marR="0" algn="ctr">
                        <a:spcBef>
                          <a:spcPts val="0"/>
                        </a:spcBef>
                        <a:spcAft>
                          <a:spcPts val="0"/>
                        </a:spcAft>
                        <a:tabLst>
                          <a:tab pos="2171700" algn="l"/>
                        </a:tabLst>
                      </a:pPr>
                      <a:r>
                        <a:rPr lang="en-US" sz="1600" dirty="0" smtClean="0"/>
                        <a:t>Studies</a:t>
                      </a:r>
                      <a:endParaRPr lang="en-US" sz="1600" dirty="0">
                        <a:solidFill>
                          <a:schemeClr val="bg1"/>
                        </a:solidFill>
                        <a:latin typeface="Times New Roman"/>
                        <a:ea typeface="Times New Roman"/>
                      </a:endParaRPr>
                    </a:p>
                  </a:txBody>
                  <a:tcPr marL="20644" marR="41287" marT="6969" marB="6969" anchor="b"/>
                </a:tc>
                <a:tc gridSpan="2">
                  <a:txBody>
                    <a:bodyPr/>
                    <a:lstStyle/>
                    <a:p>
                      <a:pPr marL="0" marR="0" algn="ctr">
                        <a:spcBef>
                          <a:spcPts val="0"/>
                        </a:spcBef>
                        <a:spcAft>
                          <a:spcPts val="0"/>
                        </a:spcAft>
                        <a:tabLst>
                          <a:tab pos="2171700" algn="l"/>
                        </a:tabLst>
                      </a:pPr>
                      <a:r>
                        <a:rPr lang="en-US" sz="1600" dirty="0"/>
                        <a:t>Number of Subjects</a:t>
                      </a:r>
                      <a:endParaRPr lang="en-US" sz="1600" dirty="0">
                        <a:solidFill>
                          <a:schemeClr val="bg1"/>
                        </a:solidFill>
                        <a:latin typeface="Times New Roman"/>
                        <a:ea typeface="Times New Roman"/>
                      </a:endParaRPr>
                    </a:p>
                  </a:txBody>
                  <a:tcPr marL="10322" marR="10322" marT="6969" marB="6969" anchor="b"/>
                </a:tc>
                <a:tc hMerge="1">
                  <a:txBody>
                    <a:bodyPr/>
                    <a:lstStyle/>
                    <a:p>
                      <a:endParaRPr lang="en-US"/>
                    </a:p>
                  </a:txBody>
                  <a:tcPr/>
                </a:tc>
                <a:tc>
                  <a:txBody>
                    <a:bodyPr/>
                    <a:lstStyle/>
                    <a:p>
                      <a:pPr marL="0" marR="0" algn="ctr">
                        <a:spcBef>
                          <a:spcPts val="0"/>
                        </a:spcBef>
                        <a:spcAft>
                          <a:spcPts val="0"/>
                        </a:spcAft>
                        <a:tabLst>
                          <a:tab pos="2171700" algn="l"/>
                        </a:tabLst>
                      </a:pPr>
                      <a:r>
                        <a:rPr lang="en-US" sz="1600" dirty="0"/>
                        <a:t>Estimated</a:t>
                      </a:r>
                    </a:p>
                    <a:p>
                      <a:pPr marL="0" marR="0" algn="ctr">
                        <a:spcBef>
                          <a:spcPts val="0"/>
                        </a:spcBef>
                        <a:spcAft>
                          <a:spcPts val="0"/>
                        </a:spcAft>
                        <a:tabLst>
                          <a:tab pos="2171700" algn="l"/>
                        </a:tabLst>
                      </a:pPr>
                      <a:r>
                        <a:rPr lang="en-US" sz="1600" dirty="0" smtClean="0"/>
                        <a:t>Effect of rFVIIa</a:t>
                      </a:r>
                      <a:endParaRPr lang="en-US" sz="1600" dirty="0">
                        <a:solidFill>
                          <a:schemeClr val="bg1"/>
                        </a:solidFill>
                        <a:latin typeface="Times New Roman"/>
                        <a:ea typeface="Times New Roman"/>
                      </a:endParaRPr>
                    </a:p>
                  </a:txBody>
                  <a:tcPr marL="20644" marR="20644" marT="6969" marB="6969" anchor="b"/>
                </a:tc>
                <a:tc>
                  <a:txBody>
                    <a:bodyPr/>
                    <a:lstStyle/>
                    <a:p>
                      <a:pPr marL="0" marR="0" algn="ctr">
                        <a:spcBef>
                          <a:spcPts val="0"/>
                        </a:spcBef>
                        <a:spcAft>
                          <a:spcPts val="0"/>
                        </a:spcAft>
                        <a:tabLst>
                          <a:tab pos="2171700" algn="l"/>
                        </a:tabLst>
                      </a:pPr>
                      <a:r>
                        <a:rPr lang="en-US" sz="1600" dirty="0"/>
                        <a:t>Overall Strength of </a:t>
                      </a:r>
                      <a:r>
                        <a:rPr lang="en-US" sz="1600" dirty="0" smtClean="0"/>
                        <a:t>Evidence</a:t>
                      </a:r>
                      <a:endParaRPr lang="en-US" sz="1600" dirty="0">
                        <a:solidFill>
                          <a:schemeClr val="bg1"/>
                        </a:solidFill>
                        <a:latin typeface="Times New Roman"/>
                        <a:ea typeface="Times New Roman"/>
                      </a:endParaRPr>
                    </a:p>
                  </a:txBody>
                  <a:tcPr marL="20644" marR="41287" marT="6969" marB="6969" anchor="b"/>
                </a:tc>
              </a:tr>
              <a:tr h="345491">
                <a:tc>
                  <a:txBody>
                    <a:bodyPr/>
                    <a:lstStyle/>
                    <a:p>
                      <a:pPr marL="0" marR="0">
                        <a:spcBef>
                          <a:spcPts val="0"/>
                        </a:spcBef>
                        <a:spcAft>
                          <a:spcPts val="0"/>
                        </a:spcAft>
                        <a:tabLst>
                          <a:tab pos="2171700" algn="l"/>
                        </a:tabLst>
                      </a:pPr>
                      <a:endParaRPr lang="en-US" sz="1600" dirty="0">
                        <a:solidFill>
                          <a:schemeClr val="bg1"/>
                        </a:solidFill>
                        <a:latin typeface="Times New Roman"/>
                        <a:ea typeface="Times New Roman"/>
                      </a:endParaRPr>
                    </a:p>
                  </a:txBody>
                  <a:tcPr marR="41287" marT="6969" marB="6969" anchor="ctr"/>
                </a:tc>
                <a:tc>
                  <a:txBody>
                    <a:bodyPr/>
                    <a:lstStyle/>
                    <a:p>
                      <a:pPr marL="0" marR="0" algn="ctr">
                        <a:spcBef>
                          <a:spcPts val="0"/>
                        </a:spcBef>
                        <a:spcAft>
                          <a:spcPts val="0"/>
                        </a:spcAft>
                        <a:tabLst>
                          <a:tab pos="2171700" algn="l"/>
                        </a:tabLst>
                      </a:pPr>
                      <a:endParaRPr lang="en-US" sz="1600" dirty="0">
                        <a:solidFill>
                          <a:schemeClr val="bg1"/>
                        </a:solidFill>
                        <a:latin typeface="Times New Roman"/>
                        <a:ea typeface="Times New Roman"/>
                      </a:endParaRPr>
                    </a:p>
                  </a:txBody>
                  <a:tcPr marL="20644" marR="41287" marT="6969" marB="6969" anchor="ctr"/>
                </a:tc>
                <a:tc>
                  <a:txBody>
                    <a:bodyPr/>
                    <a:lstStyle/>
                    <a:p>
                      <a:pPr marL="0" marR="0" algn="ctr">
                        <a:spcBef>
                          <a:spcPts val="0"/>
                        </a:spcBef>
                        <a:spcAft>
                          <a:spcPts val="0"/>
                        </a:spcAft>
                        <a:tabLst>
                          <a:tab pos="2171700" algn="l"/>
                        </a:tabLst>
                      </a:pPr>
                      <a:r>
                        <a:rPr lang="en-US" sz="1600" kern="1200" dirty="0" smtClean="0"/>
                        <a:t>rFVIIa</a:t>
                      </a:r>
                      <a:endParaRPr lang="en-US" sz="1600" kern="1200" dirty="0">
                        <a:solidFill>
                          <a:schemeClr val="dk1"/>
                        </a:solidFill>
                        <a:latin typeface="+mn-lt"/>
                        <a:ea typeface="+mn-ea"/>
                        <a:cs typeface="+mn-cs"/>
                      </a:endParaRPr>
                    </a:p>
                  </a:txBody>
                  <a:tcPr marL="20644" marR="41287" marT="6969" marB="6969" anchor="ctr"/>
                </a:tc>
                <a:tc>
                  <a:txBody>
                    <a:bodyPr/>
                    <a:lstStyle/>
                    <a:p>
                      <a:pPr marL="0" marR="0" algn="ctr">
                        <a:spcBef>
                          <a:spcPts val="0"/>
                        </a:spcBef>
                        <a:spcAft>
                          <a:spcPts val="0"/>
                        </a:spcAft>
                        <a:tabLst>
                          <a:tab pos="2171700" algn="l"/>
                        </a:tabLst>
                      </a:pPr>
                      <a:r>
                        <a:rPr lang="en-US" sz="1600" kern="1200" dirty="0" smtClean="0"/>
                        <a:t>Usual Care</a:t>
                      </a:r>
                      <a:endParaRPr lang="en-US" sz="1600" kern="1200" dirty="0">
                        <a:solidFill>
                          <a:schemeClr val="dk1"/>
                        </a:solidFill>
                        <a:latin typeface="+mn-lt"/>
                        <a:ea typeface="+mn-ea"/>
                        <a:cs typeface="+mn-cs"/>
                      </a:endParaRPr>
                    </a:p>
                  </a:txBody>
                  <a:tcPr marL="20644" marR="41287" marT="6969" marB="6969" anchor="ctr"/>
                </a:tc>
                <a:tc>
                  <a:txBody>
                    <a:bodyPr/>
                    <a:lstStyle/>
                    <a:p>
                      <a:pPr marL="0" marR="0" algn="ctr">
                        <a:spcBef>
                          <a:spcPts val="0"/>
                        </a:spcBef>
                        <a:spcAft>
                          <a:spcPts val="0"/>
                        </a:spcAft>
                        <a:tabLst>
                          <a:tab pos="2171700" algn="l"/>
                        </a:tabLst>
                      </a:pPr>
                      <a:endParaRPr lang="en-US" sz="1600" dirty="0">
                        <a:solidFill>
                          <a:schemeClr val="bg1"/>
                        </a:solidFill>
                        <a:latin typeface="Times New Roman"/>
                        <a:ea typeface="Times New Roman"/>
                      </a:endParaRPr>
                    </a:p>
                  </a:txBody>
                  <a:tcPr marL="10322" marR="10322" marT="6969" marB="6969" anchor="ctr"/>
                </a:tc>
                <a:tc>
                  <a:txBody>
                    <a:bodyPr/>
                    <a:lstStyle/>
                    <a:p>
                      <a:pPr marL="0" marR="0" algn="ctr">
                        <a:spcBef>
                          <a:spcPts val="0"/>
                        </a:spcBef>
                        <a:spcAft>
                          <a:spcPts val="0"/>
                        </a:spcAft>
                        <a:tabLst>
                          <a:tab pos="2171700" algn="l"/>
                        </a:tabLst>
                      </a:pPr>
                      <a:endParaRPr lang="en-US" sz="1600" dirty="0">
                        <a:solidFill>
                          <a:schemeClr val="bg1"/>
                        </a:solidFill>
                        <a:latin typeface="Times New Roman"/>
                        <a:ea typeface="Times New Roman"/>
                      </a:endParaRPr>
                    </a:p>
                  </a:txBody>
                  <a:tcPr marL="10322" marR="10322" marT="6969" marB="6969" anchor="ctr"/>
                </a:tc>
              </a:tr>
              <a:tr h="704940">
                <a:tc>
                  <a:txBody>
                    <a:bodyPr/>
                    <a:lstStyle/>
                    <a:p>
                      <a:pPr marL="0" marR="0">
                        <a:spcBef>
                          <a:spcPts val="0"/>
                        </a:spcBef>
                        <a:spcAft>
                          <a:spcPts val="0"/>
                        </a:spcAft>
                        <a:tabLst>
                          <a:tab pos="2171700" algn="l"/>
                        </a:tabLst>
                      </a:pPr>
                      <a:r>
                        <a:rPr lang="en-US" sz="1600" dirty="0"/>
                        <a:t>Mortality</a:t>
                      </a:r>
                    </a:p>
                    <a:p>
                      <a:pPr marL="0" marR="0">
                        <a:spcBef>
                          <a:spcPts val="0"/>
                        </a:spcBef>
                        <a:spcAft>
                          <a:spcPts val="0"/>
                        </a:spcAft>
                        <a:tabLst>
                          <a:tab pos="2171700" algn="l"/>
                        </a:tabLst>
                      </a:pPr>
                      <a:r>
                        <a:rPr lang="en-US" sz="1600" dirty="0"/>
                        <a:t>(timeframe unclear)</a:t>
                      </a:r>
                      <a:endParaRPr lang="en-US" sz="1600" dirty="0">
                        <a:solidFill>
                          <a:schemeClr val="bg1"/>
                        </a:solidFill>
                        <a:latin typeface="Times New Roman"/>
                        <a:ea typeface="Times New Roman"/>
                      </a:endParaRPr>
                    </a:p>
                  </a:txBody>
                  <a:tcPr marR="41287" marT="6969" marB="6969" anchor="ctr"/>
                </a:tc>
                <a:tc>
                  <a:txBody>
                    <a:bodyPr/>
                    <a:lstStyle/>
                    <a:p>
                      <a:pPr marL="0" marR="0" algn="ctr">
                        <a:spcBef>
                          <a:spcPts val="0"/>
                        </a:spcBef>
                        <a:spcAft>
                          <a:spcPts val="0"/>
                        </a:spcAft>
                        <a:tabLst>
                          <a:tab pos="2171700" algn="l"/>
                        </a:tabLst>
                      </a:pPr>
                      <a:r>
                        <a:rPr lang="en-US" sz="1600" dirty="0" smtClean="0"/>
                        <a:t>4</a:t>
                      </a:r>
                      <a:endParaRPr lang="en-US" sz="1600" dirty="0">
                        <a:solidFill>
                          <a:schemeClr val="bg1"/>
                        </a:solidFill>
                        <a:latin typeface="Times New Roman"/>
                        <a:ea typeface="Times New Roman"/>
                      </a:endParaRPr>
                    </a:p>
                  </a:txBody>
                  <a:tcPr marL="20644" marR="41287" marT="6969" marB="6969" anchor="ctr"/>
                </a:tc>
                <a:tc>
                  <a:txBody>
                    <a:bodyPr/>
                    <a:lstStyle/>
                    <a:p>
                      <a:pPr marL="0" marR="0" algn="ctr">
                        <a:spcBef>
                          <a:spcPts val="0"/>
                        </a:spcBef>
                        <a:spcAft>
                          <a:spcPts val="0"/>
                        </a:spcAft>
                        <a:tabLst>
                          <a:tab pos="2171700" algn="l"/>
                        </a:tabLst>
                      </a:pPr>
                      <a:r>
                        <a:rPr lang="en-US" sz="1600" kern="1200" dirty="0" smtClean="0"/>
                        <a:t>201</a:t>
                      </a:r>
                      <a:endParaRPr lang="en-US" sz="1600" kern="1200" dirty="0">
                        <a:solidFill>
                          <a:schemeClr val="dk1"/>
                        </a:solidFill>
                        <a:latin typeface="+mn-lt"/>
                        <a:ea typeface="+mn-ea"/>
                        <a:cs typeface="+mn-cs"/>
                      </a:endParaRPr>
                    </a:p>
                  </a:txBody>
                  <a:tcPr marL="20644" marR="41287" marT="6969" marB="6969" anchor="ctr"/>
                </a:tc>
                <a:tc>
                  <a:txBody>
                    <a:bodyPr/>
                    <a:lstStyle/>
                    <a:p>
                      <a:pPr marL="0" marR="0" algn="ctr">
                        <a:spcBef>
                          <a:spcPts val="0"/>
                        </a:spcBef>
                        <a:spcAft>
                          <a:spcPts val="0"/>
                        </a:spcAft>
                        <a:tabLst>
                          <a:tab pos="2171700" algn="l"/>
                        </a:tabLst>
                      </a:pPr>
                      <a:r>
                        <a:rPr lang="en-US" sz="1600" kern="1200" dirty="0" smtClean="0"/>
                        <a:t>102</a:t>
                      </a:r>
                      <a:endParaRPr lang="en-US" sz="1600" kern="1200" dirty="0">
                        <a:solidFill>
                          <a:schemeClr val="dk1"/>
                        </a:solidFill>
                        <a:latin typeface="+mn-lt"/>
                        <a:ea typeface="+mn-ea"/>
                        <a:cs typeface="+mn-cs"/>
                      </a:endParaRPr>
                    </a:p>
                  </a:txBody>
                  <a:tcPr marL="20644" marR="41287" marT="6969" marB="6969" anchor="ctr"/>
                </a:tc>
                <a:tc>
                  <a:txBody>
                    <a:bodyPr/>
                    <a:lstStyle/>
                    <a:p>
                      <a:pPr marL="0" marR="0" algn="ctr">
                        <a:spcBef>
                          <a:spcPts val="0"/>
                        </a:spcBef>
                        <a:spcAft>
                          <a:spcPts val="0"/>
                        </a:spcAft>
                        <a:tabLst>
                          <a:tab pos="2171700" algn="l"/>
                        </a:tabLst>
                      </a:pPr>
                      <a:r>
                        <a:rPr lang="en-US" sz="1600" dirty="0"/>
                        <a:t>No Effect</a:t>
                      </a:r>
                      <a:endParaRPr lang="en-US" sz="1600" dirty="0">
                        <a:solidFill>
                          <a:schemeClr val="bg1"/>
                        </a:solidFill>
                        <a:latin typeface="Times New Roman"/>
                        <a:ea typeface="Times New Roman"/>
                      </a:endParaRPr>
                    </a:p>
                  </a:txBody>
                  <a:tcPr marL="10322" marR="10322" marT="6969" marB="6969" anchor="ctr"/>
                </a:tc>
                <a:tc>
                  <a:txBody>
                    <a:bodyPr/>
                    <a:lstStyle/>
                    <a:p>
                      <a:pPr marL="0" marR="0" algn="ctr">
                        <a:spcBef>
                          <a:spcPts val="0"/>
                        </a:spcBef>
                        <a:spcAft>
                          <a:spcPts val="0"/>
                        </a:spcAft>
                        <a:tabLst>
                          <a:tab pos="2171700" algn="l"/>
                        </a:tabLst>
                      </a:pPr>
                      <a:r>
                        <a:rPr lang="en-US" sz="1600" smtClean="0"/>
                        <a:t>●</a:t>
                      </a:r>
                      <a:r>
                        <a:rPr lang="en-US" sz="1600" smtClean="0">
                          <a:latin typeface="Minion Pro"/>
                        </a:rPr>
                        <a:t>○○</a:t>
                      </a:r>
                      <a:endParaRPr lang="en-US" sz="1600" dirty="0">
                        <a:solidFill>
                          <a:schemeClr val="bg1"/>
                        </a:solidFill>
                        <a:latin typeface="Times New Roman"/>
                        <a:ea typeface="Times New Roman"/>
                      </a:endParaRPr>
                    </a:p>
                  </a:txBody>
                  <a:tcPr marL="10322" marR="10322" marT="6969" marB="6969" anchor="ctr"/>
                </a:tc>
              </a:tr>
              <a:tr h="522896">
                <a:tc>
                  <a:txBody>
                    <a:bodyPr/>
                    <a:lstStyle/>
                    <a:p>
                      <a:pPr marL="0" marR="0">
                        <a:spcBef>
                          <a:spcPts val="0"/>
                        </a:spcBef>
                        <a:spcAft>
                          <a:spcPts val="0"/>
                        </a:spcAft>
                        <a:tabLst>
                          <a:tab pos="2171700" algn="l"/>
                        </a:tabLst>
                      </a:pPr>
                      <a:r>
                        <a:rPr lang="en-US" sz="1600" dirty="0" smtClean="0"/>
                        <a:t>Thromboembolic </a:t>
                      </a:r>
                    </a:p>
                    <a:p>
                      <a:pPr marL="0" marR="0">
                        <a:spcBef>
                          <a:spcPts val="0"/>
                        </a:spcBef>
                        <a:spcAft>
                          <a:spcPts val="0"/>
                        </a:spcAft>
                        <a:tabLst>
                          <a:tab pos="2171700" algn="l"/>
                        </a:tabLst>
                      </a:pPr>
                      <a:r>
                        <a:rPr lang="en-US" sz="1600" dirty="0" smtClean="0"/>
                        <a:t>events</a:t>
                      </a:r>
                      <a:endParaRPr lang="en-US" sz="1600" dirty="0">
                        <a:solidFill>
                          <a:schemeClr val="bg1"/>
                        </a:solidFill>
                        <a:latin typeface="Times New Roman"/>
                        <a:ea typeface="Times New Roman"/>
                      </a:endParaRPr>
                    </a:p>
                  </a:txBody>
                  <a:tcPr marR="41287" marT="6969" marB="6969" anchor="ctr"/>
                </a:tc>
                <a:tc>
                  <a:txBody>
                    <a:bodyPr/>
                    <a:lstStyle/>
                    <a:p>
                      <a:pPr marL="0" marR="0" algn="ctr">
                        <a:spcBef>
                          <a:spcPts val="0"/>
                        </a:spcBef>
                        <a:spcAft>
                          <a:spcPts val="0"/>
                        </a:spcAft>
                        <a:tabLst>
                          <a:tab pos="2171700" algn="l"/>
                        </a:tabLst>
                      </a:pPr>
                      <a:r>
                        <a:rPr lang="en-US" sz="1600" dirty="0" smtClean="0"/>
                        <a:t>4</a:t>
                      </a:r>
                      <a:endParaRPr lang="en-US" sz="1600" dirty="0">
                        <a:solidFill>
                          <a:schemeClr val="bg1"/>
                        </a:solidFill>
                        <a:latin typeface="Times New Roman"/>
                        <a:ea typeface="Times New Roman"/>
                      </a:endParaRPr>
                    </a:p>
                  </a:txBody>
                  <a:tcPr marL="20644" marR="41287" marT="6969" marB="6969" anchor="ctr"/>
                </a:tc>
                <a:tc>
                  <a:txBody>
                    <a:bodyPr/>
                    <a:lstStyle/>
                    <a:p>
                      <a:pPr marL="0" marR="0" algn="ctr">
                        <a:spcBef>
                          <a:spcPts val="0"/>
                        </a:spcBef>
                        <a:spcAft>
                          <a:spcPts val="0"/>
                        </a:spcAft>
                        <a:tabLst>
                          <a:tab pos="2171700" algn="l"/>
                        </a:tabLst>
                      </a:pPr>
                      <a:r>
                        <a:rPr lang="en-US" sz="1600" dirty="0" smtClean="0"/>
                        <a:t>201</a:t>
                      </a:r>
                      <a:endParaRPr lang="en-US" sz="1600" dirty="0">
                        <a:solidFill>
                          <a:schemeClr val="bg1"/>
                        </a:solidFill>
                        <a:latin typeface="Times New Roman"/>
                        <a:ea typeface="Times New Roman"/>
                      </a:endParaRPr>
                    </a:p>
                  </a:txBody>
                  <a:tcPr marL="20644" marR="41287" marT="6969" marB="6969" anchor="ctr"/>
                </a:tc>
                <a:tc>
                  <a:txBody>
                    <a:bodyPr/>
                    <a:lstStyle/>
                    <a:p>
                      <a:pPr marL="0" marR="0" algn="ctr">
                        <a:spcBef>
                          <a:spcPts val="0"/>
                        </a:spcBef>
                        <a:spcAft>
                          <a:spcPts val="0"/>
                        </a:spcAft>
                        <a:tabLst>
                          <a:tab pos="2171700" algn="l"/>
                        </a:tabLst>
                      </a:pPr>
                      <a:r>
                        <a:rPr lang="en-US" sz="1600" dirty="0" smtClean="0"/>
                        <a:t>102</a:t>
                      </a:r>
                      <a:endParaRPr lang="en-US" sz="1600" dirty="0">
                        <a:solidFill>
                          <a:schemeClr val="bg1"/>
                        </a:solidFill>
                        <a:latin typeface="Times New Roman"/>
                        <a:ea typeface="Times New Roman"/>
                      </a:endParaRPr>
                    </a:p>
                  </a:txBody>
                  <a:tcPr marL="20644" marR="41287" marT="6969" marB="6969" anchor="ctr"/>
                </a:tc>
                <a:tc>
                  <a:txBody>
                    <a:bodyPr/>
                    <a:lstStyle/>
                    <a:p>
                      <a:pPr marL="0" marR="0" algn="ctr">
                        <a:spcBef>
                          <a:spcPts val="0"/>
                        </a:spcBef>
                        <a:spcAft>
                          <a:spcPts val="0"/>
                        </a:spcAft>
                        <a:tabLst>
                          <a:tab pos="2171700" algn="l"/>
                        </a:tabLst>
                      </a:pPr>
                      <a:r>
                        <a:rPr lang="en-US" sz="1600"/>
                        <a:t>No Effect</a:t>
                      </a:r>
                      <a:endParaRPr lang="en-US" sz="1600">
                        <a:solidFill>
                          <a:schemeClr val="bg1"/>
                        </a:solidFill>
                        <a:latin typeface="Times New Roman"/>
                        <a:ea typeface="Times New Roman"/>
                      </a:endParaRPr>
                    </a:p>
                  </a:txBody>
                  <a:tcPr marL="10322" marR="10322" marT="6969" marB="6969" anchor="ctr"/>
                </a:tc>
                <a:tc>
                  <a:txBody>
                    <a:bodyPr/>
                    <a:lstStyle/>
                    <a:p>
                      <a:pPr marL="0" marR="0" algn="ctr">
                        <a:spcBef>
                          <a:spcPts val="0"/>
                        </a:spcBef>
                        <a:spcAft>
                          <a:spcPts val="0"/>
                        </a:spcAft>
                        <a:tabLst>
                          <a:tab pos="2171700" algn="l"/>
                        </a:tabLst>
                      </a:pPr>
                      <a:r>
                        <a:rPr lang="en-US" sz="1600" smtClean="0"/>
                        <a:t>●</a:t>
                      </a:r>
                      <a:r>
                        <a:rPr lang="en-US" sz="1600" smtClean="0">
                          <a:latin typeface="Minion Pro"/>
                        </a:rPr>
                        <a:t>○○</a:t>
                      </a:r>
                      <a:endParaRPr lang="en-US" sz="1600" dirty="0">
                        <a:solidFill>
                          <a:schemeClr val="bg1"/>
                        </a:solidFill>
                        <a:latin typeface="Times New Roman"/>
                        <a:ea typeface="Times New Roman"/>
                      </a:endParaRPr>
                    </a:p>
                  </a:txBody>
                  <a:tcPr marL="10322" marR="10322" marT="6969" marB="6969" anchor="ctr"/>
                </a:tc>
              </a:tr>
              <a:tr h="774746">
                <a:tc>
                  <a:txBody>
                    <a:bodyPr/>
                    <a:lstStyle/>
                    <a:p>
                      <a:pPr marL="0" marR="0">
                        <a:spcBef>
                          <a:spcPts val="0"/>
                        </a:spcBef>
                        <a:spcAft>
                          <a:spcPts val="0"/>
                        </a:spcAft>
                        <a:tabLst>
                          <a:tab pos="2171700" algn="l"/>
                        </a:tabLst>
                      </a:pPr>
                      <a:r>
                        <a:rPr lang="en-US" sz="1600" dirty="0"/>
                        <a:t>Units of RBCs </a:t>
                      </a:r>
                      <a:endParaRPr lang="en-US" sz="1600" dirty="0" smtClean="0"/>
                    </a:p>
                    <a:p>
                      <a:pPr marL="0" marR="0">
                        <a:spcBef>
                          <a:spcPts val="0"/>
                        </a:spcBef>
                        <a:spcAft>
                          <a:spcPts val="0"/>
                        </a:spcAft>
                        <a:tabLst>
                          <a:tab pos="2171700" algn="l"/>
                        </a:tabLst>
                      </a:pPr>
                      <a:r>
                        <a:rPr lang="en-US" sz="1600" dirty="0" smtClean="0"/>
                        <a:t>transfused</a:t>
                      </a:r>
                      <a:endParaRPr lang="en-US" sz="1600" dirty="0"/>
                    </a:p>
                    <a:p>
                      <a:pPr marL="0" marR="0">
                        <a:spcBef>
                          <a:spcPts val="0"/>
                        </a:spcBef>
                        <a:spcAft>
                          <a:spcPts val="0"/>
                        </a:spcAft>
                        <a:tabLst>
                          <a:tab pos="2171700" algn="l"/>
                        </a:tabLst>
                      </a:pPr>
                      <a:r>
                        <a:rPr lang="en-US" sz="1600" dirty="0"/>
                        <a:t>in 24 hours</a:t>
                      </a:r>
                      <a:endParaRPr lang="en-US" sz="1600" dirty="0">
                        <a:solidFill>
                          <a:schemeClr val="bg1"/>
                        </a:solidFill>
                        <a:latin typeface="Times New Roman"/>
                        <a:ea typeface="Times New Roman"/>
                      </a:endParaRPr>
                    </a:p>
                  </a:txBody>
                  <a:tcPr marR="41287" marT="6969" marB="6969" anchor="ctr"/>
                </a:tc>
                <a:tc>
                  <a:txBody>
                    <a:bodyPr/>
                    <a:lstStyle/>
                    <a:p>
                      <a:pPr marL="0" marR="0" algn="ctr">
                        <a:spcBef>
                          <a:spcPts val="0"/>
                        </a:spcBef>
                        <a:spcAft>
                          <a:spcPts val="0"/>
                        </a:spcAft>
                        <a:tabLst>
                          <a:tab pos="2171700" algn="l"/>
                        </a:tabLst>
                      </a:pPr>
                      <a:r>
                        <a:rPr lang="en-US" sz="1600" dirty="0" smtClean="0"/>
                        <a:t>4</a:t>
                      </a:r>
                      <a:endParaRPr lang="en-US" sz="1600" dirty="0">
                        <a:solidFill>
                          <a:schemeClr val="bg1"/>
                        </a:solidFill>
                        <a:latin typeface="Times New Roman"/>
                        <a:ea typeface="Times New Roman"/>
                      </a:endParaRPr>
                    </a:p>
                  </a:txBody>
                  <a:tcPr marL="20644" marR="41287" marT="6969" marB="6969" anchor="ctr"/>
                </a:tc>
                <a:tc>
                  <a:txBody>
                    <a:bodyPr/>
                    <a:lstStyle/>
                    <a:p>
                      <a:pPr marL="0" marR="0" algn="ctr">
                        <a:spcBef>
                          <a:spcPts val="0"/>
                        </a:spcBef>
                        <a:spcAft>
                          <a:spcPts val="0"/>
                        </a:spcAft>
                        <a:tabLst>
                          <a:tab pos="2171700" algn="l"/>
                        </a:tabLst>
                      </a:pPr>
                      <a:r>
                        <a:rPr lang="en-US" sz="1600" dirty="0" smtClean="0"/>
                        <a:t>201</a:t>
                      </a:r>
                      <a:endParaRPr lang="en-US" sz="1600" dirty="0">
                        <a:solidFill>
                          <a:schemeClr val="bg1"/>
                        </a:solidFill>
                        <a:latin typeface="Times New Roman"/>
                        <a:ea typeface="Times New Roman"/>
                      </a:endParaRPr>
                    </a:p>
                  </a:txBody>
                  <a:tcPr marL="20644" marR="41287" marT="6969" marB="6969" anchor="ctr"/>
                </a:tc>
                <a:tc>
                  <a:txBody>
                    <a:bodyPr/>
                    <a:lstStyle/>
                    <a:p>
                      <a:pPr marL="0" marR="0" algn="ctr">
                        <a:spcBef>
                          <a:spcPts val="0"/>
                        </a:spcBef>
                        <a:spcAft>
                          <a:spcPts val="0"/>
                        </a:spcAft>
                        <a:tabLst>
                          <a:tab pos="2171700" algn="l"/>
                        </a:tabLst>
                      </a:pPr>
                      <a:r>
                        <a:rPr lang="en-US" sz="1600" dirty="0" smtClean="0"/>
                        <a:t>102</a:t>
                      </a:r>
                      <a:endParaRPr lang="en-US" sz="1600" dirty="0">
                        <a:solidFill>
                          <a:schemeClr val="bg1"/>
                        </a:solidFill>
                        <a:latin typeface="Times New Roman"/>
                        <a:ea typeface="Times New Roman"/>
                      </a:endParaRPr>
                    </a:p>
                  </a:txBody>
                  <a:tcPr marL="20644" marR="41287" marT="6969" marB="6969" anchor="ctr"/>
                </a:tc>
                <a:tc>
                  <a:txBody>
                    <a:bodyPr/>
                    <a:lstStyle/>
                    <a:p>
                      <a:pPr marL="0" marR="0" algn="ctr">
                        <a:spcBef>
                          <a:spcPts val="0"/>
                        </a:spcBef>
                        <a:spcAft>
                          <a:spcPts val="0"/>
                        </a:spcAft>
                        <a:tabLst>
                          <a:tab pos="2171700" algn="l"/>
                        </a:tabLst>
                      </a:pPr>
                      <a:r>
                        <a:rPr lang="en-US" sz="1600" dirty="0"/>
                        <a:t>Weakly Favors</a:t>
                      </a:r>
                    </a:p>
                    <a:p>
                      <a:pPr marL="0" marR="0" algn="ctr">
                        <a:spcBef>
                          <a:spcPts val="0"/>
                        </a:spcBef>
                        <a:spcAft>
                          <a:spcPts val="0"/>
                        </a:spcAft>
                        <a:tabLst>
                          <a:tab pos="2171700" algn="l"/>
                        </a:tabLst>
                      </a:pPr>
                      <a:r>
                        <a:rPr lang="en-US" sz="1600" dirty="0"/>
                        <a:t>rFVIIa</a:t>
                      </a:r>
                      <a:endParaRPr lang="en-US" sz="1600" dirty="0">
                        <a:solidFill>
                          <a:schemeClr val="bg1"/>
                        </a:solidFill>
                        <a:latin typeface="Times New Roman"/>
                        <a:ea typeface="Times New Roman"/>
                      </a:endParaRPr>
                    </a:p>
                  </a:txBody>
                  <a:tcPr marL="10322" marR="10322" marT="6969" marB="6969" anchor="ctr"/>
                </a:tc>
                <a:tc>
                  <a:txBody>
                    <a:bodyPr/>
                    <a:lstStyle/>
                    <a:p>
                      <a:pPr marL="0" marR="0" algn="ctr">
                        <a:spcBef>
                          <a:spcPts val="0"/>
                        </a:spcBef>
                        <a:spcAft>
                          <a:spcPts val="0"/>
                        </a:spcAft>
                        <a:tabLst>
                          <a:tab pos="2171700" algn="l"/>
                        </a:tabLst>
                      </a:pPr>
                      <a:r>
                        <a:rPr lang="en-US" sz="1600" smtClean="0"/>
                        <a:t>●</a:t>
                      </a:r>
                      <a:r>
                        <a:rPr lang="en-US" sz="1600" smtClean="0">
                          <a:latin typeface="Minion Pro"/>
                        </a:rPr>
                        <a:t>○○</a:t>
                      </a:r>
                      <a:endParaRPr lang="en-US" sz="1600" dirty="0">
                        <a:solidFill>
                          <a:schemeClr val="bg1"/>
                        </a:solidFill>
                        <a:latin typeface="Times New Roman"/>
                        <a:ea typeface="Times New Roman"/>
                      </a:endParaRPr>
                    </a:p>
                  </a:txBody>
                  <a:tcPr marL="10322" marR="10322" marT="6969" marB="6969" anchor="ctr"/>
                </a:tc>
              </a:tr>
              <a:tr h="345491">
                <a:tc>
                  <a:txBody>
                    <a:bodyPr/>
                    <a:lstStyle/>
                    <a:p>
                      <a:pPr marL="0" marR="0">
                        <a:spcBef>
                          <a:spcPts val="0"/>
                        </a:spcBef>
                        <a:spcAft>
                          <a:spcPts val="0"/>
                        </a:spcAft>
                        <a:tabLst>
                          <a:tab pos="2171700" algn="l"/>
                        </a:tabLst>
                      </a:pPr>
                      <a:r>
                        <a:rPr lang="en-US" sz="1600" dirty="0" smtClean="0"/>
                        <a:t>Operating room  </a:t>
                      </a:r>
                      <a:r>
                        <a:rPr lang="en-US" sz="1600" dirty="0"/>
                        <a:t>t</a:t>
                      </a:r>
                      <a:r>
                        <a:rPr lang="en-US" sz="1600" dirty="0" smtClean="0"/>
                        <a:t>ime</a:t>
                      </a:r>
                      <a:endParaRPr lang="en-US" sz="1600" dirty="0">
                        <a:solidFill>
                          <a:schemeClr val="bg1"/>
                        </a:solidFill>
                        <a:latin typeface="Times New Roman"/>
                        <a:ea typeface="Times New Roman"/>
                      </a:endParaRPr>
                    </a:p>
                  </a:txBody>
                  <a:tcPr marR="41287" marT="6969" marB="6969" anchor="ctr"/>
                </a:tc>
                <a:tc>
                  <a:txBody>
                    <a:bodyPr/>
                    <a:lstStyle/>
                    <a:p>
                      <a:pPr marL="0" marR="0" algn="ctr">
                        <a:spcBef>
                          <a:spcPts val="0"/>
                        </a:spcBef>
                        <a:spcAft>
                          <a:spcPts val="0"/>
                        </a:spcAft>
                        <a:tabLst>
                          <a:tab pos="2171700" algn="l"/>
                        </a:tabLst>
                      </a:pPr>
                      <a:r>
                        <a:rPr lang="en-US" sz="1600" dirty="0" smtClean="0"/>
                        <a:t>2</a:t>
                      </a:r>
                      <a:endParaRPr lang="en-US" sz="1600" dirty="0">
                        <a:solidFill>
                          <a:schemeClr val="bg1"/>
                        </a:solidFill>
                        <a:latin typeface="Times New Roman"/>
                        <a:ea typeface="Times New Roman"/>
                      </a:endParaRPr>
                    </a:p>
                  </a:txBody>
                  <a:tcPr marL="20644" marR="41287" marT="6969" marB="6969" anchor="ctr"/>
                </a:tc>
                <a:tc>
                  <a:txBody>
                    <a:bodyPr/>
                    <a:lstStyle/>
                    <a:p>
                      <a:pPr marL="0" marR="0" algn="ctr">
                        <a:spcBef>
                          <a:spcPts val="0"/>
                        </a:spcBef>
                        <a:spcAft>
                          <a:spcPts val="0"/>
                        </a:spcAft>
                        <a:tabLst>
                          <a:tab pos="2171700" algn="l"/>
                        </a:tabLst>
                      </a:pPr>
                      <a:r>
                        <a:rPr lang="en-US" sz="1600" dirty="0" smtClean="0"/>
                        <a:t>30</a:t>
                      </a:r>
                      <a:endParaRPr lang="en-US" sz="1600" dirty="0">
                        <a:solidFill>
                          <a:schemeClr val="bg1"/>
                        </a:solidFill>
                        <a:latin typeface="Times New Roman"/>
                        <a:ea typeface="Times New Roman"/>
                      </a:endParaRPr>
                    </a:p>
                  </a:txBody>
                  <a:tcPr marL="20644" marR="41287" marT="6969" marB="6969" anchor="ctr"/>
                </a:tc>
                <a:tc>
                  <a:txBody>
                    <a:bodyPr/>
                    <a:lstStyle/>
                    <a:p>
                      <a:pPr marL="0" marR="0" algn="ctr">
                        <a:spcBef>
                          <a:spcPts val="0"/>
                        </a:spcBef>
                        <a:spcAft>
                          <a:spcPts val="0"/>
                        </a:spcAft>
                        <a:tabLst>
                          <a:tab pos="2171700" algn="l"/>
                        </a:tabLst>
                      </a:pPr>
                      <a:r>
                        <a:rPr lang="en-US" sz="1600" dirty="0" smtClean="0"/>
                        <a:t>36</a:t>
                      </a:r>
                      <a:endParaRPr lang="en-US" sz="1600" dirty="0">
                        <a:solidFill>
                          <a:schemeClr val="bg1"/>
                        </a:solidFill>
                        <a:latin typeface="Times New Roman"/>
                        <a:ea typeface="Times New Roman"/>
                      </a:endParaRPr>
                    </a:p>
                  </a:txBody>
                  <a:tcPr marL="20644" marR="41287" marT="6969" marB="6969" anchor="ctr"/>
                </a:tc>
                <a:tc>
                  <a:txBody>
                    <a:bodyPr/>
                    <a:lstStyle/>
                    <a:p>
                      <a:pPr marL="0" marR="0" algn="ctr">
                        <a:spcBef>
                          <a:spcPts val="0"/>
                        </a:spcBef>
                        <a:spcAft>
                          <a:spcPts val="0"/>
                        </a:spcAft>
                        <a:tabLst>
                          <a:tab pos="2171700" algn="l"/>
                        </a:tabLst>
                      </a:pPr>
                      <a:r>
                        <a:rPr lang="en-US" sz="1600"/>
                        <a:t>No Effect</a:t>
                      </a:r>
                      <a:endParaRPr lang="en-US" sz="1600">
                        <a:solidFill>
                          <a:schemeClr val="bg1"/>
                        </a:solidFill>
                        <a:latin typeface="Times New Roman"/>
                        <a:ea typeface="Times New Roman"/>
                      </a:endParaRPr>
                    </a:p>
                  </a:txBody>
                  <a:tcPr marL="10322" marR="10322" marT="6969" marB="6969" anchor="ctr"/>
                </a:tc>
                <a:tc>
                  <a:txBody>
                    <a:bodyPr/>
                    <a:lstStyle/>
                    <a:p>
                      <a:pPr marL="0" marR="0" algn="ctr">
                        <a:spcBef>
                          <a:spcPts val="0"/>
                        </a:spcBef>
                        <a:spcAft>
                          <a:spcPts val="0"/>
                        </a:spcAft>
                        <a:tabLst>
                          <a:tab pos="2171700" algn="l"/>
                        </a:tabLst>
                      </a:pPr>
                      <a:r>
                        <a:rPr lang="en-US" sz="1600" smtClean="0"/>
                        <a:t>●</a:t>
                      </a:r>
                      <a:r>
                        <a:rPr lang="en-US" sz="1600" smtClean="0">
                          <a:latin typeface="Minion Pro"/>
                        </a:rPr>
                        <a:t>○○</a:t>
                      </a:r>
                      <a:endParaRPr lang="en-US" sz="1600" dirty="0">
                        <a:solidFill>
                          <a:schemeClr val="bg1"/>
                        </a:solidFill>
                        <a:latin typeface="Times New Roman"/>
                        <a:ea typeface="Times New Roman"/>
                      </a:endParaRPr>
                    </a:p>
                  </a:txBody>
                  <a:tcPr marL="10322" marR="10322" marT="6969" marB="6969" anchor="ctr"/>
                </a:tc>
              </a:tr>
              <a:tr h="522896">
                <a:tc>
                  <a:txBody>
                    <a:bodyPr/>
                    <a:lstStyle/>
                    <a:p>
                      <a:pPr marL="0" marR="0">
                        <a:spcBef>
                          <a:spcPts val="0"/>
                        </a:spcBef>
                        <a:spcAft>
                          <a:spcPts val="0"/>
                        </a:spcAft>
                        <a:tabLst>
                          <a:tab pos="2171700" algn="l"/>
                        </a:tabLst>
                      </a:pPr>
                      <a:r>
                        <a:rPr lang="en-US" sz="1600" dirty="0"/>
                        <a:t>ICU </a:t>
                      </a:r>
                      <a:r>
                        <a:rPr lang="en-US" sz="1600" dirty="0" smtClean="0"/>
                        <a:t>length </a:t>
                      </a:r>
                    </a:p>
                    <a:p>
                      <a:pPr marL="0" marR="0">
                        <a:spcBef>
                          <a:spcPts val="0"/>
                        </a:spcBef>
                        <a:spcAft>
                          <a:spcPts val="0"/>
                        </a:spcAft>
                        <a:tabLst>
                          <a:tab pos="2171700" algn="l"/>
                        </a:tabLst>
                      </a:pPr>
                      <a:r>
                        <a:rPr lang="en-US" sz="1600" dirty="0" smtClean="0"/>
                        <a:t>of </a:t>
                      </a:r>
                      <a:r>
                        <a:rPr lang="en-US" sz="1600" dirty="0"/>
                        <a:t>s</a:t>
                      </a:r>
                      <a:r>
                        <a:rPr lang="en-US" sz="1600" dirty="0" smtClean="0"/>
                        <a:t>tay</a:t>
                      </a:r>
                      <a:endParaRPr lang="en-US" sz="1600" dirty="0">
                        <a:solidFill>
                          <a:schemeClr val="bg1"/>
                        </a:solidFill>
                        <a:latin typeface="Times New Roman"/>
                        <a:ea typeface="Times New Roman"/>
                      </a:endParaRPr>
                    </a:p>
                  </a:txBody>
                  <a:tcPr marR="41287" marT="6969" marB="6969" anchor="ctr"/>
                </a:tc>
                <a:tc>
                  <a:txBody>
                    <a:bodyPr/>
                    <a:lstStyle/>
                    <a:p>
                      <a:pPr marL="0" marR="0" algn="ctr">
                        <a:spcBef>
                          <a:spcPts val="0"/>
                        </a:spcBef>
                        <a:spcAft>
                          <a:spcPts val="0"/>
                        </a:spcAft>
                        <a:tabLst>
                          <a:tab pos="2171700" algn="l"/>
                        </a:tabLst>
                      </a:pPr>
                      <a:r>
                        <a:rPr lang="en-US" sz="1600" dirty="0" smtClean="0"/>
                        <a:t>3</a:t>
                      </a:r>
                      <a:endParaRPr lang="en-US" sz="1600" dirty="0">
                        <a:solidFill>
                          <a:schemeClr val="bg1"/>
                        </a:solidFill>
                        <a:latin typeface="Times New Roman"/>
                        <a:ea typeface="Times New Roman"/>
                      </a:endParaRPr>
                    </a:p>
                  </a:txBody>
                  <a:tcPr marL="20644" marR="41287" marT="6969" marB="6969" anchor="ctr"/>
                </a:tc>
                <a:tc>
                  <a:txBody>
                    <a:bodyPr/>
                    <a:lstStyle/>
                    <a:p>
                      <a:pPr marL="0" marR="0" algn="ctr">
                        <a:spcBef>
                          <a:spcPts val="0"/>
                        </a:spcBef>
                        <a:spcAft>
                          <a:spcPts val="0"/>
                        </a:spcAft>
                        <a:tabLst>
                          <a:tab pos="2171700" algn="l"/>
                        </a:tabLst>
                      </a:pPr>
                      <a:r>
                        <a:rPr lang="en-US" sz="1600"/>
                        <a:t>195</a:t>
                      </a:r>
                      <a:endParaRPr lang="en-US" sz="1600">
                        <a:solidFill>
                          <a:schemeClr val="bg1"/>
                        </a:solidFill>
                        <a:latin typeface="Times New Roman"/>
                        <a:ea typeface="Times New Roman"/>
                      </a:endParaRPr>
                    </a:p>
                  </a:txBody>
                  <a:tcPr marL="20644" marR="41287" marT="6969" marB="6969" anchor="ctr"/>
                </a:tc>
                <a:tc>
                  <a:txBody>
                    <a:bodyPr/>
                    <a:lstStyle/>
                    <a:p>
                      <a:pPr marL="0" marR="0" algn="ctr">
                        <a:spcBef>
                          <a:spcPts val="0"/>
                        </a:spcBef>
                        <a:spcAft>
                          <a:spcPts val="0"/>
                        </a:spcAft>
                        <a:tabLst>
                          <a:tab pos="2171700" algn="l"/>
                        </a:tabLst>
                      </a:pPr>
                      <a:r>
                        <a:rPr lang="en-US" sz="1600"/>
                        <a:t>90</a:t>
                      </a:r>
                      <a:endParaRPr lang="en-US" sz="1600">
                        <a:solidFill>
                          <a:schemeClr val="bg1"/>
                        </a:solidFill>
                        <a:latin typeface="Times New Roman"/>
                        <a:ea typeface="Times New Roman"/>
                      </a:endParaRPr>
                    </a:p>
                  </a:txBody>
                  <a:tcPr marL="20644" marR="41287" marT="6969" marB="6969" anchor="ctr"/>
                </a:tc>
                <a:tc>
                  <a:txBody>
                    <a:bodyPr/>
                    <a:lstStyle/>
                    <a:p>
                      <a:pPr marL="0" marR="0" algn="ctr">
                        <a:spcBef>
                          <a:spcPts val="0"/>
                        </a:spcBef>
                        <a:spcAft>
                          <a:spcPts val="0"/>
                        </a:spcAft>
                        <a:tabLst>
                          <a:tab pos="2171700" algn="l"/>
                        </a:tabLst>
                      </a:pPr>
                      <a:r>
                        <a:rPr lang="en-US" sz="1600"/>
                        <a:t>No Effect</a:t>
                      </a:r>
                      <a:endParaRPr lang="en-US" sz="1600">
                        <a:solidFill>
                          <a:schemeClr val="bg1"/>
                        </a:solidFill>
                        <a:latin typeface="Times New Roman"/>
                        <a:ea typeface="Times New Roman"/>
                      </a:endParaRPr>
                    </a:p>
                  </a:txBody>
                  <a:tcPr marL="10322" marR="10322" marT="6969" marB="6969" anchor="ctr"/>
                </a:tc>
                <a:tc>
                  <a:txBody>
                    <a:bodyPr/>
                    <a:lstStyle/>
                    <a:p>
                      <a:pPr marL="0" marR="0" algn="ctr">
                        <a:spcBef>
                          <a:spcPts val="0"/>
                        </a:spcBef>
                        <a:spcAft>
                          <a:spcPts val="0"/>
                        </a:spcAft>
                        <a:tabLst>
                          <a:tab pos="2171700" algn="l"/>
                        </a:tabLst>
                      </a:pPr>
                      <a:r>
                        <a:rPr lang="en-US" sz="1600" dirty="0" smtClean="0"/>
                        <a:t>●</a:t>
                      </a:r>
                      <a:r>
                        <a:rPr lang="en-US" sz="1600" dirty="0" smtClean="0">
                          <a:latin typeface="Minion Pro"/>
                        </a:rPr>
                        <a:t>○○</a:t>
                      </a:r>
                      <a:endParaRPr lang="en-US" sz="1600" dirty="0">
                        <a:solidFill>
                          <a:schemeClr val="bg1"/>
                        </a:solidFill>
                        <a:latin typeface="Times New Roman"/>
                        <a:ea typeface="Times New Roman"/>
                      </a:endParaRPr>
                    </a:p>
                  </a:txBody>
                  <a:tcPr marL="10322" marR="10322" marT="6969" marB="6969" anchor="ctr"/>
                </a:tc>
              </a:tr>
            </a:tbl>
          </a:graphicData>
        </a:graphic>
      </p:graphicFrame>
      <p:sp>
        <p:nvSpPr>
          <p:cNvPr id="32772" name="Rectangle 5"/>
          <p:cNvSpPr>
            <a:spLocks noChangeArrowheads="1"/>
          </p:cNvSpPr>
          <p:nvPr/>
        </p:nvSpPr>
        <p:spPr bwMode="auto">
          <a:xfrm>
            <a:off x="228600" y="5486400"/>
            <a:ext cx="8229600" cy="369888"/>
          </a:xfrm>
          <a:prstGeom prst="rect">
            <a:avLst/>
          </a:prstGeom>
          <a:noFill/>
          <a:ln w="9525">
            <a:noFill/>
            <a:miter lim="800000"/>
            <a:headEnd/>
            <a:tailEnd/>
          </a:ln>
        </p:spPr>
        <p:txBody>
          <a:bodyPr>
            <a:spAutoFit/>
          </a:bodyPr>
          <a:lstStyle/>
          <a:p>
            <a:r>
              <a:rPr lang="en-US" sz="1800">
                <a:solidFill>
                  <a:schemeClr val="bg1"/>
                </a:solidFill>
              </a:rPr>
              <a:t>ICU = intensive care unit; RBCs = red blood cells.</a:t>
            </a:r>
          </a:p>
        </p:txBody>
      </p:sp>
      <p:sp>
        <p:nvSpPr>
          <p:cNvPr id="7" name="Rectangle 6"/>
          <p:cNvSpPr>
            <a:spLocks noChangeArrowheads="1"/>
          </p:cNvSpPr>
          <p:nvPr/>
        </p:nvSpPr>
        <p:spPr bwMode="auto">
          <a:xfrm>
            <a:off x="228600" y="5867400"/>
            <a:ext cx="8305800" cy="430213"/>
          </a:xfrm>
          <a:prstGeom prst="rect">
            <a:avLst/>
          </a:prstGeom>
          <a:noFill/>
          <a:ln w="9525">
            <a:noFill/>
            <a:miter lim="800000"/>
            <a:headEnd/>
            <a:tailEnd/>
          </a:ln>
        </p:spPr>
        <p:txBody>
          <a:bodyPr>
            <a:spAutoFit/>
          </a:bodyPr>
          <a:lstStyle/>
          <a:p>
            <a:pPr eaLnBrk="0" hangingPunct="0">
              <a:defRPr/>
            </a:pPr>
            <a:r>
              <a:rPr lang="en-US" sz="1100" dirty="0">
                <a:solidFill>
                  <a:schemeClr val="bg1">
                    <a:lumMod val="20000"/>
                    <a:lumOff val="80000"/>
                  </a:schemeClr>
                </a:solidFill>
                <a:latin typeface="Palatino Linotype" pitchFamily="18" charset="0"/>
                <a:ea typeface="+mn-ea"/>
              </a:rPr>
              <a:t>Yank V, et al. AHRQ Comparative Effectiveness Review No. 21.  Available at:   </a:t>
            </a:r>
            <a:r>
              <a:rPr lang="en-US" sz="1100" dirty="0">
                <a:solidFill>
                  <a:schemeClr val="bg1"/>
                </a:solidFill>
                <a:latin typeface="+mn-lt"/>
                <a:ea typeface="+mn-ea"/>
                <a:cs typeface="Times New Roman" pitchFamily="18" charset="0"/>
              </a:rPr>
              <a:t>http://effectivehealthcare.ahrq.gov/index.cfm/search-for-guides-reviews-and-reports/?pageaction=displayproduct&amp;productID=450</a:t>
            </a:r>
            <a:r>
              <a:rPr lang="en-US" sz="1100" dirty="0">
                <a:solidFill>
                  <a:schemeClr val="bg1"/>
                </a:solidFill>
                <a:latin typeface="+mn-lt"/>
                <a:ea typeface="+mn-ea"/>
              </a:rPr>
              <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t>Overview of rFVIIa Use for</a:t>
            </a:r>
            <a:br>
              <a:rPr lang="en-US" smtClean="0"/>
            </a:br>
            <a:r>
              <a:rPr lang="en-US" smtClean="0"/>
              <a:t>Pediatric Cardiac Surgery</a:t>
            </a:r>
          </a:p>
        </p:txBody>
      </p:sp>
      <p:graphicFrame>
        <p:nvGraphicFramePr>
          <p:cNvPr id="4" name="Chart Placeholder 3" descr="A total of 40 patients received rFVIIa prophylaxis in one poor-quality RCT (the only included study). This yielded an insufficient strength of evidence and fair applicability for the population targeted—infant patients with congenital heart defects requiring surgical repair. Current evidence is insufficient for comparing the harms and benefits of rFVIIa use in infant patients undergoing cardiac surgery for congenital heart defect repair. "/>
          <p:cNvGraphicFramePr>
            <a:graphicFrameLocks noGrp="1"/>
          </p:cNvGraphicFramePr>
          <p:nvPr>
            <p:ph type="chart" sz="half" idx="2"/>
          </p:nvPr>
        </p:nvGraphicFramePr>
        <p:xfrm>
          <a:off x="195333" y="1516559"/>
          <a:ext cx="8643867" cy="3576320"/>
        </p:xfrm>
        <a:graphic>
          <a:graphicData uri="http://schemas.openxmlformats.org/drawingml/2006/table">
            <a:tbl>
              <a:tblPr firstRow="1" bandRow="1">
                <a:tableStyleId>{775DCB02-9BB8-47FD-8907-85C794F793BA}</a:tableStyleId>
              </a:tblPr>
              <a:tblGrid>
                <a:gridCol w="1864529"/>
                <a:gridCol w="1010595"/>
                <a:gridCol w="972756"/>
                <a:gridCol w="972756"/>
                <a:gridCol w="1519834"/>
                <a:gridCol w="1122531"/>
                <a:gridCol w="1180866"/>
              </a:tblGrid>
              <a:tr h="255905">
                <a:tc>
                  <a:txBody>
                    <a:bodyPr/>
                    <a:lstStyle/>
                    <a:p>
                      <a:pPr marL="0" marR="0" algn="ctr">
                        <a:spcBef>
                          <a:spcPts val="0"/>
                        </a:spcBef>
                        <a:spcAft>
                          <a:spcPts val="0"/>
                        </a:spcAft>
                      </a:pPr>
                      <a:endParaRPr lang="en-US" sz="1400" dirty="0" smtClean="0"/>
                    </a:p>
                    <a:p>
                      <a:pPr marL="0" marR="0" algn="ctr">
                        <a:spcBef>
                          <a:spcPts val="0"/>
                        </a:spcBef>
                        <a:spcAft>
                          <a:spcPts val="0"/>
                        </a:spcAft>
                      </a:pPr>
                      <a:r>
                        <a:rPr lang="en-US" sz="1400" dirty="0" smtClean="0"/>
                        <a:t>Outcomes </a:t>
                      </a:r>
                      <a:endParaRPr lang="en-US" sz="1400" dirty="0"/>
                    </a:p>
                    <a:p>
                      <a:pPr marL="0" marR="0" algn="ctr">
                        <a:spcBef>
                          <a:spcPts val="0"/>
                        </a:spcBef>
                        <a:spcAft>
                          <a:spcPts val="0"/>
                        </a:spcAft>
                      </a:pPr>
                      <a:r>
                        <a:rPr lang="en-US" sz="1400" dirty="0"/>
                        <a:t>of Interest</a:t>
                      </a:r>
                      <a:endParaRPr lang="en-US" sz="1400" dirty="0">
                        <a:latin typeface="Times New Roman"/>
                        <a:ea typeface="Times New Roman"/>
                      </a:endParaRPr>
                    </a:p>
                  </a:txBody>
                  <a:tcPr marL="64704" marR="129409" marT="12700" marB="12700" anchor="ctr"/>
                </a:tc>
                <a:tc>
                  <a:txBody>
                    <a:bodyPr/>
                    <a:lstStyle/>
                    <a:p>
                      <a:pPr marL="0" marR="0" algn="ctr">
                        <a:spcBef>
                          <a:spcPts val="0"/>
                        </a:spcBef>
                        <a:spcAft>
                          <a:spcPts val="0"/>
                        </a:spcAft>
                      </a:pPr>
                      <a:r>
                        <a:rPr lang="en-US" sz="1400"/>
                        <a:t>Number of Studies</a:t>
                      </a:r>
                      <a:endParaRPr lang="en-US" sz="1400">
                        <a:latin typeface="Times New Roman"/>
                        <a:ea typeface="Times New Roman"/>
                      </a:endParaRPr>
                    </a:p>
                  </a:txBody>
                  <a:tcPr marL="64704" marR="129409" marT="12700" marB="12700" anchor="ctr"/>
                </a:tc>
                <a:tc gridSpan="2">
                  <a:txBody>
                    <a:bodyPr/>
                    <a:lstStyle/>
                    <a:p>
                      <a:pPr marL="0" marR="0" algn="ctr">
                        <a:spcBef>
                          <a:spcPts val="0"/>
                        </a:spcBef>
                        <a:spcAft>
                          <a:spcPts val="0"/>
                        </a:spcAft>
                      </a:pPr>
                      <a:endParaRPr lang="en-US" sz="1400" dirty="0" smtClean="0"/>
                    </a:p>
                    <a:p>
                      <a:pPr marL="0" marR="0" algn="ctr">
                        <a:spcBef>
                          <a:spcPts val="0"/>
                        </a:spcBef>
                        <a:spcAft>
                          <a:spcPts val="0"/>
                        </a:spcAft>
                      </a:pPr>
                      <a:endParaRPr lang="en-US" sz="1400" dirty="0" smtClean="0"/>
                    </a:p>
                    <a:p>
                      <a:pPr marL="0" marR="0" algn="ctr">
                        <a:spcBef>
                          <a:spcPts val="0"/>
                        </a:spcBef>
                        <a:spcAft>
                          <a:spcPts val="0"/>
                        </a:spcAft>
                      </a:pPr>
                      <a:r>
                        <a:rPr lang="en-US" sz="1400" dirty="0" smtClean="0"/>
                        <a:t>Number </a:t>
                      </a:r>
                      <a:r>
                        <a:rPr lang="en-US" sz="1400" dirty="0"/>
                        <a:t>of Subjects</a:t>
                      </a:r>
                      <a:endParaRPr lang="en-US" sz="1400" dirty="0">
                        <a:latin typeface="Times New Roman"/>
                        <a:ea typeface="Times New Roman"/>
                      </a:endParaRPr>
                    </a:p>
                  </a:txBody>
                  <a:tcPr marL="32352" marR="32352" marT="12700" marB="12700" anchor="ctr"/>
                </a:tc>
                <a:tc hMerge="1">
                  <a:txBody>
                    <a:bodyPr/>
                    <a:lstStyle/>
                    <a:p>
                      <a:endParaRPr lang="en-US"/>
                    </a:p>
                  </a:txBody>
                  <a:tcPr/>
                </a:tc>
                <a:tc>
                  <a:txBody>
                    <a:bodyPr/>
                    <a:lstStyle/>
                    <a:p>
                      <a:pPr marL="0" marR="0" algn="ctr">
                        <a:spcBef>
                          <a:spcPts val="0"/>
                        </a:spcBef>
                        <a:spcAft>
                          <a:spcPts val="0"/>
                        </a:spcAft>
                      </a:pPr>
                      <a:r>
                        <a:rPr lang="en-US" sz="1400" dirty="0"/>
                        <a:t>Estimated</a:t>
                      </a:r>
                    </a:p>
                    <a:p>
                      <a:pPr marL="0" marR="0" algn="ctr">
                        <a:spcBef>
                          <a:spcPts val="0"/>
                        </a:spcBef>
                        <a:spcAft>
                          <a:spcPts val="0"/>
                        </a:spcAft>
                      </a:pPr>
                      <a:r>
                        <a:rPr lang="en-US" sz="1400" dirty="0"/>
                        <a:t>Magnitude</a:t>
                      </a:r>
                    </a:p>
                    <a:p>
                      <a:pPr marL="0" marR="0" algn="ctr">
                        <a:spcBef>
                          <a:spcPts val="0"/>
                        </a:spcBef>
                        <a:spcAft>
                          <a:spcPts val="0"/>
                        </a:spcAft>
                      </a:pPr>
                      <a:r>
                        <a:rPr lang="en-US" sz="1400" dirty="0"/>
                        <a:t>of Effect</a:t>
                      </a:r>
                      <a:endParaRPr lang="en-US" sz="1400" dirty="0">
                        <a:latin typeface="Times New Roman"/>
                        <a:ea typeface="Times New Roman"/>
                      </a:endParaRPr>
                    </a:p>
                  </a:txBody>
                  <a:tcPr marL="64704" marR="64704" marT="12700" marB="12700" anchor="ctr"/>
                </a:tc>
                <a:tc>
                  <a:txBody>
                    <a:bodyPr/>
                    <a:lstStyle/>
                    <a:p>
                      <a:pPr marL="0" marR="0" algn="ctr">
                        <a:spcBef>
                          <a:spcPts val="0"/>
                        </a:spcBef>
                        <a:spcAft>
                          <a:spcPts val="0"/>
                        </a:spcAft>
                      </a:pPr>
                      <a:r>
                        <a:rPr lang="en-US" sz="1400" dirty="0"/>
                        <a:t>Effect of rFVIIa Dosage</a:t>
                      </a:r>
                      <a:endParaRPr lang="en-US" sz="1400" dirty="0">
                        <a:latin typeface="Times New Roman"/>
                        <a:ea typeface="Times New Roman"/>
                      </a:endParaRPr>
                    </a:p>
                  </a:txBody>
                  <a:tcPr marL="64704" marR="129409" marT="12700" marB="12700" anchor="ctr"/>
                </a:tc>
                <a:tc>
                  <a:txBody>
                    <a:bodyPr/>
                    <a:lstStyle/>
                    <a:p>
                      <a:pPr marL="0" marR="0" algn="ctr">
                        <a:spcBef>
                          <a:spcPts val="0"/>
                        </a:spcBef>
                        <a:spcAft>
                          <a:spcPts val="0"/>
                        </a:spcAft>
                      </a:pPr>
                      <a:r>
                        <a:rPr lang="en-US" sz="1400"/>
                        <a:t>Overall Strength of Evidence Grade</a:t>
                      </a:r>
                      <a:endParaRPr lang="en-US" sz="1400">
                        <a:latin typeface="Times New Roman"/>
                        <a:ea typeface="Times New Roman"/>
                      </a:endParaRPr>
                    </a:p>
                  </a:txBody>
                  <a:tcPr marL="64704" marR="129409" marT="12700" marB="12700" anchor="ctr"/>
                </a:tc>
              </a:tr>
              <a:tr h="508000">
                <a:tc>
                  <a:txBody>
                    <a:bodyPr/>
                    <a:lstStyle/>
                    <a:p>
                      <a:pPr marL="0" marR="0">
                        <a:spcBef>
                          <a:spcPts val="0"/>
                        </a:spcBef>
                        <a:spcAft>
                          <a:spcPts val="0"/>
                        </a:spcAft>
                      </a:pPr>
                      <a:endParaRPr lang="en-US" sz="1400" dirty="0">
                        <a:latin typeface="Times New Roman"/>
                        <a:ea typeface="Times New Roman"/>
                      </a:endParaRPr>
                    </a:p>
                  </a:txBody>
                  <a:tcPr marR="129409" marT="12700" marB="12700" anchor="ctr"/>
                </a:tc>
                <a:tc>
                  <a:txBody>
                    <a:bodyPr/>
                    <a:lstStyle/>
                    <a:p>
                      <a:pPr marL="0" marR="0" algn="ctr">
                        <a:spcBef>
                          <a:spcPts val="0"/>
                        </a:spcBef>
                        <a:spcAft>
                          <a:spcPts val="0"/>
                        </a:spcAft>
                      </a:pPr>
                      <a:endParaRPr lang="en-US" sz="1400">
                        <a:latin typeface="Times New Roman"/>
                        <a:ea typeface="Times New Roman"/>
                      </a:endParaRPr>
                    </a:p>
                  </a:txBody>
                  <a:tcPr marL="64704" marR="129409" marT="12700" marB="12700" anchor="ctr"/>
                </a:tc>
                <a:tc>
                  <a:txBody>
                    <a:bodyPr/>
                    <a:lstStyle/>
                    <a:p>
                      <a:pPr marL="0" marR="0" algn="ctr">
                        <a:spcBef>
                          <a:spcPts val="0"/>
                        </a:spcBef>
                        <a:spcAft>
                          <a:spcPts val="0"/>
                        </a:spcAft>
                      </a:pPr>
                      <a:r>
                        <a:rPr lang="en-US" sz="1400" dirty="0" smtClean="0">
                          <a:latin typeface="Times New Roman"/>
                          <a:ea typeface="Times New Roman"/>
                        </a:rPr>
                        <a:t>rFVIIa</a:t>
                      </a:r>
                      <a:endParaRPr lang="en-US" sz="1400" dirty="0">
                        <a:latin typeface="Times New Roman"/>
                        <a:ea typeface="Times New Roman"/>
                      </a:endParaRPr>
                    </a:p>
                  </a:txBody>
                  <a:tcPr marL="64704" marR="129409" marT="12700" marB="12700" anchor="ctr"/>
                </a:tc>
                <a:tc>
                  <a:txBody>
                    <a:bodyPr/>
                    <a:lstStyle/>
                    <a:p>
                      <a:pPr marL="0" marR="0" algn="ctr">
                        <a:spcBef>
                          <a:spcPts val="0"/>
                        </a:spcBef>
                        <a:spcAft>
                          <a:spcPts val="0"/>
                        </a:spcAft>
                      </a:pPr>
                      <a:r>
                        <a:rPr lang="en-US" sz="1400" dirty="0" smtClean="0">
                          <a:latin typeface="Times New Roman"/>
                          <a:ea typeface="Times New Roman"/>
                        </a:rPr>
                        <a:t>Usual Care</a:t>
                      </a:r>
                      <a:endParaRPr lang="en-US" sz="1400" dirty="0">
                        <a:latin typeface="Times New Roman"/>
                        <a:ea typeface="Times New Roman"/>
                      </a:endParaRPr>
                    </a:p>
                  </a:txBody>
                  <a:tcPr marL="64704" marR="129409" marT="12700" marB="12700" anchor="ctr"/>
                </a:tc>
                <a:tc>
                  <a:txBody>
                    <a:bodyPr/>
                    <a:lstStyle/>
                    <a:p>
                      <a:pPr marL="0" marR="0" algn="ctr">
                        <a:spcBef>
                          <a:spcPts val="0"/>
                        </a:spcBef>
                        <a:spcAft>
                          <a:spcPts val="0"/>
                        </a:spcAft>
                      </a:pPr>
                      <a:endParaRPr lang="en-US" sz="1400">
                        <a:latin typeface="Times New Roman"/>
                        <a:ea typeface="Times New Roman"/>
                      </a:endParaRPr>
                    </a:p>
                  </a:txBody>
                  <a:tcPr marL="32352" marR="32352" marT="12700" marB="12700" anchor="ctr"/>
                </a:tc>
                <a:tc>
                  <a:txBody>
                    <a:bodyPr/>
                    <a:lstStyle/>
                    <a:p>
                      <a:pPr marL="0" marR="0" algn="ctr">
                        <a:spcBef>
                          <a:spcPts val="0"/>
                        </a:spcBef>
                        <a:spcAft>
                          <a:spcPts val="0"/>
                        </a:spcAft>
                      </a:pPr>
                      <a:endParaRPr lang="en-US" sz="1400">
                        <a:latin typeface="Times New Roman"/>
                        <a:ea typeface="Times New Roman"/>
                      </a:endParaRPr>
                    </a:p>
                  </a:txBody>
                  <a:tcPr marL="32352" marR="32352" marT="12700" marB="12700" anchor="ctr"/>
                </a:tc>
                <a:tc>
                  <a:txBody>
                    <a:bodyPr/>
                    <a:lstStyle/>
                    <a:p>
                      <a:pPr marL="0" marR="0" algn="ctr">
                        <a:spcBef>
                          <a:spcPts val="0"/>
                        </a:spcBef>
                        <a:spcAft>
                          <a:spcPts val="0"/>
                        </a:spcAft>
                      </a:pPr>
                      <a:endParaRPr lang="en-US" sz="1400" dirty="0">
                        <a:latin typeface="Times New Roman"/>
                        <a:ea typeface="Times New Roman"/>
                      </a:endParaRPr>
                    </a:p>
                  </a:txBody>
                  <a:tcPr marL="32352" marR="32352" marT="12700" marB="12700" anchor="ctr"/>
                </a:tc>
              </a:tr>
              <a:tr h="508000">
                <a:tc>
                  <a:txBody>
                    <a:bodyPr/>
                    <a:lstStyle/>
                    <a:p>
                      <a:pPr marL="0" marR="0">
                        <a:spcBef>
                          <a:spcPts val="0"/>
                        </a:spcBef>
                        <a:spcAft>
                          <a:spcPts val="0"/>
                        </a:spcAft>
                      </a:pPr>
                      <a:r>
                        <a:rPr lang="en-US" sz="1400" dirty="0"/>
                        <a:t>Mortality</a:t>
                      </a:r>
                      <a:endParaRPr lang="en-US" sz="1400" dirty="0">
                        <a:latin typeface="Times New Roman"/>
                        <a:ea typeface="Times New Roman"/>
                      </a:endParaRPr>
                    </a:p>
                  </a:txBody>
                  <a:tcPr marR="129409" marT="12700" marB="12700" anchor="ctr"/>
                </a:tc>
                <a:tc>
                  <a:txBody>
                    <a:bodyPr/>
                    <a:lstStyle/>
                    <a:p>
                      <a:pPr marL="0" marR="0" algn="ctr">
                        <a:spcBef>
                          <a:spcPts val="0"/>
                        </a:spcBef>
                        <a:spcAft>
                          <a:spcPts val="0"/>
                        </a:spcAft>
                      </a:pPr>
                      <a:r>
                        <a:rPr lang="en-US" sz="1400" dirty="0" smtClean="0"/>
                        <a:t>1</a:t>
                      </a:r>
                      <a:endParaRPr lang="en-US" sz="1400" dirty="0">
                        <a:latin typeface="Times New Roman"/>
                        <a:ea typeface="Times New Roman"/>
                      </a:endParaRPr>
                    </a:p>
                  </a:txBody>
                  <a:tcPr marL="64704" marR="129409" marT="12700" marB="12700" anchor="ctr"/>
                </a:tc>
                <a:tc>
                  <a:txBody>
                    <a:bodyPr/>
                    <a:lstStyle/>
                    <a:p>
                      <a:pPr marL="0" marR="0" algn="ctr">
                        <a:spcBef>
                          <a:spcPts val="0"/>
                        </a:spcBef>
                        <a:spcAft>
                          <a:spcPts val="0"/>
                        </a:spcAft>
                      </a:pPr>
                      <a:r>
                        <a:rPr lang="en-US" sz="1400"/>
                        <a:t>40</a:t>
                      </a:r>
                      <a:endParaRPr lang="en-US" sz="1400">
                        <a:latin typeface="Times New Roman"/>
                        <a:ea typeface="Times New Roman"/>
                      </a:endParaRPr>
                    </a:p>
                  </a:txBody>
                  <a:tcPr marL="64704" marR="129409" marT="12700" marB="12700" anchor="ctr"/>
                </a:tc>
                <a:tc>
                  <a:txBody>
                    <a:bodyPr/>
                    <a:lstStyle/>
                    <a:p>
                      <a:pPr marL="0" marR="0" algn="ctr">
                        <a:spcBef>
                          <a:spcPts val="0"/>
                        </a:spcBef>
                        <a:spcAft>
                          <a:spcPts val="0"/>
                        </a:spcAft>
                      </a:pPr>
                      <a:r>
                        <a:rPr lang="en-US" sz="1400"/>
                        <a:t>36</a:t>
                      </a:r>
                      <a:endParaRPr lang="en-US" sz="1400">
                        <a:latin typeface="Times New Roman"/>
                        <a:ea typeface="Times New Roman"/>
                      </a:endParaRPr>
                    </a:p>
                  </a:txBody>
                  <a:tcPr marL="64704" marR="129409" marT="12700" marB="12700" anchor="ctr"/>
                </a:tc>
                <a:tc>
                  <a:txBody>
                    <a:bodyPr/>
                    <a:lstStyle/>
                    <a:p>
                      <a:pPr marL="0" marR="0" algn="ctr">
                        <a:spcBef>
                          <a:spcPts val="0"/>
                        </a:spcBef>
                        <a:spcAft>
                          <a:spcPts val="0"/>
                        </a:spcAft>
                      </a:pPr>
                      <a:r>
                        <a:rPr lang="en-US" sz="1400" dirty="0"/>
                        <a:t>No </a:t>
                      </a:r>
                      <a:r>
                        <a:rPr lang="en-US" sz="1400" dirty="0" smtClean="0"/>
                        <a:t>data</a:t>
                      </a:r>
                      <a:endParaRPr lang="en-US" sz="1400" dirty="0">
                        <a:latin typeface="Times New Roman"/>
                        <a:ea typeface="Times New Roman"/>
                      </a:endParaRPr>
                    </a:p>
                  </a:txBody>
                  <a:tcPr marL="32352" marR="32352" marT="12700" marB="12700" anchor="ctr"/>
                </a:tc>
                <a:tc>
                  <a:txBody>
                    <a:bodyPr/>
                    <a:lstStyle/>
                    <a:p>
                      <a:pPr marL="0" marR="0" algn="ctr">
                        <a:spcBef>
                          <a:spcPts val="0"/>
                        </a:spcBef>
                        <a:spcAft>
                          <a:spcPts val="0"/>
                        </a:spcAft>
                      </a:pPr>
                      <a:r>
                        <a:rPr lang="en-US" sz="1400" dirty="0"/>
                        <a:t>No </a:t>
                      </a:r>
                      <a:r>
                        <a:rPr lang="en-US" sz="1400" dirty="0" smtClean="0"/>
                        <a:t>data</a:t>
                      </a:r>
                      <a:endParaRPr lang="en-US" sz="1400" dirty="0">
                        <a:latin typeface="Times New Roman"/>
                        <a:ea typeface="Times New Roman"/>
                      </a:endParaRPr>
                    </a:p>
                  </a:txBody>
                  <a:tcPr marL="32352" marR="32352" marT="12700" marB="12700" anchor="ctr"/>
                </a:tc>
                <a:tc>
                  <a:txBody>
                    <a:bodyPr/>
                    <a:lstStyle/>
                    <a:p>
                      <a:pPr marL="0" marR="0" algn="ctr">
                        <a:spcBef>
                          <a:spcPts val="0"/>
                        </a:spcBef>
                        <a:spcAft>
                          <a:spcPts val="0"/>
                        </a:spcAft>
                      </a:pPr>
                      <a:r>
                        <a:rPr lang="en-US" sz="1400" dirty="0"/>
                        <a:t>Insufficient</a:t>
                      </a:r>
                      <a:endParaRPr lang="en-US" sz="1400" dirty="0">
                        <a:latin typeface="Times New Roman"/>
                        <a:ea typeface="Times New Roman"/>
                      </a:endParaRPr>
                    </a:p>
                  </a:txBody>
                  <a:tcPr marL="32352" marR="32352" marT="12700" marB="12700" anchor="ctr"/>
                </a:tc>
              </a:tr>
              <a:tr h="508000">
                <a:tc>
                  <a:txBody>
                    <a:bodyPr/>
                    <a:lstStyle/>
                    <a:p>
                      <a:pPr marL="0" marR="0">
                        <a:spcBef>
                          <a:spcPts val="0"/>
                        </a:spcBef>
                        <a:spcAft>
                          <a:spcPts val="0"/>
                        </a:spcAft>
                      </a:pPr>
                      <a:r>
                        <a:rPr lang="en-US" sz="1400" dirty="0" smtClean="0"/>
                        <a:t>Thromboembolic </a:t>
                      </a:r>
                    </a:p>
                    <a:p>
                      <a:pPr marL="0" marR="0">
                        <a:spcBef>
                          <a:spcPts val="0"/>
                        </a:spcBef>
                        <a:spcAft>
                          <a:spcPts val="0"/>
                        </a:spcAft>
                      </a:pPr>
                      <a:r>
                        <a:rPr lang="en-US" sz="1400" dirty="0" smtClean="0"/>
                        <a:t>events</a:t>
                      </a:r>
                      <a:endParaRPr lang="en-US" sz="1400" dirty="0">
                        <a:latin typeface="Times New Roman"/>
                        <a:ea typeface="Times New Roman"/>
                      </a:endParaRPr>
                    </a:p>
                  </a:txBody>
                  <a:tcPr marR="129409" marT="12700" marB="12700" anchor="ctr"/>
                </a:tc>
                <a:tc>
                  <a:txBody>
                    <a:bodyPr/>
                    <a:lstStyle/>
                    <a:p>
                      <a:pPr marL="0" marR="0" algn="ctr">
                        <a:spcBef>
                          <a:spcPts val="0"/>
                        </a:spcBef>
                        <a:spcAft>
                          <a:spcPts val="0"/>
                        </a:spcAft>
                      </a:pPr>
                      <a:r>
                        <a:rPr lang="en-US" sz="1400" dirty="0" smtClean="0"/>
                        <a:t>1</a:t>
                      </a:r>
                      <a:endParaRPr lang="en-US" sz="1400" dirty="0">
                        <a:latin typeface="Times New Roman"/>
                        <a:ea typeface="Times New Roman"/>
                      </a:endParaRPr>
                    </a:p>
                  </a:txBody>
                  <a:tcPr marL="64704" marR="129409" marT="12700" marB="12700" anchor="ctr"/>
                </a:tc>
                <a:tc>
                  <a:txBody>
                    <a:bodyPr/>
                    <a:lstStyle/>
                    <a:p>
                      <a:pPr marL="0" marR="0" algn="ctr">
                        <a:spcBef>
                          <a:spcPts val="0"/>
                        </a:spcBef>
                        <a:spcAft>
                          <a:spcPts val="0"/>
                        </a:spcAft>
                      </a:pPr>
                      <a:r>
                        <a:rPr lang="en-US" sz="1400"/>
                        <a:t>40</a:t>
                      </a:r>
                      <a:endParaRPr lang="en-US" sz="1400">
                        <a:latin typeface="Times New Roman"/>
                        <a:ea typeface="Times New Roman"/>
                      </a:endParaRPr>
                    </a:p>
                  </a:txBody>
                  <a:tcPr marL="64704" marR="129409" marT="12700" marB="12700" anchor="ctr"/>
                </a:tc>
                <a:tc>
                  <a:txBody>
                    <a:bodyPr/>
                    <a:lstStyle/>
                    <a:p>
                      <a:pPr marL="0" marR="0" algn="ctr">
                        <a:spcBef>
                          <a:spcPts val="0"/>
                        </a:spcBef>
                        <a:spcAft>
                          <a:spcPts val="0"/>
                        </a:spcAft>
                      </a:pPr>
                      <a:r>
                        <a:rPr lang="en-US" sz="1400"/>
                        <a:t>36</a:t>
                      </a:r>
                      <a:endParaRPr lang="en-US" sz="1400">
                        <a:latin typeface="Times New Roman"/>
                        <a:ea typeface="Times New Roman"/>
                      </a:endParaRPr>
                    </a:p>
                  </a:txBody>
                  <a:tcPr marL="64704" marR="129409" marT="12700" marB="12700" anchor="ctr"/>
                </a:tc>
                <a:tc>
                  <a:txBody>
                    <a:bodyPr/>
                    <a:lstStyle/>
                    <a:p>
                      <a:pPr marL="0" marR="0" algn="ctr">
                        <a:spcBef>
                          <a:spcPts val="0"/>
                        </a:spcBef>
                        <a:spcAft>
                          <a:spcPts val="0"/>
                        </a:spcAft>
                      </a:pPr>
                      <a:r>
                        <a:rPr lang="en-US" sz="1400"/>
                        <a:t>Unknown</a:t>
                      </a:r>
                      <a:endParaRPr lang="en-US" sz="1400">
                        <a:latin typeface="Times New Roman"/>
                        <a:ea typeface="Times New Roman"/>
                      </a:endParaRPr>
                    </a:p>
                  </a:txBody>
                  <a:tcPr marL="32352" marR="32352" marT="12700" marB="12700" anchor="ctr"/>
                </a:tc>
                <a:tc>
                  <a:txBody>
                    <a:bodyPr/>
                    <a:lstStyle/>
                    <a:p>
                      <a:pPr marL="0" marR="0" algn="ctr">
                        <a:spcBef>
                          <a:spcPts val="0"/>
                        </a:spcBef>
                        <a:spcAft>
                          <a:spcPts val="0"/>
                        </a:spcAft>
                      </a:pPr>
                      <a:r>
                        <a:rPr lang="en-US" sz="1400"/>
                        <a:t>Unknown</a:t>
                      </a:r>
                      <a:endParaRPr lang="en-US" sz="1400">
                        <a:latin typeface="Times New Roman"/>
                        <a:ea typeface="Times New Roman"/>
                      </a:endParaRPr>
                    </a:p>
                  </a:txBody>
                  <a:tcPr marL="32352" marR="32352" marT="12700" marB="12700" anchor="ctr"/>
                </a:tc>
                <a:tc>
                  <a:txBody>
                    <a:bodyPr/>
                    <a:lstStyle/>
                    <a:p>
                      <a:pPr marL="0" marR="0" algn="ctr">
                        <a:spcBef>
                          <a:spcPts val="0"/>
                        </a:spcBef>
                        <a:spcAft>
                          <a:spcPts val="0"/>
                        </a:spcAft>
                      </a:pPr>
                      <a:r>
                        <a:rPr lang="en-US" sz="1400"/>
                        <a:t>Insufficient</a:t>
                      </a:r>
                      <a:endParaRPr lang="en-US" sz="1400">
                        <a:latin typeface="Times New Roman"/>
                        <a:ea typeface="Times New Roman"/>
                      </a:endParaRPr>
                    </a:p>
                  </a:txBody>
                  <a:tcPr marL="32352" marR="32352" marT="12700" marB="12700" anchor="ctr"/>
                </a:tc>
              </a:tr>
              <a:tr h="508000">
                <a:tc>
                  <a:txBody>
                    <a:bodyPr/>
                    <a:lstStyle/>
                    <a:p>
                      <a:pPr marL="0" marR="0">
                        <a:spcBef>
                          <a:spcPts val="0"/>
                        </a:spcBef>
                        <a:spcAft>
                          <a:spcPts val="0"/>
                        </a:spcAft>
                      </a:pPr>
                      <a:r>
                        <a:rPr lang="en-US" sz="1400" dirty="0"/>
                        <a:t>Units of </a:t>
                      </a:r>
                      <a:r>
                        <a:rPr lang="en-US" sz="1400" dirty="0" smtClean="0"/>
                        <a:t>whole blood/RBCs transfused</a:t>
                      </a:r>
                      <a:endParaRPr lang="en-US" sz="1400" dirty="0">
                        <a:latin typeface="Times New Roman"/>
                        <a:ea typeface="Times New Roman"/>
                      </a:endParaRPr>
                    </a:p>
                  </a:txBody>
                  <a:tcPr marR="129409" marT="12700" marB="12700" anchor="ctr"/>
                </a:tc>
                <a:tc>
                  <a:txBody>
                    <a:bodyPr/>
                    <a:lstStyle/>
                    <a:p>
                      <a:pPr marL="0" marR="0" algn="ctr">
                        <a:spcBef>
                          <a:spcPts val="0"/>
                        </a:spcBef>
                        <a:spcAft>
                          <a:spcPts val="0"/>
                        </a:spcAft>
                      </a:pPr>
                      <a:r>
                        <a:rPr lang="en-US" sz="1400" dirty="0" smtClean="0"/>
                        <a:t>1</a:t>
                      </a:r>
                      <a:endParaRPr lang="en-US" sz="1400" dirty="0">
                        <a:latin typeface="Times New Roman"/>
                        <a:ea typeface="Times New Roman"/>
                      </a:endParaRPr>
                    </a:p>
                  </a:txBody>
                  <a:tcPr marL="64704" marR="129409" marT="12700" marB="12700" anchor="ctr"/>
                </a:tc>
                <a:tc>
                  <a:txBody>
                    <a:bodyPr/>
                    <a:lstStyle/>
                    <a:p>
                      <a:pPr marL="0" marR="0" algn="ctr">
                        <a:spcBef>
                          <a:spcPts val="0"/>
                        </a:spcBef>
                        <a:spcAft>
                          <a:spcPts val="0"/>
                        </a:spcAft>
                      </a:pPr>
                      <a:r>
                        <a:rPr lang="en-US" sz="1400"/>
                        <a:t>40</a:t>
                      </a:r>
                      <a:endParaRPr lang="en-US" sz="1400">
                        <a:latin typeface="Times New Roman"/>
                        <a:ea typeface="Times New Roman"/>
                      </a:endParaRPr>
                    </a:p>
                  </a:txBody>
                  <a:tcPr marL="64704" marR="129409" marT="12700" marB="12700" anchor="ctr"/>
                </a:tc>
                <a:tc>
                  <a:txBody>
                    <a:bodyPr/>
                    <a:lstStyle/>
                    <a:p>
                      <a:pPr marL="0" marR="0" algn="ctr">
                        <a:spcBef>
                          <a:spcPts val="0"/>
                        </a:spcBef>
                        <a:spcAft>
                          <a:spcPts val="0"/>
                        </a:spcAft>
                      </a:pPr>
                      <a:r>
                        <a:rPr lang="en-US" sz="1400"/>
                        <a:t>36</a:t>
                      </a:r>
                      <a:endParaRPr lang="en-US" sz="1400">
                        <a:latin typeface="Times New Roman"/>
                        <a:ea typeface="Times New Roman"/>
                      </a:endParaRPr>
                    </a:p>
                  </a:txBody>
                  <a:tcPr marL="64704" marR="129409" marT="12700" marB="12700" anchor="ctr"/>
                </a:tc>
                <a:tc>
                  <a:txBody>
                    <a:bodyPr/>
                    <a:lstStyle/>
                    <a:p>
                      <a:pPr marL="0" marR="0" algn="ctr">
                        <a:spcBef>
                          <a:spcPts val="0"/>
                        </a:spcBef>
                        <a:spcAft>
                          <a:spcPts val="0"/>
                        </a:spcAft>
                      </a:pPr>
                      <a:r>
                        <a:rPr lang="en-US" sz="1400" dirty="0"/>
                        <a:t>Weakly </a:t>
                      </a:r>
                      <a:r>
                        <a:rPr lang="en-US" sz="1400" dirty="0" smtClean="0"/>
                        <a:t>favors </a:t>
                      </a:r>
                      <a:r>
                        <a:rPr lang="en-US" sz="1400" dirty="0"/>
                        <a:t>rFVIIa</a:t>
                      </a:r>
                      <a:endParaRPr lang="en-US" sz="1400" dirty="0">
                        <a:latin typeface="Times New Roman"/>
                        <a:ea typeface="Times New Roman"/>
                      </a:endParaRPr>
                    </a:p>
                  </a:txBody>
                  <a:tcPr marL="32352" marR="32352" marT="12700" marB="12700" anchor="ctr"/>
                </a:tc>
                <a:tc>
                  <a:txBody>
                    <a:bodyPr/>
                    <a:lstStyle/>
                    <a:p>
                      <a:pPr marL="0" marR="0" algn="ctr">
                        <a:spcBef>
                          <a:spcPts val="0"/>
                        </a:spcBef>
                        <a:spcAft>
                          <a:spcPts val="0"/>
                        </a:spcAft>
                      </a:pPr>
                      <a:r>
                        <a:rPr lang="en-US" sz="1400"/>
                        <a:t>Unknown</a:t>
                      </a:r>
                      <a:endParaRPr lang="en-US" sz="1400">
                        <a:latin typeface="Times New Roman"/>
                        <a:ea typeface="Times New Roman"/>
                      </a:endParaRPr>
                    </a:p>
                  </a:txBody>
                  <a:tcPr marL="32352" marR="32352" marT="12700" marB="12700" anchor="ctr"/>
                </a:tc>
                <a:tc>
                  <a:txBody>
                    <a:bodyPr/>
                    <a:lstStyle/>
                    <a:p>
                      <a:pPr marL="0" marR="0" algn="ctr">
                        <a:spcBef>
                          <a:spcPts val="0"/>
                        </a:spcBef>
                        <a:spcAft>
                          <a:spcPts val="0"/>
                        </a:spcAft>
                      </a:pPr>
                      <a:r>
                        <a:rPr lang="en-US" sz="1400"/>
                        <a:t>Insufficient</a:t>
                      </a:r>
                      <a:endParaRPr lang="en-US" sz="1400">
                        <a:latin typeface="Times New Roman"/>
                        <a:ea typeface="Times New Roman"/>
                      </a:endParaRPr>
                    </a:p>
                  </a:txBody>
                  <a:tcPr marL="32352" marR="32352" marT="12700" marB="12700" anchor="ctr"/>
                </a:tc>
              </a:tr>
              <a:tr h="508000">
                <a:tc>
                  <a:txBody>
                    <a:bodyPr/>
                    <a:lstStyle/>
                    <a:p>
                      <a:pPr marL="0" marR="0">
                        <a:spcBef>
                          <a:spcPts val="0"/>
                        </a:spcBef>
                        <a:spcAft>
                          <a:spcPts val="0"/>
                        </a:spcAft>
                      </a:pPr>
                      <a:r>
                        <a:rPr lang="en-US" sz="1400" dirty="0"/>
                        <a:t>Time to </a:t>
                      </a:r>
                      <a:r>
                        <a:rPr lang="en-US" sz="1400" dirty="0" smtClean="0"/>
                        <a:t>chest closure</a:t>
                      </a:r>
                      <a:endParaRPr lang="en-US" sz="1400" dirty="0">
                        <a:latin typeface="Times New Roman"/>
                        <a:ea typeface="Times New Roman"/>
                      </a:endParaRPr>
                    </a:p>
                  </a:txBody>
                  <a:tcPr marR="129409" marT="12700" marB="12700" anchor="ctr"/>
                </a:tc>
                <a:tc>
                  <a:txBody>
                    <a:bodyPr/>
                    <a:lstStyle/>
                    <a:p>
                      <a:pPr marL="0" marR="0" algn="ctr">
                        <a:spcBef>
                          <a:spcPts val="0"/>
                        </a:spcBef>
                        <a:spcAft>
                          <a:spcPts val="0"/>
                        </a:spcAft>
                      </a:pPr>
                      <a:r>
                        <a:rPr lang="en-US" sz="1400" dirty="0" smtClean="0"/>
                        <a:t>1</a:t>
                      </a:r>
                      <a:endParaRPr lang="en-US" sz="1400" dirty="0">
                        <a:latin typeface="Times New Roman"/>
                        <a:ea typeface="Times New Roman"/>
                      </a:endParaRPr>
                    </a:p>
                  </a:txBody>
                  <a:tcPr marL="64704" marR="129409" marT="12700" marB="12700" anchor="ctr"/>
                </a:tc>
                <a:tc>
                  <a:txBody>
                    <a:bodyPr/>
                    <a:lstStyle/>
                    <a:p>
                      <a:pPr marL="0" marR="0" algn="ctr">
                        <a:spcBef>
                          <a:spcPts val="0"/>
                        </a:spcBef>
                        <a:spcAft>
                          <a:spcPts val="0"/>
                        </a:spcAft>
                      </a:pPr>
                      <a:r>
                        <a:rPr lang="en-US" sz="1400"/>
                        <a:t>40</a:t>
                      </a:r>
                      <a:endParaRPr lang="en-US" sz="1400">
                        <a:latin typeface="Times New Roman"/>
                        <a:ea typeface="Times New Roman"/>
                      </a:endParaRPr>
                    </a:p>
                  </a:txBody>
                  <a:tcPr marL="64704" marR="129409" marT="12700" marB="12700" anchor="ctr"/>
                </a:tc>
                <a:tc>
                  <a:txBody>
                    <a:bodyPr/>
                    <a:lstStyle/>
                    <a:p>
                      <a:pPr marL="0" marR="0" algn="ctr">
                        <a:spcBef>
                          <a:spcPts val="0"/>
                        </a:spcBef>
                        <a:spcAft>
                          <a:spcPts val="0"/>
                        </a:spcAft>
                      </a:pPr>
                      <a:r>
                        <a:rPr lang="en-US" sz="1400"/>
                        <a:t>36</a:t>
                      </a:r>
                      <a:endParaRPr lang="en-US" sz="1400">
                        <a:latin typeface="Times New Roman"/>
                        <a:ea typeface="Times New Roman"/>
                      </a:endParaRPr>
                    </a:p>
                  </a:txBody>
                  <a:tcPr marL="64704" marR="129409" marT="12700" marB="12700" anchor="ctr"/>
                </a:tc>
                <a:tc>
                  <a:txBody>
                    <a:bodyPr/>
                    <a:lstStyle/>
                    <a:p>
                      <a:pPr marL="0" marR="0" algn="ctr">
                        <a:spcBef>
                          <a:spcPts val="0"/>
                        </a:spcBef>
                        <a:spcAft>
                          <a:spcPts val="0"/>
                        </a:spcAft>
                      </a:pPr>
                      <a:r>
                        <a:rPr lang="en-US" sz="1400" dirty="0"/>
                        <a:t>Increase with rFVIIa</a:t>
                      </a:r>
                      <a:endParaRPr lang="en-US" sz="1400" dirty="0">
                        <a:latin typeface="Times New Roman"/>
                        <a:ea typeface="Times New Roman"/>
                      </a:endParaRPr>
                    </a:p>
                  </a:txBody>
                  <a:tcPr marL="32352" marR="32352" marT="12700" marB="12700" anchor="ctr"/>
                </a:tc>
                <a:tc>
                  <a:txBody>
                    <a:bodyPr/>
                    <a:lstStyle/>
                    <a:p>
                      <a:pPr marL="0" marR="0" algn="ctr">
                        <a:spcBef>
                          <a:spcPts val="0"/>
                        </a:spcBef>
                        <a:spcAft>
                          <a:spcPts val="0"/>
                        </a:spcAft>
                      </a:pPr>
                      <a:r>
                        <a:rPr lang="en-US" sz="1400"/>
                        <a:t>Unknown</a:t>
                      </a:r>
                      <a:endParaRPr lang="en-US" sz="1400">
                        <a:latin typeface="Times New Roman"/>
                        <a:ea typeface="Times New Roman"/>
                      </a:endParaRPr>
                    </a:p>
                  </a:txBody>
                  <a:tcPr marL="32352" marR="32352" marT="12700" marB="12700" anchor="ctr"/>
                </a:tc>
                <a:tc>
                  <a:txBody>
                    <a:bodyPr/>
                    <a:lstStyle/>
                    <a:p>
                      <a:pPr marL="0" marR="0" algn="ctr">
                        <a:spcBef>
                          <a:spcPts val="0"/>
                        </a:spcBef>
                        <a:spcAft>
                          <a:spcPts val="0"/>
                        </a:spcAft>
                      </a:pPr>
                      <a:r>
                        <a:rPr lang="en-US" sz="1400" dirty="0"/>
                        <a:t>Insufficient</a:t>
                      </a:r>
                      <a:endParaRPr lang="en-US" sz="1400" dirty="0">
                        <a:latin typeface="Times New Roman"/>
                        <a:ea typeface="Times New Roman"/>
                      </a:endParaRPr>
                    </a:p>
                  </a:txBody>
                  <a:tcPr marL="32352" marR="32352" marT="12700" marB="12700" anchor="ctr"/>
                </a:tc>
              </a:tr>
            </a:tbl>
          </a:graphicData>
        </a:graphic>
      </p:graphicFrame>
      <p:sp>
        <p:nvSpPr>
          <p:cNvPr id="33796" name="Rectangle 5"/>
          <p:cNvSpPr>
            <a:spLocks noChangeArrowheads="1"/>
          </p:cNvSpPr>
          <p:nvPr/>
        </p:nvSpPr>
        <p:spPr bwMode="auto">
          <a:xfrm>
            <a:off x="152400" y="4868863"/>
            <a:ext cx="8686800" cy="769937"/>
          </a:xfrm>
          <a:prstGeom prst="rect">
            <a:avLst/>
          </a:prstGeom>
          <a:noFill/>
          <a:ln w="9525">
            <a:noFill/>
            <a:miter lim="800000"/>
            <a:headEnd/>
            <a:tailEnd/>
          </a:ln>
        </p:spPr>
        <p:txBody>
          <a:bodyPr>
            <a:spAutoFit/>
          </a:bodyPr>
          <a:lstStyle/>
          <a:p>
            <a:pPr eaLnBrk="0" hangingPunct="0"/>
            <a:r>
              <a:rPr lang="en-US" sz="1800">
                <a:solidFill>
                  <a:schemeClr val="bg1"/>
                </a:solidFill>
              </a:rPr>
              <a:t>RBCs = red blood cells. </a:t>
            </a:r>
            <a:endParaRPr lang="en-US" sz="4400">
              <a:solidFill>
                <a:schemeClr val="bg1"/>
              </a:solidFill>
              <a:cs typeface="Arial" pitchFamily="34" charset="0"/>
            </a:endParaRPr>
          </a:p>
        </p:txBody>
      </p:sp>
      <p:sp>
        <p:nvSpPr>
          <p:cNvPr id="7" name="Rectangle 6"/>
          <p:cNvSpPr>
            <a:spLocks noChangeArrowheads="1"/>
          </p:cNvSpPr>
          <p:nvPr/>
        </p:nvSpPr>
        <p:spPr bwMode="auto">
          <a:xfrm>
            <a:off x="228600" y="5867400"/>
            <a:ext cx="8305800" cy="430213"/>
          </a:xfrm>
          <a:prstGeom prst="rect">
            <a:avLst/>
          </a:prstGeom>
          <a:noFill/>
          <a:ln w="9525">
            <a:noFill/>
            <a:miter lim="800000"/>
            <a:headEnd/>
            <a:tailEnd/>
          </a:ln>
        </p:spPr>
        <p:txBody>
          <a:bodyPr>
            <a:spAutoFit/>
          </a:bodyPr>
          <a:lstStyle/>
          <a:p>
            <a:pPr eaLnBrk="0" hangingPunct="0">
              <a:defRPr/>
            </a:pPr>
            <a:r>
              <a:rPr lang="en-US" sz="1100" dirty="0">
                <a:solidFill>
                  <a:schemeClr val="bg1">
                    <a:lumMod val="20000"/>
                    <a:lumOff val="80000"/>
                  </a:schemeClr>
                </a:solidFill>
                <a:latin typeface="Palatino Linotype" pitchFamily="18" charset="0"/>
                <a:ea typeface="+mn-ea"/>
              </a:rPr>
              <a:t>Yank V, et al. AHRQ Comparative Effectiveness Review No. 21.  Available at:   </a:t>
            </a:r>
            <a:r>
              <a:rPr lang="en-US" sz="1100" dirty="0">
                <a:solidFill>
                  <a:schemeClr val="bg1"/>
                </a:solidFill>
                <a:latin typeface="+mn-lt"/>
                <a:ea typeface="+mn-ea"/>
                <a:cs typeface="Times New Roman" pitchFamily="18" charset="0"/>
              </a:rPr>
              <a:t>http://effectivehealthcare.ahrq.gov/index.cfm/search-for-guides-reviews-and-reports/?pageaction=displayproduct&amp;productID=450</a:t>
            </a:r>
            <a:r>
              <a:rPr lang="en-US" sz="1100" dirty="0">
                <a:solidFill>
                  <a:schemeClr val="bg1"/>
                </a:solidFill>
                <a:latin typeface="+mn-lt"/>
                <a:ea typeface="+mn-ea"/>
              </a:rPr>
              <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Overview of rFVIIa Use for Prostatectomy</a:t>
            </a:r>
          </a:p>
        </p:txBody>
      </p:sp>
      <p:graphicFrame>
        <p:nvGraphicFramePr>
          <p:cNvPr id="4" name="Table Placeholder 3" descr="There were no deaths in either study group. One patient in the group that received the 20 µg/kg dose experienced a myocardial infarction at day 14, the only thromboembolic event identified in the study. "/>
          <p:cNvGraphicFramePr>
            <a:graphicFrameLocks noGrp="1"/>
          </p:cNvGraphicFramePr>
          <p:nvPr>
            <p:ph type="chart" sz="half" idx="2"/>
          </p:nvPr>
        </p:nvGraphicFramePr>
        <p:xfrm>
          <a:off x="304801" y="1676400"/>
          <a:ext cx="8458199" cy="3371088"/>
        </p:xfrm>
        <a:graphic>
          <a:graphicData uri="http://schemas.openxmlformats.org/drawingml/2006/table">
            <a:tbl>
              <a:tblPr firstRow="1" bandRow="1">
                <a:tableStyleId>{775DCB02-9BB8-47FD-8907-85C794F793BA}</a:tableStyleId>
              </a:tblPr>
              <a:tblGrid>
                <a:gridCol w="2049404"/>
                <a:gridCol w="1101438"/>
                <a:gridCol w="879052"/>
                <a:gridCol w="1474530"/>
                <a:gridCol w="1654732"/>
                <a:gridCol w="1299043"/>
              </a:tblGrid>
              <a:tr h="914400">
                <a:tc>
                  <a:txBody>
                    <a:bodyPr/>
                    <a:lstStyle/>
                    <a:p>
                      <a:pPr marL="0" marR="0" algn="ctr">
                        <a:spcBef>
                          <a:spcPts val="0"/>
                        </a:spcBef>
                        <a:spcAft>
                          <a:spcPts val="0"/>
                        </a:spcAft>
                      </a:pPr>
                      <a:r>
                        <a:rPr lang="en-US" sz="1600" dirty="0"/>
                        <a:t>Outcome </a:t>
                      </a:r>
                    </a:p>
                    <a:p>
                      <a:pPr marL="0" marR="0" algn="ctr">
                        <a:spcBef>
                          <a:spcPts val="0"/>
                        </a:spcBef>
                        <a:spcAft>
                          <a:spcPts val="0"/>
                        </a:spcAft>
                      </a:pPr>
                      <a:r>
                        <a:rPr lang="en-US" sz="1600" dirty="0"/>
                        <a:t>of </a:t>
                      </a:r>
                      <a:r>
                        <a:rPr lang="en-US" sz="1600" dirty="0" smtClean="0"/>
                        <a:t>Interest</a:t>
                      </a:r>
                      <a:endParaRPr lang="en-US" sz="1600" dirty="0">
                        <a:latin typeface="Times New Roman"/>
                        <a:ea typeface="Times New Roman"/>
                      </a:endParaRPr>
                    </a:p>
                  </a:txBody>
                  <a:tcPr marL="64673" marR="129345" marT="12700" marB="91440" anchor="b"/>
                </a:tc>
                <a:tc>
                  <a:txBody>
                    <a:bodyPr/>
                    <a:lstStyle/>
                    <a:p>
                      <a:pPr marL="0" marR="0" algn="ctr">
                        <a:spcBef>
                          <a:spcPts val="0"/>
                        </a:spcBef>
                        <a:spcAft>
                          <a:spcPts val="0"/>
                        </a:spcAft>
                      </a:pPr>
                      <a:r>
                        <a:rPr lang="en-US" sz="1600" dirty="0"/>
                        <a:t>Number of Studies</a:t>
                      </a:r>
                      <a:endParaRPr lang="en-US" sz="1600" dirty="0">
                        <a:latin typeface="Times New Roman"/>
                        <a:ea typeface="Times New Roman"/>
                      </a:endParaRPr>
                    </a:p>
                  </a:txBody>
                  <a:tcPr marL="64673" marR="129345" marT="12700" marB="91440" anchor="b"/>
                </a:tc>
                <a:tc gridSpan="2">
                  <a:txBody>
                    <a:bodyPr/>
                    <a:lstStyle/>
                    <a:p>
                      <a:pPr marL="0" marR="0" algn="ctr">
                        <a:spcBef>
                          <a:spcPts val="0"/>
                        </a:spcBef>
                        <a:spcAft>
                          <a:spcPts val="0"/>
                        </a:spcAft>
                      </a:pPr>
                      <a:r>
                        <a:rPr lang="en-US" sz="1600" dirty="0"/>
                        <a:t>Number of </a:t>
                      </a:r>
                      <a:r>
                        <a:rPr lang="en-US" sz="1600" dirty="0" smtClean="0"/>
                        <a:t>Subjects</a:t>
                      </a:r>
                    </a:p>
                    <a:p>
                      <a:pPr marL="0" marR="0" algn="ctr">
                        <a:spcBef>
                          <a:spcPts val="0"/>
                        </a:spcBef>
                        <a:spcAft>
                          <a:spcPts val="0"/>
                        </a:spcAft>
                      </a:pPr>
                      <a:endParaRPr lang="en-US" sz="1600" dirty="0" smtClean="0"/>
                    </a:p>
                    <a:p>
                      <a:pPr marL="0" marR="0" algn="ctr">
                        <a:spcBef>
                          <a:spcPts val="0"/>
                        </a:spcBef>
                        <a:spcAft>
                          <a:spcPts val="0"/>
                        </a:spcAft>
                      </a:pPr>
                      <a:r>
                        <a:rPr lang="en-US" sz="1600" dirty="0" smtClean="0">
                          <a:latin typeface="Times New Roman"/>
                          <a:ea typeface="Times New Roman"/>
                        </a:rPr>
                        <a:t>rFVIIa        Usual Care</a:t>
                      </a:r>
                      <a:endParaRPr lang="en-US" sz="1600" dirty="0">
                        <a:latin typeface="Times New Roman"/>
                        <a:ea typeface="Times New Roman"/>
                      </a:endParaRPr>
                    </a:p>
                  </a:txBody>
                  <a:tcPr marL="32336" marR="32336" marT="12700" marB="91440" anchor="b"/>
                </a:tc>
                <a:tc hMerge="1">
                  <a:txBody>
                    <a:bodyPr/>
                    <a:lstStyle/>
                    <a:p>
                      <a:endParaRPr lang="en-US"/>
                    </a:p>
                  </a:txBody>
                  <a:tcPr/>
                </a:tc>
                <a:tc>
                  <a:txBody>
                    <a:bodyPr/>
                    <a:lstStyle/>
                    <a:p>
                      <a:pPr marL="0" marR="0" algn="ctr">
                        <a:spcBef>
                          <a:spcPts val="0"/>
                        </a:spcBef>
                        <a:spcAft>
                          <a:spcPts val="0"/>
                        </a:spcAft>
                      </a:pPr>
                      <a:endParaRPr lang="en-US" sz="1600" dirty="0" smtClean="0"/>
                    </a:p>
                    <a:p>
                      <a:pPr marL="0" marR="0" algn="ctr">
                        <a:spcBef>
                          <a:spcPts val="0"/>
                        </a:spcBef>
                        <a:spcAft>
                          <a:spcPts val="0"/>
                        </a:spcAft>
                      </a:pPr>
                      <a:r>
                        <a:rPr lang="en-US" sz="1600" dirty="0" smtClean="0"/>
                        <a:t>Estimated</a:t>
                      </a:r>
                      <a:endParaRPr lang="en-US" sz="1600" dirty="0"/>
                    </a:p>
                    <a:p>
                      <a:pPr marL="0" marR="0" algn="ctr">
                        <a:spcBef>
                          <a:spcPts val="0"/>
                        </a:spcBef>
                        <a:spcAft>
                          <a:spcPts val="0"/>
                        </a:spcAft>
                      </a:pPr>
                      <a:r>
                        <a:rPr lang="en-US" sz="1600" dirty="0" smtClean="0"/>
                        <a:t>Effect of rFVIIa</a:t>
                      </a:r>
                      <a:endParaRPr lang="en-US" sz="1600" dirty="0">
                        <a:latin typeface="Times New Roman"/>
                        <a:ea typeface="Times New Roman"/>
                      </a:endParaRPr>
                    </a:p>
                  </a:txBody>
                  <a:tcPr marL="64673" marR="64673" marT="12700" marB="91440" anchor="b"/>
                </a:tc>
                <a:tc>
                  <a:txBody>
                    <a:bodyPr/>
                    <a:lstStyle/>
                    <a:p>
                      <a:pPr marL="0" marR="0" algn="ctr">
                        <a:spcBef>
                          <a:spcPts val="0"/>
                        </a:spcBef>
                        <a:spcAft>
                          <a:spcPts val="0"/>
                        </a:spcAft>
                      </a:pPr>
                      <a:r>
                        <a:rPr lang="en-US" sz="1600" dirty="0"/>
                        <a:t>Overall</a:t>
                      </a:r>
                    </a:p>
                    <a:p>
                      <a:pPr marL="0" marR="0" algn="ctr">
                        <a:spcBef>
                          <a:spcPts val="0"/>
                        </a:spcBef>
                        <a:spcAft>
                          <a:spcPts val="0"/>
                        </a:spcAft>
                      </a:pPr>
                      <a:r>
                        <a:rPr lang="en-US" sz="1600" dirty="0"/>
                        <a:t>Strength of </a:t>
                      </a:r>
                      <a:r>
                        <a:rPr lang="en-US" sz="1600" dirty="0" smtClean="0"/>
                        <a:t>Evidence</a:t>
                      </a:r>
                      <a:endParaRPr lang="en-US" sz="1600" dirty="0"/>
                    </a:p>
                  </a:txBody>
                  <a:tcPr marL="64673" marR="129345" marT="12700" marB="91440" anchor="b"/>
                </a:tc>
              </a:tr>
              <a:tr h="615696">
                <a:tc>
                  <a:txBody>
                    <a:bodyPr/>
                    <a:lstStyle/>
                    <a:p>
                      <a:pPr marL="0" marR="0">
                        <a:spcBef>
                          <a:spcPts val="0"/>
                        </a:spcBef>
                        <a:spcAft>
                          <a:spcPts val="0"/>
                        </a:spcAft>
                      </a:pPr>
                      <a:r>
                        <a:rPr lang="en-US" sz="1600" dirty="0"/>
                        <a:t>Mortality</a:t>
                      </a:r>
                    </a:p>
                    <a:p>
                      <a:pPr marL="0" marR="0">
                        <a:spcBef>
                          <a:spcPts val="0"/>
                        </a:spcBef>
                        <a:spcAft>
                          <a:spcPts val="0"/>
                        </a:spcAft>
                      </a:pPr>
                      <a:r>
                        <a:rPr lang="en-US" sz="1600" dirty="0"/>
                        <a:t>(10 day)</a:t>
                      </a:r>
                      <a:endParaRPr lang="en-US" sz="1600" dirty="0">
                        <a:latin typeface="Times New Roman"/>
                        <a:ea typeface="Times New Roman"/>
                      </a:endParaRPr>
                    </a:p>
                  </a:txBody>
                  <a:tcPr marR="129345" marT="12700" marB="12700" anchor="ctr"/>
                </a:tc>
                <a:tc>
                  <a:txBody>
                    <a:bodyPr/>
                    <a:lstStyle/>
                    <a:p>
                      <a:pPr marL="0" marR="0" algn="ctr">
                        <a:spcBef>
                          <a:spcPts val="0"/>
                        </a:spcBef>
                        <a:spcAft>
                          <a:spcPts val="0"/>
                        </a:spcAft>
                      </a:pPr>
                      <a:r>
                        <a:rPr lang="en-US" sz="1600" dirty="0" smtClean="0"/>
                        <a:t>1</a:t>
                      </a:r>
                      <a:endParaRPr lang="en-US" sz="1600" dirty="0">
                        <a:latin typeface="Times New Roman"/>
                        <a:ea typeface="Times New Roman"/>
                      </a:endParaRPr>
                    </a:p>
                  </a:txBody>
                  <a:tcPr marL="64673" marR="129345" marT="12700" marB="12700" anchor="ctr"/>
                </a:tc>
                <a:tc>
                  <a:txBody>
                    <a:bodyPr/>
                    <a:lstStyle/>
                    <a:p>
                      <a:pPr marL="0" marR="0" algn="ctr">
                        <a:spcBef>
                          <a:spcPts val="0"/>
                        </a:spcBef>
                        <a:spcAft>
                          <a:spcPts val="0"/>
                        </a:spcAft>
                      </a:pPr>
                      <a:r>
                        <a:rPr lang="en-US" sz="1600"/>
                        <a:t>24</a:t>
                      </a:r>
                      <a:endParaRPr lang="en-US" sz="1600">
                        <a:latin typeface="Times New Roman"/>
                        <a:ea typeface="Times New Roman"/>
                      </a:endParaRPr>
                    </a:p>
                  </a:txBody>
                  <a:tcPr marL="64673" marR="129345" marT="12700" marB="12700" anchor="ctr"/>
                </a:tc>
                <a:tc>
                  <a:txBody>
                    <a:bodyPr/>
                    <a:lstStyle/>
                    <a:p>
                      <a:pPr marL="0" marR="0" algn="ctr">
                        <a:spcBef>
                          <a:spcPts val="0"/>
                        </a:spcBef>
                        <a:spcAft>
                          <a:spcPts val="0"/>
                        </a:spcAft>
                      </a:pPr>
                      <a:r>
                        <a:rPr lang="en-US" sz="1600" dirty="0"/>
                        <a:t>12</a:t>
                      </a:r>
                      <a:endParaRPr lang="en-US" sz="1600" dirty="0">
                        <a:latin typeface="Times New Roman"/>
                        <a:ea typeface="Times New Roman"/>
                      </a:endParaRPr>
                    </a:p>
                  </a:txBody>
                  <a:tcPr marL="64673" marR="129345" marT="12700" marB="12700" anchor="ctr"/>
                </a:tc>
                <a:tc>
                  <a:txBody>
                    <a:bodyPr/>
                    <a:lstStyle/>
                    <a:p>
                      <a:pPr marL="0" marR="0" algn="ctr">
                        <a:spcBef>
                          <a:spcPts val="0"/>
                        </a:spcBef>
                        <a:spcAft>
                          <a:spcPts val="0"/>
                        </a:spcAft>
                      </a:pPr>
                      <a:r>
                        <a:rPr lang="en-US" sz="1600"/>
                        <a:t>Unknown</a:t>
                      </a:r>
                      <a:endParaRPr lang="en-US" sz="1600">
                        <a:latin typeface="Times New Roman"/>
                        <a:ea typeface="Times New Roman"/>
                      </a:endParaRPr>
                    </a:p>
                  </a:txBody>
                  <a:tcPr marL="32336" marR="32336" marT="12700" marB="12700" anchor="ctr"/>
                </a:tc>
                <a:tc>
                  <a:txBody>
                    <a:bodyPr/>
                    <a:lstStyle/>
                    <a:p>
                      <a:pPr marL="0" marR="0" algn="ctr">
                        <a:spcBef>
                          <a:spcPts val="0"/>
                        </a:spcBef>
                        <a:spcAft>
                          <a:spcPts val="0"/>
                        </a:spcAft>
                      </a:pPr>
                      <a:r>
                        <a:rPr lang="en-US" sz="1600"/>
                        <a:t>Insufficient</a:t>
                      </a:r>
                      <a:endParaRPr lang="en-US" sz="1600">
                        <a:latin typeface="Times New Roman"/>
                        <a:ea typeface="Times New Roman"/>
                      </a:endParaRPr>
                    </a:p>
                  </a:txBody>
                  <a:tcPr marL="32336" marR="32336" marT="12700" marB="12700" anchor="ctr"/>
                </a:tc>
              </a:tr>
              <a:tr h="615696">
                <a:tc>
                  <a:txBody>
                    <a:bodyPr/>
                    <a:lstStyle/>
                    <a:p>
                      <a:pPr marL="0" marR="0">
                        <a:spcBef>
                          <a:spcPts val="0"/>
                        </a:spcBef>
                        <a:spcAft>
                          <a:spcPts val="0"/>
                        </a:spcAft>
                      </a:pPr>
                      <a:r>
                        <a:rPr lang="en-US" sz="1600" dirty="0" smtClean="0"/>
                        <a:t>Thromboembolic </a:t>
                      </a:r>
                    </a:p>
                    <a:p>
                      <a:pPr marL="0" marR="0">
                        <a:spcBef>
                          <a:spcPts val="0"/>
                        </a:spcBef>
                        <a:spcAft>
                          <a:spcPts val="0"/>
                        </a:spcAft>
                      </a:pPr>
                      <a:r>
                        <a:rPr lang="en-US" sz="1600" dirty="0" smtClean="0"/>
                        <a:t>events</a:t>
                      </a:r>
                      <a:endParaRPr lang="en-US" sz="1600" dirty="0">
                        <a:latin typeface="Times New Roman"/>
                        <a:ea typeface="Times New Roman"/>
                      </a:endParaRPr>
                    </a:p>
                  </a:txBody>
                  <a:tcPr marR="129345" marT="12700" marB="12700" anchor="ctr"/>
                </a:tc>
                <a:tc>
                  <a:txBody>
                    <a:bodyPr/>
                    <a:lstStyle/>
                    <a:p>
                      <a:pPr marL="0" marR="0" algn="ctr">
                        <a:spcBef>
                          <a:spcPts val="0"/>
                        </a:spcBef>
                        <a:spcAft>
                          <a:spcPts val="0"/>
                        </a:spcAft>
                      </a:pPr>
                      <a:r>
                        <a:rPr lang="en-US" sz="1600" dirty="0" smtClean="0"/>
                        <a:t>1</a:t>
                      </a:r>
                      <a:endParaRPr lang="en-US" sz="1600" dirty="0">
                        <a:latin typeface="Times New Roman"/>
                        <a:ea typeface="Times New Roman"/>
                      </a:endParaRPr>
                    </a:p>
                  </a:txBody>
                  <a:tcPr marL="64673" marR="129345" marT="12700" marB="12700" anchor="ctr"/>
                </a:tc>
                <a:tc>
                  <a:txBody>
                    <a:bodyPr/>
                    <a:lstStyle/>
                    <a:p>
                      <a:pPr marL="0" marR="0" algn="ctr">
                        <a:spcBef>
                          <a:spcPts val="0"/>
                        </a:spcBef>
                        <a:spcAft>
                          <a:spcPts val="0"/>
                        </a:spcAft>
                      </a:pPr>
                      <a:r>
                        <a:rPr lang="en-US" sz="1600"/>
                        <a:t>24</a:t>
                      </a:r>
                      <a:endParaRPr lang="en-US" sz="1600">
                        <a:latin typeface="Times New Roman"/>
                        <a:ea typeface="Times New Roman"/>
                      </a:endParaRPr>
                    </a:p>
                  </a:txBody>
                  <a:tcPr marL="64673" marR="129345" marT="12700" marB="12700" anchor="ctr"/>
                </a:tc>
                <a:tc>
                  <a:txBody>
                    <a:bodyPr/>
                    <a:lstStyle/>
                    <a:p>
                      <a:pPr marL="0" marR="0" algn="ctr">
                        <a:spcBef>
                          <a:spcPts val="0"/>
                        </a:spcBef>
                        <a:spcAft>
                          <a:spcPts val="0"/>
                        </a:spcAft>
                      </a:pPr>
                      <a:r>
                        <a:rPr lang="en-US" sz="1600" dirty="0"/>
                        <a:t>12</a:t>
                      </a:r>
                      <a:endParaRPr lang="en-US" sz="1600" dirty="0">
                        <a:latin typeface="Times New Roman"/>
                        <a:ea typeface="Times New Roman"/>
                      </a:endParaRPr>
                    </a:p>
                  </a:txBody>
                  <a:tcPr marL="64673" marR="129345" marT="12700" marB="12700" anchor="ctr"/>
                </a:tc>
                <a:tc>
                  <a:txBody>
                    <a:bodyPr/>
                    <a:lstStyle/>
                    <a:p>
                      <a:pPr marL="0" marR="0" algn="ctr">
                        <a:spcBef>
                          <a:spcPts val="0"/>
                        </a:spcBef>
                        <a:spcAft>
                          <a:spcPts val="0"/>
                        </a:spcAft>
                      </a:pPr>
                      <a:r>
                        <a:rPr lang="en-US" sz="1600"/>
                        <a:t>Unknown</a:t>
                      </a:r>
                      <a:endParaRPr lang="en-US" sz="1600">
                        <a:latin typeface="Times New Roman"/>
                        <a:ea typeface="Times New Roman"/>
                      </a:endParaRPr>
                    </a:p>
                  </a:txBody>
                  <a:tcPr marL="32336" marR="32336" marT="12700" marB="12700" anchor="ctr"/>
                </a:tc>
                <a:tc>
                  <a:txBody>
                    <a:bodyPr/>
                    <a:lstStyle/>
                    <a:p>
                      <a:pPr marL="0" marR="0" algn="ctr">
                        <a:spcBef>
                          <a:spcPts val="0"/>
                        </a:spcBef>
                        <a:spcAft>
                          <a:spcPts val="0"/>
                        </a:spcAft>
                      </a:pPr>
                      <a:r>
                        <a:rPr lang="en-US" sz="1600"/>
                        <a:t>Insufficient</a:t>
                      </a:r>
                      <a:endParaRPr lang="en-US" sz="1600">
                        <a:latin typeface="Times New Roman"/>
                        <a:ea typeface="Times New Roman"/>
                      </a:endParaRPr>
                    </a:p>
                  </a:txBody>
                  <a:tcPr marL="32336" marR="32336" marT="12700" marB="12700" anchor="ctr"/>
                </a:tc>
              </a:tr>
              <a:tr h="615696">
                <a:tc>
                  <a:txBody>
                    <a:bodyPr/>
                    <a:lstStyle/>
                    <a:p>
                      <a:pPr marL="0" marR="0">
                        <a:spcBef>
                          <a:spcPts val="0"/>
                        </a:spcBef>
                        <a:spcAft>
                          <a:spcPts val="0"/>
                        </a:spcAft>
                      </a:pPr>
                      <a:r>
                        <a:rPr lang="en-US" sz="1600" dirty="0"/>
                        <a:t>Units of </a:t>
                      </a:r>
                      <a:r>
                        <a:rPr lang="en-US" sz="1600" dirty="0" smtClean="0"/>
                        <a:t>RBCs</a:t>
                      </a:r>
                    </a:p>
                    <a:p>
                      <a:pPr marL="0" marR="0">
                        <a:spcBef>
                          <a:spcPts val="0"/>
                        </a:spcBef>
                        <a:spcAft>
                          <a:spcPts val="0"/>
                        </a:spcAft>
                      </a:pPr>
                      <a:r>
                        <a:rPr lang="en-US" sz="1600" dirty="0" smtClean="0"/>
                        <a:t>transfused</a:t>
                      </a:r>
                      <a:endParaRPr lang="en-US" sz="1600" dirty="0">
                        <a:latin typeface="Times New Roman"/>
                        <a:ea typeface="Times New Roman"/>
                      </a:endParaRPr>
                    </a:p>
                  </a:txBody>
                  <a:tcPr marR="129345" marT="12700" marB="12700" anchor="ctr"/>
                </a:tc>
                <a:tc>
                  <a:txBody>
                    <a:bodyPr/>
                    <a:lstStyle/>
                    <a:p>
                      <a:pPr marL="0" marR="0" algn="ctr">
                        <a:spcBef>
                          <a:spcPts val="0"/>
                        </a:spcBef>
                        <a:spcAft>
                          <a:spcPts val="0"/>
                        </a:spcAft>
                      </a:pPr>
                      <a:r>
                        <a:rPr lang="en-US" sz="1600" dirty="0" smtClean="0"/>
                        <a:t>1</a:t>
                      </a:r>
                      <a:endParaRPr lang="en-US" sz="1600" dirty="0">
                        <a:latin typeface="Times New Roman"/>
                        <a:ea typeface="Times New Roman"/>
                      </a:endParaRPr>
                    </a:p>
                  </a:txBody>
                  <a:tcPr marL="64673" marR="129345" marT="12700" marB="12700" anchor="ctr"/>
                </a:tc>
                <a:tc>
                  <a:txBody>
                    <a:bodyPr/>
                    <a:lstStyle/>
                    <a:p>
                      <a:pPr marL="0" marR="0" algn="ctr">
                        <a:spcBef>
                          <a:spcPts val="0"/>
                        </a:spcBef>
                        <a:spcAft>
                          <a:spcPts val="0"/>
                        </a:spcAft>
                      </a:pPr>
                      <a:r>
                        <a:rPr lang="en-US" sz="1600"/>
                        <a:t>24</a:t>
                      </a:r>
                      <a:endParaRPr lang="en-US" sz="1600">
                        <a:latin typeface="Times New Roman"/>
                        <a:ea typeface="Times New Roman"/>
                      </a:endParaRPr>
                    </a:p>
                  </a:txBody>
                  <a:tcPr marL="64673" marR="129345" marT="12700" marB="12700" anchor="ctr"/>
                </a:tc>
                <a:tc>
                  <a:txBody>
                    <a:bodyPr/>
                    <a:lstStyle/>
                    <a:p>
                      <a:pPr marL="0" marR="0" algn="ctr">
                        <a:spcBef>
                          <a:spcPts val="0"/>
                        </a:spcBef>
                        <a:spcAft>
                          <a:spcPts val="0"/>
                        </a:spcAft>
                      </a:pPr>
                      <a:r>
                        <a:rPr lang="en-US" sz="1600" dirty="0"/>
                        <a:t>12</a:t>
                      </a:r>
                      <a:endParaRPr lang="en-US" sz="1600" dirty="0">
                        <a:latin typeface="Times New Roman"/>
                        <a:ea typeface="Times New Roman"/>
                      </a:endParaRPr>
                    </a:p>
                  </a:txBody>
                  <a:tcPr marL="64673" marR="129345" marT="12700" marB="12700" anchor="ctr"/>
                </a:tc>
                <a:tc>
                  <a:txBody>
                    <a:bodyPr/>
                    <a:lstStyle/>
                    <a:p>
                      <a:pPr marL="0" marR="0" algn="ctr">
                        <a:spcBef>
                          <a:spcPts val="0"/>
                        </a:spcBef>
                        <a:spcAft>
                          <a:spcPts val="0"/>
                        </a:spcAft>
                      </a:pPr>
                      <a:r>
                        <a:rPr lang="en-US" sz="1600" dirty="0"/>
                        <a:t>Favors rFVIIa</a:t>
                      </a:r>
                      <a:endParaRPr lang="en-US" sz="1600" dirty="0">
                        <a:latin typeface="Times New Roman"/>
                        <a:ea typeface="Times New Roman"/>
                      </a:endParaRPr>
                    </a:p>
                  </a:txBody>
                  <a:tcPr marL="32336" marR="32336" marT="12700" marB="12700" anchor="ctr"/>
                </a:tc>
                <a:tc>
                  <a:txBody>
                    <a:bodyPr/>
                    <a:lstStyle/>
                    <a:p>
                      <a:pPr marL="0" marR="0" algn="ctr">
                        <a:spcBef>
                          <a:spcPts val="0"/>
                        </a:spcBef>
                        <a:spcAft>
                          <a:spcPts val="0"/>
                        </a:spcAft>
                      </a:pPr>
                      <a:r>
                        <a:rPr lang="en-US" sz="1600" dirty="0"/>
                        <a:t>Insufficient</a:t>
                      </a:r>
                      <a:endParaRPr lang="en-US" sz="1600" dirty="0">
                        <a:latin typeface="Times New Roman"/>
                        <a:ea typeface="Times New Roman"/>
                      </a:endParaRPr>
                    </a:p>
                  </a:txBody>
                  <a:tcPr marL="32336" marR="32336" marT="12700" marB="12700" anchor="ctr"/>
                </a:tc>
              </a:tr>
              <a:tr h="609600">
                <a:tc>
                  <a:txBody>
                    <a:bodyPr/>
                    <a:lstStyle/>
                    <a:p>
                      <a:pPr marL="0" marR="0">
                        <a:spcBef>
                          <a:spcPts val="0"/>
                        </a:spcBef>
                        <a:spcAft>
                          <a:spcPts val="0"/>
                        </a:spcAft>
                      </a:pPr>
                      <a:r>
                        <a:rPr lang="en-US" sz="1600" dirty="0" smtClean="0"/>
                        <a:t>Operating room </a:t>
                      </a:r>
                      <a:r>
                        <a:rPr lang="en-US" sz="1600" dirty="0"/>
                        <a:t>t</a:t>
                      </a:r>
                      <a:r>
                        <a:rPr lang="en-US" sz="1600" dirty="0" smtClean="0"/>
                        <a:t>ime</a:t>
                      </a:r>
                      <a:endParaRPr lang="en-US" sz="1600" dirty="0">
                        <a:latin typeface="Times New Roman"/>
                        <a:ea typeface="Times New Roman"/>
                      </a:endParaRPr>
                    </a:p>
                  </a:txBody>
                  <a:tcPr marR="129345" marT="12700" marB="12700" anchor="ctr"/>
                </a:tc>
                <a:tc>
                  <a:txBody>
                    <a:bodyPr/>
                    <a:lstStyle/>
                    <a:p>
                      <a:pPr marL="0" marR="0" algn="ctr">
                        <a:spcBef>
                          <a:spcPts val="0"/>
                        </a:spcBef>
                        <a:spcAft>
                          <a:spcPts val="0"/>
                        </a:spcAft>
                      </a:pPr>
                      <a:r>
                        <a:rPr lang="en-US" sz="1600" dirty="0" smtClean="0"/>
                        <a:t>1</a:t>
                      </a:r>
                      <a:endParaRPr lang="en-US" sz="1600" dirty="0">
                        <a:latin typeface="Times New Roman"/>
                        <a:ea typeface="Times New Roman"/>
                      </a:endParaRPr>
                    </a:p>
                  </a:txBody>
                  <a:tcPr marL="64673" marR="129345" marT="12700" marB="12700" anchor="ctr"/>
                </a:tc>
                <a:tc>
                  <a:txBody>
                    <a:bodyPr/>
                    <a:lstStyle/>
                    <a:p>
                      <a:pPr marL="0" marR="0" algn="ctr">
                        <a:spcBef>
                          <a:spcPts val="0"/>
                        </a:spcBef>
                        <a:spcAft>
                          <a:spcPts val="0"/>
                        </a:spcAft>
                      </a:pPr>
                      <a:r>
                        <a:rPr lang="en-US" sz="1600"/>
                        <a:t>24</a:t>
                      </a:r>
                      <a:endParaRPr lang="en-US" sz="1600">
                        <a:latin typeface="Times New Roman"/>
                        <a:ea typeface="Times New Roman"/>
                      </a:endParaRPr>
                    </a:p>
                  </a:txBody>
                  <a:tcPr marL="64673" marR="129345" marT="12700" marB="12700" anchor="ctr"/>
                </a:tc>
                <a:tc>
                  <a:txBody>
                    <a:bodyPr/>
                    <a:lstStyle/>
                    <a:p>
                      <a:pPr marL="0" marR="0" algn="ctr">
                        <a:spcBef>
                          <a:spcPts val="0"/>
                        </a:spcBef>
                        <a:spcAft>
                          <a:spcPts val="0"/>
                        </a:spcAft>
                      </a:pPr>
                      <a:r>
                        <a:rPr lang="en-US" sz="1600" dirty="0"/>
                        <a:t>12</a:t>
                      </a:r>
                      <a:endParaRPr lang="en-US" sz="1600" dirty="0">
                        <a:latin typeface="Times New Roman"/>
                        <a:ea typeface="Times New Roman"/>
                      </a:endParaRPr>
                    </a:p>
                  </a:txBody>
                  <a:tcPr marL="64673" marR="129345" marT="12700" marB="12700" anchor="ctr"/>
                </a:tc>
                <a:tc>
                  <a:txBody>
                    <a:bodyPr/>
                    <a:lstStyle/>
                    <a:p>
                      <a:pPr marL="0" marR="0" algn="ctr">
                        <a:spcBef>
                          <a:spcPts val="0"/>
                        </a:spcBef>
                        <a:spcAft>
                          <a:spcPts val="0"/>
                        </a:spcAft>
                      </a:pPr>
                      <a:r>
                        <a:rPr lang="en-US" sz="1600" dirty="0"/>
                        <a:t>Favors rFVIIa</a:t>
                      </a:r>
                      <a:endParaRPr lang="en-US" sz="1600" dirty="0">
                        <a:latin typeface="Times New Roman"/>
                        <a:ea typeface="Times New Roman"/>
                      </a:endParaRPr>
                    </a:p>
                  </a:txBody>
                  <a:tcPr marL="32336" marR="32336" marT="12700" marB="12700" anchor="ctr"/>
                </a:tc>
                <a:tc>
                  <a:txBody>
                    <a:bodyPr/>
                    <a:lstStyle/>
                    <a:p>
                      <a:pPr marL="0" marR="0" algn="ctr">
                        <a:spcBef>
                          <a:spcPts val="0"/>
                        </a:spcBef>
                        <a:spcAft>
                          <a:spcPts val="0"/>
                        </a:spcAft>
                      </a:pPr>
                      <a:r>
                        <a:rPr lang="en-US" sz="1600" dirty="0"/>
                        <a:t>Insufficient</a:t>
                      </a:r>
                      <a:endParaRPr lang="en-US" sz="1600" dirty="0">
                        <a:latin typeface="Times New Roman"/>
                        <a:ea typeface="Times New Roman"/>
                      </a:endParaRPr>
                    </a:p>
                  </a:txBody>
                  <a:tcPr marL="32336" marR="32336" marT="12700" marB="12700" anchor="ctr"/>
                </a:tc>
              </a:tr>
            </a:tbl>
          </a:graphicData>
        </a:graphic>
      </p:graphicFrame>
      <p:sp>
        <p:nvSpPr>
          <p:cNvPr id="34820" name="TextBox 5"/>
          <p:cNvSpPr txBox="1">
            <a:spLocks noChangeArrowheads="1"/>
          </p:cNvSpPr>
          <p:nvPr/>
        </p:nvSpPr>
        <p:spPr bwMode="auto">
          <a:xfrm>
            <a:off x="204788" y="5181600"/>
            <a:ext cx="2601912" cy="369888"/>
          </a:xfrm>
          <a:prstGeom prst="rect">
            <a:avLst/>
          </a:prstGeom>
          <a:noFill/>
          <a:ln w="9525">
            <a:noFill/>
            <a:miter lim="800000"/>
            <a:headEnd/>
            <a:tailEnd/>
          </a:ln>
        </p:spPr>
        <p:txBody>
          <a:bodyPr wrap="none">
            <a:spAutoFit/>
          </a:bodyPr>
          <a:lstStyle/>
          <a:p>
            <a:r>
              <a:rPr lang="en-US" sz="1800">
                <a:solidFill>
                  <a:schemeClr val="bg1"/>
                </a:solidFill>
              </a:rPr>
              <a:t>RBCs = red blood cells.</a:t>
            </a:r>
          </a:p>
        </p:txBody>
      </p:sp>
      <p:sp>
        <p:nvSpPr>
          <p:cNvPr id="7" name="Rectangle 6"/>
          <p:cNvSpPr>
            <a:spLocks noChangeArrowheads="1"/>
          </p:cNvSpPr>
          <p:nvPr/>
        </p:nvSpPr>
        <p:spPr bwMode="auto">
          <a:xfrm>
            <a:off x="228600" y="5894388"/>
            <a:ext cx="8305800" cy="430212"/>
          </a:xfrm>
          <a:prstGeom prst="rect">
            <a:avLst/>
          </a:prstGeom>
          <a:noFill/>
          <a:ln w="9525">
            <a:noFill/>
            <a:miter lim="800000"/>
            <a:headEnd/>
            <a:tailEnd/>
          </a:ln>
        </p:spPr>
        <p:txBody>
          <a:bodyPr>
            <a:spAutoFit/>
          </a:bodyPr>
          <a:lstStyle/>
          <a:p>
            <a:pPr eaLnBrk="0" hangingPunct="0">
              <a:defRPr/>
            </a:pPr>
            <a:r>
              <a:rPr lang="en-US" sz="1100" dirty="0">
                <a:solidFill>
                  <a:schemeClr val="bg1">
                    <a:lumMod val="20000"/>
                    <a:lumOff val="80000"/>
                  </a:schemeClr>
                </a:solidFill>
                <a:latin typeface="Palatino Linotype" pitchFamily="18" charset="0"/>
                <a:ea typeface="+mn-ea"/>
              </a:rPr>
              <a:t>Yank V, et al. AHRQ Comparative Effectiveness Review No. 21.  Available at:   </a:t>
            </a:r>
            <a:r>
              <a:rPr lang="en-US" sz="1100" dirty="0">
                <a:solidFill>
                  <a:schemeClr val="bg1"/>
                </a:solidFill>
                <a:latin typeface="+mn-lt"/>
                <a:ea typeface="+mn-ea"/>
                <a:cs typeface="Times New Roman" pitchFamily="18" charset="0"/>
              </a:rPr>
              <a:t>http://effectivehealthcare.ahrq.gov/index.cfm/search-for-guides-reviews-and-reports/?pageaction=displayproduct&amp;productID=450</a:t>
            </a:r>
            <a:r>
              <a:rPr lang="en-US" sz="1100" dirty="0">
                <a:solidFill>
                  <a:schemeClr val="bg1"/>
                </a:solidFill>
                <a:latin typeface="+mn-lt"/>
                <a:ea typeface="+mn-ea"/>
              </a:rPr>
              <a: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2"/>
          <p:cNvSpPr>
            <a:spLocks noGrp="1"/>
          </p:cNvSpPr>
          <p:nvPr>
            <p:ph type="title"/>
          </p:nvPr>
        </p:nvSpPr>
        <p:spPr/>
        <p:txBody>
          <a:bodyPr/>
          <a:lstStyle/>
          <a:p>
            <a:r>
              <a:rPr lang="en-US" smtClean="0"/>
              <a:t>Summary of Outcomes for Most Common Off-Label, In-Hospital Uses of rFVIIa</a:t>
            </a:r>
          </a:p>
        </p:txBody>
      </p:sp>
      <p:graphicFrame>
        <p:nvGraphicFramePr>
          <p:cNvPr id="5" name="Content Placeholder 4" descr="Overall study quality is fair to poor and the strength of evidence is low, with the exception of meta-analyses of intracranial hemorrhage that had moderate strength of evidence for all outcomes and of a meta-analysis of adult cardiac surgery studies that had moderate strength of evidence for the thromboembolic event outcome. Clinical efficacy is often defined via indirect/surrogate outcomes, such as transfusion requirements, change in hematoma volume, or ICU length of stay. Safety is defined via thromboembolic events and mortality, but individual studies often lack the statistical power to assess these outcomes. Evidence of rFVIIa benefit is suggested for several indications, but largely via the surrogate outcomes used in the included studies and with an uncertain relationship to improved patient survival or functional status. In addition, for some uses, rFVIIa produces an increased risk of thromboembolism. Current evidence of low strength suggests the potential for benefits to exceed harms for bleeding from body trauma. There are no indications where potential risks are likely to greatly exceed the benefits"/>
          <p:cNvGraphicFramePr>
            <a:graphicFrameLocks noGrp="1"/>
          </p:cNvGraphicFramePr>
          <p:nvPr>
            <p:ph type="chart" sz="half" idx="2"/>
          </p:nvPr>
        </p:nvGraphicFramePr>
        <p:xfrm>
          <a:off x="187915" y="1371600"/>
          <a:ext cx="8803685" cy="4473435"/>
        </p:xfrm>
        <a:graphic>
          <a:graphicData uri="http://schemas.openxmlformats.org/drawingml/2006/table">
            <a:tbl>
              <a:tblPr firstRow="1" bandRow="1">
                <a:tableStyleId>{775DCB02-9BB8-47FD-8907-85C794F793BA}</a:tableStyleId>
              </a:tblPr>
              <a:tblGrid>
                <a:gridCol w="1828800"/>
                <a:gridCol w="1996725"/>
                <a:gridCol w="1290799"/>
                <a:gridCol w="2396562"/>
                <a:gridCol w="1290799"/>
              </a:tblGrid>
              <a:tr h="868680">
                <a:tc>
                  <a:txBody>
                    <a:bodyPr/>
                    <a:lstStyle/>
                    <a:p>
                      <a:pPr algn="ctr"/>
                      <a:r>
                        <a:rPr lang="en-US" sz="1600" b="1" kern="1200" baseline="0" dirty="0" smtClean="0">
                          <a:solidFill>
                            <a:schemeClr val="lt1"/>
                          </a:solidFill>
                          <a:latin typeface="+mn-lt"/>
                          <a:ea typeface="+mn-ea"/>
                          <a:cs typeface="+mn-cs"/>
                        </a:rPr>
                        <a:t>In-Hospital, Off-Label Uses for rFVIIa</a:t>
                      </a:r>
                      <a:endParaRPr lang="en-US" sz="1600" dirty="0"/>
                    </a:p>
                  </a:txBody>
                  <a:tcPr marL="85012" marR="85012" anchor="b"/>
                </a:tc>
                <a:tc>
                  <a:txBody>
                    <a:bodyPr/>
                    <a:lstStyle/>
                    <a:p>
                      <a:pPr algn="ctr"/>
                      <a:endParaRPr lang="en-US" sz="1600" b="1" kern="1200" baseline="0" dirty="0" smtClean="0">
                        <a:solidFill>
                          <a:schemeClr val="lt1"/>
                        </a:solidFill>
                        <a:latin typeface="+mn-lt"/>
                        <a:ea typeface="+mn-ea"/>
                        <a:cs typeface="+mn-cs"/>
                      </a:endParaRPr>
                    </a:p>
                    <a:p>
                      <a:pPr algn="ctr"/>
                      <a:r>
                        <a:rPr lang="en-US" sz="1600" b="1" kern="1200" baseline="0" dirty="0" smtClean="0">
                          <a:solidFill>
                            <a:schemeClr val="lt1"/>
                          </a:solidFill>
                          <a:latin typeface="+mn-lt"/>
                          <a:ea typeface="+mn-ea"/>
                          <a:cs typeface="+mn-cs"/>
                        </a:rPr>
                        <a:t>Benefits</a:t>
                      </a:r>
                      <a:endParaRPr lang="en-US" sz="1600" dirty="0"/>
                    </a:p>
                  </a:txBody>
                  <a:tcPr marL="85012" marR="85012" anchor="b">
                    <a:lnR w="12700" cap="flat" cmpd="sng" algn="ctr">
                      <a:solidFill>
                        <a:schemeClr val="bg1"/>
                      </a:solidFill>
                      <a:prstDash val="solid"/>
                      <a:round/>
                      <a:headEnd type="none" w="med" len="med"/>
                      <a:tailEnd type="none" w="med" len="med"/>
                    </a:lnR>
                  </a:tcPr>
                </a:tc>
                <a:tc>
                  <a:txBody>
                    <a:bodyPr/>
                    <a:lstStyle/>
                    <a:p>
                      <a:pPr algn="ctr"/>
                      <a:r>
                        <a:rPr lang="en-US" sz="1600" dirty="0" smtClean="0"/>
                        <a:t>Strength</a:t>
                      </a:r>
                    </a:p>
                    <a:p>
                      <a:pPr algn="ctr"/>
                      <a:r>
                        <a:rPr lang="en-US" sz="1600" dirty="0" smtClean="0"/>
                        <a:t>of</a:t>
                      </a:r>
                    </a:p>
                    <a:p>
                      <a:pPr algn="ctr"/>
                      <a:r>
                        <a:rPr lang="en-US" sz="1600" dirty="0" smtClean="0"/>
                        <a:t>Evidence</a:t>
                      </a:r>
                      <a:endParaRPr lang="en-US" sz="1600" dirty="0"/>
                    </a:p>
                  </a:txBody>
                  <a:tcPr marL="85012" marR="85012"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endParaRPr lang="en-US" sz="1600" b="1" kern="1200" baseline="0" dirty="0" smtClean="0">
                        <a:solidFill>
                          <a:schemeClr val="lt1"/>
                        </a:solidFill>
                        <a:latin typeface="+mn-lt"/>
                        <a:ea typeface="+mn-ea"/>
                        <a:cs typeface="+mn-cs"/>
                      </a:endParaRPr>
                    </a:p>
                    <a:p>
                      <a:pPr algn="ctr"/>
                      <a:r>
                        <a:rPr lang="en-US" sz="1600" b="1" kern="1200" baseline="0" dirty="0" smtClean="0">
                          <a:solidFill>
                            <a:schemeClr val="lt1"/>
                          </a:solidFill>
                          <a:latin typeface="+mn-lt"/>
                          <a:ea typeface="+mn-ea"/>
                          <a:cs typeface="+mn-cs"/>
                        </a:rPr>
                        <a:t>Harms</a:t>
                      </a:r>
                      <a:endParaRPr lang="en-US" sz="1600" dirty="0"/>
                    </a:p>
                  </a:txBody>
                  <a:tcPr marL="85012" marR="85012"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r>
                        <a:rPr lang="en-US" sz="1600" dirty="0" smtClean="0"/>
                        <a:t>Strength</a:t>
                      </a:r>
                    </a:p>
                    <a:p>
                      <a:pPr algn="ctr"/>
                      <a:r>
                        <a:rPr lang="en-US" sz="1600" dirty="0" smtClean="0"/>
                        <a:t>of</a:t>
                      </a:r>
                    </a:p>
                    <a:p>
                      <a:pPr algn="ctr"/>
                      <a:r>
                        <a:rPr lang="en-US" sz="1600" dirty="0" smtClean="0"/>
                        <a:t>Evidence</a:t>
                      </a:r>
                      <a:endParaRPr lang="en-US" sz="1600" dirty="0"/>
                    </a:p>
                  </a:txBody>
                  <a:tcPr marL="85012" marR="85012"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r>
              <a:tr h="1326424">
                <a:tc>
                  <a:txBody>
                    <a:bodyPr/>
                    <a:lstStyle/>
                    <a:p>
                      <a:r>
                        <a:rPr lang="en-US" sz="1800" kern="1200" baseline="0" dirty="0" smtClean="0">
                          <a:solidFill>
                            <a:schemeClr val="dk1"/>
                          </a:solidFill>
                          <a:latin typeface="+mn-lt"/>
                          <a:ea typeface="+mn-ea"/>
                          <a:cs typeface="+mn-cs"/>
                        </a:rPr>
                        <a:t>Spontaneous</a:t>
                      </a:r>
                    </a:p>
                    <a:p>
                      <a:r>
                        <a:rPr lang="en-US" sz="1800" kern="1200" baseline="0" dirty="0" smtClean="0">
                          <a:solidFill>
                            <a:schemeClr val="dk1"/>
                          </a:solidFill>
                          <a:latin typeface="+mn-lt"/>
                          <a:ea typeface="+mn-ea"/>
                          <a:cs typeface="+mn-cs"/>
                        </a:rPr>
                        <a:t>intracranial</a:t>
                      </a:r>
                    </a:p>
                    <a:p>
                      <a:r>
                        <a:rPr lang="en-US" sz="1800" kern="1200" baseline="0" dirty="0" smtClean="0">
                          <a:solidFill>
                            <a:schemeClr val="dk1"/>
                          </a:solidFill>
                          <a:latin typeface="+mn-lt"/>
                          <a:ea typeface="+mn-ea"/>
                          <a:cs typeface="+mn-cs"/>
                        </a:rPr>
                        <a:t>hemorrhage</a:t>
                      </a:r>
                      <a:endParaRPr lang="en-US" sz="1800" dirty="0"/>
                    </a:p>
                  </a:txBody>
                  <a:tcPr marR="85012"/>
                </a:tc>
                <a:tc>
                  <a:txBody>
                    <a:bodyPr/>
                    <a:lstStyle/>
                    <a:p>
                      <a:r>
                        <a:rPr lang="en-US" sz="1400" kern="1200" baseline="0" dirty="0" smtClean="0">
                          <a:solidFill>
                            <a:schemeClr val="dk1"/>
                          </a:solidFill>
                          <a:latin typeface="+mn-lt"/>
                          <a:ea typeface="+mn-ea"/>
                          <a:cs typeface="+mn-cs"/>
                        </a:rPr>
                        <a:t>No effect on mortality or functional outcomes. </a:t>
                      </a:r>
                    </a:p>
                    <a:p>
                      <a:r>
                        <a:rPr lang="en-US" sz="1400" kern="1200" baseline="0" dirty="0" smtClean="0">
                          <a:solidFill>
                            <a:schemeClr val="dk1"/>
                          </a:solidFill>
                          <a:latin typeface="+mn-lt"/>
                          <a:ea typeface="+mn-ea"/>
                          <a:cs typeface="+mn-cs"/>
                        </a:rPr>
                        <a:t>Attenuation of hematoma expansion. </a:t>
                      </a:r>
                      <a:endParaRPr lang="en-US" sz="1400" dirty="0"/>
                    </a:p>
                  </a:txBody>
                  <a:tcPr marL="85012" marR="85012">
                    <a:lnR w="12700" cap="flat" cmpd="sng" algn="ctr">
                      <a:solidFill>
                        <a:schemeClr val="bg1"/>
                      </a:solidFill>
                      <a:prstDash val="solid"/>
                      <a:round/>
                      <a:headEnd type="none" w="med" len="med"/>
                      <a:tailEnd type="none" w="med" len="med"/>
                    </a:lnR>
                  </a:tcPr>
                </a:tc>
                <a:tc>
                  <a:txBody>
                    <a:bodyPr/>
                    <a:lstStyle/>
                    <a:p>
                      <a:pPr algn="ctr"/>
                      <a:r>
                        <a:rPr lang="en-US" sz="1400" dirty="0" smtClean="0"/>
                        <a:t>●●</a:t>
                      </a:r>
                      <a:r>
                        <a:rPr lang="en-US" sz="1400" dirty="0" smtClean="0">
                          <a:latin typeface="Minion Pro"/>
                        </a:rPr>
                        <a:t>○</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a:t>
                      </a:r>
                      <a:r>
                        <a:rPr lang="en-US" sz="1400" dirty="0" smtClean="0">
                          <a:latin typeface="Minion Pro"/>
                        </a:rPr>
                        <a:t>○</a:t>
                      </a:r>
                      <a:endParaRPr lang="en-US" sz="1400" dirty="0" smtClean="0"/>
                    </a:p>
                    <a:p>
                      <a:pPr algn="ctr"/>
                      <a:endParaRPr lang="en-US" sz="1400" dirty="0"/>
                    </a:p>
                  </a:txBody>
                  <a:tcPr marL="85012" marR="85012">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r>
                        <a:rPr lang="en-US" sz="1400" kern="1200" baseline="0" dirty="0" smtClean="0">
                          <a:solidFill>
                            <a:schemeClr val="dk1"/>
                          </a:solidFill>
                          <a:latin typeface="+mn-lt"/>
                          <a:ea typeface="+mn-ea"/>
                          <a:cs typeface="+mn-cs"/>
                        </a:rPr>
                        <a:t>Increased risk for arterial  thromboembolic events, particularly at doses &gt;40 μg/kg of patient body weight. </a:t>
                      </a:r>
                      <a:endParaRPr lang="en-US" sz="1400" dirty="0"/>
                    </a:p>
                  </a:txBody>
                  <a:tcPr marL="85012" marR="85012">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a:t>
                      </a:r>
                      <a:r>
                        <a:rPr lang="en-US" sz="1400" dirty="0" smtClean="0">
                          <a:latin typeface="Minion Pro"/>
                        </a:rPr>
                        <a:t>○</a:t>
                      </a:r>
                      <a:endParaRPr lang="en-US" sz="1400"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p>
                    <a:p>
                      <a:pPr algn="ctr"/>
                      <a:endParaRPr lang="en-US" sz="1400" dirty="0"/>
                    </a:p>
                  </a:txBody>
                  <a:tcPr marL="85012" marR="85012">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r>
              <a:tr h="1120091">
                <a:tc>
                  <a:txBody>
                    <a:bodyPr/>
                    <a:lstStyle/>
                    <a:p>
                      <a:r>
                        <a:rPr lang="en-US" sz="1800" kern="1200" baseline="0" dirty="0" smtClean="0">
                          <a:solidFill>
                            <a:schemeClr val="dk1"/>
                          </a:solidFill>
                          <a:latin typeface="+mn-lt"/>
                          <a:ea typeface="+mn-ea"/>
                          <a:cs typeface="+mn-cs"/>
                        </a:rPr>
                        <a:t>Adult cardiac surgery</a:t>
                      </a:r>
                      <a:endParaRPr lang="en-US" sz="1800" dirty="0"/>
                    </a:p>
                  </a:txBody>
                  <a:tcPr marR="85012"/>
                </a:tc>
                <a:tc>
                  <a:txBody>
                    <a:bodyPr/>
                    <a:lstStyle/>
                    <a:p>
                      <a:r>
                        <a:rPr lang="en-US" sz="1400" kern="1200" baseline="0" dirty="0" smtClean="0">
                          <a:solidFill>
                            <a:schemeClr val="dk1"/>
                          </a:solidFill>
                          <a:latin typeface="+mn-lt"/>
                          <a:ea typeface="+mn-ea"/>
                          <a:cs typeface="+mn-cs"/>
                        </a:rPr>
                        <a:t>No significant effect on mortality, RBC transfusion rates, </a:t>
                      </a:r>
                    </a:p>
                    <a:p>
                      <a:r>
                        <a:rPr lang="en-US" sz="1400" kern="1200" baseline="0" dirty="0" smtClean="0">
                          <a:solidFill>
                            <a:schemeClr val="dk1"/>
                          </a:solidFill>
                          <a:latin typeface="+mn-lt"/>
                          <a:ea typeface="+mn-ea"/>
                          <a:cs typeface="+mn-cs"/>
                        </a:rPr>
                        <a:t>or ICU length of stay. </a:t>
                      </a:r>
                      <a:endParaRPr lang="en-US" sz="1400" dirty="0"/>
                    </a:p>
                  </a:txBody>
                  <a:tcPr marL="85012" marR="85012">
                    <a:lnR w="1270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a:t>
                      </a:r>
                      <a:r>
                        <a:rPr lang="en-US" sz="1400" dirty="0" smtClean="0">
                          <a:latin typeface="Minion Pro"/>
                        </a:rPr>
                        <a:t>○○</a:t>
                      </a:r>
                      <a:endParaRPr lang="en-US" sz="1400" dirty="0" smtClean="0"/>
                    </a:p>
                    <a:p>
                      <a:pPr algn="ctr"/>
                      <a:endParaRPr lang="en-US" sz="1400" dirty="0"/>
                    </a:p>
                  </a:txBody>
                  <a:tcPr marL="85012" marR="85012">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r>
                        <a:rPr lang="en-US" sz="1400" kern="1200" baseline="0" dirty="0" smtClean="0">
                          <a:solidFill>
                            <a:schemeClr val="dk1"/>
                          </a:solidFill>
                          <a:latin typeface="+mn-lt"/>
                          <a:ea typeface="+mn-ea"/>
                          <a:cs typeface="+mn-cs"/>
                        </a:rPr>
                        <a:t>Increased risk for thromboembolic events</a:t>
                      </a:r>
                    </a:p>
                    <a:p>
                      <a:r>
                        <a:rPr lang="en-US" sz="1400" kern="1200" baseline="0" dirty="0" smtClean="0">
                          <a:solidFill>
                            <a:schemeClr val="dk1"/>
                          </a:solidFill>
                          <a:latin typeface="+mn-lt"/>
                          <a:ea typeface="+mn-ea"/>
                          <a:cs typeface="+mn-cs"/>
                        </a:rPr>
                        <a:t>when compared to usual care. </a:t>
                      </a:r>
                      <a:endParaRPr lang="en-US" sz="1400" dirty="0"/>
                    </a:p>
                  </a:txBody>
                  <a:tcPr marL="85012" marR="85012">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a:t>
                      </a:r>
                      <a:r>
                        <a:rPr lang="en-US" sz="1400" dirty="0" smtClean="0">
                          <a:latin typeface="Minion Pro"/>
                        </a:rPr>
                        <a:t>○</a:t>
                      </a:r>
                      <a:endParaRPr lang="en-US" sz="1400" dirty="0" smtClean="0"/>
                    </a:p>
                    <a:p>
                      <a:pPr algn="ctr"/>
                      <a:endParaRPr lang="en-US" sz="1400" dirty="0"/>
                    </a:p>
                  </a:txBody>
                  <a:tcPr marL="85012" marR="85012">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r>
              <a:tr h="1120091">
                <a:tc>
                  <a:txBody>
                    <a:bodyPr/>
                    <a:lstStyle/>
                    <a:p>
                      <a:r>
                        <a:rPr lang="en-US" sz="1800" kern="1200" baseline="0" dirty="0" smtClean="0">
                          <a:solidFill>
                            <a:schemeClr val="dk1"/>
                          </a:solidFill>
                          <a:latin typeface="+mn-lt"/>
                          <a:ea typeface="+mn-ea"/>
                          <a:cs typeface="+mn-cs"/>
                        </a:rPr>
                        <a:t>Body trauma</a:t>
                      </a:r>
                      <a:endParaRPr lang="en-US" sz="1800" dirty="0"/>
                    </a:p>
                  </a:txBody>
                  <a:tcPr marR="85012"/>
                </a:tc>
                <a:tc>
                  <a:txBody>
                    <a:bodyPr/>
                    <a:lstStyle/>
                    <a:p>
                      <a:r>
                        <a:rPr lang="en-US" sz="1400" kern="1200" baseline="0" dirty="0" smtClean="0">
                          <a:solidFill>
                            <a:schemeClr val="dk1"/>
                          </a:solidFill>
                          <a:latin typeface="+mn-lt"/>
                          <a:ea typeface="+mn-ea"/>
                          <a:cs typeface="+mn-cs"/>
                        </a:rPr>
                        <a:t>No consistent effects on mortality.</a:t>
                      </a:r>
                    </a:p>
                    <a:p>
                      <a:r>
                        <a:rPr lang="en-US" sz="1400" kern="1200" baseline="0" dirty="0" smtClean="0">
                          <a:solidFill>
                            <a:schemeClr val="dk1"/>
                          </a:solidFill>
                          <a:latin typeface="+mn-lt"/>
                          <a:ea typeface="+mn-ea"/>
                          <a:cs typeface="+mn-cs"/>
                        </a:rPr>
                        <a:t>Possible reduction in acute respiratory distress syndrome. </a:t>
                      </a:r>
                      <a:endParaRPr lang="en-US" sz="1400" dirty="0"/>
                    </a:p>
                  </a:txBody>
                  <a:tcPr marL="85012" marR="85012">
                    <a:lnR w="1270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a:t>
                      </a:r>
                      <a:r>
                        <a:rPr lang="en-US" sz="1400" dirty="0" smtClean="0">
                          <a:latin typeface="Minion Pro"/>
                        </a:rPr>
                        <a:t>○○</a:t>
                      </a:r>
                      <a:endParaRPr lang="en-US" sz="1400"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a:t>
                      </a:r>
                      <a:r>
                        <a:rPr lang="en-US" sz="1400" dirty="0" smtClean="0">
                          <a:latin typeface="Minion Pro"/>
                        </a:rPr>
                        <a:t>○○</a:t>
                      </a:r>
                      <a:endParaRPr lang="en-US" sz="1400" dirty="0"/>
                    </a:p>
                  </a:txBody>
                  <a:tcPr marL="85012" marR="85012">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r>
                        <a:rPr lang="en-US" sz="1400" kern="1200" baseline="0" dirty="0" smtClean="0">
                          <a:solidFill>
                            <a:schemeClr val="dk1"/>
                          </a:solidFill>
                          <a:latin typeface="+mn-lt"/>
                          <a:ea typeface="+mn-ea"/>
                          <a:cs typeface="+mn-cs"/>
                        </a:rPr>
                        <a:t>No effect on thromboembolic events. </a:t>
                      </a:r>
                      <a:endParaRPr lang="en-US" sz="1400" dirty="0"/>
                    </a:p>
                  </a:txBody>
                  <a:tcPr marL="85012" marR="85012">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a:t>
                      </a:r>
                      <a:r>
                        <a:rPr lang="en-US" sz="1400" dirty="0" smtClean="0">
                          <a:latin typeface="Minion Pro"/>
                        </a:rPr>
                        <a:t>○○</a:t>
                      </a:r>
                      <a:endParaRPr lang="en-US" sz="1400" dirty="0" smtClean="0"/>
                    </a:p>
                    <a:p>
                      <a:pPr algn="ctr"/>
                      <a:endParaRPr lang="en-US" sz="1400" dirty="0"/>
                    </a:p>
                  </a:txBody>
                  <a:tcPr marL="85012" marR="85012">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r>
            </a:tbl>
          </a:graphicData>
        </a:graphic>
      </p:graphicFrame>
      <p:sp>
        <p:nvSpPr>
          <p:cNvPr id="4" name="Rectangle 3"/>
          <p:cNvSpPr>
            <a:spLocks noChangeArrowheads="1"/>
          </p:cNvSpPr>
          <p:nvPr/>
        </p:nvSpPr>
        <p:spPr bwMode="auto">
          <a:xfrm>
            <a:off x="152400" y="5894388"/>
            <a:ext cx="8305800" cy="430212"/>
          </a:xfrm>
          <a:prstGeom prst="rect">
            <a:avLst/>
          </a:prstGeom>
          <a:noFill/>
          <a:ln w="9525">
            <a:noFill/>
            <a:miter lim="800000"/>
            <a:headEnd/>
            <a:tailEnd/>
          </a:ln>
        </p:spPr>
        <p:txBody>
          <a:bodyPr>
            <a:spAutoFit/>
          </a:bodyPr>
          <a:lstStyle/>
          <a:p>
            <a:pPr eaLnBrk="0" hangingPunct="0">
              <a:defRPr/>
            </a:pPr>
            <a:r>
              <a:rPr lang="en-US" sz="1100" dirty="0">
                <a:solidFill>
                  <a:schemeClr val="bg1">
                    <a:lumMod val="20000"/>
                    <a:lumOff val="80000"/>
                  </a:schemeClr>
                </a:solidFill>
                <a:latin typeface="Palatino Linotype" pitchFamily="18" charset="0"/>
                <a:ea typeface="+mn-ea"/>
              </a:rPr>
              <a:t>Yank V, et al. AHRQ Comparative Effectiveness Review No. 21.  Available at:   </a:t>
            </a:r>
            <a:r>
              <a:rPr lang="en-US" sz="1100" dirty="0">
                <a:solidFill>
                  <a:schemeClr val="bg1"/>
                </a:solidFill>
                <a:latin typeface="+mn-lt"/>
                <a:ea typeface="+mn-ea"/>
                <a:cs typeface="Times New Roman" pitchFamily="18" charset="0"/>
              </a:rPr>
              <a:t>http://effectivehealthcare.ahrq.gov/index.cfm/search-for-guides-reviews-and-reports/?pageaction=displayproduct&amp;productID=450</a:t>
            </a:r>
            <a:r>
              <a:rPr lang="en-US" sz="1100" dirty="0">
                <a:solidFill>
                  <a:schemeClr val="bg1"/>
                </a:solidFill>
                <a:latin typeface="+mn-lt"/>
                <a:ea typeface="+mn-ea"/>
              </a:rPr>
              <a: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13"/>
          <p:cNvSpPr>
            <a:spLocks noGrp="1"/>
          </p:cNvSpPr>
          <p:nvPr>
            <p:ph idx="1"/>
          </p:nvPr>
        </p:nvSpPr>
        <p:spPr bwMode="auto">
          <a:xfrm>
            <a:off x="457200" y="1298575"/>
            <a:ext cx="8229600" cy="4827588"/>
          </a:xfrm>
          <a:noFill/>
          <a:ln>
            <a:miter lim="800000"/>
            <a:headEnd/>
            <a:tailEnd/>
          </a:ln>
        </p:spPr>
        <p:txBody>
          <a:bodyPr vert="horz" wrap="square" numCol="1" anchor="t" anchorCtr="0" compatLnSpc="1">
            <a:prstTxWarp prst="textNoShape">
              <a:avLst/>
            </a:prstTxWarp>
          </a:bodyPr>
          <a:lstStyle/>
          <a:p>
            <a:pPr marL="317500" indent="-317500"/>
            <a:r>
              <a:rPr lang="en-US" smtClean="0"/>
              <a:t>Management of abdominal aortic aneurysm (with and without surgical intervention)</a:t>
            </a:r>
          </a:p>
          <a:p>
            <a:pPr marL="317500" indent="-317500"/>
            <a:r>
              <a:rPr lang="en-US" smtClean="0"/>
              <a:t>Pediatric cardiac surgery</a:t>
            </a:r>
          </a:p>
          <a:p>
            <a:pPr marL="317500" indent="-317500"/>
            <a:r>
              <a:rPr lang="en-US" smtClean="0"/>
              <a:t>Vascular surgeries (not related to abdominal aortic aneurysm)</a:t>
            </a:r>
          </a:p>
          <a:p>
            <a:pPr marL="317500" indent="-317500"/>
            <a:r>
              <a:rPr lang="en-US" smtClean="0"/>
              <a:t>Surgical procedures beyond cardiac and vascular surgery</a:t>
            </a:r>
          </a:p>
        </p:txBody>
      </p:sp>
      <p:sp>
        <p:nvSpPr>
          <p:cNvPr id="36867" name="Title 1"/>
          <p:cNvSpPr>
            <a:spLocks noGrp="1"/>
          </p:cNvSpPr>
          <p:nvPr>
            <p:ph type="title"/>
          </p:nvPr>
        </p:nvSpPr>
        <p:spPr/>
        <p:txBody>
          <a:bodyPr/>
          <a:lstStyle/>
          <a:p>
            <a:r>
              <a:rPr lang="en-US" smtClean="0"/>
              <a:t>Additional Off-Label Uses of rFVIIa Requiring Future Research: Surgery</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3"/>
          <p:cNvSpPr>
            <a:spLocks noGrp="1"/>
          </p:cNvSpPr>
          <p:nvPr>
            <p:ph idx="1"/>
          </p:nvPr>
        </p:nvSpPr>
        <p:spPr bwMode="auto">
          <a:xfrm>
            <a:off x="457200" y="1298575"/>
            <a:ext cx="8229600" cy="4827588"/>
          </a:xfrm>
          <a:noFill/>
          <a:ln>
            <a:miter lim="800000"/>
            <a:headEnd/>
            <a:tailEnd/>
          </a:ln>
        </p:spPr>
        <p:txBody>
          <a:bodyPr vert="horz" wrap="square" numCol="1" anchor="t" anchorCtr="0" compatLnSpc="1">
            <a:prstTxWarp prst="textNoShape">
              <a:avLst/>
            </a:prstTxWarp>
          </a:bodyPr>
          <a:lstStyle/>
          <a:p>
            <a:pPr marL="317500" indent="-317500">
              <a:lnSpc>
                <a:spcPct val="80000"/>
              </a:lnSpc>
            </a:pPr>
            <a:r>
              <a:rPr lang="en-US" sz="2600" smtClean="0"/>
              <a:t>Cancer-related conditions</a:t>
            </a:r>
          </a:p>
          <a:p>
            <a:pPr marL="317500" indent="-317500">
              <a:lnSpc>
                <a:spcPct val="80000"/>
              </a:lnSpc>
            </a:pPr>
            <a:r>
              <a:rPr lang="en-US" sz="2600" smtClean="0"/>
              <a:t>Gastrointestinal bleeding not related to liver disease</a:t>
            </a:r>
          </a:p>
          <a:p>
            <a:pPr marL="317500" indent="-317500">
              <a:lnSpc>
                <a:spcPct val="80000"/>
              </a:lnSpc>
            </a:pPr>
            <a:r>
              <a:rPr lang="en-US" sz="2600" smtClean="0"/>
              <a:t>Hematopoietic stem cell transplantation</a:t>
            </a:r>
          </a:p>
          <a:p>
            <a:pPr marL="317500" indent="-317500">
              <a:lnSpc>
                <a:spcPct val="80000"/>
              </a:lnSpc>
            </a:pPr>
            <a:r>
              <a:rPr lang="en-US" sz="2600" smtClean="0"/>
              <a:t>Liver disease (other than transplantation)</a:t>
            </a:r>
          </a:p>
          <a:p>
            <a:pPr marL="317500" indent="-317500">
              <a:lnSpc>
                <a:spcPct val="80000"/>
              </a:lnSpc>
            </a:pPr>
            <a:r>
              <a:rPr lang="en-US" sz="2600" smtClean="0"/>
              <a:t>Neonatal conditions (beyond cardiac surgery)</a:t>
            </a:r>
          </a:p>
          <a:p>
            <a:pPr marL="317500" indent="-317500">
              <a:lnSpc>
                <a:spcPct val="80000"/>
              </a:lnSpc>
            </a:pPr>
            <a:r>
              <a:rPr lang="en-US" sz="2600" smtClean="0"/>
              <a:t>Obstetrical conditions</a:t>
            </a:r>
          </a:p>
          <a:p>
            <a:pPr marL="317500" indent="-317500">
              <a:lnSpc>
                <a:spcPct val="80000"/>
              </a:lnSpc>
            </a:pPr>
            <a:r>
              <a:rPr lang="en-US" sz="2600" smtClean="0"/>
              <a:t>Primary clotting disorders (other than hemophilia)</a:t>
            </a:r>
          </a:p>
          <a:p>
            <a:pPr marL="317500" indent="-317500">
              <a:lnSpc>
                <a:spcPct val="80000"/>
              </a:lnSpc>
            </a:pPr>
            <a:r>
              <a:rPr lang="en-US" sz="2600" smtClean="0"/>
              <a:t>Pulmonary conditions (e.g., pulmonary hemorrhage, pulmonary transplantation)</a:t>
            </a:r>
          </a:p>
          <a:p>
            <a:pPr marL="317500" indent="-317500">
              <a:lnSpc>
                <a:spcPct val="80000"/>
              </a:lnSpc>
            </a:pPr>
            <a:r>
              <a:rPr lang="en-US" sz="2600" smtClean="0"/>
              <a:t>Secondary clotting disorders (e.g., complications of warfarin anticoagulation)</a:t>
            </a:r>
          </a:p>
        </p:txBody>
      </p:sp>
      <p:sp>
        <p:nvSpPr>
          <p:cNvPr id="37891" name="Title 1"/>
          <p:cNvSpPr>
            <a:spLocks noGrp="1"/>
          </p:cNvSpPr>
          <p:nvPr>
            <p:ph type="title"/>
          </p:nvPr>
        </p:nvSpPr>
        <p:spPr/>
        <p:txBody>
          <a:bodyPr/>
          <a:lstStyle/>
          <a:p>
            <a:r>
              <a:rPr lang="en-US" sz="2800" smtClean="0"/>
              <a:t>Additional Off-Label Uses of rFVIIa Requiring Future Research: Medical</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3"/>
          <p:cNvSpPr>
            <a:spLocks noGrp="1"/>
          </p:cNvSpPr>
          <p:nvPr>
            <p:ph idx="1"/>
          </p:nvPr>
        </p:nvSpPr>
        <p:spPr bwMode="auto">
          <a:xfrm>
            <a:off x="457200" y="1298575"/>
            <a:ext cx="8229600" cy="4827588"/>
          </a:xfrm>
          <a:noFill/>
          <a:ln>
            <a:miter lim="800000"/>
            <a:headEnd/>
            <a:tailEnd/>
          </a:ln>
        </p:spPr>
        <p:txBody>
          <a:bodyPr vert="horz" wrap="square" numCol="1" anchor="t" anchorCtr="0" compatLnSpc="1">
            <a:prstTxWarp prst="textNoShape">
              <a:avLst/>
            </a:prstTxWarp>
          </a:bodyPr>
          <a:lstStyle/>
          <a:p>
            <a:pPr marL="317500" indent="-317500"/>
            <a:r>
              <a:rPr lang="en-US" sz="2400" smtClean="0"/>
              <a:t>For the uses examined, current evidence does not show that off-label use of rFVIIa reduces mortality or improves other direct outcomes. </a:t>
            </a:r>
          </a:p>
          <a:p>
            <a:pPr marL="317500" indent="-317500"/>
            <a:r>
              <a:rPr lang="en-US" sz="2400" smtClean="0"/>
              <a:t>Thromboembolic events are increased by using rFVIIa to treat spontaneous intracranial hemorrhage and in adult cardiac surgery.</a:t>
            </a:r>
            <a:endParaRPr lang="en-US" sz="2300" smtClean="0"/>
          </a:p>
        </p:txBody>
      </p:sp>
      <p:sp>
        <p:nvSpPr>
          <p:cNvPr id="38915" name="Title 2"/>
          <p:cNvSpPr>
            <a:spLocks noGrp="1"/>
          </p:cNvSpPr>
          <p:nvPr>
            <p:ph type="title"/>
          </p:nvPr>
        </p:nvSpPr>
        <p:spPr/>
        <p:txBody>
          <a:bodyPr/>
          <a:lstStyle/>
          <a:p>
            <a:r>
              <a:rPr lang="en-US" smtClean="0"/>
              <a:t>Conclusions From Available Evidence</a:t>
            </a:r>
          </a:p>
        </p:txBody>
      </p:sp>
      <p:sp>
        <p:nvSpPr>
          <p:cNvPr id="6" name="Rectangle 5"/>
          <p:cNvSpPr>
            <a:spLocks noChangeArrowheads="1"/>
          </p:cNvSpPr>
          <p:nvPr/>
        </p:nvSpPr>
        <p:spPr bwMode="auto">
          <a:xfrm>
            <a:off x="533400" y="5867400"/>
            <a:ext cx="8305800" cy="430213"/>
          </a:xfrm>
          <a:prstGeom prst="rect">
            <a:avLst/>
          </a:prstGeom>
          <a:noFill/>
          <a:ln w="9525">
            <a:noFill/>
            <a:miter lim="800000"/>
            <a:headEnd/>
            <a:tailEnd/>
          </a:ln>
        </p:spPr>
        <p:txBody>
          <a:bodyPr>
            <a:spAutoFit/>
          </a:bodyPr>
          <a:lstStyle/>
          <a:p>
            <a:pPr eaLnBrk="0" hangingPunct="0">
              <a:defRPr/>
            </a:pPr>
            <a:r>
              <a:rPr lang="en-US" sz="1100" dirty="0">
                <a:solidFill>
                  <a:schemeClr val="bg1">
                    <a:lumMod val="20000"/>
                    <a:lumOff val="80000"/>
                  </a:schemeClr>
                </a:solidFill>
                <a:latin typeface="Palatino Linotype" pitchFamily="18" charset="0"/>
                <a:ea typeface="+mn-ea"/>
              </a:rPr>
              <a:t>Yank V, et al. AHRQ Comparative Effectiveness Review No. 21.  Available at:   </a:t>
            </a:r>
            <a:r>
              <a:rPr lang="en-US" sz="1100" dirty="0">
                <a:solidFill>
                  <a:schemeClr val="bg1"/>
                </a:solidFill>
                <a:latin typeface="+mn-lt"/>
                <a:ea typeface="+mn-ea"/>
                <a:cs typeface="Times New Roman" pitchFamily="18" charset="0"/>
              </a:rPr>
              <a:t>http://effectivehealthcare.ahrq.gov/index.cfm/search-for-guides-reviews-and-reports/?pageaction=displayproduct&amp;productID=450</a:t>
            </a:r>
            <a:r>
              <a:rPr lang="en-US" sz="1100" dirty="0">
                <a:solidFill>
                  <a:schemeClr val="bg1"/>
                </a:solidFill>
                <a:latin typeface="+mn-lt"/>
                <a:ea typeface="+mn-ea"/>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Content Placeholder 8" descr="This diagram illustrates the rFVIIa mechanism of action. At physiologic levels and in association with tissue factor (e.g., on damaged tissue), rFVIIa  activates factors IX and X to initiate the clotting leading to formation of a thrombin plug, which allows for clot stability. This normal physiological mechanism suggests that rFVIIa activity is targeted to areas of tissue damage."/>
          <p:cNvPicPr>
            <a:picLocks noGrp="1" noChangeAspect="1"/>
          </p:cNvPicPr>
          <p:nvPr>
            <p:ph idx="1"/>
          </p:nvPr>
        </p:nvPicPr>
        <p:blipFill>
          <a:blip r:embed="rId3" cstate="print"/>
          <a:srcRect/>
          <a:stretch>
            <a:fillRect/>
          </a:stretch>
        </p:blipFill>
        <p:spPr bwMode="auto">
          <a:xfrm>
            <a:off x="990600" y="1371600"/>
            <a:ext cx="7067550" cy="4827588"/>
          </a:xfrm>
          <a:noFill/>
          <a:ln>
            <a:miter lim="800000"/>
            <a:headEnd/>
            <a:tailEnd/>
          </a:ln>
        </p:spPr>
      </p:pic>
      <p:sp>
        <p:nvSpPr>
          <p:cNvPr id="6147" name="Title 1"/>
          <p:cNvSpPr>
            <a:spLocks noGrp="1"/>
          </p:cNvSpPr>
          <p:nvPr>
            <p:ph type="title"/>
          </p:nvPr>
        </p:nvSpPr>
        <p:spPr/>
        <p:txBody>
          <a:bodyPr/>
          <a:lstStyle/>
          <a:p>
            <a:r>
              <a:rPr lang="en-US" smtClean="0"/>
              <a:t>The Coagulation Cascade: </a:t>
            </a:r>
            <a:br>
              <a:rPr lang="en-US" smtClean="0"/>
            </a:br>
            <a:r>
              <a:rPr lang="en-US" smtClean="0"/>
              <a:t>rFVIIa Mechanism of Action</a:t>
            </a:r>
          </a:p>
        </p:txBody>
      </p:sp>
      <p:sp>
        <p:nvSpPr>
          <p:cNvPr id="6148" name="TextBox 6"/>
          <p:cNvSpPr txBox="1">
            <a:spLocks noChangeArrowheads="1"/>
          </p:cNvSpPr>
          <p:nvPr/>
        </p:nvSpPr>
        <p:spPr bwMode="auto">
          <a:xfrm>
            <a:off x="762000" y="6019800"/>
            <a:ext cx="1379538" cy="276225"/>
          </a:xfrm>
          <a:prstGeom prst="rect">
            <a:avLst/>
          </a:prstGeom>
          <a:noFill/>
          <a:ln w="9525">
            <a:noFill/>
            <a:miter lim="800000"/>
            <a:headEnd/>
            <a:tailEnd/>
          </a:ln>
        </p:spPr>
        <p:txBody>
          <a:bodyPr wrap="none">
            <a:spAutoFit/>
          </a:bodyPr>
          <a:lstStyle/>
          <a:p>
            <a:r>
              <a:rPr lang="en-US" sz="1200">
                <a:solidFill>
                  <a:schemeClr val="bg1"/>
                </a:solidFill>
              </a:rPr>
              <a:t>TF = tissue factor</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4"/>
          <p:cNvSpPr>
            <a:spLocks noGrp="1"/>
          </p:cNvSpPr>
          <p:nvPr>
            <p:ph idx="1"/>
          </p:nvPr>
        </p:nvSpPr>
        <p:spPr bwMode="auto">
          <a:xfrm>
            <a:off x="457200" y="1298575"/>
            <a:ext cx="8229600" cy="4827588"/>
          </a:xfrm>
          <a:noFill/>
          <a:ln>
            <a:miter lim="800000"/>
            <a:headEnd/>
            <a:tailEnd/>
          </a:ln>
        </p:spPr>
        <p:txBody>
          <a:bodyPr vert="horz" wrap="square" numCol="1" anchor="t" anchorCtr="0" compatLnSpc="1">
            <a:prstTxWarp prst="textNoShape">
              <a:avLst/>
            </a:prstTxWarp>
          </a:bodyPr>
          <a:lstStyle/>
          <a:p>
            <a:pPr marL="317500" indent="-317500"/>
            <a:r>
              <a:rPr lang="en-US" smtClean="0"/>
              <a:t>Since 1999, the FDA has approved four separate applications that have gradually expanded the scope of rFVIIa use in hemophilia:</a:t>
            </a:r>
          </a:p>
          <a:p>
            <a:pPr lvl="1"/>
            <a:r>
              <a:rPr lang="en-US" smtClean="0"/>
              <a:t>Hemophilia A or B with inhibitors for bleeding episodes (March 25, 1999)</a:t>
            </a:r>
          </a:p>
          <a:p>
            <a:pPr lvl="1"/>
            <a:r>
              <a:rPr lang="en-US" smtClean="0"/>
              <a:t>Bleeding and surgery in congenital factor VII deficiency (July 11, 2005)</a:t>
            </a:r>
          </a:p>
          <a:p>
            <a:pPr lvl="1"/>
            <a:r>
              <a:rPr lang="en-US" smtClean="0"/>
              <a:t>Surgery and invasive procedures in hemophilia A or B with inhibitors (August 12, 2005)</a:t>
            </a:r>
          </a:p>
          <a:p>
            <a:pPr lvl="1"/>
            <a:r>
              <a:rPr lang="en-US" smtClean="0"/>
              <a:t>Bleeding and surgery in acquired hemophilia (October 13, 2006)</a:t>
            </a:r>
          </a:p>
        </p:txBody>
      </p:sp>
      <p:sp>
        <p:nvSpPr>
          <p:cNvPr id="7171" name="Title 3"/>
          <p:cNvSpPr>
            <a:spLocks noGrp="1"/>
          </p:cNvSpPr>
          <p:nvPr>
            <p:ph type="title"/>
          </p:nvPr>
        </p:nvSpPr>
        <p:spPr/>
        <p:txBody>
          <a:bodyPr/>
          <a:lstStyle/>
          <a:p>
            <a:r>
              <a:rPr lang="en-US" smtClean="0"/>
              <a:t>FDA–Approved Indications for rFVIIa</a:t>
            </a:r>
          </a:p>
        </p:txBody>
      </p:sp>
      <p:sp>
        <p:nvSpPr>
          <p:cNvPr id="7" name="Rectangle 6"/>
          <p:cNvSpPr>
            <a:spLocks noChangeArrowheads="1"/>
          </p:cNvSpPr>
          <p:nvPr/>
        </p:nvSpPr>
        <p:spPr bwMode="auto">
          <a:xfrm>
            <a:off x="457200" y="5894388"/>
            <a:ext cx="8305800" cy="430212"/>
          </a:xfrm>
          <a:prstGeom prst="rect">
            <a:avLst/>
          </a:prstGeom>
          <a:noFill/>
          <a:ln w="9525">
            <a:noFill/>
            <a:miter lim="800000"/>
            <a:headEnd/>
            <a:tailEnd/>
          </a:ln>
        </p:spPr>
        <p:txBody>
          <a:bodyPr>
            <a:spAutoFit/>
          </a:bodyPr>
          <a:lstStyle/>
          <a:p>
            <a:pPr eaLnBrk="0" hangingPunct="0">
              <a:defRPr/>
            </a:pPr>
            <a:r>
              <a:rPr lang="en-US" sz="1100" dirty="0">
                <a:solidFill>
                  <a:schemeClr val="bg1">
                    <a:lumMod val="20000"/>
                    <a:lumOff val="80000"/>
                  </a:schemeClr>
                </a:solidFill>
                <a:latin typeface="Palatino Linotype" pitchFamily="18" charset="0"/>
                <a:ea typeface="+mn-ea"/>
              </a:rPr>
              <a:t>Yank V, et al. AHRQ Comparative Effectiveness Review No. 21.  Available at:   </a:t>
            </a:r>
            <a:r>
              <a:rPr lang="en-US" sz="1100" dirty="0">
                <a:solidFill>
                  <a:schemeClr val="bg1"/>
                </a:solidFill>
                <a:latin typeface="+mn-lt"/>
                <a:ea typeface="+mn-ea"/>
                <a:cs typeface="Times New Roman" pitchFamily="18" charset="0"/>
              </a:rPr>
              <a:t>http://effectivehealthcare.ahrq.gov/index.cfm/search-for-guides-reviews-and-reports/?pageaction=displayproduct&amp;productID=450</a:t>
            </a:r>
            <a:r>
              <a:rPr lang="en-US" sz="1100" dirty="0">
                <a:solidFill>
                  <a:schemeClr val="bg1"/>
                </a:solidFill>
                <a:latin typeface="+mn-lt"/>
                <a:ea typeface="+mn-ea"/>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4"/>
          <p:cNvSpPr>
            <a:spLocks noGrp="1"/>
          </p:cNvSpPr>
          <p:nvPr>
            <p:ph idx="1"/>
          </p:nvPr>
        </p:nvSpPr>
        <p:spPr bwMode="auto">
          <a:xfrm>
            <a:off x="457200" y="1143000"/>
            <a:ext cx="8229600" cy="4827588"/>
          </a:xfrm>
          <a:noFill/>
          <a:ln>
            <a:miter lim="800000"/>
            <a:headEnd/>
            <a:tailEnd/>
          </a:ln>
        </p:spPr>
        <p:txBody>
          <a:bodyPr vert="horz" wrap="square" numCol="1" anchor="t" anchorCtr="0" compatLnSpc="1">
            <a:prstTxWarp prst="textNoShape">
              <a:avLst/>
            </a:prstTxWarp>
          </a:bodyPr>
          <a:lstStyle/>
          <a:p>
            <a:pPr marL="317500" indent="-317500"/>
            <a:r>
              <a:rPr lang="en-US" sz="2700" smtClean="0"/>
              <a:t>Chronic prophylactic use in hemophilia A and B</a:t>
            </a:r>
          </a:p>
          <a:p>
            <a:pPr marL="317500" indent="-317500"/>
            <a:r>
              <a:rPr lang="en-US" sz="2700" smtClean="0"/>
              <a:t>Episodic use for:</a:t>
            </a:r>
          </a:p>
          <a:p>
            <a:pPr lvl="1"/>
            <a:r>
              <a:rPr lang="en-US" smtClean="0"/>
              <a:t>Other isolated, congenital, or acquired clotting factor defects </a:t>
            </a:r>
          </a:p>
          <a:p>
            <a:pPr lvl="1"/>
            <a:r>
              <a:rPr lang="en-US" smtClean="0"/>
              <a:t>Disease states where impaired coagulation is but one manifestation</a:t>
            </a:r>
          </a:p>
          <a:p>
            <a:pPr lvl="1"/>
            <a:r>
              <a:rPr lang="en-US" smtClean="0"/>
              <a:t>Anticoagulant therapy-associated bleeding problems </a:t>
            </a:r>
          </a:p>
          <a:p>
            <a:pPr marL="317500" indent="-317500"/>
            <a:r>
              <a:rPr lang="en-US" sz="2700" smtClean="0"/>
              <a:t>Consumptive coagulopathy from substantial blood loss</a:t>
            </a:r>
          </a:p>
          <a:p>
            <a:pPr marL="317500" indent="-317500"/>
            <a:r>
              <a:rPr lang="en-US" sz="2700" smtClean="0"/>
              <a:t>Prophylactic use for anticipated blood loss</a:t>
            </a:r>
          </a:p>
          <a:p>
            <a:pPr marL="317500" indent="-317500"/>
            <a:r>
              <a:rPr lang="en-US" sz="2700" smtClean="0"/>
              <a:t>Traumatic, surgical, or spontaneous bleeding in noncoagulopathic patients</a:t>
            </a:r>
          </a:p>
        </p:txBody>
      </p:sp>
      <p:sp>
        <p:nvSpPr>
          <p:cNvPr id="8195" name="Title 3"/>
          <p:cNvSpPr>
            <a:spLocks noGrp="1"/>
          </p:cNvSpPr>
          <p:nvPr>
            <p:ph type="title"/>
          </p:nvPr>
        </p:nvSpPr>
        <p:spPr/>
        <p:txBody>
          <a:bodyPr/>
          <a:lstStyle/>
          <a:p>
            <a:r>
              <a:rPr lang="en-US" smtClean="0"/>
              <a:t>Off-Label Uses of rFVIIa</a:t>
            </a:r>
          </a:p>
        </p:txBody>
      </p:sp>
      <p:sp>
        <p:nvSpPr>
          <p:cNvPr id="7" name="Rectangle 6"/>
          <p:cNvSpPr>
            <a:spLocks noChangeArrowheads="1"/>
          </p:cNvSpPr>
          <p:nvPr/>
        </p:nvSpPr>
        <p:spPr bwMode="auto">
          <a:xfrm>
            <a:off x="457200" y="5894388"/>
            <a:ext cx="8305800" cy="430212"/>
          </a:xfrm>
          <a:prstGeom prst="rect">
            <a:avLst/>
          </a:prstGeom>
          <a:noFill/>
          <a:ln w="9525">
            <a:noFill/>
            <a:miter lim="800000"/>
            <a:headEnd/>
            <a:tailEnd/>
          </a:ln>
        </p:spPr>
        <p:txBody>
          <a:bodyPr>
            <a:spAutoFit/>
          </a:bodyPr>
          <a:lstStyle/>
          <a:p>
            <a:pPr eaLnBrk="0" hangingPunct="0">
              <a:defRPr/>
            </a:pPr>
            <a:r>
              <a:rPr lang="en-US" sz="1100" dirty="0">
                <a:solidFill>
                  <a:schemeClr val="bg1">
                    <a:lumMod val="20000"/>
                    <a:lumOff val="80000"/>
                  </a:schemeClr>
                </a:solidFill>
                <a:latin typeface="Palatino Linotype" pitchFamily="18" charset="0"/>
                <a:ea typeface="+mn-ea"/>
              </a:rPr>
              <a:t>Yank V, et al. AHRQ Comparative Effectiveness Review No. 21.  Available at:   </a:t>
            </a:r>
            <a:r>
              <a:rPr lang="en-US" sz="1100" dirty="0">
                <a:solidFill>
                  <a:schemeClr val="bg1"/>
                </a:solidFill>
                <a:latin typeface="+mn-lt"/>
                <a:ea typeface="+mn-ea"/>
                <a:cs typeface="Times New Roman" pitchFamily="18" charset="0"/>
              </a:rPr>
              <a:t>http://effectivehealthcare.ahrq.gov/index.cfm/search-for-guides-reviews-and-reports/?pageaction=displayproduct&amp;productID=450</a:t>
            </a:r>
            <a:r>
              <a:rPr lang="en-US" sz="1100" dirty="0">
                <a:solidFill>
                  <a:schemeClr val="bg1"/>
                </a:solidFill>
                <a:latin typeface="+mn-lt"/>
                <a:ea typeface="+mn-ea"/>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5"/>
          <p:cNvSpPr>
            <a:spLocks noGrp="1"/>
          </p:cNvSpPr>
          <p:nvPr>
            <p:ph idx="1"/>
          </p:nvPr>
        </p:nvSpPr>
        <p:spPr bwMode="auto">
          <a:xfrm>
            <a:off x="457200" y="1298575"/>
            <a:ext cx="8229600" cy="4827588"/>
          </a:xfrm>
          <a:noFill/>
          <a:ln>
            <a:miter lim="800000"/>
            <a:headEnd/>
            <a:tailEnd/>
          </a:ln>
        </p:spPr>
        <p:txBody>
          <a:bodyPr vert="horz" wrap="square" numCol="1" anchor="t" anchorCtr="0" compatLnSpc="1">
            <a:prstTxWarp prst="textNoShape">
              <a:avLst/>
            </a:prstTxWarp>
          </a:bodyPr>
          <a:lstStyle/>
          <a:p>
            <a:pPr marL="317500" indent="-317500"/>
            <a:r>
              <a:rPr lang="en-US" smtClean="0"/>
              <a:t>The publicly nominated topic was reviewed and selected based on need, importance, and feasibility. </a:t>
            </a:r>
          </a:p>
          <a:p>
            <a:pPr marL="317500" indent="-317500"/>
            <a:r>
              <a:rPr lang="en-US" smtClean="0"/>
              <a:t>Experts and stakeholders guided the development of the clinical questions that were made available for public comment.</a:t>
            </a:r>
          </a:p>
          <a:p>
            <a:pPr marL="317500" indent="-317500"/>
            <a:r>
              <a:rPr lang="en-US" smtClean="0"/>
              <a:t>A specialized Technical Expert Panel assisted the research process and development of the draft report. </a:t>
            </a:r>
          </a:p>
        </p:txBody>
      </p:sp>
      <p:sp>
        <p:nvSpPr>
          <p:cNvPr id="9219" name="Title 1"/>
          <p:cNvSpPr>
            <a:spLocks noGrp="1"/>
          </p:cNvSpPr>
          <p:nvPr>
            <p:ph type="title"/>
          </p:nvPr>
        </p:nvSpPr>
        <p:spPr/>
        <p:txBody>
          <a:bodyPr/>
          <a:lstStyle/>
          <a:p>
            <a:r>
              <a:rPr lang="en-US" smtClean="0"/>
              <a:t>The CER Development Process (1)</a:t>
            </a:r>
          </a:p>
        </p:txBody>
      </p:sp>
      <p:sp>
        <p:nvSpPr>
          <p:cNvPr id="7" name="Rectangle 6"/>
          <p:cNvSpPr>
            <a:spLocks noChangeArrowheads="1"/>
          </p:cNvSpPr>
          <p:nvPr/>
        </p:nvSpPr>
        <p:spPr bwMode="auto">
          <a:xfrm>
            <a:off x="457200" y="5894388"/>
            <a:ext cx="8305800" cy="430212"/>
          </a:xfrm>
          <a:prstGeom prst="rect">
            <a:avLst/>
          </a:prstGeom>
          <a:noFill/>
          <a:ln w="9525">
            <a:noFill/>
            <a:miter lim="800000"/>
            <a:headEnd/>
            <a:tailEnd/>
          </a:ln>
        </p:spPr>
        <p:txBody>
          <a:bodyPr>
            <a:spAutoFit/>
          </a:bodyPr>
          <a:lstStyle/>
          <a:p>
            <a:pPr eaLnBrk="0" hangingPunct="0">
              <a:defRPr/>
            </a:pPr>
            <a:r>
              <a:rPr lang="en-US" sz="1100" dirty="0">
                <a:solidFill>
                  <a:schemeClr val="bg1">
                    <a:lumMod val="20000"/>
                    <a:lumOff val="80000"/>
                  </a:schemeClr>
                </a:solidFill>
                <a:latin typeface="Palatino Linotype" pitchFamily="18" charset="0"/>
                <a:ea typeface="+mn-ea"/>
              </a:rPr>
              <a:t>Yank V, et al. AHRQ Comparative Effectiveness Review No. 21.  Available at:   </a:t>
            </a:r>
            <a:r>
              <a:rPr lang="en-US" sz="1100" dirty="0">
                <a:solidFill>
                  <a:schemeClr val="bg1"/>
                </a:solidFill>
                <a:latin typeface="+mn-lt"/>
                <a:ea typeface="+mn-ea"/>
                <a:cs typeface="Times New Roman" pitchFamily="18" charset="0"/>
              </a:rPr>
              <a:t>http://effectivehealthcare.ahrq.gov/index.cfm/search-for-guides-reviews-and-reports/?pageaction=displayproduct&amp;productID=450</a:t>
            </a:r>
            <a:r>
              <a:rPr lang="en-US" sz="1100" dirty="0">
                <a:solidFill>
                  <a:schemeClr val="bg1"/>
                </a:solidFill>
                <a:latin typeface="+mn-lt"/>
                <a:ea typeface="+mn-ea"/>
              </a:rPr>
              <a: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5"/>
          <p:cNvSpPr>
            <a:spLocks noGrp="1"/>
          </p:cNvSpPr>
          <p:nvPr>
            <p:ph idx="1"/>
          </p:nvPr>
        </p:nvSpPr>
        <p:spPr bwMode="auto">
          <a:xfrm>
            <a:off x="457200" y="1298575"/>
            <a:ext cx="8229600" cy="4827588"/>
          </a:xfrm>
          <a:noFill/>
          <a:ln>
            <a:miter lim="800000"/>
            <a:headEnd/>
            <a:tailEnd/>
          </a:ln>
        </p:spPr>
        <p:txBody>
          <a:bodyPr vert="horz" wrap="square" numCol="1" anchor="t" anchorCtr="0" compatLnSpc="1">
            <a:prstTxWarp prst="textNoShape">
              <a:avLst/>
            </a:prstTxWarp>
          </a:bodyPr>
          <a:lstStyle/>
          <a:p>
            <a:pPr marL="317500" indent="-317500"/>
            <a:r>
              <a:rPr lang="en-US" smtClean="0"/>
              <a:t>Methods for literature review, data collection, and meta-analysis followed version 1.0 of the </a:t>
            </a:r>
            <a:r>
              <a:rPr lang="en-US" i="1" smtClean="0"/>
              <a:t>Methods Reference Guide for Effectiveness and Comparative Effectiveness Reviews</a:t>
            </a:r>
            <a:r>
              <a:rPr lang="en-US" smtClean="0"/>
              <a:t>.</a:t>
            </a:r>
          </a:p>
          <a:p>
            <a:pPr marL="317500" indent="-317500"/>
            <a:r>
              <a:rPr lang="en-US" smtClean="0"/>
              <a:t>The draft CER was subject to public comment and peer review.</a:t>
            </a:r>
          </a:p>
          <a:p>
            <a:pPr marL="317500" indent="-317500"/>
            <a:r>
              <a:rPr lang="en-US" smtClean="0"/>
              <a:t>The complete final report is available online.</a:t>
            </a:r>
          </a:p>
          <a:p>
            <a:pPr marL="317500" indent="-317500"/>
            <a:endParaRPr lang="en-US" smtClean="0"/>
          </a:p>
        </p:txBody>
      </p:sp>
      <p:sp>
        <p:nvSpPr>
          <p:cNvPr id="10243" name="Title 1"/>
          <p:cNvSpPr>
            <a:spLocks noGrp="1"/>
          </p:cNvSpPr>
          <p:nvPr>
            <p:ph type="title"/>
          </p:nvPr>
        </p:nvSpPr>
        <p:spPr/>
        <p:txBody>
          <a:bodyPr/>
          <a:lstStyle/>
          <a:p>
            <a:r>
              <a:rPr lang="en-US" smtClean="0"/>
              <a:t>The CER Development Process (2)</a:t>
            </a:r>
          </a:p>
        </p:txBody>
      </p:sp>
      <p:sp>
        <p:nvSpPr>
          <p:cNvPr id="7" name="Rectangle 6"/>
          <p:cNvSpPr>
            <a:spLocks noChangeArrowheads="1"/>
          </p:cNvSpPr>
          <p:nvPr/>
        </p:nvSpPr>
        <p:spPr bwMode="auto">
          <a:xfrm>
            <a:off x="457200" y="5867400"/>
            <a:ext cx="8305800" cy="430213"/>
          </a:xfrm>
          <a:prstGeom prst="rect">
            <a:avLst/>
          </a:prstGeom>
          <a:noFill/>
          <a:ln w="9525">
            <a:noFill/>
            <a:miter lim="800000"/>
            <a:headEnd/>
            <a:tailEnd/>
          </a:ln>
        </p:spPr>
        <p:txBody>
          <a:bodyPr>
            <a:spAutoFit/>
          </a:bodyPr>
          <a:lstStyle/>
          <a:p>
            <a:pPr eaLnBrk="0" hangingPunct="0">
              <a:defRPr/>
            </a:pPr>
            <a:r>
              <a:rPr lang="en-US" sz="1100" dirty="0">
                <a:solidFill>
                  <a:schemeClr val="bg1">
                    <a:lumMod val="20000"/>
                    <a:lumOff val="80000"/>
                  </a:schemeClr>
                </a:solidFill>
                <a:latin typeface="Palatino Linotype" pitchFamily="18" charset="0"/>
                <a:ea typeface="+mn-ea"/>
              </a:rPr>
              <a:t>Yank V, et al. AHRQ Comparative Effectiveness Review No. 21.  Available at:   </a:t>
            </a:r>
            <a:r>
              <a:rPr lang="en-US" sz="1100" dirty="0">
                <a:solidFill>
                  <a:schemeClr val="bg1"/>
                </a:solidFill>
                <a:latin typeface="+mn-lt"/>
                <a:ea typeface="+mn-ea"/>
                <a:cs typeface="Times New Roman" pitchFamily="18" charset="0"/>
              </a:rPr>
              <a:t>http://effectivehealthcare.ahrq.gov/index.cfm/search-for-guides-reviews-and-reports/?pageaction=displayproduct&amp;productID=450</a:t>
            </a:r>
            <a:r>
              <a:rPr lang="en-US" sz="1100" dirty="0">
                <a:solidFill>
                  <a:schemeClr val="bg1"/>
                </a:solidFill>
                <a:latin typeface="+mn-lt"/>
                <a:ea typeface="+mn-ea"/>
              </a:rPr>
              <a: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z="2900" smtClean="0"/>
              <a:t>Framework for Analyzing Outcomes for </a:t>
            </a:r>
            <a:br>
              <a:rPr lang="en-US" sz="2900" smtClean="0"/>
            </a:br>
            <a:r>
              <a:rPr lang="en-US" sz="2900" smtClean="0"/>
              <a:t>Off-Label rFVIIa Use in the Hospital Setting</a:t>
            </a:r>
          </a:p>
        </p:txBody>
      </p:sp>
      <p:grpSp>
        <p:nvGrpSpPr>
          <p:cNvPr id="11267" name="Group 42" descr="This slide delineates the analytic framework for evaluating the off-label use of rFVIIa for the CER titled Comparative Effectiveness of Recombinant Factor VIIa for Off-Label Indications vs. Usual Care. The figure represents the trajectory of a patient who receives rFVIIa at some point during inpatient medical care. The first possible time of drug administration is in the case of prophylactic use (to limit blood loss) during a potentially bloody surgery, such as liver transplantation or cardiac surgery. The second possible time of drug administration is in the case of treatment use, which occurs as an attempt to arrest ongoing bleeding and is employed in numerous clinical scenarios, including intracranial hemorrhage and trauma. The final possible time of drug administration is in the case of end-stage use, as a last-ditch effort to salvage a patient who is dying from massive hemorrhage. Repeat doses of rFVIIa are possible during any of the above applications. Thick horizontal arrows near the top of the figure represent the overlap between the clinical questions addressed in the CER and the different types of rFVIIa use described above. For example, the bar representing the overall use of rFVIIa spans the entire range of potential uses—prophylaxis, treatment, and end-stage—whereas the bar representing the off-label indication of intracranial hemorrhage encompasses only treatment use. "/>
          <p:cNvGrpSpPr>
            <a:grpSpLocks/>
          </p:cNvGrpSpPr>
          <p:nvPr/>
        </p:nvGrpSpPr>
        <p:grpSpPr bwMode="auto">
          <a:xfrm>
            <a:off x="838200" y="1227138"/>
            <a:ext cx="7391400" cy="5097462"/>
            <a:chOff x="152400" y="1600200"/>
            <a:chExt cx="5791200" cy="4724400"/>
          </a:xfrm>
        </p:grpSpPr>
        <p:sp>
          <p:nvSpPr>
            <p:cNvPr id="11268" name="TextBox 16"/>
            <p:cNvSpPr txBox="1">
              <a:spLocks noChangeArrowheads="1"/>
            </p:cNvSpPr>
            <p:nvPr/>
          </p:nvSpPr>
          <p:spPr bwMode="auto">
            <a:xfrm>
              <a:off x="152401" y="1600200"/>
              <a:ext cx="1828800" cy="4724400"/>
            </a:xfrm>
            <a:prstGeom prst="rect">
              <a:avLst/>
            </a:prstGeom>
            <a:noFill/>
            <a:ln w="9525">
              <a:solidFill>
                <a:srgbClr val="FFFFFF"/>
              </a:solidFill>
              <a:prstDash val="dashDot"/>
              <a:miter lim="800000"/>
              <a:headEnd/>
              <a:tailEnd/>
            </a:ln>
          </p:spPr>
          <p:txBody>
            <a:bodyPr wrap="none"/>
            <a:lstStyle/>
            <a:p>
              <a:pPr algn="ctr"/>
              <a:r>
                <a:rPr lang="en-US" sz="1800">
                  <a:solidFill>
                    <a:schemeClr val="bg1"/>
                  </a:solidFill>
                </a:rPr>
                <a:t>Prophylactic Use</a:t>
              </a:r>
            </a:p>
            <a:p>
              <a:pPr algn="ctr"/>
              <a:r>
                <a:rPr lang="en-US" sz="1800">
                  <a:solidFill>
                    <a:schemeClr val="bg1"/>
                  </a:solidFill>
                </a:rPr>
                <a:t>of rFVIIa </a:t>
              </a:r>
            </a:p>
            <a:p>
              <a:pPr algn="ctr"/>
              <a:r>
                <a:rPr lang="en-US" sz="1200">
                  <a:solidFill>
                    <a:schemeClr val="bg1"/>
                  </a:solidFill>
                </a:rPr>
                <a:t>(repeat dosing possible)</a:t>
              </a:r>
            </a:p>
          </p:txBody>
        </p:sp>
        <p:sp>
          <p:nvSpPr>
            <p:cNvPr id="11269" name="TextBox 31"/>
            <p:cNvSpPr txBox="1">
              <a:spLocks noChangeArrowheads="1"/>
            </p:cNvSpPr>
            <p:nvPr/>
          </p:nvSpPr>
          <p:spPr bwMode="auto">
            <a:xfrm>
              <a:off x="2133600" y="1600200"/>
              <a:ext cx="1828800" cy="4724400"/>
            </a:xfrm>
            <a:prstGeom prst="rect">
              <a:avLst/>
            </a:prstGeom>
            <a:noFill/>
            <a:ln w="9525">
              <a:solidFill>
                <a:srgbClr val="FFFFFF"/>
              </a:solidFill>
              <a:prstDash val="dashDot"/>
              <a:miter lim="800000"/>
              <a:headEnd/>
              <a:tailEnd/>
            </a:ln>
          </p:spPr>
          <p:txBody>
            <a:bodyPr wrap="none"/>
            <a:lstStyle/>
            <a:p>
              <a:pPr algn="ctr"/>
              <a:r>
                <a:rPr lang="en-US" sz="1800">
                  <a:solidFill>
                    <a:schemeClr val="bg1"/>
                  </a:solidFill>
                </a:rPr>
                <a:t>Treatment Use</a:t>
              </a:r>
            </a:p>
            <a:p>
              <a:pPr algn="ctr"/>
              <a:r>
                <a:rPr lang="en-US" sz="1800">
                  <a:solidFill>
                    <a:schemeClr val="bg1"/>
                  </a:solidFill>
                </a:rPr>
                <a:t>of rFVIIa </a:t>
              </a:r>
            </a:p>
            <a:p>
              <a:pPr algn="ctr"/>
              <a:r>
                <a:rPr lang="en-US" sz="1200">
                  <a:solidFill>
                    <a:schemeClr val="bg1"/>
                  </a:solidFill>
                </a:rPr>
                <a:t>(repeat dosing possible)</a:t>
              </a:r>
            </a:p>
          </p:txBody>
        </p:sp>
        <p:sp>
          <p:nvSpPr>
            <p:cNvPr id="11270" name="TextBox 32"/>
            <p:cNvSpPr txBox="1">
              <a:spLocks noChangeArrowheads="1"/>
            </p:cNvSpPr>
            <p:nvPr/>
          </p:nvSpPr>
          <p:spPr bwMode="auto">
            <a:xfrm>
              <a:off x="4114800" y="1600200"/>
              <a:ext cx="1828800" cy="4724400"/>
            </a:xfrm>
            <a:prstGeom prst="rect">
              <a:avLst/>
            </a:prstGeom>
            <a:noFill/>
            <a:ln w="9525">
              <a:solidFill>
                <a:srgbClr val="FFFFFF"/>
              </a:solidFill>
              <a:prstDash val="dashDot"/>
              <a:miter lim="800000"/>
              <a:headEnd/>
              <a:tailEnd/>
            </a:ln>
          </p:spPr>
          <p:txBody>
            <a:bodyPr wrap="none"/>
            <a:lstStyle/>
            <a:p>
              <a:pPr algn="ctr"/>
              <a:r>
                <a:rPr lang="en-US" sz="1800">
                  <a:solidFill>
                    <a:schemeClr val="bg1"/>
                  </a:solidFill>
                </a:rPr>
                <a:t>End-Stage Use</a:t>
              </a:r>
            </a:p>
            <a:p>
              <a:pPr algn="ctr"/>
              <a:r>
                <a:rPr lang="en-US" sz="1800">
                  <a:solidFill>
                    <a:schemeClr val="bg1"/>
                  </a:solidFill>
                </a:rPr>
                <a:t>of rFVIIa </a:t>
              </a:r>
            </a:p>
            <a:p>
              <a:pPr algn="ctr"/>
              <a:r>
                <a:rPr lang="en-US" sz="1200">
                  <a:solidFill>
                    <a:schemeClr val="bg1"/>
                  </a:solidFill>
                </a:rPr>
                <a:t>(repeat dosing possible)</a:t>
              </a:r>
            </a:p>
          </p:txBody>
        </p:sp>
        <p:sp>
          <p:nvSpPr>
            <p:cNvPr id="11271" name="Left-Right Arrow 33"/>
            <p:cNvSpPr>
              <a:spLocks noChangeArrowheads="1"/>
            </p:cNvSpPr>
            <p:nvPr/>
          </p:nvSpPr>
          <p:spPr bwMode="auto">
            <a:xfrm>
              <a:off x="152400" y="2438400"/>
              <a:ext cx="5791200" cy="685800"/>
            </a:xfrm>
            <a:prstGeom prst="leftRightArrow">
              <a:avLst>
                <a:gd name="adj1" fmla="val 50000"/>
                <a:gd name="adj2" fmla="val 50002"/>
              </a:avLst>
            </a:prstGeom>
            <a:solidFill>
              <a:srgbClr val="CBCBCB"/>
            </a:solidFill>
            <a:ln w="19050">
              <a:solidFill>
                <a:schemeClr val="tx1"/>
              </a:solidFill>
              <a:round/>
              <a:headEnd/>
              <a:tailEnd/>
            </a:ln>
          </p:spPr>
          <p:txBody>
            <a:bodyPr/>
            <a:lstStyle/>
            <a:p>
              <a:pPr algn="ctr" eaLnBrk="0" hangingPunct="0"/>
              <a:r>
                <a:rPr lang="en-US" sz="1800"/>
                <a:t>Overall Use of rFVIIa</a:t>
              </a:r>
            </a:p>
          </p:txBody>
        </p:sp>
        <p:sp>
          <p:nvSpPr>
            <p:cNvPr id="11272" name="Left-Right Arrow 34"/>
            <p:cNvSpPr>
              <a:spLocks noChangeArrowheads="1"/>
            </p:cNvSpPr>
            <p:nvPr/>
          </p:nvSpPr>
          <p:spPr bwMode="auto">
            <a:xfrm>
              <a:off x="2133600" y="3124200"/>
              <a:ext cx="1828800" cy="685800"/>
            </a:xfrm>
            <a:prstGeom prst="leftRightArrow">
              <a:avLst>
                <a:gd name="adj1" fmla="val 50000"/>
                <a:gd name="adj2" fmla="val 50000"/>
              </a:avLst>
            </a:prstGeom>
            <a:solidFill>
              <a:srgbClr val="CBCBCB"/>
            </a:solidFill>
            <a:ln w="19050">
              <a:solidFill>
                <a:schemeClr val="tx1"/>
              </a:solidFill>
              <a:round/>
              <a:headEnd/>
              <a:tailEnd/>
            </a:ln>
          </p:spPr>
          <p:txBody>
            <a:bodyPr/>
            <a:lstStyle/>
            <a:p>
              <a:pPr algn="ctr" eaLnBrk="0" hangingPunct="0"/>
              <a:r>
                <a:rPr lang="en-US" sz="1400"/>
                <a:t>ICH and Trauma</a:t>
              </a:r>
            </a:p>
          </p:txBody>
        </p:sp>
        <p:sp>
          <p:nvSpPr>
            <p:cNvPr id="11273" name="Left-Right Arrow 35"/>
            <p:cNvSpPr>
              <a:spLocks noChangeArrowheads="1"/>
            </p:cNvSpPr>
            <p:nvPr/>
          </p:nvSpPr>
          <p:spPr bwMode="auto">
            <a:xfrm>
              <a:off x="152400" y="3886200"/>
              <a:ext cx="3810000" cy="685800"/>
            </a:xfrm>
            <a:prstGeom prst="leftRightArrow">
              <a:avLst>
                <a:gd name="adj1" fmla="val 50000"/>
                <a:gd name="adj2" fmla="val 50000"/>
              </a:avLst>
            </a:prstGeom>
            <a:solidFill>
              <a:srgbClr val="CBCBCB"/>
            </a:solidFill>
            <a:ln w="19050">
              <a:solidFill>
                <a:schemeClr val="tx1"/>
              </a:solidFill>
              <a:round/>
              <a:headEnd/>
              <a:tailEnd/>
            </a:ln>
          </p:spPr>
          <p:txBody>
            <a:bodyPr/>
            <a:lstStyle/>
            <a:p>
              <a:pPr algn="ctr" eaLnBrk="0" hangingPunct="0"/>
              <a:r>
                <a:rPr lang="en-US" sz="1600"/>
                <a:t>Cardiac, Liver, and Prostate Surgery</a:t>
              </a:r>
            </a:p>
          </p:txBody>
        </p:sp>
        <p:sp>
          <p:nvSpPr>
            <p:cNvPr id="11274" name="Rounded Rectangle 36"/>
            <p:cNvSpPr>
              <a:spLocks noChangeArrowheads="1"/>
            </p:cNvSpPr>
            <p:nvPr/>
          </p:nvSpPr>
          <p:spPr bwMode="auto">
            <a:xfrm>
              <a:off x="221850" y="5029200"/>
              <a:ext cx="1676400" cy="715089"/>
            </a:xfrm>
            <a:prstGeom prst="roundRect">
              <a:avLst>
                <a:gd name="adj" fmla="val 16667"/>
              </a:avLst>
            </a:prstGeom>
            <a:solidFill>
              <a:srgbClr val="6984B5"/>
            </a:solidFill>
            <a:ln w="19050">
              <a:solidFill>
                <a:srgbClr val="0E1D4E"/>
              </a:solidFill>
              <a:round/>
              <a:headEnd/>
              <a:tailEnd/>
            </a:ln>
          </p:spPr>
          <p:txBody>
            <a:bodyPr lIns="0" tIns="0" rIns="0" bIns="0">
              <a:spAutoFit/>
            </a:bodyPr>
            <a:lstStyle/>
            <a:p>
              <a:pPr algn="ctr"/>
              <a:r>
                <a:rPr lang="en-US" sz="1400">
                  <a:solidFill>
                    <a:schemeClr val="bg1"/>
                  </a:solidFill>
                </a:rPr>
                <a:t>Clinical Situation</a:t>
              </a:r>
            </a:p>
            <a:p>
              <a:pPr algn="ctr"/>
              <a:r>
                <a:rPr lang="en-US" sz="1400">
                  <a:solidFill>
                    <a:schemeClr val="bg1"/>
                  </a:solidFill>
                </a:rPr>
                <a:t>with Bleeding</a:t>
              </a:r>
            </a:p>
            <a:p>
              <a:pPr algn="ctr"/>
              <a:r>
                <a:rPr lang="en-US" sz="1400">
                  <a:solidFill>
                    <a:schemeClr val="bg1"/>
                  </a:solidFill>
                </a:rPr>
                <a:t>Potential</a:t>
              </a:r>
            </a:p>
          </p:txBody>
        </p:sp>
        <p:sp>
          <p:nvSpPr>
            <p:cNvPr id="11275" name="Rounded Rectangle 38"/>
            <p:cNvSpPr>
              <a:spLocks noChangeArrowheads="1"/>
            </p:cNvSpPr>
            <p:nvPr/>
          </p:nvSpPr>
          <p:spPr bwMode="auto">
            <a:xfrm>
              <a:off x="2286000" y="4572000"/>
              <a:ext cx="1600200" cy="715089"/>
            </a:xfrm>
            <a:prstGeom prst="roundRect">
              <a:avLst>
                <a:gd name="adj" fmla="val 16667"/>
              </a:avLst>
            </a:prstGeom>
            <a:solidFill>
              <a:srgbClr val="6984B5"/>
            </a:solidFill>
            <a:ln w="19050">
              <a:solidFill>
                <a:srgbClr val="0E1D4E"/>
              </a:solidFill>
              <a:round/>
              <a:headEnd/>
              <a:tailEnd/>
            </a:ln>
          </p:spPr>
          <p:txBody>
            <a:bodyPr lIns="0" tIns="0" rIns="0" bIns="0"/>
            <a:lstStyle/>
            <a:p>
              <a:pPr algn="ctr"/>
              <a:endParaRPr lang="en-US" sz="1400">
                <a:solidFill>
                  <a:schemeClr val="bg1"/>
                </a:solidFill>
              </a:endParaRPr>
            </a:p>
            <a:p>
              <a:pPr algn="ctr"/>
              <a:r>
                <a:rPr lang="en-US" sz="1400">
                  <a:solidFill>
                    <a:schemeClr val="bg1"/>
                  </a:solidFill>
                </a:rPr>
                <a:t>Major Bleeding</a:t>
              </a:r>
            </a:p>
          </p:txBody>
        </p:sp>
        <p:sp>
          <p:nvSpPr>
            <p:cNvPr id="11276" name="Rounded Rectangle 39"/>
            <p:cNvSpPr>
              <a:spLocks noChangeArrowheads="1"/>
            </p:cNvSpPr>
            <p:nvPr/>
          </p:nvSpPr>
          <p:spPr bwMode="auto">
            <a:xfrm>
              <a:off x="2286000" y="5457111"/>
              <a:ext cx="1600200" cy="715089"/>
            </a:xfrm>
            <a:prstGeom prst="roundRect">
              <a:avLst>
                <a:gd name="adj" fmla="val 16667"/>
              </a:avLst>
            </a:prstGeom>
            <a:solidFill>
              <a:srgbClr val="6984B5"/>
            </a:solidFill>
            <a:ln w="19050">
              <a:solidFill>
                <a:srgbClr val="0E1D4E"/>
              </a:solidFill>
              <a:round/>
              <a:headEnd/>
              <a:tailEnd/>
            </a:ln>
          </p:spPr>
          <p:txBody>
            <a:bodyPr lIns="0" tIns="91440" rIns="0" bIns="0"/>
            <a:lstStyle/>
            <a:p>
              <a:pPr algn="ctr"/>
              <a:r>
                <a:rPr lang="en-US" sz="1400">
                  <a:solidFill>
                    <a:schemeClr val="bg1"/>
                  </a:solidFill>
                </a:rPr>
                <a:t>No Bleeding or</a:t>
              </a:r>
            </a:p>
            <a:p>
              <a:pPr algn="ctr"/>
              <a:r>
                <a:rPr lang="en-US" sz="1400">
                  <a:solidFill>
                    <a:schemeClr val="bg1"/>
                  </a:solidFill>
                </a:rPr>
                <a:t>Minor Bleeding</a:t>
              </a:r>
            </a:p>
          </p:txBody>
        </p:sp>
        <p:sp>
          <p:nvSpPr>
            <p:cNvPr id="11277" name="Rounded Rectangle 40"/>
            <p:cNvSpPr>
              <a:spLocks noChangeArrowheads="1"/>
            </p:cNvSpPr>
            <p:nvPr/>
          </p:nvSpPr>
          <p:spPr bwMode="auto">
            <a:xfrm>
              <a:off x="4343400" y="4114800"/>
              <a:ext cx="1447800" cy="715089"/>
            </a:xfrm>
            <a:prstGeom prst="roundRect">
              <a:avLst>
                <a:gd name="adj" fmla="val 16667"/>
              </a:avLst>
            </a:prstGeom>
            <a:solidFill>
              <a:srgbClr val="6984B5"/>
            </a:solidFill>
            <a:ln w="19050">
              <a:solidFill>
                <a:srgbClr val="0E1D4E"/>
              </a:solidFill>
              <a:round/>
              <a:headEnd/>
              <a:tailEnd/>
            </a:ln>
          </p:spPr>
          <p:txBody>
            <a:bodyPr lIns="0" tIns="0" rIns="0" bIns="0"/>
            <a:lstStyle/>
            <a:p>
              <a:pPr algn="ctr"/>
              <a:endParaRPr lang="en-US" sz="1400">
                <a:solidFill>
                  <a:schemeClr val="bg1"/>
                </a:solidFill>
              </a:endParaRPr>
            </a:p>
            <a:p>
              <a:pPr algn="ctr"/>
              <a:r>
                <a:rPr lang="en-US" sz="1400">
                  <a:solidFill>
                    <a:schemeClr val="bg1"/>
                  </a:solidFill>
                </a:rPr>
                <a:t>Deterioration</a:t>
              </a:r>
            </a:p>
          </p:txBody>
        </p:sp>
        <p:sp>
          <p:nvSpPr>
            <p:cNvPr id="11278" name="Rounded Rectangle 41"/>
            <p:cNvSpPr>
              <a:spLocks noChangeArrowheads="1"/>
            </p:cNvSpPr>
            <p:nvPr/>
          </p:nvSpPr>
          <p:spPr bwMode="auto">
            <a:xfrm>
              <a:off x="4347210" y="5018961"/>
              <a:ext cx="1443990" cy="715089"/>
            </a:xfrm>
            <a:prstGeom prst="roundRect">
              <a:avLst>
                <a:gd name="adj" fmla="val 16667"/>
              </a:avLst>
            </a:prstGeom>
            <a:solidFill>
              <a:srgbClr val="6984B5"/>
            </a:solidFill>
            <a:ln w="19050">
              <a:solidFill>
                <a:srgbClr val="0E1D4E"/>
              </a:solidFill>
              <a:round/>
              <a:headEnd/>
              <a:tailEnd/>
            </a:ln>
          </p:spPr>
          <p:txBody>
            <a:bodyPr lIns="0" tIns="0" rIns="0" bIns="0"/>
            <a:lstStyle/>
            <a:p>
              <a:pPr algn="ctr"/>
              <a:endParaRPr lang="en-US" sz="1400">
                <a:solidFill>
                  <a:schemeClr val="bg1"/>
                </a:solidFill>
              </a:endParaRPr>
            </a:p>
            <a:p>
              <a:pPr algn="ctr"/>
              <a:r>
                <a:rPr lang="en-US" sz="1400">
                  <a:solidFill>
                    <a:schemeClr val="bg1"/>
                  </a:solidFill>
                </a:rPr>
                <a:t>Improvement</a:t>
              </a:r>
            </a:p>
          </p:txBody>
        </p:sp>
        <p:grpSp>
          <p:nvGrpSpPr>
            <p:cNvPr id="3" name="Group 47"/>
            <p:cNvGrpSpPr/>
            <p:nvPr/>
          </p:nvGrpSpPr>
          <p:grpSpPr>
            <a:xfrm>
              <a:off x="1891030" y="4925060"/>
              <a:ext cx="377190" cy="919480"/>
              <a:chOff x="1905000" y="4876800"/>
              <a:chExt cx="377190" cy="1219200"/>
            </a:xfrm>
            <a:effectLst>
              <a:outerShdw blurRad="50800" dist="50800" dir="5400000" algn="ctr" rotWithShape="0">
                <a:srgbClr val="0E1D4E"/>
              </a:outerShdw>
            </a:effectLst>
          </p:grpSpPr>
          <p:cxnSp>
            <p:nvCxnSpPr>
              <p:cNvPr id="44" name="Straight Connector 43"/>
              <p:cNvCxnSpPr/>
              <p:nvPr/>
            </p:nvCxnSpPr>
            <p:spPr bwMode="auto">
              <a:xfrm rot="5400000">
                <a:off x="1447800" y="5486400"/>
                <a:ext cx="1219200" cy="0"/>
              </a:xfrm>
              <a:prstGeom prst="line">
                <a:avLst/>
              </a:prstGeom>
              <a:ln w="19050">
                <a:solidFill>
                  <a:srgbClr val="6984B5"/>
                </a:solidFill>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45" name="Straight Connector 44"/>
              <p:cNvCxnSpPr/>
              <p:nvPr/>
            </p:nvCxnSpPr>
            <p:spPr bwMode="auto">
              <a:xfrm rot="10800000">
                <a:off x="1905000" y="5486400"/>
                <a:ext cx="152400" cy="0"/>
              </a:xfrm>
              <a:prstGeom prst="line">
                <a:avLst/>
              </a:prstGeom>
              <a:ln w="19050">
                <a:solidFill>
                  <a:srgbClr val="6984B5"/>
                </a:solidFill>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46" name="Straight Arrow Connector 45"/>
              <p:cNvCxnSpPr/>
              <p:nvPr/>
            </p:nvCxnSpPr>
            <p:spPr bwMode="auto">
              <a:xfrm>
                <a:off x="2053590" y="4880610"/>
                <a:ext cx="228600" cy="1588"/>
              </a:xfrm>
              <a:prstGeom prst="straightConnector1">
                <a:avLst/>
              </a:prstGeom>
              <a:ln w="19050">
                <a:solidFill>
                  <a:srgbClr val="6984B5"/>
                </a:solidFill>
                <a:headEnd type="none" w="med" len="med"/>
                <a:tailEnd type="arrow"/>
              </a:ln>
            </p:spPr>
            <p:style>
              <a:lnRef idx="1">
                <a:schemeClr val="accent4"/>
              </a:lnRef>
              <a:fillRef idx="0">
                <a:schemeClr val="accent4"/>
              </a:fillRef>
              <a:effectRef idx="0">
                <a:schemeClr val="accent4"/>
              </a:effectRef>
              <a:fontRef idx="minor">
                <a:schemeClr val="tx1"/>
              </a:fontRef>
            </p:style>
          </p:cxnSp>
          <p:cxnSp>
            <p:nvCxnSpPr>
              <p:cNvPr id="47" name="Straight Arrow Connector 46"/>
              <p:cNvCxnSpPr/>
              <p:nvPr/>
            </p:nvCxnSpPr>
            <p:spPr bwMode="auto">
              <a:xfrm>
                <a:off x="2053590" y="6088380"/>
                <a:ext cx="228600" cy="1588"/>
              </a:xfrm>
              <a:prstGeom prst="straightConnector1">
                <a:avLst/>
              </a:prstGeom>
              <a:ln w="19050">
                <a:solidFill>
                  <a:srgbClr val="6984B5"/>
                </a:solidFill>
                <a:headEnd type="none" w="med" len="med"/>
                <a:tailEnd type="arrow"/>
              </a:ln>
            </p:spPr>
            <p:style>
              <a:lnRef idx="1">
                <a:schemeClr val="accent4"/>
              </a:lnRef>
              <a:fillRef idx="0">
                <a:schemeClr val="accent4"/>
              </a:fillRef>
              <a:effectRef idx="0">
                <a:schemeClr val="accent4"/>
              </a:effectRef>
              <a:fontRef idx="minor">
                <a:schemeClr val="tx1"/>
              </a:fontRef>
            </p:style>
          </p:cxnSp>
        </p:grpSp>
        <p:grpSp>
          <p:nvGrpSpPr>
            <p:cNvPr id="4" name="Group 48"/>
            <p:cNvGrpSpPr/>
            <p:nvPr/>
          </p:nvGrpSpPr>
          <p:grpSpPr>
            <a:xfrm>
              <a:off x="3886200" y="4472940"/>
              <a:ext cx="453390" cy="919480"/>
              <a:chOff x="1905000" y="4876800"/>
              <a:chExt cx="377190" cy="1219200"/>
            </a:xfrm>
            <a:effectLst>
              <a:outerShdw blurRad="50800" dist="50800" dir="5400000" algn="ctr" rotWithShape="0">
                <a:srgbClr val="0E1D4E"/>
              </a:outerShdw>
            </a:effectLst>
          </p:grpSpPr>
          <p:cxnSp>
            <p:nvCxnSpPr>
              <p:cNvPr id="50" name="Straight Connector 49"/>
              <p:cNvCxnSpPr/>
              <p:nvPr/>
            </p:nvCxnSpPr>
            <p:spPr bwMode="auto">
              <a:xfrm rot="5400000">
                <a:off x="1447800" y="5486400"/>
                <a:ext cx="1219200" cy="0"/>
              </a:xfrm>
              <a:prstGeom prst="line">
                <a:avLst/>
              </a:prstGeom>
              <a:ln w="19050">
                <a:solidFill>
                  <a:srgbClr val="6984B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auto">
              <a:xfrm rot="10800000">
                <a:off x="1905000" y="5486400"/>
                <a:ext cx="152400" cy="0"/>
              </a:xfrm>
              <a:prstGeom prst="line">
                <a:avLst/>
              </a:prstGeom>
              <a:ln w="19050">
                <a:solidFill>
                  <a:srgbClr val="6984B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bwMode="auto">
              <a:xfrm>
                <a:off x="2053590" y="4880610"/>
                <a:ext cx="228600" cy="1588"/>
              </a:xfrm>
              <a:prstGeom prst="straightConnector1">
                <a:avLst/>
              </a:prstGeom>
              <a:ln w="19050">
                <a:solidFill>
                  <a:srgbClr val="6984B5"/>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bwMode="auto">
              <a:xfrm>
                <a:off x="2053590" y="6088380"/>
                <a:ext cx="228600" cy="1588"/>
              </a:xfrm>
              <a:prstGeom prst="straightConnector1">
                <a:avLst/>
              </a:prstGeom>
              <a:ln w="19050">
                <a:solidFill>
                  <a:srgbClr val="6984B5"/>
                </a:solidFill>
                <a:headEnd type="none" w="med" len="med"/>
                <a:tailEnd type="arrow"/>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EHC_2010">
  <a:themeElements>
    <a:clrScheme name="Custom 1">
      <a:dk1>
        <a:srgbClr val="000000"/>
      </a:dk1>
      <a:lt1>
        <a:srgbClr val="FFFFFF"/>
      </a:lt1>
      <a:dk2>
        <a:srgbClr val="595959"/>
      </a:dk2>
      <a:lt2>
        <a:srgbClr val="BFBFBF"/>
      </a:lt2>
      <a:accent1>
        <a:srgbClr val="DDE3EE"/>
      </a:accent1>
      <a:accent2>
        <a:srgbClr val="7030A0"/>
      </a:accent2>
      <a:accent3>
        <a:srgbClr val="C00000"/>
      </a:accent3>
      <a:accent4>
        <a:srgbClr val="6984B5"/>
      </a:accent4>
      <a:accent5>
        <a:srgbClr val="92D050"/>
      </a:accent5>
      <a:accent6>
        <a:srgbClr val="FFC000"/>
      </a:accent6>
      <a:hlink>
        <a:srgbClr val="515798"/>
      </a:hlink>
      <a:folHlink>
        <a:srgbClr val="6984B5"/>
      </a:folHlink>
    </a:clrScheme>
    <a:fontScheme name="ccit_template">
      <a:majorFont>
        <a:latin typeface="Trebuchet MS"/>
        <a:ea typeface=""/>
        <a:cs typeface=""/>
      </a:majorFont>
      <a:minorFont>
        <a:latin typeface="Palatino Linotype"/>
        <a:ea typeface=""/>
        <a:cs typeface=""/>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cit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cit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cit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cit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cit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cit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cit_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cit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cit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cit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cit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cit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cit_template 13">
        <a:dk1>
          <a:srgbClr val="000000"/>
        </a:dk1>
        <a:lt1>
          <a:srgbClr val="AAB9D5"/>
        </a:lt1>
        <a:dk2>
          <a:srgbClr val="000000"/>
        </a:dk2>
        <a:lt2>
          <a:srgbClr val="808080"/>
        </a:lt2>
        <a:accent1>
          <a:srgbClr val="BF946D"/>
        </a:accent1>
        <a:accent2>
          <a:srgbClr val="76572A"/>
        </a:accent2>
        <a:accent3>
          <a:srgbClr val="D2D9E7"/>
        </a:accent3>
        <a:accent4>
          <a:srgbClr val="000000"/>
        </a:accent4>
        <a:accent5>
          <a:srgbClr val="DCC8BA"/>
        </a:accent5>
        <a:accent6>
          <a:srgbClr val="6A4E25"/>
        </a:accent6>
        <a:hlink>
          <a:srgbClr val="6D6DBF"/>
        </a:hlink>
        <a:folHlink>
          <a:srgbClr val="4E4E7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264</TotalTime>
  <Words>11906</Words>
  <Application>Microsoft Macintosh PowerPoint</Application>
  <PresentationFormat>On-screen Show (4:3)</PresentationFormat>
  <Paragraphs>945</Paragraphs>
  <Slides>36</Slides>
  <Notes>36</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EHC_2010</vt:lpstr>
      <vt:lpstr>Comparative Effectiveness of Recombinant Factor VIIa for Off-Label Uses vs. Usual Care in the Hospital Setting</vt:lpstr>
      <vt:lpstr>Outline of Study</vt:lpstr>
      <vt:lpstr>Introduction to Recombinant Activated Factor VII (rFVIIa)</vt:lpstr>
      <vt:lpstr>The Coagulation Cascade:  rFVIIa Mechanism of Action</vt:lpstr>
      <vt:lpstr>FDA–Approved Indications for rFVIIa</vt:lpstr>
      <vt:lpstr>Off-Label Uses of rFVIIa</vt:lpstr>
      <vt:lpstr>The CER Development Process (1)</vt:lpstr>
      <vt:lpstr>The CER Development Process (2)</vt:lpstr>
      <vt:lpstr>Framework for Analyzing Outcomes for  Off-Label rFVIIa Use in the Hospital Setting</vt:lpstr>
      <vt:lpstr>Clinical Questions Addressed by the Comparative Effectiveness Review</vt:lpstr>
      <vt:lpstr>Outcomes of Interest for Off-Label rFVIIa Use in the Hospital Setting</vt:lpstr>
      <vt:lpstr>Four Domains Used To Assess Relevant Studies</vt:lpstr>
      <vt:lpstr>Rating the Strength of Evidence From the CER</vt:lpstr>
      <vt:lpstr>Overview of In-Hospital, Off-Label vs. On-Label rFVIIa Use From the Premier Database (2000-2008)</vt:lpstr>
      <vt:lpstr>Comparative Studies on Off-Label rFVIIa Use</vt:lpstr>
      <vt:lpstr>Characteristics of Comparative Studies on Off-Label rFVIIa Use</vt:lpstr>
      <vt:lpstr>Mean Differences in Mortality and Thromboembolic Event Rates by Study and rFVIIa Indication</vt:lpstr>
      <vt:lpstr>Evidence for rFVIIa Use for Spontaneous Intracranial Hemorrhage vs. Usual Care</vt:lpstr>
      <vt:lpstr>Overview of Comparative Effectiveness of rFVIIa for Spontaneous Intracranial Hemorrhage</vt:lpstr>
      <vt:lpstr>Relative Hematoma Expansion Is Reduced After rFVIIa Use in Spontaneous Intracranial Hemorrhage</vt:lpstr>
      <vt:lpstr>Increased Risk of Arterial Thromboembolic Events With rFVIIa for Spontaneous Intracranial Hemorrhage vs. Usual Care</vt:lpstr>
      <vt:lpstr>Evidence of rFVIIa Use for Bleeding Secondary to Body Trauma vs. Usual Care</vt:lpstr>
      <vt:lpstr>Overview of rFVIIa Use in Bleeding Secondary to Body Trauma</vt:lpstr>
      <vt:lpstr>Evidence of rFVIIa Use for Bleeding Secondary to Brain Trauma vs. Usual Care</vt:lpstr>
      <vt:lpstr>Overview of rFVIIa for Bleeding Secondary to Brain Trauma</vt:lpstr>
      <vt:lpstr>Evidence of rFVIIa Use for Adult Cardiac Surgery vs. Usual Care</vt:lpstr>
      <vt:lpstr>Overview of rFVIIa for Adult Cardiac Surgery: Clinical Outcomes</vt:lpstr>
      <vt:lpstr>Increased Risk of Thromboembolic Events With rFVIIa Use for Adult Cardiac Surgery</vt:lpstr>
      <vt:lpstr>Evidence of rFVIIa Use for Pediatric Cardiac Surgery, Liver Transplantation, and Prostatectomy vs. Usual Care</vt:lpstr>
      <vt:lpstr>Overview of rFVIIa Use for  Liver Transplantation</vt:lpstr>
      <vt:lpstr>Overview of rFVIIa Use for Pediatric Cardiac Surgery</vt:lpstr>
      <vt:lpstr>Overview of rFVIIa Use for Prostatectomy</vt:lpstr>
      <vt:lpstr>Summary of Outcomes for Most Common Off-Label, In-Hospital Uses of rFVIIa</vt:lpstr>
      <vt:lpstr>Additional Off-Label Uses of rFVIIa Requiring Future Research: Surgery</vt:lpstr>
      <vt:lpstr>Additional Off-Label Uses of rFVIIa Requiring Future Research: Medical</vt:lpstr>
      <vt:lpstr>Conclusions From Available Evidence</vt:lpstr>
    </vt:vector>
  </TitlesOfParts>
  <Company>Baylor College of Medicine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Refining Key Questions: Interactive Case Study Quiz</dc:title>
  <dc:creator>khs</dc:creator>
  <cp:lastModifiedBy>Katharine Schneider</cp:lastModifiedBy>
  <cp:revision>45</cp:revision>
  <dcterms:created xsi:type="dcterms:W3CDTF">2010-03-03T21:13:37Z</dcterms:created>
  <dcterms:modified xsi:type="dcterms:W3CDTF">2013-08-14T18:20:06Z</dcterms:modified>
</cp:coreProperties>
</file>