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6"/>
  </p:notesMasterIdLst>
  <p:handoutMasterIdLst>
    <p:handoutMasterId r:id="rId17"/>
  </p:handoutMasterIdLst>
  <p:sldIdLst>
    <p:sldId id="256" r:id="rId2"/>
    <p:sldId id="260" r:id="rId3"/>
    <p:sldId id="258" r:id="rId4"/>
    <p:sldId id="266" r:id="rId5"/>
    <p:sldId id="267" r:id="rId6"/>
    <p:sldId id="268" r:id="rId7"/>
    <p:sldId id="269" r:id="rId8"/>
    <p:sldId id="270" r:id="rId9"/>
    <p:sldId id="271" r:id="rId10"/>
    <p:sldId id="272" r:id="rId11"/>
    <p:sldId id="273" r:id="rId12"/>
    <p:sldId id="274" r:id="rId13"/>
    <p:sldId id="265" r:id="rId14"/>
    <p:sldId id="275"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8"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02" autoAdjust="0"/>
    <p:restoredTop sz="71402" autoAdjust="0"/>
  </p:normalViewPr>
  <p:slideViewPr>
    <p:cSldViewPr>
      <p:cViewPr varScale="1">
        <p:scale>
          <a:sx n="69" d="100"/>
          <a:sy n="69" d="100"/>
        </p:scale>
        <p:origin x="-104" y="-1224"/>
      </p:cViewPr>
      <p:guideLst>
        <p:guide orient="horz" pos="2160"/>
        <p:guide pos="2880"/>
      </p:guideLst>
    </p:cSldViewPr>
  </p:slideViewPr>
  <p:outlineViewPr>
    <p:cViewPr>
      <p:scale>
        <a:sx n="33" d="100"/>
        <a:sy n="33" d="100"/>
      </p:scale>
      <p:origin x="0" y="0"/>
    </p:cViewPr>
    <p:sldLst>
      <p:sld r:id="rId1" collapse="1"/>
    </p:sldLst>
  </p:outlineViewPr>
  <p:notesTextViewPr>
    <p:cViewPr>
      <p:scale>
        <a:sx n="66" d="100"/>
        <a:sy n="66" d="100"/>
      </p:scale>
      <p:origin x="0" y="0"/>
    </p:cViewPr>
  </p:notesTextViewPr>
  <p:notesViewPr>
    <p:cSldViewPr>
      <p:cViewPr>
        <p:scale>
          <a:sx n="50" d="100"/>
          <a:sy n="50" d="100"/>
        </p:scale>
        <p:origin x="-2958" y="-1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D29D12EB-C87A-4A93-A200-4E201F96F3CE}"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84EFFD9-EF51-474E-99CE-EF161146B2B8}" type="slidenum">
              <a:rPr lang="en-US"/>
              <a:pPr>
                <a:defRPr/>
              </a:pPr>
              <a:t>‹#›</a:t>
            </a:fld>
            <a:endParaRPr lang="en-US" dirty="0"/>
          </a:p>
        </p:txBody>
      </p:sp>
    </p:spTree>
    <p:extLst>
      <p:ext uri="{BB962C8B-B14F-4D97-AF65-F5344CB8AC3E}">
        <p14:creationId xmlns:p14="http://schemas.microsoft.com/office/powerpoint/2010/main" val="24129836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41AC95-73B1-AD4D-B54E-040B00492D6E}" type="slidenum">
              <a:rPr lang="en-US" smtClean="0"/>
              <a:pPr/>
              <a:t>‹#›</a:t>
            </a:fld>
            <a:endParaRPr lang="en-US" dirty="0"/>
          </a:p>
        </p:txBody>
      </p:sp>
    </p:spTree>
    <p:extLst>
      <p:ext uri="{BB962C8B-B14F-4D97-AF65-F5344CB8AC3E}">
        <p14:creationId xmlns:p14="http://schemas.microsoft.com/office/powerpoint/2010/main" val="200254164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Selection of Data Sources for Observational Comparative Effectiveness Research</a:t>
            </a:r>
          </a:p>
          <a:p>
            <a:r>
              <a:rPr lang="en-US" b="0" dirty="0" smtClean="0">
                <a:solidFill>
                  <a:srgbClr val="000000"/>
                </a:solidFill>
                <a:ea typeface="ＭＳ Ｐゴシック" pitchFamily="34" charset="-128"/>
              </a:rPr>
              <a:t>This slide set is based on a user guide titled </a:t>
            </a:r>
            <a:r>
              <a:rPr lang="en-US" b="0" i="1" dirty="0" smtClean="0">
                <a:ea typeface="ＭＳ Ｐゴシック" pitchFamily="34" charset="-128"/>
              </a:rPr>
              <a:t>Developing a Protocol for Observational Comparative Effectiveness Research: A User</a:t>
            </a:r>
            <a:r>
              <a:rPr lang="ja-JP" altLang="en-US" b="0" i="1" dirty="0" smtClean="0">
                <a:ea typeface="ＭＳ Ｐゴシック" pitchFamily="34" charset="-128"/>
              </a:rPr>
              <a:t>’</a:t>
            </a:r>
            <a:r>
              <a:rPr lang="en-US" altLang="ja-JP" b="0" i="1" dirty="0" smtClean="0">
                <a:ea typeface="ＭＳ Ｐゴシック" pitchFamily="34" charset="-128"/>
              </a:rPr>
              <a:t>s Guide</a:t>
            </a:r>
            <a:r>
              <a:rPr lang="en-US" altLang="ja-JP" b="0" dirty="0" smtClean="0">
                <a:ea typeface="ＭＳ Ｐゴシック" pitchFamily="34" charset="-128"/>
              </a:rPr>
              <a:t>, which was developed by the Outcome DEcIDE Center (Quintiles Outcome, Cambridge, MA) for the </a:t>
            </a:r>
            <a:r>
              <a:rPr lang="en-US" altLang="ja-JP" b="0" dirty="0" smtClean="0">
                <a:solidFill>
                  <a:srgbClr val="000000"/>
                </a:solidFill>
                <a:ea typeface="ＭＳ Ｐゴシック" pitchFamily="34" charset="-128"/>
              </a:rPr>
              <a:t>Agency for Healthcare Research and Quality </a:t>
            </a:r>
            <a:r>
              <a:rPr lang="en-US" altLang="ja-JP" b="0" dirty="0" smtClean="0">
                <a:ea typeface="ＭＳ Ｐゴシック" pitchFamily="34" charset="-128"/>
              </a:rPr>
              <a:t>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t>
            </a:r>
            <a:r>
              <a:rPr lang="en-US" altLang="ja-JP" b="0" dirty="0" smtClean="0">
                <a:ea typeface="ＭＳ Ｐゴシック" pitchFamily="34" charset="-128"/>
              </a:rPr>
              <a:t>Rockville, MD: Agency for Healthcare Research and Quality; January 2013).</a:t>
            </a:r>
          </a:p>
          <a:p>
            <a:endParaRPr lang="en-US" dirty="0" smtClean="0">
              <a:solidFill>
                <a:srgbClr val="000000"/>
              </a:solidFill>
              <a:ea typeface="ＭＳ Ｐゴシック" pitchFamily="34" charset="-128"/>
            </a:endParaRPr>
          </a:p>
          <a:p>
            <a:r>
              <a:rPr lang="en-US" dirty="0" smtClean="0">
                <a:solidFill>
                  <a:srgbClr val="000000"/>
                </a:solidFill>
                <a:ea typeface="ＭＳ Ｐゴシック" pitchFamily="34" charset="-128"/>
              </a:rPr>
              <a:t>This presentation covers chapter 8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how to select appropriate data sources for observational comparative effectiveness research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Kornegay C, Segal JB. Selection of data sources. In: Velentgas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10000"/>
          </a:bodyPr>
          <a:lstStyle/>
          <a:p>
            <a:pPr>
              <a:lnSpc>
                <a:spcPct val="120000"/>
              </a:lnSpc>
              <a:defRPr/>
            </a:pPr>
            <a:r>
              <a:rPr lang="en-US" b="1" dirty="0" smtClean="0"/>
              <a:t>Ensuring Data Quality (2 of 2)</a:t>
            </a:r>
            <a:endParaRPr lang="en-US" dirty="0" smtClean="0"/>
          </a:p>
          <a:p>
            <a:pPr>
              <a:lnSpc>
                <a:spcPct val="120000"/>
              </a:lnSpc>
              <a:defRPr/>
            </a:pPr>
            <a:endParaRPr lang="en-US" dirty="0" smtClean="0"/>
          </a:p>
          <a:p>
            <a:pPr>
              <a:lnSpc>
                <a:spcPct val="120000"/>
              </a:lnSpc>
              <a:defRPr/>
            </a:pPr>
            <a:r>
              <a:rPr lang="en-US" b="1" i="0" dirty="0" smtClean="0"/>
              <a:t>Validity of Key Data Definitions</a:t>
            </a:r>
          </a:p>
          <a:p>
            <a:pPr>
              <a:lnSpc>
                <a:spcPct val="120000"/>
              </a:lnSpc>
              <a:defRPr/>
            </a:pPr>
            <a:r>
              <a:rPr lang="en-US" dirty="0" smtClean="0"/>
              <a:t>Validity assessment of key data in an investigation is an important but sometimes overlooked issue in health care research using secondary data. There is a need to assess not only the general definition of key variables, but also their reliability and validity in the particular database chosen for the analysis. In some cases, particularly for data resources commonly used for research, other investigators or the organization may have validated outcomes of health events (e.g., heart attack, hospitalization, or mortality). Creating the best definitions for key variables may require the involvement of knowledgeable clinicians who might suggest that the occurrence of a specific procedure or a prescription would strengthen the specificity of a diagnosis. Ideally, validity is examined by comparing study data to additional or alternative records that represent a “gold standard,” such as paper-based medical records.</a:t>
            </a:r>
          </a:p>
          <a:p>
            <a:pPr>
              <a:lnSpc>
                <a:spcPct val="120000"/>
              </a:lnSpc>
              <a:defRPr/>
            </a:pPr>
            <a:endParaRPr lang="en-US" dirty="0" smtClean="0"/>
          </a:p>
          <a:p>
            <a:pPr>
              <a:lnSpc>
                <a:spcPct val="120000"/>
              </a:lnSpc>
              <a:defRPr/>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lang="en-US" dirty="0" smtClean="0"/>
          </a:p>
          <a:p>
            <a:pPr>
              <a:lnSpc>
                <a:spcPct val="120000"/>
              </a:lnSpc>
              <a:defRPr/>
            </a:pPr>
            <a:r>
              <a:rPr lang="en-US" dirty="0" smtClean="0"/>
              <a:t>Foundation for the National Institutes of Health. Observational Medical Outcomes Partnership. Available at www.omop.fnih.org/node/22.</a:t>
            </a:r>
            <a:r>
              <a:rPr lang="en-US" baseline="0" dirty="0" smtClean="0"/>
              <a:t> </a:t>
            </a:r>
            <a:r>
              <a:rPr lang="en-US" dirty="0" smtClean="0"/>
              <a:t>Accessed May 8, 2011.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55000" lnSpcReduction="20000"/>
          </a:bodyPr>
          <a:lstStyle/>
          <a:p>
            <a:pPr>
              <a:lnSpc>
                <a:spcPct val="120000"/>
              </a:lnSpc>
              <a:defRPr/>
            </a:pPr>
            <a:r>
              <a:rPr lang="en-US" b="1" dirty="0" smtClean="0"/>
              <a:t>Emerging Issues and Opportunities (1 of 2)</a:t>
            </a:r>
            <a:endParaRPr lang="en-US" dirty="0" smtClean="0"/>
          </a:p>
          <a:p>
            <a:pPr>
              <a:lnSpc>
                <a:spcPct val="120000"/>
              </a:lnSpc>
              <a:defRPr/>
            </a:pPr>
            <a:endParaRPr lang="en-US" dirty="0" smtClean="0"/>
          </a:p>
          <a:p>
            <a:pPr>
              <a:lnSpc>
                <a:spcPct val="120000"/>
              </a:lnSpc>
              <a:defRPr/>
            </a:pPr>
            <a:r>
              <a:rPr lang="en-US" b="1" i="0" dirty="0" smtClean="0"/>
              <a:t>Data From Outside of the United States</a:t>
            </a:r>
          </a:p>
          <a:p>
            <a:pPr>
              <a:lnSpc>
                <a:spcPct val="120000"/>
              </a:lnSpc>
              <a:defRPr/>
            </a:pPr>
            <a:r>
              <a:rPr lang="en-US" dirty="0" smtClean="0"/>
              <a:t>Where appropriate, databases outside</a:t>
            </a:r>
            <a:r>
              <a:rPr lang="en-US" baseline="0" dirty="0" smtClean="0"/>
              <a:t> the United States </a:t>
            </a:r>
            <a:r>
              <a:rPr lang="en-US" dirty="0" smtClean="0"/>
              <a:t>may be considered to address comparative effectiveness research questions, particularly for longitudinal studies. One of the main reasons is that, unlike the majority of U.S. health care systems, several countries with single-payer systems, such as Canada, the United Kingdom, and the Netherlands, have regional or national electronic medical</a:t>
            </a:r>
            <a:r>
              <a:rPr lang="en-US" baseline="0" dirty="0" smtClean="0"/>
              <a:t> record</a:t>
            </a:r>
            <a:r>
              <a:rPr lang="en-US" dirty="0" smtClean="0"/>
              <a:t> systems. This makes it much easier to obtain complete, long-term medical records and to follow individuals in longitudinal studies. However, it is important to consider the following questions: Is the exposure of interest similar between the study and target population? Are there any differences in availability, cost, practice, or prescribing guidelines between the study and target populations? What is the difference between the health care systems of the study and target populations? A sound justification for selecting a non-U.S. data resource, a solid understanding of the similarities and differences between the non-U.S. and the U.S. systems, and careful discussion of whether the results of the study can be generalized to U.S. populations will help other investigators and health care practitioners in interpreting and applying the results of research not based in the United States</a:t>
            </a:r>
            <a:r>
              <a:rPr lang="en-US" baseline="0" dirty="0" smtClean="0"/>
              <a:t> </a:t>
            </a:r>
            <a:r>
              <a:rPr lang="en-US" dirty="0" smtClean="0"/>
              <a:t>to their particular situations.</a:t>
            </a:r>
          </a:p>
          <a:p>
            <a:pPr>
              <a:lnSpc>
                <a:spcPct val="120000"/>
              </a:lnSpc>
              <a:defRPr/>
            </a:pPr>
            <a:endParaRPr lang="en-US" dirty="0" smtClean="0"/>
          </a:p>
          <a:p>
            <a:pPr>
              <a:lnSpc>
                <a:spcPct val="120000"/>
              </a:lnSpc>
              <a:defRPr/>
            </a:pPr>
            <a:r>
              <a:rPr lang="en-US" b="1" i="0" dirty="0" smtClean="0"/>
              <a:t>Point-of-Care Data Collection and Interactive Voice Response/Other Technologies</a:t>
            </a:r>
          </a:p>
          <a:p>
            <a:pPr>
              <a:lnSpc>
                <a:spcPct val="120000"/>
              </a:lnSpc>
              <a:defRPr/>
            </a:pPr>
            <a:r>
              <a:rPr lang="en-US" dirty="0" smtClean="0"/>
              <a:t>Traditionally, the data used in epidemiological studies have been gathered at one point in time, cleaned, edited, and formatted for research use at a later point. As technology has developed, however, data collected close to the point of care increasingly have been available for analysis. The advantages of these new and timely data streams are more detailed data, sometimes available in real or near-real time, that can be used to spot trends or patterns. Since data can be recorded at the time of care by the health care provider, this may help minimize miscoding and misinterpretation. Some disadvantages are that these data streams are often specialized, and, without linkage to other patient characteristics, it can be difficult to track unique patients.</a:t>
            </a:r>
          </a:p>
          <a:p>
            <a:pPr>
              <a:lnSpc>
                <a:spcPct val="120000"/>
              </a:lnSpc>
              <a:defRPr/>
            </a:pPr>
            <a:endParaRPr lang="en-US" dirty="0" smtClean="0"/>
          </a:p>
          <a:p>
            <a:pPr>
              <a:lnSpc>
                <a:spcPct val="120000"/>
              </a:lnSpc>
              <a:defRPr/>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20000"/>
              </a:lnSpc>
              <a:defRPr/>
            </a:pPr>
            <a:endParaRPr lang="en-US" i="1" dirty="0" smtClean="0"/>
          </a:p>
          <a:p>
            <a:pPr>
              <a:lnSpc>
                <a:spcPct val="120000"/>
              </a:lnSpc>
              <a:defRPr/>
            </a:pPr>
            <a:r>
              <a:rPr lang="en-US" dirty="0" smtClean="0"/>
              <a:t>Schneeweiss S, Setoguchi S, Brookhart A, et al. Risk of death associated with the use of conventional versus atypical antipsychotic drugs among elderly patients. CMAJ 2007 Feb 27;176(5):627-32. PMID: 17325327.</a:t>
            </a:r>
          </a:p>
          <a:p>
            <a:pPr>
              <a:lnSpc>
                <a:spcPct val="120000"/>
              </a:lnSpc>
              <a:defRPr/>
            </a:pPr>
            <a:r>
              <a:rPr lang="en-US" dirty="0" smtClean="0"/>
              <a:t>http://www.ncbi.nlm.nih.gov/pubmed/17325327</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47500" lnSpcReduction="20000"/>
          </a:bodyPr>
          <a:lstStyle/>
          <a:p>
            <a:pPr>
              <a:lnSpc>
                <a:spcPct val="120000"/>
              </a:lnSpc>
              <a:defRPr/>
            </a:pPr>
            <a:r>
              <a:rPr lang="en-US" b="1" dirty="0" smtClean="0"/>
              <a:t>Emerging Issues and Opportunities (2 of 2)</a:t>
            </a:r>
            <a:endParaRPr lang="en-US" dirty="0" smtClean="0"/>
          </a:p>
          <a:p>
            <a:pPr>
              <a:lnSpc>
                <a:spcPct val="120000"/>
              </a:lnSpc>
              <a:defRPr/>
            </a:pPr>
            <a:endParaRPr lang="en-US" dirty="0" smtClean="0"/>
          </a:p>
          <a:p>
            <a:pPr>
              <a:lnSpc>
                <a:spcPct val="120000"/>
              </a:lnSpc>
              <a:defRPr/>
            </a:pPr>
            <a:r>
              <a:rPr lang="en-US" b="1" i="0" dirty="0" smtClean="0"/>
              <a:t>Data Pooling and Networking</a:t>
            </a:r>
          </a:p>
          <a:p>
            <a:pPr>
              <a:lnSpc>
                <a:spcPct val="120000"/>
              </a:lnSpc>
              <a:defRPr/>
            </a:pPr>
            <a:r>
              <a:rPr lang="en-US" dirty="0" smtClean="0"/>
              <a:t>A major challenge in health research is studying rare outcomes, particularly in association with common exposures. Two methods that can be used to address this challenge are data pooling and networking. Data pooling is combining data, at the level of the unit of analysis (i.e., individual), from several sources into a single cohort for analysis. However, pooled analyses require close coordination and can be very difficult to complete due to differences in study methodology and collection practices. Researchers must be sensitive to whether additional informed consent of individuals is needed to use their data in combination with other data. Furthermore, privacy concerns sometimes do not allow for the actual combination of raw study data.</a:t>
            </a:r>
          </a:p>
          <a:p>
            <a:pPr>
              <a:lnSpc>
                <a:spcPct val="120000"/>
              </a:lnSpc>
              <a:defRPr/>
            </a:pPr>
            <a:endParaRPr lang="en-US" dirty="0" smtClean="0"/>
          </a:p>
          <a:p>
            <a:pPr>
              <a:lnSpc>
                <a:spcPct val="120000"/>
              </a:lnSpc>
              <a:defRPr/>
            </a:pPr>
            <a:r>
              <a:rPr lang="en-US" dirty="0" smtClean="0"/>
              <a:t>An alternative to data pooling is data networking, sometimes referred to as virtual data networks or distributed research networks. In this situation, common protocols, data definitions, and programming are developed for several data resources. The results of these analyses are combined in a central location, but individual study data do not leave the original data resource site. As with data pooling, the differences in definitions and use of terminology requires that there be careful adjudication before the data are combined for analyses. The advantage of these methods is the ability to create large datasets to study rare exposures and outcomes.</a:t>
            </a:r>
          </a:p>
          <a:p>
            <a:pPr>
              <a:lnSpc>
                <a:spcPct val="120000"/>
              </a:lnSpc>
              <a:defRPr/>
            </a:pPr>
            <a:endParaRPr lang="en-US" dirty="0" smtClean="0"/>
          </a:p>
          <a:p>
            <a:pPr>
              <a:lnSpc>
                <a:spcPct val="120000"/>
              </a:lnSpc>
              <a:defRPr/>
            </a:pPr>
            <a:r>
              <a:rPr lang="en-US" b="1" i="0" dirty="0" smtClean="0"/>
              <a:t>Personal Health Records</a:t>
            </a:r>
          </a:p>
          <a:p>
            <a:pPr>
              <a:lnSpc>
                <a:spcPct val="120000"/>
              </a:lnSpc>
              <a:defRPr/>
            </a:pPr>
            <a:r>
              <a:rPr lang="en-US" dirty="0" smtClean="0"/>
              <a:t>Although not presently used for research to a significant extent, an alternative to electronic medical records are personal health records (PHRs). PHRs are, typically, electronically stored health records that are initiated by the patient. The patient enters data about his or her health care encounters, test results, and, potentially, responses to surveys or documentation of medication use. Outstanding issues remain regarding data ownership; however, there is consensus that the data entered in the personal health record belongs to the patient and cannot be accessed without patient consent, which may include explicit documentation of the level of data sharing that the patient would permit, at the time data are entered into the record. </a:t>
            </a:r>
          </a:p>
          <a:p>
            <a:pPr>
              <a:lnSpc>
                <a:spcPct val="120000"/>
              </a:lnSpc>
              <a:defRPr/>
            </a:pPr>
            <a:endParaRPr lang="en-US" dirty="0" smtClean="0"/>
          </a:p>
          <a:p>
            <a:pPr>
              <a:lnSpc>
                <a:spcPct val="120000"/>
              </a:lnSpc>
              <a:defRPr/>
            </a:pPr>
            <a:r>
              <a:rPr lang="en-US" b="1" i="0" dirty="0" smtClean="0"/>
              <a:t>Patient-Reported Outcomes</a:t>
            </a:r>
          </a:p>
          <a:p>
            <a:pPr>
              <a:lnSpc>
                <a:spcPct val="120000"/>
              </a:lnSpc>
              <a:defRPr/>
            </a:pPr>
            <a:r>
              <a:rPr lang="en-US" dirty="0" smtClean="0"/>
              <a:t>Patient-reported outcomes (PROs) may occasionally be available in paper-based records and electronic health records, but they are not presently found in administrative data. One strategy to increase the availability of PROs in clinical care is to require it for compliance with data quality assurance guidelines. Another strategy is the required participation of all Medicare managed-care plans in the Medicare Health Outcomes Survey, which collects data similar to that in the SF-12 Short-Form Health Survey. A third example may be provider reimbursement for collecting symptom-related outcome data and, thus, its required reporting in administrative data. Creative interventions to increase the availability of PROs in administrative data, ideally collected with validated tools and instruments, would be valuable to comparative effectiveness research.</a:t>
            </a:r>
          </a:p>
          <a:p>
            <a:pPr>
              <a:lnSpc>
                <a:spcPct val="120000"/>
              </a:lnSpc>
              <a:defRPr/>
            </a:pPr>
            <a:endParaRPr lang="en-US" dirty="0" smtClean="0"/>
          </a:p>
          <a:p>
            <a:pPr>
              <a:lnSpc>
                <a:spcPct val="120000"/>
              </a:lnSpc>
              <a:defRPr/>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20000"/>
              </a:lnSpc>
              <a:defRPr/>
            </a:pPr>
            <a:endParaRPr lang="en-US" i="1" dirty="0" smtClean="0"/>
          </a:p>
          <a:p>
            <a:pPr>
              <a:lnSpc>
                <a:spcPct val="120000"/>
              </a:lnSpc>
              <a:defRPr/>
            </a:pPr>
            <a:r>
              <a:rPr lang="en-US" dirty="0" err="1" smtClean="0"/>
              <a:t>Blettner</a:t>
            </a:r>
            <a:r>
              <a:rPr lang="en-US" dirty="0" smtClean="0"/>
              <a:t> M, </a:t>
            </a:r>
            <a:r>
              <a:rPr lang="en-US" dirty="0" err="1" smtClean="0"/>
              <a:t>Sauerbrei</a:t>
            </a:r>
            <a:r>
              <a:rPr lang="en-US" dirty="0" smtClean="0"/>
              <a:t> W, </a:t>
            </a:r>
            <a:r>
              <a:rPr lang="en-US" dirty="0" err="1" smtClean="0"/>
              <a:t>Schlehofer</a:t>
            </a:r>
            <a:r>
              <a:rPr lang="en-US" dirty="0" smtClean="0"/>
              <a:t> B, et al. Traditional reviews, meta-analyses and pooled analyses in epidemiology. </a:t>
            </a:r>
            <a:r>
              <a:rPr lang="en-US" dirty="0" err="1" smtClean="0"/>
              <a:t>Int</a:t>
            </a:r>
            <a:r>
              <a:rPr lang="en-US" dirty="0" smtClean="0"/>
              <a:t> J </a:t>
            </a:r>
            <a:r>
              <a:rPr lang="en-US" dirty="0" err="1" smtClean="0"/>
              <a:t>Epidemiol</a:t>
            </a:r>
            <a:r>
              <a:rPr lang="en-US" dirty="0" smtClean="0"/>
              <a:t> 1999 Feb;28(1):1-9. PMID: 10195657.</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t>http://www.ncbi.nlm.nih.gov/pubmed/10195657</a:t>
            </a:r>
          </a:p>
          <a:p>
            <a:pPr>
              <a:lnSpc>
                <a:spcPct val="120000"/>
              </a:lnSpc>
              <a:defRPr/>
            </a:pPr>
            <a:endParaRPr lang="en-US" i="1"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Summary Checklist (1 of 2)</a:t>
            </a:r>
          </a:p>
          <a:p>
            <a:pPr>
              <a:defRPr/>
            </a:pPr>
            <a:r>
              <a:rPr lang="en-US" dirty="0" smtClean="0">
                <a:ea typeface="ＭＳ Ｐゴシック" pitchFamily="34" charset="-128"/>
              </a:rPr>
              <a:t>The material in this presentation included guidance and key considerations for selecting data sources in observational comparative effectiveness research. Guidance and considerations included information on how to propose data source(s) that include data required to address primary and secondary research questions; describe details of data source(s) selected for the study; describe validation or other quality assessments that have been conducted on the data source that are relevant to the data elements required for the study; describe what patient identifiers are necessary for the research purpose, how they will be protected, and the permissions/waivers required; and provide details on the data-linkage approach and the quality/accuracy of linkage, if applicable.</a:t>
            </a:r>
          </a:p>
          <a:p>
            <a:pPr>
              <a:defRPr/>
            </a:pPr>
            <a:endParaRPr lang="en-US" dirty="0" smtClean="0"/>
          </a:p>
          <a:p>
            <a:pPr>
              <a:defRPr/>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Summary Checklist (2 of 2)</a:t>
            </a:r>
          </a:p>
          <a:p>
            <a:pPr>
              <a:defRPr/>
            </a:pPr>
            <a:r>
              <a:rPr lang="en-US" dirty="0" smtClean="0">
                <a:ea typeface="ＭＳ Ｐゴシック" pitchFamily="34" charset="-128"/>
              </a:rPr>
              <a:t>The material in this presentation included guidance and key considerations for selecting data sources in observational comparative effectiveness research. Guidance and considerations included information on how to propose data source(s) that include the data required to address primary and secondary research questions; describe details of the data source(s) selected for the study; describe validation or other quality assessments that have been conducted on the data source that are relevant to the data elements required for the study; describe what patient identifiers are necessary for the research purpose, how they will be protected, and the permissions/waivers required; and provide details on the data-linkage approach and the quality/accuracy of linkage, if applicable.</a:t>
            </a:r>
          </a:p>
          <a:p>
            <a:pPr>
              <a:defRPr/>
            </a:pPr>
            <a:endParaRPr lang="en-US" dirty="0" smtClean="0"/>
          </a:p>
          <a:p>
            <a:pPr>
              <a:defRPr/>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Outline of Material</a:t>
            </a:r>
          </a:p>
          <a:p>
            <a:r>
              <a:rPr lang="en-US" dirty="0" smtClean="0">
                <a:ea typeface="ＭＳ Ｐゴシック" pitchFamily="34" charset="-128"/>
              </a:rPr>
              <a:t>The material in this presentation includes guidance and key considerations for selecting data sources in observational comparative effectiveness research. Guidance and considerations include information on how to propose data source(s) that include the data required to address primary and secondary research questions; describe details of data source(s) selected for the study; describe validation or other quality assessments that have been conducted on the data source that are relevant to the data elements required for the study; describe what patient identifiers are necessary for the research purpose, how they will be protected, and the permissions/waivers required; and provide details on the data-linkage approach and the quality/accuracy of linkage, if applicable.</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t>Introduction</a:t>
            </a:r>
            <a:endParaRPr lang="en-US" dirty="0" smtClean="0"/>
          </a:p>
          <a:p>
            <a:pPr>
              <a:lnSpc>
                <a:spcPct val="120000"/>
              </a:lnSpc>
              <a:defRPr/>
            </a:pPr>
            <a:r>
              <a:rPr lang="en-US" dirty="0" smtClean="0"/>
              <a:t>Identifying appropriate data sources to answer comparative effectiveness research questions is challenging. While the widespread availability of existing data provides an opportunity for answering comparative effectiveness research questions without the high expense associated with primary data collection, the data source must be chosen carefully to ensure that it can address the study question, that is has a sufficient number of observations, that key variables are available, that there is adequate confounder control, and that there is a sufficient length of followup.</a:t>
            </a:r>
          </a:p>
          <a:p>
            <a:pPr>
              <a:lnSpc>
                <a:spcPct val="120000"/>
              </a:lnSpc>
              <a:defRPr/>
            </a:pPr>
            <a:endParaRPr lang="en-US" dirty="0" smtClean="0"/>
          </a:p>
          <a:p>
            <a:pPr>
              <a:lnSpc>
                <a:spcPct val="120000"/>
              </a:lnSpc>
              <a:defRPr/>
            </a:pPr>
            <a:r>
              <a:rPr lang="en-US" dirty="0" smtClean="0"/>
              <a:t>This presentation describes data that may be useful for observational comparative effectiveness</a:t>
            </a:r>
            <a:r>
              <a:rPr lang="en-US" baseline="0" dirty="0" smtClean="0"/>
              <a:t> research</a:t>
            </a:r>
            <a:r>
              <a:rPr lang="en-US" dirty="0" smtClean="0"/>
              <a:t> studies and the sources of these data, including data collected for both research and nonresearch purposes. The chapter also explains how the research question should dictate the type of data required and how to best match data to the issue at hand. Considerations for evaluating data quality (e.g., demonstrating data integrity) and privacy protection provisions are discussed. The chapter concludes by describing new sources of data that may expand the options available to investigators who conduct comparative effectiveness research to address questions. Recommendations for “best practices” regarding data selection are included, along with a checklist that investigators may use when developing and writing a comparative effectiveness research protocol. To start, however, it is important to consider primary data collection for observational research, since the use of secondary data may be impossible or unwise in some situations.</a:t>
            </a:r>
          </a:p>
          <a:p>
            <a:pPr>
              <a:lnSpc>
                <a:spcPct val="120000"/>
              </a:lnSpc>
              <a:defRPr/>
            </a:pPr>
            <a:endParaRPr lang="en-US" dirty="0" smtClean="0"/>
          </a:p>
          <a:p>
            <a:pPr>
              <a:lnSpc>
                <a:spcPct val="120000"/>
              </a:lnSpc>
              <a:defRPr/>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Primary Data</a:t>
            </a:r>
            <a:endParaRPr lang="en-US" dirty="0" smtClean="0"/>
          </a:p>
          <a:p>
            <a:pPr>
              <a:lnSpc>
                <a:spcPct val="120000"/>
              </a:lnSpc>
              <a:defRPr/>
            </a:pPr>
            <a:r>
              <a:rPr lang="en-US" dirty="0" smtClean="0"/>
              <a:t>Primary data are collected by the investigator directly from study participants to address a specific question or hypothesis. While primary data collection has the advantage of being able to address a specific study question, it is often time</a:t>
            </a:r>
            <a:r>
              <a:rPr lang="en-US" baseline="0" dirty="0" smtClean="0"/>
              <a:t> </a:t>
            </a:r>
            <a:r>
              <a:rPr lang="en-US" dirty="0" smtClean="0"/>
              <a:t>consuming and expensive. The observational research designs that </a:t>
            </a:r>
            <a:r>
              <a:rPr lang="en-US" i="1" dirty="0" smtClean="0"/>
              <a:t>require</a:t>
            </a:r>
            <a:r>
              <a:rPr lang="en-US" dirty="0" smtClean="0"/>
              <a:t> primary data collection are described here.</a:t>
            </a:r>
          </a:p>
          <a:p>
            <a:pPr>
              <a:lnSpc>
                <a:spcPct val="120000"/>
              </a:lnSpc>
              <a:defRPr/>
            </a:pPr>
            <a:endParaRPr lang="en-US" dirty="0" smtClean="0"/>
          </a:p>
          <a:p>
            <a:pPr>
              <a:lnSpc>
                <a:spcPct val="120000"/>
              </a:lnSpc>
              <a:defRPr/>
            </a:pPr>
            <a:r>
              <a:rPr lang="en-US" b="1" i="0" dirty="0" smtClean="0"/>
              <a:t>Prospective Observational Studies</a:t>
            </a:r>
          </a:p>
          <a:p>
            <a:pPr>
              <a:lnSpc>
                <a:spcPct val="120000"/>
              </a:lnSpc>
              <a:defRPr/>
            </a:pPr>
            <a:r>
              <a:rPr lang="en-US" dirty="0" smtClean="0"/>
              <a:t>Observational studies are those in which individuals are selected on the basis of specific characteristics and their progress is monitored. A key concept is that the investigator does not assign the exposure(s) of interest. There are two basic observational designs: 1) cohort studies, where selection is based on exposure and participants are followed for the occurrence of a particular outcome, and 2) case-control studies, where selection is based on a disease or condition and participants are contacted to determine a particular exposure. Within this framework, there are a wide variety of possible designs.</a:t>
            </a:r>
          </a:p>
          <a:p>
            <a:pPr>
              <a:lnSpc>
                <a:spcPct val="120000"/>
              </a:lnSpc>
              <a:defRPr/>
            </a:pPr>
            <a:endParaRPr lang="en-US" dirty="0" smtClean="0"/>
          </a:p>
          <a:p>
            <a:pPr>
              <a:lnSpc>
                <a:spcPct val="120000"/>
              </a:lnSpc>
              <a:defRPr/>
            </a:pPr>
            <a:r>
              <a:rPr lang="en-US" b="1" i="0" dirty="0" smtClean="0"/>
              <a:t>Registries</a:t>
            </a:r>
          </a:p>
          <a:p>
            <a:pPr>
              <a:lnSpc>
                <a:spcPct val="120000"/>
              </a:lnSpc>
              <a:defRPr/>
            </a:pPr>
            <a:r>
              <a:rPr lang="en-US" dirty="0" smtClean="0"/>
              <a:t>In the most general sense, a registry is a systematic collection of data. Registries that are used for research have clearly stated purposes and targeted data collection. Registries use an observational study design that does not specify treatments or require therapies intended to change patient outcomes. There are generally few inclusion and exclusion criteria to make the results broadly </a:t>
            </a:r>
            <a:r>
              <a:rPr lang="en-US" dirty="0" err="1" smtClean="0"/>
              <a:t>generalizable</a:t>
            </a:r>
            <a:r>
              <a:rPr lang="en-US" dirty="0" smtClean="0"/>
              <a:t>. Registries can be defined by specific diseases or conditions, exposures, time periods, or populations. Depending on their purpose and the information collected, registry data can potentially be used for public health surveillance, to determine incidence rates, to perform risk assessment, to monitor progress, and to improve clinical practice.</a:t>
            </a:r>
          </a:p>
          <a:p>
            <a:pPr>
              <a:lnSpc>
                <a:spcPct val="120000"/>
              </a:lnSpc>
              <a:defRPr/>
            </a:pPr>
            <a:endParaRPr lang="en-US" dirty="0" smtClean="0"/>
          </a:p>
          <a:p>
            <a:pPr>
              <a:lnSpc>
                <a:spcPct val="120000"/>
              </a:lnSpc>
              <a:defRPr/>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900" b="1" dirty="0" smtClean="0"/>
              <a:t>Secondary Data (1 of 3)</a:t>
            </a:r>
            <a:endParaRPr lang="en-US" sz="900" dirty="0" smtClean="0"/>
          </a:p>
          <a:p>
            <a:pPr>
              <a:defRPr/>
            </a:pPr>
            <a:r>
              <a:rPr lang="en-US" sz="900" dirty="0" smtClean="0"/>
              <a:t>Many secondary data that are used for comparative effectiveness</a:t>
            </a:r>
            <a:r>
              <a:rPr lang="en-US" sz="900" baseline="0" dirty="0" smtClean="0"/>
              <a:t> research</a:t>
            </a:r>
            <a:r>
              <a:rPr lang="en-US" sz="900" dirty="0" smtClean="0"/>
              <a:t> can be considered by-products of clinical care. As data are not collected specifically for the research question of interest, particular attention must be paid to ensure that data quality is sufficient for the study purpose. A thorough understanding of the health system in which patients receive care and the insurance products they use is needed for a clear understanding of whether the data are likely to be complete or unavailable for the population of interest.</a:t>
            </a:r>
          </a:p>
          <a:p>
            <a:pPr>
              <a:defRPr/>
            </a:pPr>
            <a:endParaRPr lang="en-US" sz="900" dirty="0" smtClean="0"/>
          </a:p>
          <a:p>
            <a:pPr>
              <a:defRPr/>
            </a:pPr>
            <a:r>
              <a:rPr lang="en-US" sz="900" b="1" i="0" dirty="0" smtClean="0"/>
              <a:t>Electronic Medical Record Data</a:t>
            </a:r>
          </a:p>
          <a:p>
            <a:pPr>
              <a:defRPr/>
            </a:pPr>
            <a:r>
              <a:rPr lang="en-US" sz="900" dirty="0" smtClean="0"/>
              <a:t>Electronic medical records (EMRs) are used by health care providers to capture the details of the clinical encounter. Although EMRs can include extensive information on patient medical history, the method of data collection is not standardized and the intervals between visits vary for every patient. Of note, medication information captured in EMRs differs from data captured by pharmacy claims. An additional challenge with EMR data is that patients may receive care at different facilities, and information regarding their health may be entered separately into multiple systems that are not integrated.</a:t>
            </a:r>
          </a:p>
          <a:p>
            <a:pPr>
              <a:defRPr/>
            </a:pPr>
            <a:endParaRPr lang="en-US" sz="900" dirty="0" smtClean="0"/>
          </a:p>
          <a:p>
            <a:pPr>
              <a:defRPr/>
            </a:pPr>
            <a:r>
              <a:rPr lang="en-US" sz="900" b="1" i="0" dirty="0" smtClean="0"/>
              <a:t>Paper-Based Records</a:t>
            </a:r>
          </a:p>
          <a:p>
            <a:pPr>
              <a:defRPr/>
            </a:pPr>
            <a:r>
              <a:rPr lang="en-US" sz="900" dirty="0" smtClean="0"/>
              <a:t>Although time intensive to access, the use of paper-based records is sometimes required. Exclusion of sites without electronic records may bias study results, because these sites have different patient populations or because of regional differences in practice. The richness of information in paper-based records may exceed that in EMR data, particularly if the electronic data are template driven. Additionally, paper-based records are valuable as a source of primary data for validating data that are available elsewhere such as in administrative claims.</a:t>
            </a:r>
          </a:p>
          <a:p>
            <a:pPr>
              <a:defRPr/>
            </a:pPr>
            <a:endParaRPr lang="en-US" sz="900" dirty="0" smtClean="0"/>
          </a:p>
          <a:p>
            <a:pPr>
              <a:defRPr/>
            </a:pPr>
            <a:r>
              <a:rPr lang="en-US" sz="900"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9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9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9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9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Secondary Data (2 of 3)</a:t>
            </a:r>
          </a:p>
          <a:p>
            <a:pPr>
              <a:lnSpc>
                <a:spcPct val="120000"/>
              </a:lnSpc>
              <a:defRPr/>
            </a:pPr>
            <a:endParaRPr lang="en-US" dirty="0" smtClean="0"/>
          </a:p>
          <a:p>
            <a:pPr>
              <a:lnSpc>
                <a:spcPct val="120000"/>
              </a:lnSpc>
              <a:defRPr/>
            </a:pPr>
            <a:r>
              <a:rPr lang="en-US" b="1" i="0" dirty="0" smtClean="0"/>
              <a:t>Administrative Data</a:t>
            </a:r>
          </a:p>
          <a:p>
            <a:pPr>
              <a:lnSpc>
                <a:spcPct val="120000"/>
              </a:lnSpc>
              <a:defRPr/>
            </a:pPr>
            <a:r>
              <a:rPr lang="en-US" dirty="0" smtClean="0"/>
              <a:t>Administrative health data are typically generated as part of the process of obtaining insurance reimbursement. Presently, medical claims are most often coded using the International Classification of Disease (ICD) and the Common Procedural Terminology (CPT) systems. The ICD coding terminology includes a numerical list of codes identifying diseases, as well as a classification system for surgical, diagnostic, and therapeutic procedures. The National Center for Health Statistics and the Centers for Medicare and Medicaid Services are responsible for overseeing modifications to the ICD. For outpatient encounters, the CPT is used for submitting claims for services. When using these claims for research purposes, the validity of the coding is of the highest importance. The validity of codes for procedures exceeds the validity for diagnostic codes, as procedural billing is more closely tied to reimbursement.</a:t>
            </a:r>
          </a:p>
          <a:p>
            <a:pPr>
              <a:lnSpc>
                <a:spcPct val="120000"/>
              </a:lnSpc>
              <a:defRPr/>
            </a:pPr>
            <a:endParaRPr lang="en-US" dirty="0" smtClean="0"/>
          </a:p>
          <a:p>
            <a:pPr>
              <a:lnSpc>
                <a:spcPct val="120000"/>
              </a:lnSpc>
              <a:defRPr/>
            </a:pPr>
            <a:r>
              <a:rPr lang="en-US" b="1" i="0" dirty="0" smtClean="0"/>
              <a:t>Pharmacy Data</a:t>
            </a:r>
          </a:p>
          <a:p>
            <a:pPr>
              <a:lnSpc>
                <a:spcPct val="120000"/>
              </a:lnSpc>
              <a:defRPr/>
            </a:pPr>
            <a:r>
              <a:rPr lang="en-US" dirty="0" smtClean="0"/>
              <a:t>Outpatient pharmacy data include claims submitted to insurance companies for payment, as well as the records on drug dispensing kept by the pharmacy or by the pharmacy benefits manager. Claims submitted to the insurance company use the National Drug Code (NDC) as the identifier of the product. The NDC is a unique, 10-digit, 3-segment number that is a standard product identifier for human drugs in the United States. Included in this number is the active ingredient, the dosage form and route of administration, the strength of the product, and the package size and type. The U.S. Food and Drug Administration has authority over the NDC numbers. Claims submitted to insurance companies for payment for drugs are submitted with the NDC number and information about the supply and the amount of medication dispensed. This information can be used to provide a detailed picture of the medications dispensed to the patient. Medications for which a claim is not submitted or is not covered by the insurance plan are not available.</a:t>
            </a:r>
          </a:p>
          <a:p>
            <a:pPr>
              <a:lnSpc>
                <a:spcPct val="120000"/>
              </a:lnSpc>
              <a:defRPr/>
            </a:pPr>
            <a:endParaRPr lang="en-US" dirty="0" smtClean="0"/>
          </a:p>
          <a:p>
            <a:pPr>
              <a:lnSpc>
                <a:spcPct val="120000"/>
              </a:lnSpc>
              <a:defRPr/>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Secondary Data (3 of 3)</a:t>
            </a:r>
            <a:endParaRPr lang="en-US" dirty="0" smtClean="0"/>
          </a:p>
          <a:p>
            <a:pPr>
              <a:lnSpc>
                <a:spcPct val="120000"/>
              </a:lnSpc>
              <a:defRPr/>
            </a:pPr>
            <a:endParaRPr lang="en-US" dirty="0" smtClean="0"/>
          </a:p>
          <a:p>
            <a:pPr>
              <a:lnSpc>
                <a:spcPct val="120000"/>
              </a:lnSpc>
              <a:defRPr/>
            </a:pPr>
            <a:r>
              <a:rPr lang="en-US" b="1" i="0" dirty="0" smtClean="0"/>
              <a:t>Regulatory Data</a:t>
            </a:r>
          </a:p>
          <a:p>
            <a:pPr>
              <a:lnSpc>
                <a:spcPct val="120000"/>
              </a:lnSpc>
              <a:defRPr/>
            </a:pPr>
            <a:r>
              <a:rPr lang="en-US" dirty="0" smtClean="0"/>
              <a:t>The U.S. Food and Drug Administration (FDA) has a vast store of data from submissions for regulatory approval from manufacturers. While the majority of submissions are not in a format that is usable for research (paper-based submissions or PDFs), increasingly the submissions are in formats where the data may be used for purposes beyond that for which they were collected, including comparative effectiveness research. Additionally, the FDA is committed to converting many of their older datasets into research-appropriate data. The FDA presently has a contractor working on converting 101 trials into useable data that will be stored in its clinical trial repository. A limitation of using data from these trials for comparative effectiveness research is that they are typically efficacy trials rather than effectiveness trials.</a:t>
            </a:r>
          </a:p>
          <a:p>
            <a:pPr>
              <a:lnSpc>
                <a:spcPct val="120000"/>
              </a:lnSpc>
              <a:defRPr/>
            </a:pPr>
            <a:endParaRPr lang="en-US" dirty="0" smtClean="0"/>
          </a:p>
          <a:p>
            <a:pPr>
              <a:lnSpc>
                <a:spcPct val="120000"/>
              </a:lnSpc>
              <a:defRPr/>
            </a:pPr>
            <a:r>
              <a:rPr lang="en-US" b="1" i="0" dirty="0" smtClean="0"/>
              <a:t>Repurposed Trial Data or Data From Completed Observational Studies</a:t>
            </a:r>
          </a:p>
          <a:p>
            <a:pPr>
              <a:lnSpc>
                <a:spcPct val="120000"/>
              </a:lnSpc>
              <a:defRPr/>
            </a:pPr>
            <a:r>
              <a:rPr lang="en-US" dirty="0" smtClean="0"/>
              <a:t>A vast amount of data are collected for clinical research in studies funded by the Federal Government. By law, these data must be made available upon request to other researchers, as taxpayer dollars were used to collect this information. This is an exceptional source of existing data. </a:t>
            </a:r>
            <a:r>
              <a:rPr lang="en-US" b="0" dirty="0" smtClean="0"/>
              <a:t>A limitation of this data source is that the data available</a:t>
            </a:r>
            <a:r>
              <a:rPr lang="en-US" b="0" baseline="0" dirty="0" smtClean="0"/>
              <a:t> for use are</a:t>
            </a:r>
            <a:r>
              <a:rPr lang="en-US" b="0" dirty="0" smtClean="0"/>
              <a:t> only those that were collected—an important consideration when selecting a dataset. </a:t>
            </a:r>
            <a:endParaRPr lang="en-US" b="0" i="1" dirty="0" smtClean="0"/>
          </a:p>
          <a:p>
            <a:pPr>
              <a:lnSpc>
                <a:spcPct val="120000"/>
              </a:lnSpc>
              <a:defRPr/>
            </a:pPr>
            <a:endParaRPr lang="en-US" dirty="0" smtClean="0"/>
          </a:p>
          <a:p>
            <a:pPr>
              <a:lnSpc>
                <a:spcPct val="120000"/>
              </a:lnSpc>
              <a:defRPr/>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20000"/>
              </a:lnSpc>
              <a:defRPr/>
            </a:pPr>
            <a:endParaRPr lang="en-US" b="1" i="1" dirty="0" smtClean="0"/>
          </a:p>
          <a:p>
            <a:pPr marL="0" marR="0" lvl="0" indent="0" algn="l" defTabSz="914400" rtl="0" eaLnBrk="0" fontAlgn="base" latinLnBrk="0" hangingPunct="0">
              <a:lnSpc>
                <a:spcPct val="120000"/>
              </a:lnSpc>
              <a:spcBef>
                <a:spcPct val="30000"/>
              </a:spcBef>
              <a:spcAft>
                <a:spcPct val="0"/>
              </a:spcAft>
              <a:buClrTx/>
              <a:buSzTx/>
              <a:buFontTx/>
              <a:buNone/>
              <a:tabLst/>
              <a:defRPr/>
            </a:pPr>
            <a:r>
              <a:rPr lang="en-US" dirty="0" smtClean="0"/>
              <a:t>Seyfert-Margolis V. JANUS: Data Standard Comparative Effectiveness Research. Available at www.fda.gov/downloads/AdvisoryCommittees/CommitteesMeetingMaterials/ScienceBoardto</a:t>
            </a:r>
            <a:r>
              <a:rPr lang="en-US" baseline="0" dirty="0" smtClean="0"/>
              <a:t>theFoodandDrugAdministration/UCM224277.pdf.</a:t>
            </a:r>
            <a:endParaRPr lang="en-US" b="1" i="1"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Considerations for Selecting Data</a:t>
            </a:r>
            <a:endParaRPr lang="en-US" dirty="0" smtClean="0"/>
          </a:p>
          <a:p>
            <a:pPr>
              <a:lnSpc>
                <a:spcPct val="120000"/>
              </a:lnSpc>
              <a:defRPr/>
            </a:pPr>
            <a:endParaRPr lang="en-US" dirty="0" smtClean="0"/>
          </a:p>
          <a:p>
            <a:pPr>
              <a:lnSpc>
                <a:spcPct val="120000"/>
              </a:lnSpc>
              <a:defRPr/>
            </a:pPr>
            <a:r>
              <a:rPr lang="en-US" b="1" i="0" dirty="0" smtClean="0"/>
              <a:t>Required Data Elements</a:t>
            </a:r>
          </a:p>
          <a:p>
            <a:pPr>
              <a:lnSpc>
                <a:spcPct val="120000"/>
              </a:lnSpc>
              <a:defRPr/>
            </a:pPr>
            <a:r>
              <a:rPr lang="en-US" dirty="0" smtClean="0"/>
              <a:t>The research question must drive the choice of data. It is recommended that the investigator specify </a:t>
            </a:r>
            <a:r>
              <a:rPr lang="en-US" i="0" dirty="0" smtClean="0"/>
              <a:t>a priori </a:t>
            </a:r>
            <a:r>
              <a:rPr lang="en-US" dirty="0" smtClean="0"/>
              <a:t>what the minimum requirements of the data are before the data are identified, as this will help avoid the effort of making suboptimal data work for a given study question. If some key data elements seem to be unobtainable in an otherwise suitable dataset, one might consider ways to supplement the available data. These methods may be methodological, such as predicting absent data variables with data that are available, or interpolating for missing time points. Alternatively, there may be the need to link datasets or to use already linked datasets. Unique patient identifiers that can be linked across datasets (such as Social Security numbers) provide opportunities for powerful linkages with other datasets. Data </a:t>
            </a:r>
            <a:r>
              <a:rPr lang="en-US" i="1" dirty="0" smtClean="0"/>
              <a:t>linking</a:t>
            </a:r>
            <a:r>
              <a:rPr lang="en-US" dirty="0" smtClean="0"/>
              <a:t> combines information from multiple sources on the same person to increase the richness of information available in a study. This approach contrasts with data </a:t>
            </a:r>
            <a:r>
              <a:rPr lang="en-US" i="1" dirty="0" smtClean="0"/>
              <a:t>pooling</a:t>
            </a:r>
            <a:r>
              <a:rPr lang="en-US" dirty="0" smtClean="0"/>
              <a:t> and </a:t>
            </a:r>
            <a:r>
              <a:rPr lang="en-US" i="1" dirty="0" smtClean="0"/>
              <a:t>networking</a:t>
            </a:r>
            <a:r>
              <a:rPr lang="en-US" dirty="0" smtClean="0"/>
              <a:t>, which are tools primarily used to increase the size of an observational study.</a:t>
            </a:r>
          </a:p>
          <a:p>
            <a:pPr>
              <a:lnSpc>
                <a:spcPct val="120000"/>
              </a:lnSpc>
              <a:defRPr/>
            </a:pPr>
            <a:endParaRPr lang="en-US" dirty="0" smtClean="0"/>
          </a:p>
          <a:p>
            <a:pPr>
              <a:lnSpc>
                <a:spcPct val="120000"/>
              </a:lnSpc>
              <a:defRPr/>
            </a:pPr>
            <a:r>
              <a:rPr lang="en-US" b="1" i="0" dirty="0" smtClean="0"/>
              <a:t>Time Period and Duration of Followup</a:t>
            </a:r>
          </a:p>
          <a:p>
            <a:pPr>
              <a:lnSpc>
                <a:spcPct val="120000"/>
              </a:lnSpc>
              <a:defRPr/>
            </a:pPr>
            <a:r>
              <a:rPr lang="en-US" dirty="0" smtClean="0"/>
              <a:t>Often, the question being addressed is sensitive to the time the data were collected. Inadequate length of followup for individuals is often the key time element that makes data unusable. How long is necessary depends on the research question; in most cases, information about outcomes associated with specific exposures requires a period of followup that takes the natural history of the outcomes into account. Data from registries or from clinical care may be ideal for studies requiring long followup.</a:t>
            </a:r>
          </a:p>
          <a:p>
            <a:pPr>
              <a:lnSpc>
                <a:spcPct val="120000"/>
              </a:lnSpc>
              <a:defRPr/>
            </a:pPr>
            <a:endParaRPr lang="en-US" dirty="0" smtClean="0"/>
          </a:p>
          <a:p>
            <a:pPr>
              <a:lnSpc>
                <a:spcPct val="120000"/>
              </a:lnSpc>
              <a:defRPr/>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20000"/>
              </a:lnSpc>
              <a:defRPr/>
            </a:pPr>
            <a:endParaRPr lang="en-US" dirty="0" smtClean="0"/>
          </a:p>
          <a:p>
            <a:pPr>
              <a:lnSpc>
                <a:spcPct val="120000"/>
              </a:lnSpc>
              <a:defRPr/>
            </a:pPr>
            <a:r>
              <a:rPr lang="en-US" dirty="0" smtClean="0"/>
              <a:t>Jutte DP, Roos LL, Brownell MD. Administrative record linkage as a tool for public health research. Annu Rev Public Health 2011;32:91-108. PMID: 21219160.</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t>http://www.ncbi.nlm.nih.gov/pubmed/21219160</a:t>
            </a:r>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600" b="1" dirty="0" smtClean="0"/>
              <a:t>Ensuring Quality Data (1 of 2)</a:t>
            </a:r>
            <a:endParaRPr lang="en-US" sz="600" dirty="0" smtClean="0"/>
          </a:p>
          <a:p>
            <a:pPr>
              <a:defRPr/>
            </a:pPr>
            <a:endParaRPr lang="en-US" sz="600" dirty="0" smtClean="0"/>
          </a:p>
          <a:p>
            <a:pPr>
              <a:defRPr/>
            </a:pPr>
            <a:r>
              <a:rPr lang="en-US" sz="600" b="1" i="0" dirty="0" smtClean="0"/>
              <a:t>Missing Data</a:t>
            </a:r>
          </a:p>
          <a:p>
            <a:pPr>
              <a:defRPr/>
            </a:pPr>
            <a:r>
              <a:rPr lang="en-US" sz="600" dirty="0" smtClean="0"/>
              <a:t>One of the biggest concerns in any investigation is missing data. Depending on the elements and whether there is a pattern in the type and extent of the “missingness,” missing data can compromise the validity of the resource and any studies that are done using that information. It is important to understand what variables are more or less likely to be missing, to define </a:t>
            </a:r>
            <a:r>
              <a:rPr lang="en-US" sz="600" i="0" dirty="0" smtClean="0"/>
              <a:t>a priori </a:t>
            </a:r>
            <a:r>
              <a:rPr lang="en-US" sz="600" dirty="0" smtClean="0"/>
              <a:t>an acceptable percentage of missing data for the key data elements required for analysis, and to be aware of the efforts an organization takes to minimize the amount of missing information. Some investigators impute missing data elements under certain circumstances. Statistical imputation techniques may be used to estimate or approximate missing data by modeling the characteristics of cases with missing data to those that have such data. Data that have been generated in this manner should be clearly identified so that they can be removed for sensitivity analyses. </a:t>
            </a:r>
          </a:p>
          <a:p>
            <a:pPr>
              <a:defRPr/>
            </a:pPr>
            <a:endParaRPr lang="en-US" sz="600" dirty="0" smtClean="0"/>
          </a:p>
          <a:p>
            <a:pPr>
              <a:defRPr/>
            </a:pPr>
            <a:r>
              <a:rPr lang="en-US" sz="600" b="1" i="0" dirty="0" smtClean="0"/>
              <a:t>Changes That May Alter Data Availability and Consistency Over Time</a:t>
            </a:r>
          </a:p>
          <a:p>
            <a:pPr>
              <a:defRPr/>
            </a:pPr>
            <a:r>
              <a:rPr lang="en-US" sz="600" dirty="0" smtClean="0"/>
              <a:t>Any data resource that collects information over time is likely to eventually encounter changes in the data that will affect longitudinal analyses. These changes could be either a singular event or a gradual shift in the data and can be triggered by the organization that maintains the database or by events beyond the control of that organization including adjustments in diagnostic practices, coding and reimbursement modifications, or increased disease awareness. Sudden changes in the database may be dealt with by using trend breaks. These are points in time where the database is discontinuous, and analyses that cross over these points will need to be interpreted with care.</a:t>
            </a:r>
          </a:p>
          <a:p>
            <a:pPr>
              <a:defRPr/>
            </a:pPr>
            <a:endParaRPr lang="en-US" sz="600" dirty="0" smtClean="0"/>
          </a:p>
          <a:p>
            <a:pPr>
              <a:defRPr/>
            </a:pPr>
            <a:r>
              <a:rPr lang="en-US" sz="600" dirty="0" smtClean="0"/>
              <a:t>References:</a:t>
            </a:r>
          </a:p>
          <a:p>
            <a:pPr marL="0" marR="0" lvl="0" indent="0" algn="l" defTabSz="914400" rtl="0" eaLnBrk="1" fontAlgn="base" latinLnBrk="0" hangingPunct="1">
              <a:spcBef>
                <a:spcPct val="0"/>
              </a:spcBef>
              <a:spcAft>
                <a:spcPct val="0"/>
              </a:spcAft>
              <a:buClrTx/>
              <a:buSzTx/>
              <a:buFontTx/>
              <a:buNone/>
              <a:tabLst/>
              <a:defRPr/>
            </a:pP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Kornegay</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C, Segal JB. Selection of data sources. In: </a:t>
            </a: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109-128. </a:t>
            </a:r>
            <a:r>
              <a:rPr kumimoji="0" lang="en-US" altLang="ja-JP" sz="6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12-EHC099. Available at www.effectivehealthcare.ahrq.gov/Methods-OCER.cfm.</a:t>
            </a:r>
            <a:endParaRPr kumimoji="0" lang="en-US" sz="6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defRPr/>
            </a:pPr>
            <a:endParaRPr lang="en-US" sz="600" dirty="0" smtClean="0">
              <a:ea typeface="ＭＳ Ｐゴシック" pitchFamily="34" charset="-128"/>
            </a:endParaRPr>
          </a:p>
          <a:p>
            <a:pPr>
              <a:defRPr/>
            </a:pPr>
            <a:r>
              <a:rPr lang="en-US" sz="600" dirty="0" smtClean="0"/>
              <a:t>Greenland S, </a:t>
            </a:r>
            <a:r>
              <a:rPr lang="en-US" sz="600" dirty="0" err="1" smtClean="0"/>
              <a:t>Finkle</a:t>
            </a:r>
            <a:r>
              <a:rPr lang="en-US" sz="600" dirty="0" smtClean="0"/>
              <a:t> WD. A critical look at methods for handling missing covariates in epidemiologic regression analyses. Am J </a:t>
            </a:r>
            <a:r>
              <a:rPr lang="en-US" sz="600" dirty="0" err="1" smtClean="0"/>
              <a:t>Epidemiol</a:t>
            </a:r>
            <a:r>
              <a:rPr lang="en-US" sz="600" dirty="0" smtClean="0"/>
              <a:t> 1995 Dec 15;142(12):1255-64. PMID: 7503045.</a:t>
            </a:r>
          </a:p>
          <a:p>
            <a:pPr>
              <a:defRPr/>
            </a:pPr>
            <a:r>
              <a:rPr lang="en-US" sz="600" dirty="0" smtClean="0"/>
              <a:t>http://www.ncbi.nlm.nih.gov/pubmed/7503045</a:t>
            </a:r>
          </a:p>
          <a:p>
            <a:pPr>
              <a:defRPr/>
            </a:pPr>
            <a:endParaRPr lang="en-US" sz="600" dirty="0" smtClean="0"/>
          </a:p>
          <a:p>
            <a:pPr>
              <a:defRPr/>
            </a:pPr>
            <a:r>
              <a:rPr lang="en-US" sz="600" dirty="0" err="1" smtClean="0"/>
              <a:t>Klebanoff</a:t>
            </a:r>
            <a:r>
              <a:rPr lang="en-US" sz="600" dirty="0" smtClean="0"/>
              <a:t> MA, Cole SR. Use of multiple imputation in the epidemiologic literature. Am J </a:t>
            </a:r>
            <a:r>
              <a:rPr lang="en-US" sz="600" dirty="0" err="1" smtClean="0"/>
              <a:t>Epidemiol</a:t>
            </a:r>
            <a:r>
              <a:rPr lang="en-US" sz="600" dirty="0" smtClean="0"/>
              <a:t> 2008 Aug 15;168(4):355-7. PMID: 18591202.</a:t>
            </a:r>
          </a:p>
          <a:p>
            <a:pPr>
              <a:defRPr/>
            </a:pPr>
            <a:r>
              <a:rPr lang="en-US" sz="600" dirty="0" smtClean="0"/>
              <a:t>http://www.ncbi.nlm.nih.gov/pubmed/18591202</a:t>
            </a:r>
          </a:p>
          <a:p>
            <a:pPr>
              <a:defRPr/>
            </a:pPr>
            <a:endParaRPr lang="en-US" sz="600" dirty="0" smtClean="0">
              <a:ea typeface="ＭＳ Ｐゴシック" pitchFamily="34" charset="-128"/>
            </a:endParaRPr>
          </a:p>
          <a:p>
            <a:pPr>
              <a:defRPr/>
            </a:pPr>
            <a:r>
              <a:rPr lang="en-US" sz="600" dirty="0" smtClean="0"/>
              <a:t>Mackinnon A. The use and reporting of multiple imputation in medical research—a review. J Intern Med 2010 Dec;268(6):586-93. PMID: 20831627.</a:t>
            </a:r>
            <a:endParaRPr lang="en-US" sz="600" dirty="0" smtClean="0">
              <a:ea typeface="ＭＳ Ｐゴシック" pitchFamily="34" charset="-128"/>
            </a:endParaRPr>
          </a:p>
          <a:p>
            <a:pPr>
              <a:defRPr/>
            </a:pPr>
            <a:r>
              <a:rPr lang="en-US" sz="600" dirty="0" smtClean="0"/>
              <a:t>http://www.ncbi.nlm.nih.gov/pubmed/208316277</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98814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341551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2743038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98733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3353241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24966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695384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742405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714709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936192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480093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73225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602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2595539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87451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079222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61322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435660885"/>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210"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 id="2147484203" r:id="rId12"/>
    <p:sldLayoutId id="2147484204" r:id="rId13"/>
    <p:sldLayoutId id="2147484205" r:id="rId14"/>
    <p:sldLayoutId id="2147484206" r:id="rId15"/>
    <p:sldLayoutId id="2147484207" r:id="rId16"/>
    <p:sldLayoutId id="2147484208" r:id="rId17"/>
    <p:sldLayoutId id="2147484209"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Selection of Data Sources for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Validity of key data definitions</a:t>
            </a:r>
          </a:p>
          <a:p>
            <a:pPr marL="693738" lvl="1" indent="-292100"/>
            <a:r>
              <a:rPr lang="en-US" dirty="0" smtClean="0">
                <a:ea typeface="ＭＳ Ｐゴシック" pitchFamily="34" charset="-128"/>
              </a:rPr>
              <a:t>Assess the general definition of key variables and their reliability and validity in the chosen database.</a:t>
            </a:r>
          </a:p>
          <a:p>
            <a:pPr marL="693738" lvl="1" indent="-292100"/>
            <a:r>
              <a:rPr lang="en-US" dirty="0" smtClean="0">
                <a:ea typeface="ＭＳ Ｐゴシック" pitchFamily="34" charset="-128"/>
              </a:rPr>
              <a:t>Commonly used data resources may have validated outcomes of health events (e.g., heart attack, mortality).</a:t>
            </a:r>
          </a:p>
          <a:p>
            <a:pPr marL="693738" lvl="1" indent="-292100"/>
            <a:r>
              <a:rPr lang="en-US" dirty="0" smtClean="0">
                <a:ea typeface="ＭＳ Ｐゴシック" pitchFamily="34" charset="-128"/>
              </a:rPr>
              <a:t>Creating best definitions of key variables often requires involvement of clinicians.</a:t>
            </a:r>
          </a:p>
          <a:p>
            <a:pPr marL="693738" lvl="1" indent="-292100"/>
            <a:r>
              <a:rPr lang="en-US" dirty="0" smtClean="0">
                <a:ea typeface="ＭＳ Ｐゴシック" pitchFamily="34" charset="-128"/>
              </a:rPr>
              <a:t>Compare study data to a “gold standard,” such as paper-based medical records if available.</a:t>
            </a:r>
          </a:p>
          <a:p>
            <a:pPr marL="292100" indent="-292100"/>
            <a:endParaRPr lang="en-US" dirty="0" smtClean="0">
              <a:ea typeface="ＭＳ Ｐゴシック" pitchFamily="34" charset="-128"/>
            </a:endParaRPr>
          </a:p>
        </p:txBody>
      </p:sp>
      <p:sp>
        <p:nvSpPr>
          <p:cNvPr id="12291" name="Title 2"/>
          <p:cNvSpPr>
            <a:spLocks noGrp="1"/>
          </p:cNvSpPr>
          <p:nvPr>
            <p:ph type="title"/>
          </p:nvPr>
        </p:nvSpPr>
        <p:spPr/>
        <p:txBody>
          <a:bodyPr/>
          <a:lstStyle/>
          <a:p>
            <a:r>
              <a:rPr lang="en-US" dirty="0" smtClean="0">
                <a:ea typeface="ＭＳ Ｐゴシック" pitchFamily="34" charset="-128"/>
              </a:rPr>
              <a:t>Ensuring Quality Data (2 of 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300" dirty="0" smtClean="0">
                <a:ea typeface="ＭＳ Ｐゴシック" pitchFamily="34" charset="-128"/>
              </a:rPr>
              <a:t>Data outside the United States</a:t>
            </a:r>
          </a:p>
          <a:p>
            <a:pPr marL="693738" lvl="1" indent="-292100"/>
            <a:r>
              <a:rPr lang="en-US" sz="2100" dirty="0" smtClean="0">
                <a:ea typeface="ＭＳ Ｐゴシック" pitchFamily="34" charset="-128"/>
              </a:rPr>
              <a:t>It may be easier to obtain complete, long-term data from countries with single-payer systems that have regional or national electronic medical record systems.</a:t>
            </a:r>
          </a:p>
          <a:p>
            <a:pPr marL="693738" lvl="1" indent="-292100"/>
            <a:r>
              <a:rPr lang="en-US" sz="2100" dirty="0" smtClean="0">
                <a:ea typeface="ＭＳ Ｐゴシック" pitchFamily="34" charset="-128"/>
              </a:rPr>
              <a:t>Consider possible regional variations in exposure, availability, cost, and health care systems.</a:t>
            </a:r>
          </a:p>
          <a:p>
            <a:pPr marL="292100" indent="-292100"/>
            <a:r>
              <a:rPr lang="en-US" sz="2300" dirty="0" smtClean="0">
                <a:ea typeface="ＭＳ Ｐゴシック" pitchFamily="34" charset="-128"/>
              </a:rPr>
              <a:t>Point-of-care data collection and interactive voice response/other technologies</a:t>
            </a:r>
          </a:p>
          <a:p>
            <a:pPr marL="693738" lvl="1" indent="-292100"/>
            <a:r>
              <a:rPr lang="en-US" sz="2100" dirty="0" smtClean="0">
                <a:ea typeface="ＭＳ Ｐゴシック" pitchFamily="34" charset="-128"/>
              </a:rPr>
              <a:t>The advantages of a new and timely data stream include more detailed data that can be used to spot trends or patterns.</a:t>
            </a:r>
          </a:p>
          <a:p>
            <a:pPr marL="693738" lvl="1" indent="-292100"/>
            <a:r>
              <a:rPr lang="en-US" sz="2100" dirty="0" smtClean="0">
                <a:ea typeface="ＭＳ Ｐゴシック" pitchFamily="34" charset="-128"/>
              </a:rPr>
              <a:t>Data streams are often specialized.</a:t>
            </a:r>
          </a:p>
        </p:txBody>
      </p:sp>
      <p:sp>
        <p:nvSpPr>
          <p:cNvPr id="13315" name="Title 2"/>
          <p:cNvSpPr>
            <a:spLocks noGrp="1"/>
          </p:cNvSpPr>
          <p:nvPr>
            <p:ph type="title"/>
          </p:nvPr>
        </p:nvSpPr>
        <p:spPr/>
        <p:txBody>
          <a:bodyPr/>
          <a:lstStyle/>
          <a:p>
            <a:r>
              <a:rPr lang="en-US" dirty="0" smtClean="0">
                <a:ea typeface="ＭＳ Ｐゴシック" pitchFamily="34" charset="-128"/>
              </a:rPr>
              <a:t>Emerging Issues and Opportunities (1 of 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Data pooling and networking</a:t>
            </a:r>
          </a:p>
          <a:p>
            <a:pPr marL="693738" lvl="1" indent="-292100"/>
            <a:r>
              <a:rPr lang="en-US" dirty="0" smtClean="0">
                <a:ea typeface="ＭＳ Ｐゴシック" pitchFamily="34" charset="-128"/>
              </a:rPr>
              <a:t>Data pooling: combing data, at the level of the unit of analysis, from several sources into a single cohort </a:t>
            </a:r>
          </a:p>
          <a:p>
            <a:pPr marL="693738" lvl="1" indent="-292100"/>
            <a:r>
              <a:rPr lang="en-US" dirty="0" smtClean="0">
                <a:ea typeface="ＭＳ Ｐゴシック" pitchFamily="34" charset="-128"/>
              </a:rPr>
              <a:t>Networking: common protocols, data definitions, and programming developed for several data resources</a:t>
            </a:r>
          </a:p>
          <a:p>
            <a:pPr marL="292100" indent="-292100"/>
            <a:r>
              <a:rPr lang="en-US" dirty="0" smtClean="0">
                <a:ea typeface="ＭＳ Ｐゴシック" pitchFamily="34" charset="-128"/>
              </a:rPr>
              <a:t>Personal health records</a:t>
            </a:r>
          </a:p>
          <a:p>
            <a:pPr marL="693738" lvl="1" indent="-292100"/>
            <a:r>
              <a:rPr lang="en-US" dirty="0" smtClean="0">
                <a:ea typeface="ＭＳ Ｐゴシック" pitchFamily="34" charset="-128"/>
              </a:rPr>
              <a:t>Electronically stored health records initiated by the patient</a:t>
            </a:r>
          </a:p>
          <a:p>
            <a:pPr marL="292100" indent="-292100"/>
            <a:r>
              <a:rPr lang="en-US" dirty="0" smtClean="0">
                <a:ea typeface="ＭＳ Ｐゴシック" pitchFamily="34" charset="-128"/>
              </a:rPr>
              <a:t>Patient-reported outcomes (PROs)</a:t>
            </a:r>
          </a:p>
          <a:p>
            <a:pPr marL="693738" lvl="1" indent="-292100"/>
            <a:r>
              <a:rPr lang="en-US" dirty="0" smtClean="0">
                <a:ea typeface="ＭＳ Ｐゴシック" pitchFamily="34" charset="-128"/>
              </a:rPr>
              <a:t>Increased availability of PROs in administrative data of value to comparative effectiveness research</a:t>
            </a:r>
          </a:p>
        </p:txBody>
      </p:sp>
      <p:sp>
        <p:nvSpPr>
          <p:cNvPr id="14339" name="Title 2"/>
          <p:cNvSpPr>
            <a:spLocks noGrp="1"/>
          </p:cNvSpPr>
          <p:nvPr>
            <p:ph type="title"/>
          </p:nvPr>
        </p:nvSpPr>
        <p:spPr/>
        <p:txBody>
          <a:bodyPr/>
          <a:lstStyle/>
          <a:p>
            <a:r>
              <a:rPr lang="en-US" dirty="0" smtClean="0">
                <a:ea typeface="ＭＳ Ｐゴシック" pitchFamily="34" charset="-128"/>
              </a:rPr>
              <a:t>Emerging Issues and Opportunities (2 of 2)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descr="This is the first of two slides. It includes a table of guidance and key considerations for selection of data sources in comparative effectiveness research protocols and proposals. Guidance and key considerations include:&#10;&#10;Propose data source(s) that include data required to address primary and secondary research questions:&#10;- Ensure that the data resource is appropriate for addressing the study question&#10;- Ensure that key variables needed to conduct the study are available in the data source&#10;&#10;Describe details of data source(s) selected for the study:&#10;- Nature of the data (claims, paper, or electronic medical records; if prospective, how is/was the information collected and from whom) &#10;- Coding system(s) that may be used (e.g., ICD9 or ICD10; HCPCS; etc.)&#10;- Population included in the data source (ages, geography, etc.)&#10;- Other features (e.g., health plan membership, retention rate [i.e., average duration of followup for members in the database, proportion of patients with followup sufficiently long for the study purpose])&#10;- Time period covered by the data source(s)&#10;- If non-U.S. data, describe relevant differences in healthcare and how this will affect results"/>
          <p:cNvSpPr>
            <a:spLocks noGrp="1"/>
          </p:cNvSpPr>
          <p:nvPr>
            <p:ph type="title"/>
          </p:nvPr>
        </p:nvSpPr>
        <p:spPr/>
        <p:txBody>
          <a:bodyPr/>
          <a:lstStyle/>
          <a:p>
            <a:r>
              <a:rPr lang="en-US" dirty="0" smtClean="0">
                <a:ea typeface="ＭＳ Ｐゴシック" pitchFamily="34" charset="-128"/>
              </a:rPr>
              <a:t>Summary Checklist (1 of 2)</a:t>
            </a:r>
          </a:p>
        </p:txBody>
      </p:sp>
      <p:graphicFrame>
        <p:nvGraphicFramePr>
          <p:cNvPr id="4" name="Content Placeholder 3" descr="This is the first of two slides. It includes a table of guidance and key considerations for selection of data sources in comparative effectiveness research protocols and proposals. Guidance and key considerations include:&#10;&#10;Propose data source(s) that include data required to address primary and secondary research questions:&#10;- Ensure that the data resource is appropriate for addressing the study question&#10;- Ensure that key variables needed to conduct the study are available in the data source&#10;&#10;Describe details of data source(s) selected for the study:&#10;- Nature of the data (claims, paper, or electronic medical records; if prospective, how is/was the information collected and from whom) &#10;- Coding system(s) that may be used (e.g., ICD9 or ICD10; HCPCS; etc.)&#10;- Population included in the data source (ages, geography, etc.)&#10;- Other features (e.g., health plan membership, retention rate [i.e., average duration of followup for members in the database, proportion of patients with followup sufficiently long for the study purpose])&#10;- Time period covered by the data source(s)&#10;- If non-U.S. data, describe relevant differences in healthcare and how this will affect results"/>
          <p:cNvGraphicFramePr>
            <a:graphicFrameLocks noGrp="1"/>
          </p:cNvGraphicFramePr>
          <p:nvPr>
            <p:ph idx="1"/>
            <p:extLst>
              <p:ext uri="{D42A27DB-BD31-4B8C-83A1-F6EECF244321}">
                <p14:modId xmlns:p14="http://schemas.microsoft.com/office/powerpoint/2010/main" val="687975085"/>
              </p:ext>
            </p:extLst>
          </p:nvPr>
        </p:nvGraphicFramePr>
        <p:xfrm>
          <a:off x="304800" y="1295400"/>
          <a:ext cx="8534400" cy="4419600"/>
        </p:xfrm>
        <a:graphic>
          <a:graphicData uri="http://schemas.openxmlformats.org/drawingml/2006/table">
            <a:tbl>
              <a:tblPr firstRow="1" firstCol="1" bandRow="1">
                <a:tableStyleId>{C4B1156A-380E-4F78-BDF5-A606A8083BF9}</a:tableStyleId>
              </a:tblPr>
              <a:tblGrid>
                <a:gridCol w="2209800"/>
                <a:gridCol w="6324600"/>
              </a:tblGrid>
              <a:tr h="500179">
                <a:tc>
                  <a:txBody>
                    <a:bodyPr/>
                    <a:lstStyle/>
                    <a:p>
                      <a:pPr marL="0" marR="0" indent="0" algn="ctr">
                        <a:lnSpc>
                          <a:spcPct val="100000"/>
                        </a:lnSpc>
                        <a:spcBef>
                          <a:spcPts val="0"/>
                        </a:spcBef>
                        <a:spcAft>
                          <a:spcPts val="0"/>
                        </a:spcAft>
                      </a:pPr>
                      <a:r>
                        <a:rPr lang="en-US" sz="1600" u="none" dirty="0" smtClean="0">
                          <a:solidFill>
                            <a:schemeClr val="tx1"/>
                          </a:solidFill>
                          <a:effectLst/>
                          <a:latin typeface="Times New Roman" pitchFamily="18" charset="0"/>
                          <a:cs typeface="Times New Roman" pitchFamily="18" charset="0"/>
                        </a:rPr>
                        <a:t>Guidance</a:t>
                      </a:r>
                    </a:p>
                  </a:txBody>
                  <a:tcPr marL="66279" marR="66279" marT="0" marB="0" anchor="ctr"/>
                </a:tc>
                <a:tc>
                  <a:txBody>
                    <a:bodyPr/>
                    <a:lstStyle/>
                    <a:p>
                      <a:pPr marL="0" marR="0" indent="0" algn="ctr">
                        <a:lnSpc>
                          <a:spcPct val="100000"/>
                        </a:lnSpc>
                        <a:spcBef>
                          <a:spcPts val="0"/>
                        </a:spcBef>
                        <a:spcAft>
                          <a:spcPts val="0"/>
                        </a:spcAft>
                      </a:pPr>
                      <a:r>
                        <a:rPr lang="en-US" sz="1600" u="none" dirty="0">
                          <a:solidFill>
                            <a:schemeClr val="tx1"/>
                          </a:solidFill>
                          <a:effectLst/>
                          <a:latin typeface="Times New Roman" pitchFamily="18" charset="0"/>
                          <a:cs typeface="Times New Roman" pitchFamily="18" charset="0"/>
                        </a:rPr>
                        <a:t>Key Considerations</a:t>
                      </a:r>
                      <a:endParaRPr lang="en-US" sz="1600" u="none" dirty="0">
                        <a:solidFill>
                          <a:schemeClr val="tx1"/>
                        </a:solidFill>
                        <a:effectLst/>
                        <a:latin typeface="Times New Roman" pitchFamily="18" charset="0"/>
                        <a:ea typeface="Calibri"/>
                        <a:cs typeface="Times New Roman" pitchFamily="18" charset="0"/>
                      </a:endParaRPr>
                    </a:p>
                  </a:txBody>
                  <a:tcPr marL="66279" marR="66279" marT="0" marB="0" anchor="ctr"/>
                </a:tc>
              </a:tr>
              <a:tr h="1328621">
                <a:tc>
                  <a:txBody>
                    <a:bodyPr/>
                    <a:lstStyle/>
                    <a:p>
                      <a:pPr marL="0" marR="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Propose data source(s) that include data required to address primary and secondary research questions</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Ensure that </a:t>
                      </a:r>
                      <a:r>
                        <a:rPr lang="en-US" sz="1600" b="0" kern="1200" dirty="0" smtClean="0">
                          <a:solidFill>
                            <a:schemeClr val="tx1"/>
                          </a:solidFill>
                          <a:effectLst/>
                          <a:latin typeface="Times New Roman" pitchFamily="18" charset="0"/>
                          <a:ea typeface="Calibri"/>
                          <a:cs typeface="Times New Roman" pitchFamily="18" charset="0"/>
                        </a:rPr>
                        <a:t>the data </a:t>
                      </a:r>
                      <a:r>
                        <a:rPr lang="en-US" sz="1600" b="0" kern="1200" dirty="0">
                          <a:solidFill>
                            <a:schemeClr val="tx1"/>
                          </a:solidFill>
                          <a:effectLst/>
                          <a:latin typeface="Times New Roman" pitchFamily="18" charset="0"/>
                          <a:ea typeface="Calibri"/>
                          <a:cs typeface="Times New Roman" pitchFamily="18" charset="0"/>
                        </a:rPr>
                        <a:t>resource is appropriate for addressing the study question</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Ensure that key variables needed to conduct the study are available in </a:t>
                      </a:r>
                      <a:r>
                        <a:rPr lang="en-US" sz="1600" b="0" kern="1200" dirty="0" smtClean="0">
                          <a:solidFill>
                            <a:schemeClr val="tx1"/>
                          </a:solidFill>
                          <a:effectLst/>
                          <a:latin typeface="Times New Roman" pitchFamily="18" charset="0"/>
                          <a:ea typeface="Calibri"/>
                          <a:cs typeface="Times New Roman" pitchFamily="18" charset="0"/>
                        </a:rPr>
                        <a:t>the</a:t>
                      </a:r>
                      <a:r>
                        <a:rPr lang="en-US" sz="1600" b="0" kern="1200" baseline="0" dirty="0" smtClean="0">
                          <a:solidFill>
                            <a:schemeClr val="tx1"/>
                          </a:solidFill>
                          <a:effectLst/>
                          <a:latin typeface="Times New Roman" pitchFamily="18" charset="0"/>
                          <a:ea typeface="Calibri"/>
                          <a:cs typeface="Times New Roman" pitchFamily="18" charset="0"/>
                        </a:rPr>
                        <a:t> </a:t>
                      </a:r>
                      <a:r>
                        <a:rPr lang="en-US" sz="1600" b="0" kern="1200" dirty="0" smtClean="0">
                          <a:solidFill>
                            <a:schemeClr val="tx1"/>
                          </a:solidFill>
                          <a:effectLst/>
                          <a:latin typeface="Times New Roman" pitchFamily="18" charset="0"/>
                          <a:ea typeface="Calibri"/>
                          <a:cs typeface="Times New Roman" pitchFamily="18" charset="0"/>
                        </a:rPr>
                        <a:t>data </a:t>
                      </a:r>
                      <a:r>
                        <a:rPr lang="en-US" sz="1600" b="0" kern="1200" dirty="0">
                          <a:solidFill>
                            <a:schemeClr val="tx1"/>
                          </a:solidFill>
                          <a:effectLst/>
                          <a:latin typeface="Times New Roman" pitchFamily="18" charset="0"/>
                          <a:ea typeface="Calibri"/>
                          <a:cs typeface="Times New Roman" pitchFamily="18" charset="0"/>
                        </a:rPr>
                        <a:t>source</a:t>
                      </a:r>
                    </a:p>
                  </a:txBody>
                  <a:tcPr marL="45720" marR="45720"/>
                </a:tc>
              </a:tr>
              <a:tr h="2590800">
                <a:tc>
                  <a:txBody>
                    <a:bodyPr/>
                    <a:lstStyle/>
                    <a:p>
                      <a:pPr marL="0" marR="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Describe details of data source(s) selected for the study</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pitchFamily="18" charset="0"/>
                          <a:ea typeface="Calibri"/>
                          <a:cs typeface="Times New Roman" pitchFamily="18" charset="0"/>
                        </a:rPr>
                        <a:t>The nature </a:t>
                      </a:r>
                      <a:r>
                        <a:rPr lang="en-US" sz="1600" b="0" kern="1200" dirty="0">
                          <a:solidFill>
                            <a:schemeClr val="tx1"/>
                          </a:solidFill>
                          <a:effectLst/>
                          <a:latin typeface="Times New Roman" pitchFamily="18" charset="0"/>
                          <a:ea typeface="Calibri"/>
                          <a:cs typeface="Times New Roman" pitchFamily="18" charset="0"/>
                        </a:rPr>
                        <a:t>of the data (claims, paper, or electronic medical records; if prospective, how is/was the information collected and from whom) </a:t>
                      </a:r>
                    </a:p>
                    <a:p>
                      <a:pPr marL="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Coding system(s) that may be used (e.g., ICD9 or ICD10; </a:t>
                      </a:r>
                      <a:r>
                        <a:rPr lang="en-US" sz="1600" b="0" kern="1200" dirty="0" smtClean="0">
                          <a:solidFill>
                            <a:schemeClr val="tx1"/>
                          </a:solidFill>
                          <a:effectLst/>
                          <a:latin typeface="Times New Roman" pitchFamily="18" charset="0"/>
                          <a:ea typeface="Calibri"/>
                          <a:cs typeface="Times New Roman" pitchFamily="18" charset="0"/>
                        </a:rPr>
                        <a:t>HCPCS; etc</a:t>
                      </a:r>
                      <a:r>
                        <a:rPr lang="en-US" sz="1600" b="0" kern="1200" dirty="0">
                          <a:solidFill>
                            <a:schemeClr val="tx1"/>
                          </a:solidFill>
                          <a:effectLst/>
                          <a:latin typeface="Times New Roman" pitchFamily="18" charset="0"/>
                          <a:ea typeface="Calibri"/>
                          <a:cs typeface="Times New Roman" pitchFamily="18" charset="0"/>
                        </a:rPr>
                        <a:t>.)</a:t>
                      </a:r>
                    </a:p>
                    <a:p>
                      <a:pPr marL="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pitchFamily="18" charset="0"/>
                          <a:ea typeface="Calibri"/>
                          <a:cs typeface="Times New Roman" pitchFamily="18" charset="0"/>
                        </a:rPr>
                        <a:t>Population </a:t>
                      </a:r>
                      <a:r>
                        <a:rPr lang="en-US" sz="1600" b="0" kern="1200" dirty="0">
                          <a:solidFill>
                            <a:schemeClr val="tx1"/>
                          </a:solidFill>
                          <a:effectLst/>
                          <a:latin typeface="Times New Roman" pitchFamily="18" charset="0"/>
                          <a:ea typeface="Calibri"/>
                          <a:cs typeface="Times New Roman" pitchFamily="18" charset="0"/>
                        </a:rPr>
                        <a:t>included in the data source (ages, geography, etc.)</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Other features (e.g., health plan membership, retention rate [i.e., </a:t>
                      </a:r>
                      <a:r>
                        <a:rPr lang="en-US" sz="1600" b="0" kern="1200" dirty="0" smtClean="0">
                          <a:solidFill>
                            <a:schemeClr val="tx1"/>
                          </a:solidFill>
                          <a:effectLst/>
                          <a:latin typeface="Times New Roman" pitchFamily="18" charset="0"/>
                          <a:ea typeface="Calibri"/>
                          <a:cs typeface="Times New Roman" pitchFamily="18" charset="0"/>
                        </a:rPr>
                        <a:t>average </a:t>
                      </a:r>
                      <a:r>
                        <a:rPr lang="en-US" sz="1600" b="0" kern="1200" dirty="0">
                          <a:solidFill>
                            <a:schemeClr val="tx1"/>
                          </a:solidFill>
                          <a:effectLst/>
                          <a:latin typeface="Times New Roman" pitchFamily="18" charset="0"/>
                          <a:ea typeface="Calibri"/>
                          <a:cs typeface="Times New Roman" pitchFamily="18" charset="0"/>
                        </a:rPr>
                        <a:t>duration of followup for members in the database, proportion of patients with followup sufficiently long for the study purpose])</a:t>
                      </a:r>
                    </a:p>
                    <a:p>
                      <a:pPr marL="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Time period covered by the data source(s)</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If </a:t>
                      </a:r>
                      <a:r>
                        <a:rPr lang="en-US" sz="1600" b="0" kern="1200" dirty="0" smtClean="0">
                          <a:solidFill>
                            <a:schemeClr val="tx1"/>
                          </a:solidFill>
                          <a:effectLst/>
                          <a:latin typeface="Times New Roman" pitchFamily="18" charset="0"/>
                          <a:ea typeface="Calibri"/>
                          <a:cs typeface="Times New Roman" pitchFamily="18" charset="0"/>
                        </a:rPr>
                        <a:t>non-U.S. data, </a:t>
                      </a:r>
                      <a:r>
                        <a:rPr lang="en-US" sz="1600" b="0" kern="1200" dirty="0">
                          <a:solidFill>
                            <a:schemeClr val="tx1"/>
                          </a:solidFill>
                          <a:effectLst/>
                          <a:latin typeface="Times New Roman" pitchFamily="18" charset="0"/>
                          <a:ea typeface="Calibri"/>
                          <a:cs typeface="Times New Roman" pitchFamily="18" charset="0"/>
                        </a:rPr>
                        <a:t>describe relevant differences in </a:t>
                      </a:r>
                      <a:r>
                        <a:rPr lang="en-US" sz="1600" b="0" kern="1200" dirty="0" smtClean="0">
                          <a:solidFill>
                            <a:schemeClr val="tx1"/>
                          </a:solidFill>
                          <a:effectLst/>
                          <a:latin typeface="Times New Roman" pitchFamily="18" charset="0"/>
                          <a:ea typeface="Calibri"/>
                          <a:cs typeface="Times New Roman" pitchFamily="18" charset="0"/>
                        </a:rPr>
                        <a:t>health care </a:t>
                      </a:r>
                      <a:r>
                        <a:rPr lang="en-US" sz="1600" b="0" kern="1200" dirty="0">
                          <a:solidFill>
                            <a:schemeClr val="tx1"/>
                          </a:solidFill>
                          <a:effectLst/>
                          <a:latin typeface="Times New Roman" pitchFamily="18" charset="0"/>
                          <a:ea typeface="Calibri"/>
                          <a:cs typeface="Times New Roman" pitchFamily="18" charset="0"/>
                        </a:rPr>
                        <a:t>and how this will affect results</a:t>
                      </a:r>
                    </a:p>
                  </a:txBody>
                  <a:tcPr marL="45720" marR="4572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descr="This is the second of two slides. It includes a table of guidance and key considerations for selection of data sources in comparative effectiveness research protocols and proposals. Guidance and key considerations include:&#10;&#10;Describe validation or other quality assessments that have been conducted on the data source that are relevant to the data elements required for the study:&#10;- If validation/quality assessments have not previously been performed, propose a method to assess data quality&#10;&#10;Describe what patient identifiers are necessary for the research purpose, how they will be protected, and permissions/waivers required&#10;&#10;Provide details on the data-linkage approach, and the quality/accuracy of linkage, if applicable:&#10;- Provide enough detail to clarify the quality of the linkage approach"/>
          <p:cNvSpPr>
            <a:spLocks noGrp="1"/>
          </p:cNvSpPr>
          <p:nvPr>
            <p:ph type="title"/>
          </p:nvPr>
        </p:nvSpPr>
        <p:spPr/>
        <p:txBody>
          <a:bodyPr/>
          <a:lstStyle/>
          <a:p>
            <a:r>
              <a:rPr lang="en-US" dirty="0" smtClean="0">
                <a:ea typeface="ＭＳ Ｐゴシック" pitchFamily="34" charset="-128"/>
              </a:rPr>
              <a:t>Summary Checklist (2 of 2)</a:t>
            </a:r>
          </a:p>
        </p:txBody>
      </p:sp>
      <p:graphicFrame>
        <p:nvGraphicFramePr>
          <p:cNvPr id="4" name="Content Placeholder 3" descr="This is the second of two slides. It includes a table of guidance and key considerations for selection of data sources in comparative effectiveness research protocols and proposals. Guidance and key considerations include:&#10;&#10;Describe validation or other quality assessments that have been conducted on the data source that are relevant to the data elements required for the study:&#10;- If validation/quality assessments have not previously been performed, propose a method to assess data quality&#10;&#10;Describe what patient identifiers are necessary for the research purpose, how they will be protected, and permissions/waivers required&#10;&#10;Provide details on the data-linkage approach, and the quality/accuracy of linkage, if applicable:&#10;- Provide enough detail to clarify the quality of the linkage approach"/>
          <p:cNvGraphicFramePr>
            <a:graphicFrameLocks noGrp="1"/>
          </p:cNvGraphicFramePr>
          <p:nvPr>
            <p:ph type="tbl" idx="1"/>
            <p:extLst>
              <p:ext uri="{D42A27DB-BD31-4B8C-83A1-F6EECF244321}">
                <p14:modId xmlns:p14="http://schemas.microsoft.com/office/powerpoint/2010/main" val="3740841285"/>
              </p:ext>
            </p:extLst>
          </p:nvPr>
        </p:nvGraphicFramePr>
        <p:xfrm>
          <a:off x="457200" y="1295400"/>
          <a:ext cx="8229600" cy="3070797"/>
        </p:xfrm>
        <a:graphic>
          <a:graphicData uri="http://schemas.openxmlformats.org/drawingml/2006/table">
            <a:tbl>
              <a:tblPr firstRow="1" firstCol="1" bandRow="1">
                <a:tableStyleId>{C4B1156A-380E-4F78-BDF5-A606A8083BF9}</a:tableStyleId>
              </a:tblPr>
              <a:tblGrid>
                <a:gridCol w="4219016"/>
                <a:gridCol w="4010584"/>
              </a:tblGrid>
              <a:tr h="521535">
                <a:tc>
                  <a:txBody>
                    <a:bodyPr/>
                    <a:lstStyle/>
                    <a:p>
                      <a:pPr marL="0" marR="0" indent="0" algn="ctr">
                        <a:lnSpc>
                          <a:spcPct val="100000"/>
                        </a:lnSpc>
                        <a:spcBef>
                          <a:spcPts val="0"/>
                        </a:spcBef>
                        <a:spcAft>
                          <a:spcPts val="0"/>
                        </a:spcAft>
                      </a:pPr>
                      <a:r>
                        <a:rPr lang="en-US" sz="1600" u="none" dirty="0" smtClean="0">
                          <a:solidFill>
                            <a:schemeClr val="tx1"/>
                          </a:solidFill>
                          <a:effectLst/>
                          <a:latin typeface="Times New Roman" pitchFamily="18" charset="0"/>
                          <a:cs typeface="Times New Roman" pitchFamily="18" charset="0"/>
                        </a:rPr>
                        <a:t>Guidance</a:t>
                      </a:r>
                    </a:p>
                  </a:txBody>
                  <a:tcPr marL="48889" marR="48889" anchor="ctr"/>
                </a:tc>
                <a:tc>
                  <a:txBody>
                    <a:bodyPr/>
                    <a:lstStyle/>
                    <a:p>
                      <a:pPr marL="0" marR="0" indent="0" algn="ctr">
                        <a:lnSpc>
                          <a:spcPct val="100000"/>
                        </a:lnSpc>
                        <a:spcBef>
                          <a:spcPts val="0"/>
                        </a:spcBef>
                        <a:spcAft>
                          <a:spcPts val="0"/>
                        </a:spcAft>
                      </a:pPr>
                      <a:r>
                        <a:rPr lang="en-US" sz="1600" u="none" dirty="0">
                          <a:solidFill>
                            <a:schemeClr val="tx1"/>
                          </a:solidFill>
                          <a:effectLst/>
                          <a:latin typeface="Times New Roman" pitchFamily="18" charset="0"/>
                          <a:cs typeface="Times New Roman" pitchFamily="18" charset="0"/>
                        </a:rPr>
                        <a:t>Key Considerations</a:t>
                      </a:r>
                      <a:endParaRPr lang="en-US" sz="1600" u="none" dirty="0">
                        <a:solidFill>
                          <a:schemeClr val="tx1"/>
                        </a:solidFill>
                        <a:effectLst/>
                        <a:latin typeface="Times New Roman" pitchFamily="18" charset="0"/>
                        <a:ea typeface="Calibri"/>
                        <a:cs typeface="Times New Roman" pitchFamily="18" charset="0"/>
                      </a:endParaRPr>
                    </a:p>
                  </a:txBody>
                  <a:tcPr marL="48889" marR="48889" anchor="ctr"/>
                </a:tc>
              </a:tr>
              <a:tr h="758275">
                <a:tc>
                  <a:txBody>
                    <a:bodyPr/>
                    <a:lstStyle/>
                    <a:p>
                      <a:pPr marL="0" marR="0" lvl="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Describe validation or other quality assessments that have been conducted on the data </a:t>
                      </a:r>
                      <a:r>
                        <a:rPr lang="en-US" sz="1600" b="0" kern="1200" dirty="0" smtClean="0">
                          <a:solidFill>
                            <a:schemeClr val="tx1"/>
                          </a:solidFill>
                          <a:effectLst/>
                          <a:latin typeface="Times New Roman" pitchFamily="18" charset="0"/>
                          <a:ea typeface="Calibri"/>
                          <a:cs typeface="Times New Roman" pitchFamily="18" charset="0"/>
                        </a:rPr>
                        <a:t>source(s) </a:t>
                      </a:r>
                      <a:r>
                        <a:rPr lang="en-US" sz="1600" b="0" kern="1200" dirty="0">
                          <a:solidFill>
                            <a:schemeClr val="tx1"/>
                          </a:solidFill>
                          <a:effectLst/>
                          <a:latin typeface="Times New Roman" pitchFamily="18" charset="0"/>
                          <a:ea typeface="Calibri"/>
                          <a:cs typeface="Times New Roman" pitchFamily="18" charset="0"/>
                        </a:rPr>
                        <a:t>that are relevant to the data elements required for the study</a:t>
                      </a:r>
                    </a:p>
                  </a:txBody>
                  <a:tcPr marL="48889" marR="48889"/>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If validation/quality assessments have not previously been performed, propose a method to assess data quality </a:t>
                      </a:r>
                    </a:p>
                  </a:txBody>
                  <a:tcPr marL="48889" marR="48889"/>
                </a:tc>
              </a:tr>
              <a:tr h="780075">
                <a:tc>
                  <a:txBody>
                    <a:bodyPr/>
                    <a:lstStyle/>
                    <a:p>
                      <a:pPr marL="0" marR="0" lvl="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Describe what patient identifiers are necessary for the research purpose, how they will be protected, and permissions/waivers required</a:t>
                      </a:r>
                    </a:p>
                  </a:txBody>
                  <a:tcPr marL="48889" marR="48889"/>
                </a:tc>
                <a:tc>
                  <a:txBody>
                    <a:bodyPr/>
                    <a:lstStyle/>
                    <a:p>
                      <a:pPr marL="0" marR="0" lvl="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 </a:t>
                      </a:r>
                    </a:p>
                  </a:txBody>
                  <a:tcPr marL="48889" marR="48889"/>
                </a:tc>
              </a:tr>
              <a:tr h="659502">
                <a:tc>
                  <a:txBody>
                    <a:bodyPr/>
                    <a:lstStyle/>
                    <a:p>
                      <a:pPr marL="0" marR="0" lvl="0" indent="0" algn="l" defTabSz="914400" rtl="0" eaLnBrk="1" latinLnBrk="0" hangingPunct="1">
                        <a:lnSpc>
                          <a:spcPct val="100000"/>
                        </a:lnSpc>
                        <a:spcBef>
                          <a:spcPts val="0"/>
                        </a:spcBef>
                        <a:spcAft>
                          <a:spcPts val="0"/>
                        </a:spcAft>
                        <a:buFontTx/>
                        <a:buNone/>
                        <a:tabLst>
                          <a:tab pos="228600" algn="l"/>
                        </a:tabLst>
                      </a:pPr>
                      <a:r>
                        <a:rPr lang="en-US" sz="1600" b="0" kern="1200" dirty="0">
                          <a:solidFill>
                            <a:schemeClr val="tx1"/>
                          </a:solidFill>
                          <a:effectLst/>
                          <a:latin typeface="Times New Roman" pitchFamily="18" charset="0"/>
                          <a:ea typeface="Calibri"/>
                          <a:cs typeface="Times New Roman" pitchFamily="18" charset="0"/>
                        </a:rPr>
                        <a:t>Provide details on </a:t>
                      </a:r>
                      <a:r>
                        <a:rPr lang="en-US" sz="1600" b="0" kern="1200" dirty="0" smtClean="0">
                          <a:solidFill>
                            <a:schemeClr val="tx1"/>
                          </a:solidFill>
                          <a:effectLst/>
                          <a:latin typeface="Times New Roman" pitchFamily="18" charset="0"/>
                          <a:ea typeface="Calibri"/>
                          <a:cs typeface="Times New Roman" pitchFamily="18" charset="0"/>
                        </a:rPr>
                        <a:t>the data-linkage approach </a:t>
                      </a:r>
                      <a:r>
                        <a:rPr lang="en-US" sz="1600" b="0" kern="1200" dirty="0">
                          <a:solidFill>
                            <a:schemeClr val="tx1"/>
                          </a:solidFill>
                          <a:effectLst/>
                          <a:latin typeface="Times New Roman" pitchFamily="18" charset="0"/>
                          <a:ea typeface="Calibri"/>
                          <a:cs typeface="Times New Roman" pitchFamily="18" charset="0"/>
                        </a:rPr>
                        <a:t>and the quality/accuracy of linkage, if applicable </a:t>
                      </a:r>
                    </a:p>
                  </a:txBody>
                  <a:tcPr marL="48889" marR="48889"/>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pitchFamily="18" charset="0"/>
                          <a:ea typeface="Calibri"/>
                          <a:cs typeface="Times New Roman" pitchFamily="18" charset="0"/>
                        </a:rPr>
                        <a:t>Provide enough detail to clarify the quality of the linkage approach</a:t>
                      </a:r>
                    </a:p>
                  </a:txBody>
                  <a:tcPr marL="48889" marR="48889"/>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defRPr/>
            </a:pPr>
            <a:r>
              <a:rPr lang="en-US" dirty="0" smtClean="0">
                <a:ea typeface="ＭＳ Ｐゴシック" pitchFamily="34" charset="-128"/>
              </a:rPr>
              <a:t>This presentation will:</a:t>
            </a:r>
          </a:p>
          <a:p>
            <a:pPr marL="292100" indent="-292100">
              <a:defRPr/>
            </a:pPr>
            <a:r>
              <a:rPr lang="en-US" dirty="0" smtClean="0">
                <a:ea typeface="ＭＳ Ｐゴシック" pitchFamily="34" charset="-128"/>
              </a:rPr>
              <a:t>Propose data source(s) that include data required to address primary and secondary research questions</a:t>
            </a:r>
          </a:p>
          <a:p>
            <a:pPr marL="292100" indent="-292100">
              <a:defRPr/>
            </a:pPr>
            <a:r>
              <a:rPr lang="en-US" dirty="0" smtClean="0">
                <a:ea typeface="ＭＳ Ｐゴシック" pitchFamily="34" charset="-128"/>
              </a:rPr>
              <a:t>Describe details of data source(s) selected for the study</a:t>
            </a:r>
          </a:p>
          <a:p>
            <a:pPr marL="292100" indent="-292100">
              <a:defRPr/>
            </a:pPr>
            <a:r>
              <a:rPr lang="en-US" dirty="0" smtClean="0">
                <a:ea typeface="ＭＳ Ｐゴシック" pitchFamily="34" charset="-128"/>
              </a:rPr>
              <a:t>Describe validation or other quality assessments that have been conducted on the data source that are relevant to the data elements required for the study</a:t>
            </a:r>
          </a:p>
          <a:p>
            <a:pPr marL="292100" indent="-292100">
              <a:defRPr/>
            </a:pPr>
            <a:r>
              <a:rPr lang="en-US" dirty="0" smtClean="0">
                <a:ea typeface="ＭＳ Ｐゴシック" pitchFamily="34" charset="-128"/>
              </a:rPr>
              <a:t>Describe what patient identifiers are necessary for the research purpose, how they will be protected, and the permissions/waivers required</a:t>
            </a:r>
          </a:p>
          <a:p>
            <a:pPr marL="292100" indent="-292100">
              <a:defRPr/>
            </a:pPr>
            <a:r>
              <a:rPr lang="en-US" dirty="0" smtClean="0">
                <a:ea typeface="ＭＳ Ｐゴシック" pitchFamily="34" charset="-128"/>
              </a:rPr>
              <a:t>Provide details on the data-linkage approach and the quality/accuracy of the linkage, if applicable</a:t>
            </a:r>
          </a:p>
          <a:p>
            <a:pPr marL="0" indent="0">
              <a:buFont typeface="Wingdings 2" pitchFamily="18" charset="2"/>
              <a:buNone/>
              <a:defRPr/>
            </a:pPr>
            <a:endParaRPr lang="en-US" sz="2500" dirty="0" smtClean="0">
              <a:ea typeface="ＭＳ Ｐゴシック" pitchFamily="34" charset="-128"/>
            </a:endParaRP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lnSpc>
                <a:spcPct val="150000"/>
              </a:lnSpc>
            </a:pPr>
            <a:r>
              <a:rPr lang="en-US" dirty="0" smtClean="0">
                <a:ea typeface="ＭＳ Ｐゴシック" pitchFamily="34" charset="-128"/>
              </a:rPr>
              <a:t>The research question dictates the type of data required.</a:t>
            </a:r>
          </a:p>
          <a:p>
            <a:pPr marL="292100" indent="-292100">
              <a:lnSpc>
                <a:spcPct val="150000"/>
              </a:lnSpc>
            </a:pPr>
            <a:r>
              <a:rPr lang="en-US" dirty="0" smtClean="0">
                <a:ea typeface="ＭＳ Ｐゴシック" pitchFamily="34" charset="-128"/>
              </a:rPr>
              <a:t>The data source must be chosen carefully to ensure it: </a:t>
            </a:r>
          </a:p>
          <a:p>
            <a:pPr marL="693738" lvl="1" indent="-292100">
              <a:lnSpc>
                <a:spcPct val="150000"/>
              </a:lnSpc>
            </a:pPr>
            <a:r>
              <a:rPr lang="en-US" sz="2400" dirty="0" smtClean="0">
                <a:ea typeface="ＭＳ Ｐゴシック" pitchFamily="34" charset="-128"/>
              </a:rPr>
              <a:t>Can address the study question</a:t>
            </a:r>
          </a:p>
          <a:p>
            <a:pPr marL="693738" lvl="1" indent="-292100">
              <a:lnSpc>
                <a:spcPct val="150000"/>
              </a:lnSpc>
            </a:pPr>
            <a:r>
              <a:rPr lang="en-US" sz="2400" dirty="0" smtClean="0">
                <a:ea typeface="ＭＳ Ｐゴシック" pitchFamily="34" charset="-128"/>
              </a:rPr>
              <a:t>Has a sufficient number of observations</a:t>
            </a:r>
          </a:p>
          <a:p>
            <a:pPr marL="693738" lvl="1" indent="-292100">
              <a:lnSpc>
                <a:spcPct val="150000"/>
              </a:lnSpc>
            </a:pPr>
            <a:r>
              <a:rPr lang="en-US" sz="2400" dirty="0" smtClean="0">
                <a:ea typeface="ＭＳ Ｐゴシック" pitchFamily="34" charset="-128"/>
              </a:rPr>
              <a:t>Contains key variables including potential confounders</a:t>
            </a:r>
          </a:p>
          <a:p>
            <a:pPr marL="693738" lvl="1" indent="-292100">
              <a:lnSpc>
                <a:spcPct val="150000"/>
              </a:lnSpc>
            </a:pPr>
            <a:r>
              <a:rPr lang="en-US" sz="2400" dirty="0" smtClean="0">
                <a:ea typeface="ＭＳ Ｐゴシック" pitchFamily="34" charset="-128"/>
              </a:rPr>
              <a:t>Allows for sufficient length of </a:t>
            </a:r>
            <a:r>
              <a:rPr lang="en-US" sz="2400" dirty="0" err="1" smtClean="0">
                <a:ea typeface="ＭＳ Ｐゴシック" pitchFamily="34" charset="-128"/>
              </a:rPr>
              <a:t>followup</a:t>
            </a:r>
            <a:endParaRPr lang="en-US" sz="2400" dirty="0" smtClean="0">
              <a:ea typeface="ＭＳ Ｐゴシック" pitchFamily="34" charset="-128"/>
            </a:endParaRPr>
          </a:p>
        </p:txBody>
      </p:sp>
      <p:sp>
        <p:nvSpPr>
          <p:cNvPr id="5123" name="Title 2"/>
          <p:cNvSpPr>
            <a:spLocks noGrp="1"/>
          </p:cNvSpPr>
          <p:nvPr>
            <p:ph type="title"/>
          </p:nvPr>
        </p:nvSpPr>
        <p:spPr/>
        <p:txBody>
          <a:bodyPr/>
          <a:lstStyle/>
          <a:p>
            <a:pPr eaLnBrk="1" hangingPunct="1"/>
            <a:r>
              <a:rPr lang="en-US" dirty="0" smtClean="0">
                <a:ea typeface="ＭＳ Ｐゴシック" pitchFamily="34" charset="-128"/>
              </a:rPr>
              <a:t>Introduction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53885"/>
            <a:ext cx="8229600" cy="4907280"/>
          </a:xfrm>
        </p:spPr>
        <p:txBody>
          <a:bodyPr/>
          <a:lstStyle/>
          <a:p>
            <a:pPr>
              <a:defRPr/>
            </a:pPr>
            <a:r>
              <a:rPr lang="en-US" sz="1850" dirty="0" smtClean="0"/>
              <a:t>Primary data are collected by the investigator directly from study participants to address a specific question or hypothesis.</a:t>
            </a:r>
          </a:p>
          <a:p>
            <a:pPr>
              <a:defRPr/>
            </a:pPr>
            <a:r>
              <a:rPr lang="en-US" sz="1850" dirty="0" smtClean="0"/>
              <a:t>The observational research designs that </a:t>
            </a:r>
            <a:r>
              <a:rPr lang="en-US" sz="1850" i="1" dirty="0" smtClean="0"/>
              <a:t>often</a:t>
            </a:r>
            <a:r>
              <a:rPr lang="en-US" sz="1850" dirty="0" smtClean="0"/>
              <a:t> require primary data collection are described below:</a:t>
            </a:r>
          </a:p>
          <a:p>
            <a:pPr lvl="1">
              <a:defRPr/>
            </a:pPr>
            <a:r>
              <a:rPr lang="en-US" sz="1850" dirty="0" smtClean="0"/>
              <a:t>Prospective observational studies:</a:t>
            </a:r>
          </a:p>
          <a:p>
            <a:pPr lvl="2">
              <a:defRPr/>
            </a:pPr>
            <a:r>
              <a:rPr lang="en-US" sz="1850" dirty="0" smtClean="0"/>
              <a:t>Subjects are selected on the basis of specific characteristics, and their progress is monitored. </a:t>
            </a:r>
          </a:p>
          <a:p>
            <a:pPr lvl="2">
              <a:defRPr/>
            </a:pPr>
            <a:r>
              <a:rPr lang="en-US" sz="1850" dirty="0" smtClean="0"/>
              <a:t>The investigator does not assign the exposure of interest.</a:t>
            </a:r>
          </a:p>
          <a:p>
            <a:pPr lvl="1">
              <a:defRPr/>
            </a:pPr>
            <a:r>
              <a:rPr lang="en-US" sz="1850" dirty="0" smtClean="0"/>
              <a:t>Registries:</a:t>
            </a:r>
          </a:p>
          <a:p>
            <a:pPr lvl="2">
              <a:defRPr/>
            </a:pPr>
            <a:r>
              <a:rPr lang="en-US" sz="1850" dirty="0" smtClean="0">
                <a:solidFill>
                  <a:schemeClr val="bg1"/>
                </a:solidFill>
              </a:rPr>
              <a:t>Registries use an observational study design to collect data and do not specify treatments or require therapies intended to change patient outcomes.</a:t>
            </a:r>
          </a:p>
          <a:p>
            <a:pPr lvl="2">
              <a:defRPr/>
            </a:pPr>
            <a:r>
              <a:rPr lang="en-US" sz="1850" dirty="0" smtClean="0">
                <a:solidFill>
                  <a:schemeClr val="bg1"/>
                </a:solidFill>
              </a:rPr>
              <a:t>Registry data can be used for public health surveillance, to determine incidence rates, to perform risk assessment, and to monitor progress. </a:t>
            </a:r>
            <a:endParaRPr lang="en-US" sz="1850" dirty="0">
              <a:solidFill>
                <a:schemeClr val="bg1"/>
              </a:solidFill>
            </a:endParaRPr>
          </a:p>
        </p:txBody>
      </p:sp>
      <p:sp>
        <p:nvSpPr>
          <p:cNvPr id="6147" name="Title 2"/>
          <p:cNvSpPr>
            <a:spLocks noGrp="1"/>
          </p:cNvSpPr>
          <p:nvPr>
            <p:ph type="title"/>
          </p:nvPr>
        </p:nvSpPr>
        <p:spPr/>
        <p:txBody>
          <a:bodyPr/>
          <a:lstStyle/>
          <a:p>
            <a:r>
              <a:rPr lang="en-US" dirty="0" smtClean="0">
                <a:ea typeface="ＭＳ Ｐゴシック" pitchFamily="34" charset="-128"/>
              </a:rPr>
              <a:t>Primary Data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xfrm>
            <a:off x="444137" y="1311511"/>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000" dirty="0" smtClean="0">
                <a:ea typeface="ＭＳ Ｐゴシック" pitchFamily="34" charset="-128"/>
              </a:rPr>
              <a:t>Secondary data is data collected for other purposes that can be used to answer the research question. </a:t>
            </a:r>
          </a:p>
          <a:p>
            <a:pPr marL="694436" lvl="1" indent="-292100"/>
            <a:r>
              <a:rPr lang="en-US" sz="2000" dirty="0" smtClean="0">
                <a:ea typeface="ＭＳ Ｐゴシック" pitchFamily="34" charset="-128"/>
              </a:rPr>
              <a:t>Electronic medical record data</a:t>
            </a:r>
          </a:p>
          <a:p>
            <a:pPr marL="1096074" lvl="2" indent="-292100"/>
            <a:r>
              <a:rPr lang="en-US" dirty="0" smtClean="0">
                <a:ea typeface="ＭＳ Ｐゴシック" pitchFamily="34" charset="-128"/>
              </a:rPr>
              <a:t>The method of data collection is not standardized nationally, and the intervals between visits vary for every patient.</a:t>
            </a:r>
          </a:p>
          <a:p>
            <a:pPr marL="1096074" lvl="2" indent="-292100"/>
            <a:r>
              <a:rPr lang="en-US" dirty="0" smtClean="0">
                <a:ea typeface="ＭＳ Ｐゴシック" pitchFamily="34" charset="-128"/>
              </a:rPr>
              <a:t>Patients may receive care at different facilities not captured in the electronic medical record. </a:t>
            </a:r>
          </a:p>
          <a:p>
            <a:pPr marL="694436" lvl="1" indent="-292100"/>
            <a:r>
              <a:rPr lang="en-US" sz="2000" dirty="0" smtClean="0">
                <a:ea typeface="ＭＳ Ｐゴシック" pitchFamily="34" charset="-128"/>
              </a:rPr>
              <a:t>Paper-based records</a:t>
            </a:r>
          </a:p>
          <a:p>
            <a:pPr marL="1096074" lvl="2" indent="-292100"/>
            <a:r>
              <a:rPr lang="en-US" dirty="0" smtClean="0">
                <a:ea typeface="ＭＳ Ｐゴシック" pitchFamily="34" charset="-128"/>
              </a:rPr>
              <a:t>The exclusion of sites without electronic records may bias results.</a:t>
            </a:r>
          </a:p>
          <a:p>
            <a:pPr marL="1096074" lvl="2" indent="-292100"/>
            <a:r>
              <a:rPr lang="en-US" dirty="0" smtClean="0">
                <a:ea typeface="ＭＳ Ｐゴシック" pitchFamily="34" charset="-128"/>
              </a:rPr>
              <a:t>These records may be valuable as a source of primary data for validating data available elsewhere (e.g., administrative claims data).</a:t>
            </a:r>
          </a:p>
        </p:txBody>
      </p:sp>
      <p:sp>
        <p:nvSpPr>
          <p:cNvPr id="7171" name="Title 2"/>
          <p:cNvSpPr>
            <a:spLocks noGrp="1"/>
          </p:cNvSpPr>
          <p:nvPr>
            <p:ph type="title"/>
          </p:nvPr>
        </p:nvSpPr>
        <p:spPr/>
        <p:txBody>
          <a:bodyPr/>
          <a:lstStyle/>
          <a:p>
            <a:r>
              <a:rPr lang="en-US" dirty="0" smtClean="0">
                <a:ea typeface="ＭＳ Ｐゴシック" pitchFamily="34" charset="-128"/>
              </a:rPr>
              <a:t>Secondary Data (1 of 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Administrative data</a:t>
            </a:r>
          </a:p>
          <a:p>
            <a:pPr marL="693738" lvl="1" indent="-292100"/>
            <a:r>
              <a:rPr lang="en-US" dirty="0" smtClean="0">
                <a:ea typeface="ＭＳ Ｐゴシック" pitchFamily="34" charset="-128"/>
              </a:rPr>
              <a:t>Typically generated as part of the process of obtaining insurance reimbursement</a:t>
            </a:r>
          </a:p>
          <a:p>
            <a:pPr marL="693738" lvl="1" indent="-292100"/>
            <a:r>
              <a:rPr lang="en-US" dirty="0" smtClean="0">
                <a:ea typeface="ＭＳ Ｐゴシック" pitchFamily="34" charset="-128"/>
              </a:rPr>
              <a:t>International Classification of Disease (ICD) and Common Procedural Terminology (CPT)</a:t>
            </a:r>
          </a:p>
          <a:p>
            <a:pPr marL="292100" indent="-292100"/>
            <a:r>
              <a:rPr lang="en-US" dirty="0" smtClean="0">
                <a:ea typeface="ＭＳ Ｐゴシック" pitchFamily="34" charset="-128"/>
              </a:rPr>
              <a:t>Pharmacy data</a:t>
            </a:r>
          </a:p>
          <a:p>
            <a:pPr marL="693738" lvl="1" indent="-292100"/>
            <a:r>
              <a:rPr lang="en-US" dirty="0" smtClean="0">
                <a:ea typeface="ＭＳ Ｐゴシック" pitchFamily="34" charset="-128"/>
              </a:rPr>
              <a:t>Claims submitted to insurance companies for payments, as well as pharmacy dispensing records</a:t>
            </a:r>
          </a:p>
          <a:p>
            <a:pPr marL="693738" lvl="1" indent="-292100"/>
            <a:r>
              <a:rPr lang="en-US" dirty="0" smtClean="0">
                <a:ea typeface="ＭＳ Ｐゴシック" pitchFamily="34" charset="-128"/>
              </a:rPr>
              <a:t>National Drug Code (NDC): a unique 10-digit identifier to indicate active ingredient(s), dosage and strength, route of administration, and package size and type</a:t>
            </a:r>
          </a:p>
          <a:p>
            <a:pPr marL="693738" lvl="1" indent="-292100"/>
            <a:endParaRPr lang="en-US" dirty="0" smtClean="0">
              <a:ea typeface="ＭＳ Ｐゴシック" pitchFamily="34" charset="-128"/>
            </a:endParaRPr>
          </a:p>
        </p:txBody>
      </p:sp>
      <p:sp>
        <p:nvSpPr>
          <p:cNvPr id="8195" name="Title 2"/>
          <p:cNvSpPr>
            <a:spLocks noGrp="1"/>
          </p:cNvSpPr>
          <p:nvPr>
            <p:ph type="title"/>
          </p:nvPr>
        </p:nvSpPr>
        <p:spPr/>
        <p:txBody>
          <a:bodyPr/>
          <a:lstStyle/>
          <a:p>
            <a:r>
              <a:rPr lang="en-US" dirty="0" smtClean="0">
                <a:ea typeface="ＭＳ Ｐゴシック" pitchFamily="34" charset="-128"/>
              </a:rPr>
              <a:t>Secondary Data (2 of 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xfrm>
            <a:off x="457200" y="1191768"/>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300" dirty="0" smtClean="0">
                <a:ea typeface="ＭＳ Ｐゴシック" pitchFamily="34" charset="-128"/>
              </a:rPr>
              <a:t>Regulatory data</a:t>
            </a:r>
          </a:p>
          <a:p>
            <a:pPr marL="693738" lvl="1" indent="-292100"/>
            <a:r>
              <a:rPr lang="en-US" sz="2000" dirty="0" smtClean="0">
                <a:ea typeface="ＭＳ Ｐゴシック" pitchFamily="34" charset="-128"/>
              </a:rPr>
              <a:t>The U.S. Food and Drug Administration (FDA) has a vast store of data from regulatory approval submissions.</a:t>
            </a:r>
          </a:p>
          <a:p>
            <a:pPr marL="693738" lvl="1" indent="-292100"/>
            <a:r>
              <a:rPr lang="en-US" sz="2000" dirty="0" smtClean="0">
                <a:solidFill>
                  <a:schemeClr val="bg1"/>
                </a:solidFill>
                <a:ea typeface="ＭＳ Ｐゴシック" pitchFamily="34" charset="-128"/>
              </a:rPr>
              <a:t>The FDA is converting its older datasets into research-appropriate data to be stored into its clinical trial repository. </a:t>
            </a:r>
          </a:p>
          <a:p>
            <a:pPr marL="693738" lvl="1" indent="-292100"/>
            <a:r>
              <a:rPr lang="en-US" sz="2000" dirty="0" smtClean="0">
                <a:solidFill>
                  <a:schemeClr val="bg1"/>
                </a:solidFill>
                <a:ea typeface="ＭＳ Ｐゴシック" pitchFamily="34" charset="-128"/>
              </a:rPr>
              <a:t>These data, however, typically come from efficacy trials rather than effectiveness trials.</a:t>
            </a:r>
          </a:p>
          <a:p>
            <a:pPr marL="292100" indent="-292100"/>
            <a:r>
              <a:rPr lang="en-US" sz="2300" dirty="0" smtClean="0">
                <a:ea typeface="ＭＳ Ｐゴシック" pitchFamily="34" charset="-128"/>
              </a:rPr>
              <a:t>Repurposed trial data or data from completed observational studies </a:t>
            </a:r>
          </a:p>
          <a:p>
            <a:pPr marL="693738" lvl="1" indent="-292100"/>
            <a:r>
              <a:rPr lang="en-US" sz="2000" dirty="0" smtClean="0">
                <a:ea typeface="ＭＳ Ｐゴシック" pitchFamily="34" charset="-128"/>
              </a:rPr>
              <a:t>Investigators who conduct clinical research studies funded by the Federal Government are mandated to make their data publicly available. </a:t>
            </a:r>
          </a:p>
          <a:p>
            <a:pPr marL="693738" lvl="1" indent="-292100"/>
            <a:r>
              <a:rPr lang="en-US" sz="2000" dirty="0" smtClean="0">
                <a:solidFill>
                  <a:schemeClr val="bg1"/>
                </a:solidFill>
                <a:ea typeface="ＭＳ Ｐゴシック" pitchFamily="34" charset="-128"/>
              </a:rPr>
              <a:t>The available data are limited to what were collected.</a:t>
            </a:r>
          </a:p>
          <a:p>
            <a:pPr marL="693738" lvl="1" indent="-292100"/>
            <a:endParaRPr lang="en-US" sz="2400" dirty="0" smtClean="0">
              <a:ea typeface="ＭＳ Ｐゴシック" pitchFamily="34" charset="-128"/>
            </a:endParaRPr>
          </a:p>
        </p:txBody>
      </p:sp>
      <p:sp>
        <p:nvSpPr>
          <p:cNvPr id="9219" name="Title 2"/>
          <p:cNvSpPr>
            <a:spLocks noGrp="1"/>
          </p:cNvSpPr>
          <p:nvPr>
            <p:ph type="title"/>
          </p:nvPr>
        </p:nvSpPr>
        <p:spPr/>
        <p:txBody>
          <a:bodyPr/>
          <a:lstStyle/>
          <a:p>
            <a:r>
              <a:rPr lang="en-US" dirty="0" smtClean="0">
                <a:ea typeface="ＭＳ Ｐゴシック" pitchFamily="34" charset="-128"/>
              </a:rPr>
              <a:t>Secondary Data (3 of 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dirty="0" smtClean="0">
                <a:ea typeface="ＭＳ Ｐゴシック" pitchFamily="34" charset="-128"/>
              </a:rPr>
              <a:t>Required data elements</a:t>
            </a:r>
          </a:p>
          <a:p>
            <a:pPr marL="694436" lvl="1" indent="-292100">
              <a:defRPr/>
            </a:pPr>
            <a:r>
              <a:rPr lang="en-US" dirty="0" smtClean="0">
                <a:ea typeface="ＭＳ Ｐゴシック" pitchFamily="34" charset="-128"/>
              </a:rPr>
              <a:t>Identify the minimum data requirements </a:t>
            </a:r>
            <a:r>
              <a:rPr lang="en-US" dirty="0">
                <a:ea typeface="ＭＳ Ｐゴシック" pitchFamily="34" charset="-128"/>
              </a:rPr>
              <a:t>a priori </a:t>
            </a:r>
            <a:endParaRPr lang="en-US" dirty="0" smtClean="0">
              <a:ea typeface="ＭＳ Ｐゴシック" pitchFamily="34" charset="-128"/>
            </a:endParaRPr>
          </a:p>
          <a:p>
            <a:pPr marL="693738" lvl="1" indent="-292100">
              <a:defRPr/>
            </a:pPr>
            <a:r>
              <a:rPr lang="en-US" dirty="0" smtClean="0">
                <a:ea typeface="ＭＳ Ｐゴシック" pitchFamily="34" charset="-128"/>
              </a:rPr>
              <a:t>Supplement datasets by predicting absent data variables or by linking to available data</a:t>
            </a:r>
          </a:p>
          <a:p>
            <a:pPr marL="292100" indent="-292100">
              <a:defRPr/>
            </a:pPr>
            <a:r>
              <a:rPr lang="en-US" dirty="0" smtClean="0">
                <a:ea typeface="ＭＳ Ｐゴシック" pitchFamily="34" charset="-128"/>
              </a:rPr>
              <a:t>Time period and duration of followup</a:t>
            </a:r>
          </a:p>
          <a:p>
            <a:pPr marL="694436" lvl="1" indent="-292100">
              <a:defRPr/>
            </a:pPr>
            <a:r>
              <a:rPr lang="en-US" dirty="0" smtClean="0">
                <a:ea typeface="ＭＳ Ｐゴシック" pitchFamily="34" charset="-128"/>
              </a:rPr>
              <a:t>Essential that the data capture the time period of relevance</a:t>
            </a:r>
          </a:p>
          <a:p>
            <a:pPr marL="694436" lvl="1" indent="-292100">
              <a:defRPr/>
            </a:pPr>
            <a:r>
              <a:rPr lang="en-US" dirty="0" smtClean="0">
                <a:ea typeface="ＭＳ Ｐゴシック" pitchFamily="34" charset="-128"/>
              </a:rPr>
              <a:t>Inadequate length of followup often makes data unusable</a:t>
            </a:r>
          </a:p>
          <a:p>
            <a:pPr marL="694436" lvl="1" indent="-292100">
              <a:defRPr/>
            </a:pPr>
            <a:r>
              <a:rPr lang="en-US" dirty="0" smtClean="0">
                <a:ea typeface="ＭＳ Ｐゴシック" pitchFamily="34" charset="-128"/>
              </a:rPr>
              <a:t>Followup should take the natural history of the outcomes into account</a:t>
            </a:r>
          </a:p>
        </p:txBody>
      </p:sp>
      <p:sp>
        <p:nvSpPr>
          <p:cNvPr id="10243" name="Title 2"/>
          <p:cNvSpPr>
            <a:spLocks noGrp="1"/>
          </p:cNvSpPr>
          <p:nvPr>
            <p:ph type="title"/>
          </p:nvPr>
        </p:nvSpPr>
        <p:spPr/>
        <p:txBody>
          <a:bodyPr/>
          <a:lstStyle/>
          <a:p>
            <a:r>
              <a:rPr lang="en-US" dirty="0" smtClean="0">
                <a:ea typeface="ＭＳ Ｐゴシック" pitchFamily="34" charset="-128"/>
              </a:rPr>
              <a:t>Considerations for Selecting Data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300" dirty="0" smtClean="0">
                <a:ea typeface="ＭＳ Ｐゴシック" pitchFamily="34" charset="-128"/>
              </a:rPr>
              <a:t>Missing data</a:t>
            </a:r>
          </a:p>
          <a:p>
            <a:pPr marL="693738" lvl="1" indent="-292100">
              <a:defRPr/>
            </a:pPr>
            <a:r>
              <a:rPr lang="en-US" sz="2000" dirty="0" smtClean="0">
                <a:ea typeface="ＭＳ Ｐゴシック" pitchFamily="34" charset="-128"/>
              </a:rPr>
              <a:t>Can compromise validity of the study, depending on whether there is a pattern in the type and extent of “missingness” </a:t>
            </a:r>
          </a:p>
          <a:p>
            <a:pPr marL="693738" lvl="1" indent="-292100">
              <a:defRPr/>
            </a:pPr>
            <a:r>
              <a:rPr lang="en-US" sz="2000" dirty="0" smtClean="0">
                <a:ea typeface="ＭＳ Ｐゴシック" pitchFamily="34" charset="-128"/>
              </a:rPr>
              <a:t>Define a priori an acceptable percent of missing data for key data elements required for analysis</a:t>
            </a:r>
          </a:p>
          <a:p>
            <a:pPr marL="693738" lvl="1" indent="-292100">
              <a:defRPr/>
            </a:pPr>
            <a:r>
              <a:rPr lang="en-US" sz="2000" dirty="0" smtClean="0">
                <a:solidFill>
                  <a:schemeClr val="bg1"/>
                </a:solidFill>
                <a:ea typeface="ＭＳ Ｐゴシック" pitchFamily="34" charset="-128"/>
              </a:rPr>
              <a:t>Use imputation techniques for missing data</a:t>
            </a:r>
          </a:p>
          <a:p>
            <a:pPr marL="292100" indent="-292100">
              <a:defRPr/>
            </a:pPr>
            <a:r>
              <a:rPr lang="en-US" sz="2300" dirty="0" smtClean="0">
                <a:ea typeface="ＭＳ Ｐゴシック" pitchFamily="34" charset="-128"/>
              </a:rPr>
              <a:t>Changes that may alter data availability and consistency over time</a:t>
            </a:r>
          </a:p>
          <a:p>
            <a:pPr marL="694436" lvl="1" indent="-292100">
              <a:defRPr/>
            </a:pPr>
            <a:r>
              <a:rPr lang="en-US" sz="2000" dirty="0" smtClean="0">
                <a:ea typeface="ＭＳ Ｐゴシック" pitchFamily="34" charset="-128"/>
              </a:rPr>
              <a:t>Is either a singular event or a gradual shift over time</a:t>
            </a:r>
          </a:p>
          <a:p>
            <a:pPr marL="694436" lvl="1" indent="-292100">
              <a:defRPr/>
            </a:pPr>
            <a:r>
              <a:rPr lang="en-US" sz="2000" dirty="0" smtClean="0">
                <a:ea typeface="ＭＳ Ｐゴシック" pitchFamily="34" charset="-128"/>
              </a:rPr>
              <a:t>Evaluate points in time where the database is discontinuous (trend breaks)</a:t>
            </a:r>
          </a:p>
        </p:txBody>
      </p:sp>
      <p:sp>
        <p:nvSpPr>
          <p:cNvPr id="11267" name="Title 2"/>
          <p:cNvSpPr>
            <a:spLocks noGrp="1"/>
          </p:cNvSpPr>
          <p:nvPr>
            <p:ph type="title"/>
          </p:nvPr>
        </p:nvSpPr>
        <p:spPr/>
        <p:txBody>
          <a:bodyPr/>
          <a:lstStyle/>
          <a:p>
            <a:r>
              <a:rPr lang="en-US" dirty="0" smtClean="0">
                <a:ea typeface="ＭＳ Ｐゴシック" pitchFamily="34" charset="-128"/>
              </a:rPr>
              <a:t>Ensuring Quality Data (1 of 2)</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6095</TotalTime>
  <Words>6301</Words>
  <Application>Microsoft Macintosh PowerPoint</Application>
  <PresentationFormat>On-screen Show (4:3)</PresentationFormat>
  <Paragraphs>254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EHC-slide-template-final-2011</vt:lpstr>
      <vt:lpstr>Selection of Data Sources for Observational Comparative Effectiveness Research</vt:lpstr>
      <vt:lpstr>Outline of Material</vt:lpstr>
      <vt:lpstr>Introduction</vt:lpstr>
      <vt:lpstr>Primary Data</vt:lpstr>
      <vt:lpstr>Secondary Data (1 of 3)</vt:lpstr>
      <vt:lpstr>Secondary Data (2 of 3)</vt:lpstr>
      <vt:lpstr>Secondary Data (3 of 3)</vt:lpstr>
      <vt:lpstr>Considerations for Selecting Data</vt:lpstr>
      <vt:lpstr>Ensuring Quality Data (1 of 2)</vt:lpstr>
      <vt:lpstr>Ensuring Quality Data (2 of 2)</vt:lpstr>
      <vt:lpstr>Emerging Issues and Opportunities (1 of 2)</vt:lpstr>
      <vt:lpstr>Emerging Issues and Opportunities (2 of 2) </vt:lpstr>
      <vt:lpstr>Summary Checklist (1 of 2)</vt:lpstr>
      <vt:lpstr>Summary Checklist (2 of 2)</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387</cp:revision>
  <cp:lastPrinted>2012-09-19T23:06:02Z</cp:lastPrinted>
  <dcterms:created xsi:type="dcterms:W3CDTF">2011-03-23T16:45:48Z</dcterms:created>
  <dcterms:modified xsi:type="dcterms:W3CDTF">2013-09-01T20:19:06Z</dcterms:modified>
</cp:coreProperties>
</file>