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18"/>
  </p:notesMasterIdLst>
  <p:handoutMasterIdLst>
    <p:handoutMasterId r:id="rId19"/>
  </p:handoutMasterIdLst>
  <p:sldIdLst>
    <p:sldId id="256" r:id="rId2"/>
    <p:sldId id="257" r:id="rId3"/>
    <p:sldId id="271" r:id="rId4"/>
    <p:sldId id="279" r:id="rId5"/>
    <p:sldId id="260" r:id="rId6"/>
    <p:sldId id="261" r:id="rId7"/>
    <p:sldId id="262" r:id="rId8"/>
    <p:sldId id="259" r:id="rId9"/>
    <p:sldId id="263" r:id="rId10"/>
    <p:sldId id="264" r:id="rId11"/>
    <p:sldId id="265" r:id="rId12"/>
    <p:sldId id="267" r:id="rId13"/>
    <p:sldId id="268" r:id="rId14"/>
    <p:sldId id="280" r:id="rId15"/>
    <p:sldId id="273" r:id="rId16"/>
    <p:sldId id="270"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toyer, Pamela Paradis" initials="MP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8" autoAdjust="0"/>
    <p:restoredTop sz="63178" autoAdjust="0"/>
  </p:normalViewPr>
  <p:slideViewPr>
    <p:cSldViewPr>
      <p:cViewPr varScale="1">
        <p:scale>
          <a:sx n="67" d="100"/>
          <a:sy n="67" d="100"/>
        </p:scale>
        <p:origin x="-120" y="-93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53" d="100"/>
          <a:sy n="53" d="100"/>
        </p:scale>
        <p:origin x="-28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074252ED-D63E-4E50-B535-8FBA4B92561D}" type="datetimeFigureOut">
              <a:rPr lang="en-US"/>
              <a:pPr>
                <a:defRPr/>
              </a:pPr>
              <a:t>9/1/13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404041A-AF34-414E-9AFF-76B117E5C928}" type="slidenum">
              <a:rPr lang="en-US"/>
              <a:pPr>
                <a:defRPr/>
              </a:pPr>
              <a:t>‹#›</a:t>
            </a:fld>
            <a:endParaRPr lang="en-US" dirty="0"/>
          </a:p>
        </p:txBody>
      </p:sp>
    </p:spTree>
    <p:extLst>
      <p:ext uri="{BB962C8B-B14F-4D97-AF65-F5344CB8AC3E}">
        <p14:creationId xmlns:p14="http://schemas.microsoft.com/office/powerpoint/2010/main" val="21737183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 name="Slide Number Placeholder 1"/>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DCB0B6-55C3-FF42-8FB4-DE0D03414976}" type="slidenum">
              <a:rPr lang="en-US" smtClean="0"/>
              <a:pPr/>
              <a:t>‹#›</a:t>
            </a:fld>
            <a:endParaRPr lang="en-US" dirty="0"/>
          </a:p>
        </p:txBody>
      </p:sp>
    </p:spTree>
    <p:extLst>
      <p:ext uri="{BB962C8B-B14F-4D97-AF65-F5344CB8AC3E}">
        <p14:creationId xmlns:p14="http://schemas.microsoft.com/office/powerpoint/2010/main" val="364378322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solidFill>
                  <a:srgbClr val="000000"/>
                </a:solidFill>
                <a:ea typeface="ＭＳ Ｐゴシック" pitchFamily="34" charset="-128"/>
              </a:rPr>
              <a:t>Sensitivity Analysis for Observational Comparative Effectiveness Research</a:t>
            </a:r>
          </a:p>
          <a:p>
            <a:r>
              <a:rPr lang="en-US" dirty="0" smtClean="0">
                <a:solidFill>
                  <a:srgbClr val="000000"/>
                </a:solidFill>
                <a:ea typeface="ＭＳ Ｐゴシック" pitchFamily="34" charset="-128"/>
              </a:rPr>
              <a:t>This slide set is based on a user guide titled </a:t>
            </a:r>
            <a:r>
              <a:rPr lang="en-US" i="1" dirty="0" smtClean="0">
                <a:ea typeface="ＭＳ Ｐゴシック" pitchFamily="34" charset="-128"/>
              </a:rPr>
              <a:t>Developing a Protocol for Observational Comparative Effectiveness Research: A User</a:t>
            </a:r>
            <a:r>
              <a:rPr lang="ja-JP" altLang="en-US" i="1" dirty="0" smtClean="0">
                <a:ea typeface="ＭＳ Ｐゴシック" pitchFamily="34" charset="-128"/>
              </a:rPr>
              <a:t>’</a:t>
            </a:r>
            <a:r>
              <a:rPr lang="en-US" altLang="ja-JP" i="1" dirty="0" smtClean="0">
                <a:ea typeface="ＭＳ Ｐゴシック" pitchFamily="34" charset="-128"/>
              </a:rPr>
              <a:t>s Guide</a:t>
            </a:r>
            <a:r>
              <a:rPr lang="en-US" altLang="ja-JP" dirty="0" smtClean="0">
                <a:ea typeface="ＭＳ Ｐゴシック" pitchFamily="34" charset="-128"/>
              </a:rPr>
              <a:t>, which was developed by the Outcome DEcIDE Center (Quintiles Outcome, Cambridge, MA) for the </a:t>
            </a:r>
            <a:r>
              <a:rPr lang="en-US" altLang="ja-JP" dirty="0" smtClean="0">
                <a:solidFill>
                  <a:srgbClr val="000000"/>
                </a:solidFill>
                <a:ea typeface="ＭＳ Ｐゴシック" pitchFamily="34" charset="-128"/>
              </a:rPr>
              <a:t>Agency for Healthcare Research and Quality </a:t>
            </a:r>
            <a:r>
              <a:rPr lang="en-US" altLang="ja-JP" dirty="0" smtClean="0">
                <a:ea typeface="ＭＳ Ｐゴシック" pitchFamily="34" charset="-128"/>
              </a:rPr>
              <a:t>under Contract No. HHSA 290-2005-0016-I TO10 (AHRQ Publication No. 12-EHC099. Rockville, MD: Agency for Healthcare Research and Quality; January 2013).</a:t>
            </a:r>
          </a:p>
          <a:p>
            <a:endParaRPr lang="en-US" dirty="0" smtClean="0">
              <a:ea typeface="ＭＳ Ｐゴシック" pitchFamily="34" charset="-128"/>
            </a:endParaRPr>
          </a:p>
          <a:p>
            <a:r>
              <a:rPr lang="en-US" dirty="0" smtClean="0">
                <a:solidFill>
                  <a:srgbClr val="000000"/>
                </a:solidFill>
                <a:ea typeface="ＭＳ Ｐゴシック" pitchFamily="34" charset="-128"/>
              </a:rPr>
              <a:t>This presentation covers chapter 11 of the </a:t>
            </a:r>
            <a:r>
              <a:rPr lang="en-US" i="1" dirty="0" smtClean="0">
                <a:solidFill>
                  <a:srgbClr val="000000"/>
                </a:solidFill>
                <a:ea typeface="ＭＳ Ｐゴシック" pitchFamily="34" charset="-128"/>
              </a:rPr>
              <a:t>User’s Guide </a:t>
            </a:r>
            <a:r>
              <a:rPr lang="en-US" i="0" dirty="0" smtClean="0">
                <a:solidFill>
                  <a:srgbClr val="000000"/>
                </a:solidFill>
                <a:ea typeface="ＭＳ Ｐゴシック" pitchFamily="34" charset="-128"/>
              </a:rPr>
              <a:t>and </a:t>
            </a:r>
            <a:r>
              <a:rPr lang="en-US" dirty="0" smtClean="0">
                <a:solidFill>
                  <a:srgbClr val="000000"/>
                </a:solidFill>
                <a:ea typeface="ＭＳ Ｐゴシック" pitchFamily="34" charset="-128"/>
              </a:rPr>
              <a:t>focuses on sensitivity analysis for observational comparative effectiveness research.</a:t>
            </a:r>
          </a:p>
          <a:p>
            <a:endParaRPr lang="en-US" dirty="0" smtClean="0">
              <a:ea typeface="ＭＳ Ｐゴシック" pitchFamily="34" charset="-128"/>
            </a:endParaRPr>
          </a:p>
          <a:p>
            <a:pPr marL="0" marR="0" lvl="0" indent="0" algn="l" defTabSz="914400" rtl="0" eaLnBrk="0" fontAlgn="base" latinLnBrk="0" hangingPunct="0">
              <a:spcBef>
                <a:spcPct val="30000"/>
              </a:spcBef>
              <a:spcAft>
                <a:spcPct val="0"/>
              </a:spcAft>
              <a:buClrTx/>
              <a:buSzTx/>
              <a:buFontTx/>
              <a:buNone/>
              <a:tabLst/>
              <a:defRPr/>
            </a:pPr>
            <a:r>
              <a:rPr kumimoji="0" lang="en-US" b="0" i="0" u="none" strike="noStrike" kern="1200" cap="none" spc="0" normalizeH="0" baseline="0" noProof="0" dirty="0" smtClean="0">
                <a:ln>
                  <a:noFill/>
                </a:ln>
                <a:solidFill>
                  <a:prstClr val="black"/>
                </a:solidFill>
                <a:effectLst/>
                <a:uLnTx/>
                <a:uFillTx/>
                <a:ea typeface="ＭＳ Ｐゴシック" pitchFamily="34" charset="-128"/>
                <a:cs typeface="+mn-cs"/>
              </a:rPr>
              <a:t>Reference:</a:t>
            </a:r>
          </a:p>
          <a:p>
            <a:pPr marL="0" marR="0" lvl="0" indent="0" algn="l" defTabSz="914400" rtl="0" eaLnBrk="0" fontAlgn="base" latinLnBrk="0" hangingPunct="0">
              <a:spcBef>
                <a:spcPct val="30000"/>
              </a:spcBef>
              <a:spcAft>
                <a:spcPct val="0"/>
              </a:spcAft>
              <a:buClrTx/>
              <a:buSzTx/>
              <a:buFontTx/>
              <a:buNone/>
              <a:tabLst/>
              <a:defRPr/>
            </a:pPr>
            <a:r>
              <a:rPr kumimoji="0" lang="en-US" b="0" i="0" u="none" strike="noStrike" kern="1200" cap="none" spc="0" normalizeH="0" baseline="0" noProof="0" dirty="0" smtClean="0">
                <a:ln>
                  <a:noFill/>
                </a:ln>
                <a:solidFill>
                  <a:prstClr val="black"/>
                </a:solidFill>
                <a:effectLst/>
                <a:uLnTx/>
                <a:uFillTx/>
                <a:ea typeface="ＭＳ Ｐゴシック" pitchFamily="34" charset="-128"/>
                <a:cs typeface="+mn-cs"/>
              </a:rPr>
              <a:t>Delaney JAC, Seeger J. Sensitivity analysis. In: Velentgas P and Dreyer NA, eds. Developing a Protocol for Observational Comparative Effectiveness Research: A User's Guide. Rockville, MD: Agency for Healthcare Research and Quality; </a:t>
            </a:r>
            <a:r>
              <a:rPr lang="en-US" dirty="0" smtClean="0">
                <a:solidFill>
                  <a:prstClr val="black"/>
                </a:solidFill>
                <a:ea typeface="ＭＳ Ｐゴシック" pitchFamily="34" charset="-128"/>
              </a:rPr>
              <a:t>January 2013</a:t>
            </a:r>
            <a:r>
              <a:rPr kumimoji="0" lang="en-US" b="0" i="0" u="none" strike="noStrike" kern="1200" cap="none" spc="0" normalizeH="0" baseline="0" noProof="0" dirty="0" smtClean="0">
                <a:ln>
                  <a:noFill/>
                </a:ln>
                <a:solidFill>
                  <a:prstClr val="black"/>
                </a:solidFill>
                <a:effectLst/>
                <a:uLnTx/>
                <a:uFillTx/>
                <a:ea typeface="ＭＳ Ｐゴシック" pitchFamily="34" charset="-128"/>
                <a:cs typeface="+mn-cs"/>
              </a:rPr>
              <a:t>. </a:t>
            </a:r>
            <a:r>
              <a:rPr kumimoji="0" lang="en-US" i="0" u="none" strike="noStrike" kern="1200" cap="none" spc="0" normalizeH="0" baseline="0" noProof="0" dirty="0" smtClean="0">
                <a:ln>
                  <a:noFill/>
                </a:ln>
                <a:solidFill>
                  <a:prstClr val="black"/>
                </a:solidFill>
                <a:effectLst/>
                <a:uLnTx/>
                <a:uFillTx/>
                <a:ea typeface="ＭＳ Ｐゴシック" pitchFamily="34" charset="-128"/>
                <a:cs typeface="+mn-cs"/>
              </a:rPr>
              <a:t>p.</a:t>
            </a:r>
            <a:r>
              <a:rPr kumimoji="0" lang="en-US" i="0" u="none" strike="noStrike" kern="1200" cap="none" spc="0" normalizeH="0" noProof="0" dirty="0" smtClean="0">
                <a:ln>
                  <a:noFill/>
                </a:ln>
                <a:solidFill>
                  <a:prstClr val="black"/>
                </a:solidFill>
                <a:effectLst/>
                <a:uLnTx/>
                <a:uFillTx/>
                <a:ea typeface="ＭＳ Ｐゴシック" pitchFamily="34" charset="-128"/>
                <a:cs typeface="+mn-cs"/>
              </a:rPr>
              <a:t> </a:t>
            </a:r>
            <a:r>
              <a:rPr kumimoji="0" lang="en-US" i="0" u="none" strike="noStrike" kern="1200" cap="none" spc="0" normalizeH="0" baseline="0" noProof="0" dirty="0" smtClean="0">
                <a:ln>
                  <a:noFill/>
                </a:ln>
                <a:solidFill>
                  <a:prstClr val="black"/>
                </a:solidFill>
                <a:effectLst/>
                <a:uLnTx/>
                <a:uFillTx/>
                <a:ea typeface="ＭＳ Ｐゴシック" pitchFamily="34" charset="-128"/>
                <a:cs typeface="+mn-cs"/>
              </a:rPr>
              <a:t>145-160</a:t>
            </a:r>
            <a:r>
              <a:rPr kumimoji="0" lang="en-US" b="1" i="0" u="none" strike="noStrike" kern="1200" cap="none" spc="0" normalizeH="0" baseline="0" noProof="0" dirty="0" smtClean="0">
                <a:ln>
                  <a:noFill/>
                </a:ln>
                <a:solidFill>
                  <a:prstClr val="black"/>
                </a:solidFill>
                <a:effectLst/>
                <a:uLnTx/>
                <a:uFillTx/>
                <a:ea typeface="ＭＳ Ｐゴシック" pitchFamily="34" charset="-128"/>
                <a:cs typeface="+mn-cs"/>
              </a:rPr>
              <a:t>.</a:t>
            </a:r>
            <a:r>
              <a:rPr kumimoji="0" lang="en-US" b="1" i="0" u="none" strike="noStrike" kern="1200" cap="none" spc="0" normalizeH="0" noProof="0" dirty="0" smtClean="0">
                <a:ln>
                  <a:noFill/>
                </a:ln>
                <a:solidFill>
                  <a:prstClr val="black"/>
                </a:solidFill>
                <a:effectLst/>
                <a:uLnTx/>
                <a:uFillTx/>
                <a:ea typeface="ＭＳ Ｐゴシック" pitchFamily="34" charset="-128"/>
                <a:cs typeface="+mn-cs"/>
              </a:rPr>
              <a:t> </a:t>
            </a:r>
            <a:r>
              <a:rPr kumimoji="0" lang="en-US" b="0" i="0" u="none" strike="noStrike" kern="1200" cap="none" spc="0" normalizeH="0" baseline="0" noProof="0" dirty="0" smtClean="0">
                <a:ln>
                  <a:noFill/>
                </a:ln>
                <a:solidFill>
                  <a:prstClr val="black"/>
                </a:solidFill>
                <a:effectLst/>
                <a:uLnTx/>
                <a:uFillTx/>
                <a:ea typeface="ＭＳ Ｐゴシック" pitchFamily="34" charset="-128"/>
                <a:cs typeface="+mn-cs"/>
              </a:rPr>
              <a:t>AHRQ Publication No. </a:t>
            </a:r>
            <a:r>
              <a:rPr kumimoji="0" lang="en-US" altLang="ja-JP" b="0" i="0" u="none" strike="noStrike" kern="1200" cap="none" spc="0" normalizeH="0" baseline="0" noProof="0" dirty="0" smtClean="0">
                <a:ln>
                  <a:noFill/>
                </a:ln>
                <a:solidFill>
                  <a:prstClr val="black"/>
                </a:solidFill>
                <a:effectLst/>
                <a:uLnTx/>
                <a:uFillTx/>
                <a:ea typeface="ＭＳ Ｐゴシック" pitchFamily="34" charset="-128"/>
                <a:cs typeface="+mn-cs"/>
              </a:rPr>
              <a:t>12-EHC099.</a:t>
            </a:r>
            <a:r>
              <a:rPr kumimoji="0" lang="en-US" b="0" i="0" u="none" strike="noStrike" kern="1200" cap="none" spc="0" normalizeH="0" baseline="0" noProof="0" dirty="0" smtClean="0">
                <a:ln>
                  <a:noFill/>
                </a:ln>
                <a:solidFill>
                  <a:prstClr val="black"/>
                </a:solidFill>
                <a:effectLst/>
                <a:uLnTx/>
                <a:uFillTx/>
                <a:ea typeface="ＭＳ Ｐゴシック" pitchFamily="34" charset="-128"/>
                <a:cs typeface="+mn-cs"/>
              </a:rPr>
              <a:t> Available at www.effectivehealthcare.ahrq.gov/Methods-OCER.cfm.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lnSpc>
                <a:spcPct val="120000"/>
              </a:lnSpc>
              <a:defRPr/>
            </a:pPr>
            <a:r>
              <a:rPr lang="en-US" b="1" dirty="0" smtClean="0"/>
              <a:t>Cohort Definition and Statistical Approaches</a:t>
            </a:r>
            <a:endParaRPr lang="en-US" dirty="0" smtClean="0"/>
          </a:p>
          <a:p>
            <a:pPr>
              <a:lnSpc>
                <a:spcPct val="120000"/>
              </a:lnSpc>
              <a:defRPr/>
            </a:pPr>
            <a:r>
              <a:rPr lang="en-US" dirty="0" smtClean="0"/>
              <a:t>It can be extremely useful to consider the use of more than one cohort definition or statistical approach to ensure that the effect estimate is robust to the assumptions behind these approaches. For example, Samy Suissa (2008) illustrated how the choice of cohort definition can affect effect estimates; he considered five different approaches to defining a cohort, first with person-time incorrectly allocated (causing immortal time bias) and then repeated these analyses with person-time correctly allocated (giving correct estimates). Disparate hazard ratios were obtained when the cohorts were defined differently, illustrating the value of using varying assumptions to hone in on an understanding of the stability of the associations under study with different analytical approaches.</a:t>
            </a:r>
          </a:p>
          <a:p>
            <a:pPr>
              <a:lnSpc>
                <a:spcPct val="120000"/>
              </a:lnSpc>
              <a:defRPr/>
            </a:pPr>
            <a:endParaRPr lang="en-US" dirty="0" smtClean="0"/>
          </a:p>
          <a:p>
            <a:pPr>
              <a:lnSpc>
                <a:spcPct val="120000"/>
              </a:lnSpc>
              <a:defRPr/>
            </a:pPr>
            <a:r>
              <a:rPr lang="en-US" dirty="0" smtClean="0"/>
              <a:t>One can also consider the method of covariate adjustment to see if it might result in changes in the effect estimates. One option to consider as an adjunct analysis is the use of a high-dimensional propensity score, which is well suited to handling situations in which there are multiple weak confounding variables and is a good method for validating the results of conventional regression models. Another option that can be used, when the data permit it, is an instrumental variable analysis to assess the extent of bias due to unmeasured confounding. This type of analysis has the potential to account for unmeasured confounding factors.</a:t>
            </a:r>
          </a:p>
          <a:p>
            <a:pPr>
              <a:lnSpc>
                <a:spcPct val="120000"/>
              </a:lnSpc>
              <a:defRPr/>
            </a:pPr>
            <a:endParaRPr lang="en-US" dirty="0" smtClean="0"/>
          </a:p>
          <a:p>
            <a:pPr>
              <a:lnSpc>
                <a:spcPct val="120000"/>
              </a:lnSpc>
              <a:defRPr/>
            </a:pPr>
            <a:r>
              <a:rPr lang="en-US" dirty="0" smtClean="0">
                <a:ea typeface="ＭＳ Ｐゴシック" pitchFamily="34" charset="-128"/>
              </a:rPr>
              <a:t>References:</a:t>
            </a:r>
          </a:p>
          <a:p>
            <a:pPr lvl="0">
              <a:lnSpc>
                <a:spcPct val="12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a:p>
            <a:pPr>
              <a:lnSpc>
                <a:spcPct val="120000"/>
              </a:lnSpc>
              <a:defRPr/>
            </a:pPr>
            <a:endParaRPr lang="en-US" dirty="0" smtClean="0"/>
          </a:p>
          <a:p>
            <a:pPr>
              <a:lnSpc>
                <a:spcPct val="120000"/>
              </a:lnSpc>
              <a:defRPr/>
            </a:pPr>
            <a:r>
              <a:rPr lang="en-US" dirty="0" smtClean="0"/>
              <a:t>Suissa S. Immortal time bias in pharmacoepidemiology. </a:t>
            </a:r>
            <a:r>
              <a:rPr lang="de-CH" dirty="0" smtClean="0"/>
              <a:t>Am J Epidemiol 2008 Feb 15;167(4):492-9. PMID: </a:t>
            </a:r>
            <a:r>
              <a:rPr lang="en-US" dirty="0" smtClean="0"/>
              <a:t>18056625.</a:t>
            </a:r>
          </a:p>
          <a:p>
            <a:pPr>
              <a:lnSpc>
                <a:spcPct val="120000"/>
              </a:lnSpc>
              <a:defRPr/>
            </a:pPr>
            <a:r>
              <a:rPr lang="de-CH" dirty="0" smtClean="0"/>
              <a:t>http://www.ncbi.nlm.nih.gov/pubmed/</a:t>
            </a:r>
            <a:r>
              <a:rPr lang="en-US" dirty="0" smtClean="0"/>
              <a:t>18056625</a:t>
            </a:r>
            <a:endParaRPr lang="de-CH"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a:lnSpc>
                <a:spcPct val="120000"/>
              </a:lnSpc>
            </a:pPr>
            <a:r>
              <a:rPr lang="en-US" b="1" dirty="0" smtClean="0">
                <a:ea typeface="ＭＳ Ｐゴシック" pitchFamily="34" charset="-128"/>
              </a:rPr>
              <a:t>Statistical Assumptions</a:t>
            </a:r>
            <a:endParaRPr lang="en-US" dirty="0" smtClean="0">
              <a:ea typeface="ＭＳ Ｐゴシック" pitchFamily="34" charset="-128"/>
            </a:endParaRPr>
          </a:p>
          <a:p>
            <a:pPr>
              <a:lnSpc>
                <a:spcPct val="120000"/>
              </a:lnSpc>
            </a:pPr>
            <a:endParaRPr lang="en-US" dirty="0" smtClean="0">
              <a:ea typeface="ＭＳ Ｐゴシック" pitchFamily="34" charset="-128"/>
            </a:endParaRPr>
          </a:p>
          <a:p>
            <a:pPr>
              <a:lnSpc>
                <a:spcPct val="120000"/>
              </a:lnSpc>
            </a:pPr>
            <a:r>
              <a:rPr lang="en-US" b="1" dirty="0" smtClean="0">
                <a:ea typeface="ＭＳ Ｐゴシック" pitchFamily="34" charset="-128"/>
              </a:rPr>
              <a:t>Covariate and Outcome Distributions</a:t>
            </a:r>
          </a:p>
          <a:p>
            <a:pPr>
              <a:lnSpc>
                <a:spcPct val="120000"/>
              </a:lnSpc>
            </a:pPr>
            <a:r>
              <a:rPr lang="en-US" dirty="0" smtClean="0">
                <a:ea typeface="ＭＳ Ｐゴシック" pitchFamily="34" charset="-128"/>
              </a:rPr>
              <a:t>There are many variables where the association with the outcome may be better represented as a transformation of the original variable. The most common option for transforming a continuous variable is to create categories (e.g., quintiles derived from the dataset or specific cut points). This approach has the advantages of simplicity and transparency, as well as being relatively nonparametric. However, unless the cut points have clinical meaning, they can make studies difficult to compare with one another. The precise choice of transformation requires knowledge of the distribution of the covariate.</a:t>
            </a:r>
          </a:p>
          <a:p>
            <a:pPr>
              <a:lnSpc>
                <a:spcPct val="120000"/>
              </a:lnSpc>
            </a:pPr>
            <a:endParaRPr lang="en-US" dirty="0" smtClean="0">
              <a:ea typeface="ＭＳ Ｐゴシック" pitchFamily="34" charset="-128"/>
            </a:endParaRPr>
          </a:p>
          <a:p>
            <a:pPr>
              <a:lnSpc>
                <a:spcPct val="120000"/>
              </a:lnSpc>
            </a:pPr>
            <a:r>
              <a:rPr lang="en-US" b="1" dirty="0" smtClean="0">
                <a:ea typeface="ＭＳ Ｐゴシック" pitchFamily="34" charset="-128"/>
              </a:rPr>
              <a:t>Functional Form</a:t>
            </a:r>
            <a:endParaRPr lang="en-US" dirty="0" smtClean="0">
              <a:ea typeface="ＭＳ Ｐゴシック" pitchFamily="34" charset="-128"/>
            </a:endParaRPr>
          </a:p>
          <a:p>
            <a:pPr>
              <a:lnSpc>
                <a:spcPct val="120000"/>
              </a:lnSpc>
            </a:pPr>
            <a:r>
              <a:rPr lang="en-US" dirty="0" smtClean="0">
                <a:ea typeface="ＭＳ Ｐゴシック" pitchFamily="34" charset="-128"/>
              </a:rPr>
              <a:t>The functional form is the assumed mathematical association between variables in a statistical model, and sensitivity analyses can be employed to evaluate the effect of different assumptions. There are numerous potential variations in functional form that can be the subject of a sensitivity analysis, including the degree of polynomial expressions, splines, or additive rather than multiplicative joint effects of covariates in the prediction of both exposures and outcomes. Transformations should be used with caution when looking at the primary exposure, as they can be susceptible to overfit.</a:t>
            </a:r>
          </a:p>
          <a:p>
            <a:pPr>
              <a:lnSpc>
                <a:spcPct val="120000"/>
              </a:lnSpc>
            </a:pPr>
            <a:endParaRPr lang="en-US" dirty="0" smtClean="0">
              <a:ea typeface="ＭＳ Ｐゴシック" pitchFamily="34" charset="-128"/>
            </a:endParaRPr>
          </a:p>
          <a:p>
            <a:pPr>
              <a:lnSpc>
                <a:spcPct val="120000"/>
              </a:lnSpc>
            </a:pPr>
            <a:r>
              <a:rPr lang="en-US" b="1" dirty="0" smtClean="0">
                <a:ea typeface="ＭＳ Ｐゴシック" pitchFamily="34" charset="-128"/>
              </a:rPr>
              <a:t>Special Cases</a:t>
            </a:r>
            <a:endParaRPr lang="en-US" dirty="0" smtClean="0">
              <a:ea typeface="ＭＳ Ｐゴシック" pitchFamily="34" charset="-128"/>
            </a:endParaRPr>
          </a:p>
          <a:p>
            <a:pPr>
              <a:lnSpc>
                <a:spcPct val="120000"/>
              </a:lnSpc>
            </a:pPr>
            <a:r>
              <a:rPr lang="en-US" dirty="0" smtClean="0">
                <a:ea typeface="ＭＳ Ｐゴシック" pitchFamily="34" charset="-128"/>
              </a:rPr>
              <a:t>Another modeling challenge for epidemiologic analysis and interpretation is when there is a mixture of informative null values (zeros) and a distribution. This occurs with variables like coronary artery calcium (CAC), which can have values of zero or a number of Agatston units. These distributions are best modeled as two parts: (1) as a dichotomous variable to determine the presence or absence of CAC, and (2) by using a model to determine the severity of CAC among those with CAC &gt;0.</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References:</a:t>
            </a:r>
          </a:p>
          <a:p>
            <a:pPr lvl="0">
              <a:lnSpc>
                <a:spcPct val="12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a:p>
            <a:pPr>
              <a:lnSpc>
                <a:spcPct val="120000"/>
              </a:lnSpc>
            </a:pPr>
            <a:endParaRPr lang="en-US" dirty="0" smtClean="0">
              <a:ea typeface="ＭＳ Ｐゴシック" pitchFamily="34" charset="-128"/>
            </a:endParaRPr>
          </a:p>
          <a:p>
            <a:pPr>
              <a:lnSpc>
                <a:spcPct val="120000"/>
              </a:lnSpc>
            </a:pPr>
            <a:r>
              <a:rPr lang="en-US" dirty="0" smtClean="0">
                <a:ea typeface="ＭＳ Ｐゴシック" pitchFamily="34" charset="-128"/>
              </a:rPr>
              <a:t>Kronmal RA, McClelland RL, Detrano R, et al. Risk factors for the progression of coronary artery calcification in asymptomatic subjects: results from the Multi-Ethnic Study of Atherosclerosis (MESA). Circulation 2007 May 29;115(21):2722-30. PMID: 17502571.</a:t>
            </a:r>
          </a:p>
          <a:p>
            <a:pPr marL="0" marR="0" indent="0" algn="l" defTabSz="914400" rtl="0" eaLnBrk="0" fontAlgn="base" latinLnBrk="0" hangingPunct="0">
              <a:lnSpc>
                <a:spcPct val="120000"/>
              </a:lnSpc>
              <a:spcBef>
                <a:spcPct val="30000"/>
              </a:spcBef>
              <a:spcAft>
                <a:spcPct val="0"/>
              </a:spcAft>
              <a:buClrTx/>
              <a:buSzTx/>
              <a:buFontTx/>
              <a:buNone/>
              <a:tabLst/>
              <a:defRPr/>
            </a:pPr>
            <a:r>
              <a:rPr lang="en-US" dirty="0" smtClean="0">
                <a:ea typeface="ＭＳ Ｐゴシック" pitchFamily="34" charset="-128"/>
              </a:rPr>
              <a:t>http://www.ncbi.nlm.nih.gov/pubmed/17502571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Autofit/>
          </a:bodyPr>
          <a:lstStyle/>
          <a:p>
            <a:pPr>
              <a:defRPr/>
            </a:pPr>
            <a:r>
              <a:rPr lang="en-US" sz="500" b="1" dirty="0" smtClean="0">
                <a:ea typeface="ＭＳ Ｐゴシック" pitchFamily="34" charset="-128"/>
              </a:rPr>
              <a:t>Implementation and Presentation of Sensitivity Analyses</a:t>
            </a:r>
            <a:endParaRPr lang="en-US" sz="500" dirty="0" smtClean="0">
              <a:ea typeface="ＭＳ Ｐゴシック" pitchFamily="34" charset="-128"/>
            </a:endParaRPr>
          </a:p>
          <a:p>
            <a:pPr>
              <a:defRPr/>
            </a:pPr>
            <a:endParaRPr lang="en-US" sz="500" dirty="0" smtClean="0">
              <a:ea typeface="ＭＳ Ｐゴシック" pitchFamily="34" charset="-128"/>
            </a:endParaRPr>
          </a:p>
          <a:p>
            <a:pPr>
              <a:defRPr/>
            </a:pPr>
            <a:r>
              <a:rPr lang="en-US" sz="500" b="1" dirty="0" smtClean="0">
                <a:ea typeface="ＭＳ Ｐゴシック" pitchFamily="34" charset="-128"/>
              </a:rPr>
              <a:t>Spreadsheet-based</a:t>
            </a:r>
          </a:p>
          <a:p>
            <a:pPr>
              <a:defRPr/>
            </a:pPr>
            <a:r>
              <a:rPr lang="en-US" sz="500" dirty="0" smtClean="0">
                <a:ea typeface="ＭＳ Ｐゴシック" pitchFamily="34" charset="-128"/>
              </a:rPr>
              <a:t>The robustness of a study result to an unmeasured confounding variable can be assessed quantitatively using a standard spreadsheet. The observed result and ranges of assumptions about an unmeasured confounder are entered into the spreadsheet and are used to provide the departure from the observed result to the expected, if the unmeasured confounding variable could be accounted for using standard formulae for confounding. Two approaches are available within the spreadsheet:</a:t>
            </a:r>
          </a:p>
          <a:p>
            <a:pPr>
              <a:defRPr/>
            </a:pPr>
            <a:endParaRPr lang="en-US" sz="500" dirty="0" smtClean="0">
              <a:ea typeface="ＭＳ Ｐゴシック" pitchFamily="34" charset="-128"/>
            </a:endParaRPr>
          </a:p>
          <a:p>
            <a:pPr marL="228600" indent="-228600">
              <a:buFont typeface="+mj-lt"/>
              <a:buAutoNum type="arabicPeriod"/>
              <a:defRPr/>
            </a:pPr>
            <a:r>
              <a:rPr lang="en-US" sz="500" dirty="0" smtClean="0">
                <a:ea typeface="ＭＳ Ｐゴシック" pitchFamily="34" charset="-128"/>
              </a:rPr>
              <a:t>Array approach: An array of values (representing the ranges of assumed values for the unmeasured variable) is the input for the spreadsheet. The resulting output is a three-dimensional plot that illustrates, through a graphed response surface, the observed result for a constellation of assumptions (within the input ranges) about the unmeasured confounder.</a:t>
            </a:r>
          </a:p>
          <a:p>
            <a:pPr marL="228600" indent="-228600">
              <a:buFont typeface="+mj-lt"/>
              <a:buAutoNum type="arabicPeriod"/>
              <a:defRPr/>
            </a:pPr>
            <a:r>
              <a:rPr lang="en-US" sz="500" dirty="0" smtClean="0">
                <a:ea typeface="ＭＳ Ｐゴシック" pitchFamily="34" charset="-128"/>
              </a:rPr>
              <a:t>Rule out approach: The observed association and characteristics of the unmeasured confounder (prevalence and strength of association with both exposure and outcome) are entered into the spreadsheet. The resulting output is a two-dimensional graph that plots, given the observed association, the ranges of unmeasured confounder characteristics that would result in a null finding. </a:t>
            </a:r>
          </a:p>
          <a:p>
            <a:pPr marL="0" indent="0">
              <a:buFontTx/>
              <a:buNone/>
              <a:defRPr/>
            </a:pPr>
            <a:endParaRPr lang="en-US" sz="500" dirty="0" smtClean="0">
              <a:ea typeface="ＭＳ Ｐゴシック" pitchFamily="34" charset="-128"/>
            </a:endParaRPr>
          </a:p>
          <a:p>
            <a:pPr>
              <a:defRPr/>
            </a:pPr>
            <a:r>
              <a:rPr lang="en-US" sz="500" b="1" dirty="0" smtClean="0">
                <a:ea typeface="ＭＳ Ｐゴシック" pitchFamily="34" charset="-128"/>
              </a:rPr>
              <a:t>Statistical software-based</a:t>
            </a:r>
            <a:endParaRPr lang="en-US" sz="500" dirty="0" smtClean="0">
              <a:ea typeface="ＭＳ Ｐゴシック" pitchFamily="34" charset="-128"/>
            </a:endParaRPr>
          </a:p>
          <a:p>
            <a:pPr>
              <a:defRPr/>
            </a:pPr>
            <a:r>
              <a:rPr lang="en-US" sz="500" dirty="0" smtClean="0">
                <a:ea typeface="ＭＳ Ｐゴシック" pitchFamily="34" charset="-128"/>
              </a:rPr>
              <a:t>Statistical software-based approaches can be helpful where the association is not well described by a line or by the log transformation of a line. Many of the most important forms of sensitivity analysis require data-management tasks (such as recoding the length of an exposure time window) that are straightforward though time consuming.</a:t>
            </a:r>
          </a:p>
          <a:p>
            <a:pPr>
              <a:defRPr/>
            </a:pPr>
            <a:endParaRPr lang="en-US" sz="500" b="1" dirty="0" smtClean="0"/>
          </a:p>
          <a:p>
            <a:pPr>
              <a:defRPr/>
            </a:pPr>
            <a:r>
              <a:rPr lang="en-US" sz="500" b="1" dirty="0" smtClean="0"/>
              <a:t>Presentation of Sensitivity Analyses</a:t>
            </a:r>
            <a:endParaRPr lang="en-US" sz="500" dirty="0" smtClean="0"/>
          </a:p>
          <a:p>
            <a:pPr>
              <a:defRPr/>
            </a:pPr>
            <a:endParaRPr lang="en-US" sz="500" dirty="0" smtClean="0"/>
          </a:p>
          <a:p>
            <a:pPr>
              <a:defRPr/>
            </a:pPr>
            <a:r>
              <a:rPr lang="en-US" sz="500" b="1" dirty="0" smtClean="0"/>
              <a:t>Tabular</a:t>
            </a:r>
            <a:endParaRPr lang="en-US" sz="500" dirty="0" smtClean="0"/>
          </a:p>
          <a:p>
            <a:pPr>
              <a:defRPr/>
            </a:pPr>
            <a:r>
              <a:rPr lang="en-US" sz="500" dirty="0" smtClean="0"/>
              <a:t>The classic approach to presenting sensitivity analyses is in a table and permits the author to look at the results of different assumptions and/or population subgroups. Tables are usually preferred in cases where there is minimal information being presented, as they allow the reader to very precisely determine the influence of changes in assumptions on the reported associations.</a:t>
            </a:r>
          </a:p>
          <a:p>
            <a:pPr>
              <a:defRPr/>
            </a:pPr>
            <a:endParaRPr lang="en-US" sz="500" dirty="0" smtClean="0"/>
          </a:p>
          <a:p>
            <a:pPr>
              <a:defRPr/>
            </a:pPr>
            <a:r>
              <a:rPr lang="en-US" sz="500" b="1" dirty="0" smtClean="0"/>
              <a:t>Graphical</a:t>
            </a:r>
            <a:endParaRPr lang="en-US" sz="500" dirty="0" smtClean="0"/>
          </a:p>
          <a:p>
            <a:pPr>
              <a:defRPr/>
            </a:pPr>
            <a:r>
              <a:rPr lang="en-US" sz="500" dirty="0" smtClean="0"/>
              <a:t>One reason to use graphical methods is where the variable being modeled is, itself, a continuous variable, and presenting the full plot is more informative than forcing a categorization scheme on the data. Another reason for a graphical display is to present the conditions that a confounder would need to meet in order to be able to explain the association.</a:t>
            </a:r>
          </a:p>
          <a:p>
            <a:pPr>
              <a:defRPr/>
            </a:pPr>
            <a:endParaRPr lang="en-US" sz="500" dirty="0" smtClean="0"/>
          </a:p>
          <a:p>
            <a:pPr>
              <a:defRPr/>
            </a:pPr>
            <a:r>
              <a:rPr lang="en-US" sz="500" dirty="0" smtClean="0"/>
              <a:t>References:</a:t>
            </a:r>
          </a:p>
          <a:p>
            <a:pPr>
              <a:defRPr/>
            </a:pPr>
            <a:r>
              <a:rPr lang="en-US" sz="500" dirty="0" smtClean="0">
                <a:solidFill>
                  <a:prstClr val="black"/>
                </a:solidFill>
                <a:ea typeface="ＭＳ Ｐゴシック" pitchFamily="34" charset="-128"/>
              </a:rPr>
              <a:t>Delaney JAC, Seeger J. Sensitivity analysis. In: </a:t>
            </a:r>
            <a:r>
              <a:rPr lang="en-US" sz="500" dirty="0" err="1" smtClean="0">
                <a:solidFill>
                  <a:prstClr val="black"/>
                </a:solidFill>
                <a:ea typeface="ＭＳ Ｐゴシック" pitchFamily="34" charset="-128"/>
              </a:rPr>
              <a:t>Velentgas</a:t>
            </a:r>
            <a:r>
              <a:rPr lang="en-US" sz="500"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sz="500" b="1" dirty="0" smtClean="0">
                <a:solidFill>
                  <a:prstClr val="black"/>
                </a:solidFill>
                <a:ea typeface="ＭＳ Ｐゴシック" pitchFamily="34" charset="-128"/>
              </a:rPr>
              <a:t>. </a:t>
            </a:r>
            <a:r>
              <a:rPr lang="en-US" sz="500" dirty="0" smtClean="0">
                <a:solidFill>
                  <a:prstClr val="black"/>
                </a:solidFill>
                <a:ea typeface="ＭＳ Ｐゴシック" pitchFamily="34" charset="-128"/>
              </a:rPr>
              <a:t>AHRQ Publication No. </a:t>
            </a:r>
            <a:r>
              <a:rPr lang="en-US" altLang="ja-JP" sz="500" dirty="0" smtClean="0">
                <a:solidFill>
                  <a:prstClr val="black"/>
                </a:solidFill>
                <a:ea typeface="ＭＳ Ｐゴシック" pitchFamily="34" charset="-128"/>
              </a:rPr>
              <a:t>12-EHC099.</a:t>
            </a:r>
            <a:r>
              <a:rPr lang="en-US" sz="500" dirty="0" smtClean="0">
                <a:solidFill>
                  <a:prstClr val="black"/>
                </a:solidFill>
                <a:ea typeface="ＭＳ Ｐゴシック" pitchFamily="34" charset="-128"/>
              </a:rPr>
              <a:t> Available at www.effectivehealthcare.ahrq.gov/Methods-OCER.cfm.</a:t>
            </a:r>
          </a:p>
          <a:p>
            <a:pPr>
              <a:defRPr/>
            </a:pPr>
            <a:endParaRPr lang="en-US" sz="500" b="1" dirty="0" smtClean="0">
              <a:ea typeface="ＭＳ Ｐゴシック" pitchFamily="34" charset="-128"/>
            </a:endParaRPr>
          </a:p>
          <a:p>
            <a:pPr>
              <a:defRPr/>
            </a:pPr>
            <a:r>
              <a:rPr lang="en-US" sz="500" dirty="0" smtClean="0"/>
              <a:t>Ionescu-Ittu R, Delaney JA, Abrahamowicz M. Bias-variance trade-off in pharmacoepidemiological studies using physician-preference-based instrumental variables: a simulation study. Pharmacoepidemiol Drug Saf 2009 Jul;18(7):562-71. PMID:19437424.</a:t>
            </a:r>
          </a:p>
          <a:p>
            <a:pPr>
              <a:defRPr/>
            </a:pPr>
            <a:r>
              <a:rPr lang="en-US" sz="500" dirty="0" smtClean="0"/>
              <a:t>http://www.ncbi.nlm.nih.gov/pubmed/19437424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110000"/>
              </a:lnSpc>
            </a:pPr>
            <a:r>
              <a:rPr lang="en-US" b="1" dirty="0" smtClean="0">
                <a:ea typeface="ＭＳ Ｐゴシック" pitchFamily="34" charset="-128"/>
              </a:rPr>
              <a:t>Sample Graphical</a:t>
            </a:r>
            <a:r>
              <a:rPr lang="en-US" b="1" baseline="0" dirty="0" smtClean="0">
                <a:ea typeface="ＭＳ Ｐゴシック" pitchFamily="34" charset="-128"/>
              </a:rPr>
              <a:t> </a:t>
            </a:r>
            <a:r>
              <a:rPr lang="en-US" b="1" dirty="0" smtClean="0">
                <a:ea typeface="ＭＳ Ｐゴシック" pitchFamily="34" charset="-128"/>
              </a:rPr>
              <a:t>Presentation (1 of 2)</a:t>
            </a:r>
          </a:p>
          <a:p>
            <a:pPr>
              <a:lnSpc>
                <a:spcPct val="110000"/>
              </a:lnSpc>
            </a:pPr>
            <a:r>
              <a:rPr lang="en-US" dirty="0" smtClean="0">
                <a:ea typeface="ＭＳ Ｐゴシック" pitchFamily="34" charset="-128"/>
              </a:rPr>
              <a:t>This example from Robyn McClelland and colleagues (2008) is a sensitivity analysis to see if the form in which alcohol is consumed changes its association with levels of coronary artery calcium. The analyst, therefore, plots the association with total alcohol consumed overall and by type of alcohol (beer, wine, and hard alcohol). Here, both the exposure and the outcomes are continuous variables, and so it is much easier to present the results of the sensitivity analysis as a series of plots.</a:t>
            </a:r>
          </a:p>
          <a:p>
            <a:pPr>
              <a:lnSpc>
                <a:spcPct val="110000"/>
              </a:lnSpc>
            </a:pPr>
            <a:endParaRPr lang="en-US" dirty="0" smtClean="0">
              <a:ea typeface="ＭＳ Ｐゴシック" pitchFamily="34" charset="-128"/>
            </a:endParaRPr>
          </a:p>
          <a:p>
            <a:pPr>
              <a:lnSpc>
                <a:spcPct val="110000"/>
              </a:lnSpc>
            </a:pPr>
            <a:r>
              <a:rPr lang="en-US" dirty="0" smtClean="0">
                <a:ea typeface="ＭＳ Ｐゴシック" pitchFamily="34" charset="-128"/>
              </a:rPr>
              <a:t>References:</a:t>
            </a:r>
          </a:p>
          <a:p>
            <a:pPr>
              <a:lnSpc>
                <a:spcPct val="110000"/>
              </a:lnSpc>
            </a:pPr>
            <a:r>
              <a:rPr lang="en-US" sz="1200" kern="1200" dirty="0" smtClean="0">
                <a:solidFill>
                  <a:schemeClr val="tx1"/>
                </a:solidFill>
                <a:effectLst/>
                <a:latin typeface="+mn-lt"/>
                <a:ea typeface="ＭＳ Ｐゴシック" charset="0"/>
                <a:cs typeface="+mn-cs"/>
              </a:rPr>
              <a:t>McClelland RL, Bild DE, Burke GL, et al. Alcohol and coronary artery calcium prevalence, incidence, and progression: results from the Multi-Ethnic Study of Atherosclerosis (MESA). Am J Clin Nutr 2008 Dec;88(6):1593-601. </a:t>
            </a:r>
            <a:r>
              <a:rPr lang="en-US" dirty="0" smtClean="0"/>
              <a:t>PMID: 19064520.</a:t>
            </a:r>
          </a:p>
          <a:p>
            <a:pPr>
              <a:lnSpc>
                <a:spcPct val="110000"/>
              </a:lnSpc>
            </a:pPr>
            <a:r>
              <a:rPr lang="en-US" dirty="0" smtClean="0"/>
              <a:t>http://www.ncbi.nlm.nih.gov/pubmed/19064520</a:t>
            </a:r>
            <a:endParaRPr lang="en-US" dirty="0" smtClean="0">
              <a:ea typeface="ＭＳ Ｐゴシック" pitchFamily="34" charset="-128"/>
            </a:endParaRPr>
          </a:p>
          <a:p>
            <a:pPr>
              <a:lnSpc>
                <a:spcPct val="110000"/>
              </a:lnSpc>
            </a:pPr>
            <a:endParaRPr lang="en-US" dirty="0" smtClean="0">
              <a:ea typeface="ＭＳ Ｐゴシック" pitchFamily="34" charset="-128"/>
            </a:endParaRPr>
          </a:p>
          <a:p>
            <a:pPr lvl="0">
              <a:lnSpc>
                <a:spcPct val="11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xfrm>
            <a:off x="762000" y="4191000"/>
            <a:ext cx="54102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120000"/>
              </a:lnSpc>
            </a:pPr>
            <a:r>
              <a:rPr lang="en-US" b="1" dirty="0" smtClean="0">
                <a:ea typeface="ＭＳ Ｐゴシック" pitchFamily="34" charset="-128"/>
              </a:rPr>
              <a:t>Sample Graphical Presentation (2 of 2)</a:t>
            </a:r>
            <a:endParaRPr lang="en-US" dirty="0" smtClean="0">
              <a:ea typeface="ＭＳ Ｐゴシック" pitchFamily="34" charset="-128"/>
            </a:endParaRPr>
          </a:p>
          <a:p>
            <a:pPr>
              <a:lnSpc>
                <a:spcPct val="120000"/>
              </a:lnSpc>
            </a:pPr>
            <a:r>
              <a:rPr lang="en-US" dirty="0" smtClean="0">
                <a:ea typeface="ＭＳ Ｐゴシック" pitchFamily="34" charset="-128"/>
              </a:rPr>
              <a:t>This figure plots the combination of the odds ratio between the exposure and the confounder (OR</a:t>
            </a:r>
            <a:r>
              <a:rPr lang="en-US" baseline="-25000" dirty="0" smtClean="0">
                <a:ea typeface="ＭＳ Ｐゴシック" pitchFamily="34" charset="-128"/>
              </a:rPr>
              <a:t>EC</a:t>
            </a:r>
            <a:r>
              <a:rPr lang="en-US" dirty="0" smtClean="0">
                <a:ea typeface="ＭＳ Ｐゴシック" pitchFamily="34" charset="-128"/>
              </a:rPr>
              <a:t>) and the relative risk between the confounder and the outcome (RR</a:t>
            </a:r>
            <a:r>
              <a:rPr lang="en-US" baseline="-25000" dirty="0" smtClean="0">
                <a:ea typeface="ＭＳ Ｐゴシック" pitchFamily="34" charset="-128"/>
              </a:rPr>
              <a:t>CD</a:t>
            </a:r>
            <a:r>
              <a:rPr lang="en-US" dirty="0" smtClean="0">
                <a:ea typeface="ＭＳ Ｐゴシック" pitchFamily="34" charset="-128"/>
              </a:rPr>
              <a:t>) that would be required to explain an observed association between the exposure and outcome by confounding alone. There are two levels of association considered (ARR = 1.57 and ARR = 1.3) and a separate line plotted for each. These sorts of displays can help illustrate the strength of unmeasured confounding that is required to explain observed associations, which can make the process of identifying possible candidate confounders easier (as one can reference other studies from other populations in order to assess the plausibility of the assumed strength of association).</a:t>
            </a:r>
          </a:p>
          <a:p>
            <a:pPr>
              <a:lnSpc>
                <a:spcPct val="120000"/>
              </a:lnSpc>
            </a:pPr>
            <a:endParaRPr lang="en-US" dirty="0" smtClean="0">
              <a:ea typeface="ＭＳ Ｐゴシック" pitchFamily="34" charset="-128"/>
            </a:endParaRPr>
          </a:p>
          <a:p>
            <a:pPr marL="0" marR="0" indent="0" algn="l" defTabSz="914400" rtl="0" eaLnBrk="0" fontAlgn="base" latinLnBrk="0" hangingPunct="0">
              <a:lnSpc>
                <a:spcPct val="120000"/>
              </a:lnSpc>
              <a:spcBef>
                <a:spcPct val="30000"/>
              </a:spcBef>
              <a:spcAft>
                <a:spcPct val="0"/>
              </a:spcAft>
              <a:buClrTx/>
              <a:buSzTx/>
              <a:buFontTx/>
              <a:buNone/>
              <a:tabLst/>
              <a:defRPr/>
            </a:pPr>
            <a:r>
              <a:rPr lang="en-US" dirty="0" smtClean="0">
                <a:ea typeface="ＭＳ Ｐゴシック" pitchFamily="34" charset="-128"/>
              </a:rPr>
              <a:t>References:</a:t>
            </a:r>
          </a:p>
          <a:p>
            <a:pPr marL="0" marR="0" indent="0" algn="l" defTabSz="914400" rtl="0" eaLnBrk="0" fontAlgn="base" latinLnBrk="0" hangingPunct="0">
              <a:lnSpc>
                <a:spcPct val="120000"/>
              </a:lnSpc>
              <a:spcBef>
                <a:spcPct val="30000"/>
              </a:spcBef>
              <a:spcAft>
                <a:spcPct val="0"/>
              </a:spcAft>
              <a:buClrTx/>
              <a:buSzTx/>
              <a:buFontTx/>
              <a:buNone/>
              <a:tabLst/>
              <a:defRPr/>
            </a:pPr>
            <a:r>
              <a:rPr lang="en-US" dirty="0" smtClean="0">
                <a:ea typeface="ＭＳ Ｐゴシック" pitchFamily="34" charset="-128"/>
              </a:rPr>
              <a:t>Schneeweiss S. Sensitivity</a:t>
            </a:r>
            <a:r>
              <a:rPr lang="en-US" baseline="0" dirty="0" smtClean="0">
                <a:ea typeface="ＭＳ Ｐゴシック" pitchFamily="34" charset="-128"/>
              </a:rPr>
              <a:t> analysis and external adjustment for unmeasured confounders in epidemiologic database studies of therapeutics. Pharmacoepidemiol Drug Saf 2006 May;15(5):291-303. PMID: 16447304.</a:t>
            </a:r>
          </a:p>
          <a:p>
            <a:pPr marL="0" marR="0" indent="0" algn="l" defTabSz="914400" rtl="0" eaLnBrk="0" fontAlgn="base" latinLnBrk="0" hangingPunct="0">
              <a:lnSpc>
                <a:spcPct val="120000"/>
              </a:lnSpc>
              <a:spcBef>
                <a:spcPct val="30000"/>
              </a:spcBef>
              <a:spcAft>
                <a:spcPct val="0"/>
              </a:spcAft>
              <a:buClrTx/>
              <a:buSzTx/>
              <a:buFontTx/>
              <a:buNone/>
              <a:tabLst/>
              <a:defRPr/>
            </a:pPr>
            <a:r>
              <a:rPr lang="en-US" dirty="0" smtClean="0">
                <a:ea typeface="ＭＳ Ｐゴシック" pitchFamily="34" charset="-128"/>
              </a:rPr>
              <a:t>http://www.ncbi.nlm.nih.gov/pubmed/16447304</a:t>
            </a:r>
          </a:p>
          <a:p>
            <a:pPr marL="0" marR="0" indent="0" algn="l" defTabSz="914400" rtl="0" eaLnBrk="0" fontAlgn="base" latinLnBrk="0" hangingPunct="0">
              <a:lnSpc>
                <a:spcPct val="120000"/>
              </a:lnSpc>
              <a:spcBef>
                <a:spcPct val="30000"/>
              </a:spcBef>
              <a:spcAft>
                <a:spcPct val="0"/>
              </a:spcAft>
              <a:buClrTx/>
              <a:buSzTx/>
              <a:buFontTx/>
              <a:buNone/>
              <a:tabLst/>
              <a:defRPr/>
            </a:pPr>
            <a:endParaRPr lang="en-US" dirty="0" smtClean="0">
              <a:ea typeface="ＭＳ Ｐゴシック" pitchFamily="34" charset="-128"/>
            </a:endParaRPr>
          </a:p>
          <a:p>
            <a:pPr lvl="0">
              <a:lnSpc>
                <a:spcPct val="12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lnSpc>
                <a:spcPct val="120000"/>
              </a:lnSpc>
              <a:defRPr/>
            </a:pPr>
            <a:r>
              <a:rPr lang="en-US" b="1" dirty="0" smtClean="0"/>
              <a:t>Conclusion</a:t>
            </a:r>
          </a:p>
          <a:p>
            <a:pPr>
              <a:lnSpc>
                <a:spcPct val="120000"/>
              </a:lnSpc>
              <a:defRPr/>
            </a:pPr>
            <a:r>
              <a:rPr lang="en-US" dirty="0" smtClean="0"/>
              <a:t>While sensitivity analyses are important, it is necessary to balance the concise reporting of study results with the benefits of including the results of numerous sensitivity analyses. In general, one should only highlight sensitivity analyses that result in important changes or that show an analysis is robust to changes in assumptions. The decision about what are the most important sensitivity analyses to run will always be inherently specific to the problem under study. As a general guideline, the analyst should be able to answer three questions:</a:t>
            </a:r>
          </a:p>
          <a:p>
            <a:pPr>
              <a:lnSpc>
                <a:spcPct val="120000"/>
              </a:lnSpc>
              <a:defRPr/>
            </a:pPr>
            <a:endParaRPr lang="en-US" dirty="0" smtClean="0"/>
          </a:p>
          <a:p>
            <a:pPr marL="171450" indent="-171450">
              <a:lnSpc>
                <a:spcPct val="120000"/>
              </a:lnSpc>
              <a:buFontTx/>
              <a:buChar char="-"/>
              <a:defRPr/>
            </a:pPr>
            <a:r>
              <a:rPr lang="en-US" dirty="0" smtClean="0"/>
              <a:t>Is the association robust to changes in exposure definition, outcome definition, and the functional form of these variables?</a:t>
            </a:r>
          </a:p>
          <a:p>
            <a:pPr marL="171450" indent="-171450">
              <a:lnSpc>
                <a:spcPct val="120000"/>
              </a:lnSpc>
              <a:buFontTx/>
              <a:buChar char="-"/>
              <a:defRPr/>
            </a:pPr>
            <a:r>
              <a:rPr lang="en-US" dirty="0" smtClean="0"/>
              <a:t>How strong would an unmeasured confounder have to be to explain the magnitude of the difference between two treatments?</a:t>
            </a:r>
          </a:p>
          <a:p>
            <a:pPr marL="171450" indent="-171450">
              <a:lnSpc>
                <a:spcPct val="120000"/>
              </a:lnSpc>
              <a:buFontTx/>
              <a:buChar char="-"/>
              <a:defRPr/>
            </a:pPr>
            <a:r>
              <a:rPr lang="en-US" dirty="0" smtClean="0"/>
              <a:t>Does the choice of statistical method influence the directionality or strength of the association?</a:t>
            </a:r>
          </a:p>
          <a:p>
            <a:pPr marL="0" indent="0">
              <a:lnSpc>
                <a:spcPct val="120000"/>
              </a:lnSpc>
              <a:buFontTx/>
              <a:buNone/>
              <a:defRPr/>
            </a:pPr>
            <a:endParaRPr lang="en-US" dirty="0" smtClean="0"/>
          </a:p>
          <a:p>
            <a:pPr>
              <a:lnSpc>
                <a:spcPct val="120000"/>
              </a:lnSpc>
              <a:defRPr/>
            </a:pPr>
            <a:r>
              <a:rPr lang="en-US" dirty="0" smtClean="0"/>
              <a:t>A plan for including some key sensitivity analyses in developing study protocols and analysis plans should be formed with a clear awareness of the limitations of the data and the nature of the problem. The use of sensitivity analysis will build confidence as to the robustness of associations to assumptions and will be a crucial component of grading the strength of evidence provided in a study.</a:t>
            </a:r>
          </a:p>
          <a:p>
            <a:pPr>
              <a:lnSpc>
                <a:spcPct val="120000"/>
              </a:lnSpc>
              <a:defRPr/>
            </a:pPr>
            <a:endParaRPr lang="en-US" dirty="0" smtClean="0"/>
          </a:p>
          <a:p>
            <a:pPr>
              <a:lnSpc>
                <a:spcPct val="120000"/>
              </a:lnSpc>
              <a:defRPr/>
            </a:pPr>
            <a:r>
              <a:rPr lang="en-US" dirty="0" smtClean="0"/>
              <a:t>Reference:</a:t>
            </a:r>
          </a:p>
          <a:p>
            <a:pPr lvl="0">
              <a:lnSpc>
                <a:spcPct val="12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Summary Checklist</a:t>
            </a:r>
            <a:endParaRPr lang="en-US" dirty="0" smtClean="0">
              <a:ea typeface="ＭＳ Ｐゴシック" pitchFamily="34" charset="-128"/>
            </a:endParaRPr>
          </a:p>
          <a:p>
            <a:r>
              <a:rPr lang="en-US" dirty="0" smtClean="0">
                <a:ea typeface="ＭＳ Ｐゴシック" pitchFamily="34" charset="-128"/>
              </a:rPr>
              <a:t>The material in this presentation included guidance and key considerations for sensitivity analyses in observational comparative effectiveness research protocols or proposals. The presentation proposed and described planned sensitivity analyses, described important subpopulations in which measures of effect will be assessed for homogeneity, described modeling assumptions and how they can be tested, and discussed the use of alternate data sources.</a:t>
            </a:r>
          </a:p>
          <a:p>
            <a:endParaRPr lang="en-US" dirty="0" smtClean="0">
              <a:ea typeface="ＭＳ Ｐゴシック" pitchFamily="34" charset="-128"/>
            </a:endParaRPr>
          </a:p>
          <a:p>
            <a:r>
              <a:rPr lang="en-US" dirty="0" smtClean="0">
                <a:ea typeface="ＭＳ Ｐゴシック" pitchFamily="34" charset="-128"/>
              </a:rPr>
              <a:t>Reference:</a:t>
            </a:r>
          </a:p>
          <a:p>
            <a:pPr lvl="0">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b="1" dirty="0" smtClean="0">
                <a:ea typeface="ＭＳ Ｐゴシック" pitchFamily="34" charset="-128"/>
              </a:rPr>
              <a:t>Outline of Material</a:t>
            </a:r>
          </a:p>
          <a:p>
            <a:pPr>
              <a:defRPr/>
            </a:pPr>
            <a:r>
              <a:rPr lang="en-US" dirty="0" smtClean="0">
                <a:ea typeface="ＭＳ Ｐゴシック" pitchFamily="34" charset="-128"/>
              </a:rPr>
              <a:t>The material in this presentation includes guidance and key considerations for sensitivity analyses in observational comparative effectiveness research protocols or proposals. The presentation will propose and describe planned sensitivity analyses, describe important subpopulations in which measures of effect will be assessed for homogeneity, describe modeling assumptions and how they will be tested, and indicate whether the study will be replicated in other databases.</a:t>
            </a:r>
          </a:p>
          <a:p>
            <a:pPr>
              <a:defRPr/>
            </a:pPr>
            <a:endParaRPr lang="en-US" dirty="0" smtClean="0">
              <a:ea typeface="ＭＳ Ｐゴシック" pitchFamily="34" charset="-128"/>
            </a:endParaRPr>
          </a:p>
          <a:p>
            <a:pPr>
              <a:defRPr/>
            </a:pPr>
            <a:r>
              <a:rPr lang="en-US" dirty="0" smtClean="0">
                <a:ea typeface="ＭＳ Ｐゴシック" pitchFamily="34" charset="-128"/>
              </a:rPr>
              <a:t>Reference:</a:t>
            </a:r>
          </a:p>
          <a:p>
            <a:pPr lvl="0">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b="1" dirty="0" smtClean="0">
                <a:ea typeface="ＭＳ Ｐゴシック" pitchFamily="34" charset="-128"/>
              </a:rPr>
              <a:t>Introduction </a:t>
            </a:r>
          </a:p>
          <a:p>
            <a:pPr>
              <a:defRPr/>
            </a:pPr>
            <a:r>
              <a:rPr lang="en-US" dirty="0" smtClean="0">
                <a:ea typeface="ＭＳ Ｐゴシック" pitchFamily="34" charset="-128"/>
              </a:rPr>
              <a:t>Observational studies and statistical models rely on assumptions, which can range from how a variable is defined or summarized to how a statistical model is chosen and parameterized. When the results of analyses are consistent or unchanged by testing variations on underlying assumptions, they are said to be “robust.” Violations in assumptions that result in meaningful effect estimate changes provide insight into the validity of the inferences that might be drawn from a study. A study’s underlying assumptions can be altered along a number of dimensions, including study definitions (modifying exposure/outcome/confounder definitions), study design (changing or augmenting the data source or population under study), and modeling (modifying a variable’s functional form or testing normality assumptions), to evaluate robustness of results.</a:t>
            </a:r>
          </a:p>
          <a:p>
            <a:pPr>
              <a:defRPr/>
            </a:pPr>
            <a:endParaRPr lang="en-US" dirty="0" smtClean="0">
              <a:ea typeface="ＭＳ Ｐゴシック" pitchFamily="34" charset="-128"/>
            </a:endParaRPr>
          </a:p>
          <a:p>
            <a:pPr>
              <a:defRPr/>
            </a:pPr>
            <a:r>
              <a:rPr lang="en-US" dirty="0" smtClean="0">
                <a:ea typeface="ＭＳ Ｐゴシック" pitchFamily="34" charset="-128"/>
              </a:rPr>
              <a:t>Reference:</a:t>
            </a:r>
          </a:p>
          <a:p>
            <a:pPr lvl="0">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Unmeasured Confounding</a:t>
            </a:r>
            <a:endParaRPr lang="en-US" dirty="0" smtClean="0">
              <a:ea typeface="ＭＳ Ｐゴシック" pitchFamily="34" charset="-128"/>
            </a:endParaRPr>
          </a:p>
          <a:p>
            <a:r>
              <a:rPr lang="en-US" dirty="0" smtClean="0">
                <a:ea typeface="ＭＳ Ｐゴシック" pitchFamily="34" charset="-128"/>
              </a:rPr>
              <a:t>The underlying assumption of all epidemiological studies is that there is no unmeasured confounding. However, some potential confounding variables may not be measured or available for analysis, either because they were not present in the type of data being used or because the confounder was unsuspected and therefore unknown. Sensitivity analyses can allow the investigator to quantify the effect that an unmeasured confounding variable would have on study results. The robustness of an association to the presence of a confounder can alter inferences that might be drawn from a study, which then might change how the study results are used to influence translation into clinical or policy decisionmaking.</a:t>
            </a:r>
          </a:p>
          <a:p>
            <a:endParaRPr lang="en-US" dirty="0" smtClean="0">
              <a:ea typeface="ＭＳ Ｐゴシック" pitchFamily="34" charset="-128"/>
            </a:endParaRPr>
          </a:p>
          <a:p>
            <a:r>
              <a:rPr lang="en-US" dirty="0" smtClean="0">
                <a:ea typeface="ＭＳ Ｐゴシック" pitchFamily="34" charset="-128"/>
              </a:rPr>
              <a:t>Reference:</a:t>
            </a:r>
          </a:p>
          <a:p>
            <a:pPr lvl="0">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110000"/>
              </a:lnSpc>
            </a:pPr>
            <a:r>
              <a:rPr lang="en-US" b="1" dirty="0" smtClean="0">
                <a:ea typeface="ＭＳ Ｐゴシック" pitchFamily="34" charset="-128"/>
              </a:rPr>
              <a:t>Comparison Groups</a:t>
            </a:r>
            <a:endParaRPr lang="en-US" dirty="0" smtClean="0">
              <a:ea typeface="ＭＳ Ｐゴシック" pitchFamily="34" charset="-128"/>
            </a:endParaRPr>
          </a:p>
          <a:p>
            <a:pPr>
              <a:lnSpc>
                <a:spcPct val="110000"/>
              </a:lnSpc>
            </a:pPr>
            <a:r>
              <a:rPr lang="en-US" dirty="0" smtClean="0">
                <a:ea typeface="ＭＳ Ｐゴシック" pitchFamily="34" charset="-128"/>
              </a:rPr>
              <a:t>Selecting suitable treatment and comparison groups can address many potential limitations of a study, such as how new-user cohorts eliminate the survivor bias that may be present if current (prevalent) users are studied. However, this new-user approach can limit the questions that can be asked in a study, as excluding prevalent users might omit long-term users, which could overlook risks that arise over long-term periods of use. One approach is to include several different comparison groups and use the observed differences in potential biases with the different comparison groups as a way to assess the robustness of the results, including comparison of current users to past users. For example, when studying the association between thiazide diuretics and diabetes, one would presume that the risk of incident diabetes among the “distant past users” should resemble that of the “nonusers”; if not, there is a possibility that confounding by indication is the reason for the difference in risk.</a:t>
            </a:r>
          </a:p>
          <a:p>
            <a:pPr>
              <a:lnSpc>
                <a:spcPct val="110000"/>
              </a:lnSpc>
            </a:pPr>
            <a:endParaRPr lang="en-US" dirty="0" smtClean="0">
              <a:ea typeface="ＭＳ Ｐゴシック" pitchFamily="34" charset="-128"/>
            </a:endParaRPr>
          </a:p>
          <a:p>
            <a:pPr>
              <a:lnSpc>
                <a:spcPct val="110000"/>
              </a:lnSpc>
            </a:pPr>
            <a:r>
              <a:rPr lang="en-US" dirty="0" smtClean="0">
                <a:ea typeface="ＭＳ Ｐゴシック" pitchFamily="34" charset="-128"/>
              </a:rPr>
              <a:t>Reference:</a:t>
            </a:r>
          </a:p>
          <a:p>
            <a:pPr lvl="0">
              <a:lnSpc>
                <a:spcPct val="11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55000" lnSpcReduction="20000"/>
          </a:bodyPr>
          <a:lstStyle/>
          <a:p>
            <a:pPr>
              <a:lnSpc>
                <a:spcPct val="120000"/>
              </a:lnSpc>
              <a:defRPr/>
            </a:pPr>
            <a:r>
              <a:rPr lang="en-US" b="1" dirty="0" smtClean="0"/>
              <a:t>Exposure, Outcome, and Covariate Definitions</a:t>
            </a:r>
            <a:endParaRPr lang="en-US" dirty="0" smtClean="0"/>
          </a:p>
          <a:p>
            <a:pPr>
              <a:lnSpc>
                <a:spcPct val="120000"/>
              </a:lnSpc>
              <a:defRPr/>
            </a:pPr>
            <a:r>
              <a:rPr lang="en-US" dirty="0" smtClean="0"/>
              <a:t>Uncertainty about the appropriate study definitions can lead to questions about what would have happened if the variables had been defined in a different way. Change the exposure, outcome, and covariate definitions to assess how well confounding is addressed in the analysis.</a:t>
            </a:r>
          </a:p>
          <a:p>
            <a:pPr>
              <a:lnSpc>
                <a:spcPct val="120000"/>
              </a:lnSpc>
              <a:defRPr/>
            </a:pPr>
            <a:endParaRPr lang="en-US" dirty="0" smtClean="0"/>
          </a:p>
          <a:p>
            <a:pPr>
              <a:lnSpc>
                <a:spcPct val="120000"/>
              </a:lnSpc>
              <a:defRPr/>
            </a:pPr>
            <a:r>
              <a:rPr lang="en-US" b="1" dirty="0" smtClean="0"/>
              <a:t>Exposure</a:t>
            </a:r>
          </a:p>
          <a:p>
            <a:pPr>
              <a:lnSpc>
                <a:spcPct val="120000"/>
              </a:lnSpc>
              <a:defRPr/>
            </a:pPr>
            <a:r>
              <a:rPr lang="en-US" dirty="0" smtClean="0"/>
              <a:t>For example, a substantially different exposure-outcome association observed under different definitions of exposure, such as different time windows or dose, might provide insight into the biological mechanisms underlying the association or provide clues about potential confounding or unaddressed bias. </a:t>
            </a:r>
            <a:r>
              <a:rPr lang="en-US" dirty="0" smtClean="0">
                <a:ea typeface="ＭＳ Ｐゴシック" pitchFamily="34" charset="-128"/>
              </a:rPr>
              <a:t>Study results can be affected by the summarization of variables. For example, time can be summarized, and differences in the time window during which exposure is determined can lead to changes in study effect estimates.</a:t>
            </a:r>
            <a:endParaRPr lang="en-US" dirty="0" smtClean="0"/>
          </a:p>
          <a:p>
            <a:pPr>
              <a:lnSpc>
                <a:spcPct val="120000"/>
              </a:lnSpc>
              <a:defRPr/>
            </a:pPr>
            <a:endParaRPr lang="en-US" dirty="0" smtClean="0"/>
          </a:p>
          <a:p>
            <a:pPr>
              <a:lnSpc>
                <a:spcPct val="120000"/>
              </a:lnSpc>
              <a:defRPr/>
            </a:pPr>
            <a:r>
              <a:rPr lang="en-US" b="1" dirty="0" smtClean="0"/>
              <a:t>Outcome</a:t>
            </a:r>
          </a:p>
          <a:p>
            <a:pPr>
              <a:lnSpc>
                <a:spcPct val="120000"/>
              </a:lnSpc>
              <a:defRPr/>
            </a:pPr>
            <a:r>
              <a:rPr lang="en-US" dirty="0" smtClean="0"/>
              <a:t>The association between exposure and outcome can also be assessed under different definitions of the outcome. Often a clinically relevant outcome in a data source can be ascertained in several ways (e.g., a single diagnosis code, multiple diagnosis codes, a combination of diagnosis codes). The analysis can be repeated using these different definitions of the outcome, which may shed light on how well the original outcome definition truly reflects the condition of interest. It is also possible to evaluate the association between the exposure and clinically different outcomes. Since some outcomes might not be expected to occur immediately after exposure (e.g., cancer), the study could employ different lag (induction) periods between exposure and the first outcomes to be analyzed in order to assess the sensitivity of the result to the definition.</a:t>
            </a:r>
          </a:p>
          <a:p>
            <a:pPr>
              <a:lnSpc>
                <a:spcPct val="120000"/>
              </a:lnSpc>
              <a:defRPr/>
            </a:pPr>
            <a:endParaRPr lang="en-US" dirty="0" smtClean="0"/>
          </a:p>
          <a:p>
            <a:pPr>
              <a:lnSpc>
                <a:spcPct val="120000"/>
              </a:lnSpc>
              <a:defRPr/>
            </a:pPr>
            <a:r>
              <a:rPr lang="en-US" b="1" dirty="0" smtClean="0"/>
              <a:t>Covariates</a:t>
            </a:r>
          </a:p>
          <a:p>
            <a:pPr>
              <a:lnSpc>
                <a:spcPct val="120000"/>
              </a:lnSpc>
              <a:defRPr/>
            </a:pPr>
            <a:r>
              <a:rPr lang="en-US" dirty="0" smtClean="0"/>
              <a:t>Covariate definitions can be modified to assess how well they address confounding in the analysis. Using a staged approach where groups of covariates are introduced, leading to progressively greater adjustment, may provide insight into which covariates have relatively greater influences on effect estimates. Some covariates are known to be misclassified under some approaches, particularly with an “intention-to-treat” analysis in which it is assumed that each participant continues to be exposed once they have received an initial treatment. It can be worthwhile to do a sensitivity analysis on studies that use an intention-to-treat approach to see how different an “as-treated” analysis would be even if intention to treat is the main estimate of interest.</a:t>
            </a:r>
            <a:endParaRPr lang="en-US" b="1" dirty="0" smtClean="0"/>
          </a:p>
          <a:p>
            <a:pPr>
              <a:lnSpc>
                <a:spcPct val="120000"/>
              </a:lnSpc>
              <a:defRPr/>
            </a:pPr>
            <a:endParaRPr lang="en-US" dirty="0" smtClean="0"/>
          </a:p>
          <a:p>
            <a:pPr>
              <a:lnSpc>
                <a:spcPct val="120000"/>
              </a:lnSpc>
              <a:defRPr/>
            </a:pPr>
            <a:r>
              <a:rPr lang="en-US" dirty="0" smtClean="0">
                <a:ea typeface="ＭＳ Ｐゴシック" pitchFamily="34" charset="-128"/>
              </a:rPr>
              <a:t>Reference:</a:t>
            </a:r>
          </a:p>
          <a:p>
            <a:pPr lvl="0">
              <a:lnSpc>
                <a:spcPct val="12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Selection Bias</a:t>
            </a:r>
            <a:endParaRPr lang="en-US" dirty="0" smtClean="0">
              <a:ea typeface="ＭＳ Ｐゴシック" pitchFamily="34" charset="-128"/>
            </a:endParaRPr>
          </a:p>
          <a:p>
            <a:r>
              <a:rPr lang="en-US" dirty="0" smtClean="0">
                <a:ea typeface="ＭＳ Ｐゴシック" pitchFamily="34" charset="-128"/>
              </a:rPr>
              <a:t>The assessment of selection bias through sensitivity analysis involves assumptions regarding inclusion or participation by potential subjects, and the results can be highly sensitive to assumptions. It is difficult to try and account for more than a trivial amount of selection bias. Generally, if there is strong evidence of selection bias in a particular dataset it is best to seek out alternative data sources. One limited exception may be when the magnitude of bias is known to be small. This may be true for nonrandom loss to followup in a patient cohort. Since the baseline characteristics of the cohort are known, it is possible to make reasonable assumptions about how influential this bias can be.</a:t>
            </a:r>
          </a:p>
          <a:p>
            <a:endParaRPr lang="en-US" dirty="0" smtClean="0">
              <a:ea typeface="ＭＳ Ｐゴシック" pitchFamily="34" charset="-128"/>
            </a:endParaRPr>
          </a:p>
          <a:p>
            <a:r>
              <a:rPr lang="en-US" dirty="0" smtClean="0">
                <a:ea typeface="ＭＳ Ｐゴシック" pitchFamily="34" charset="-128"/>
              </a:rPr>
              <a:t>Reference:</a:t>
            </a:r>
          </a:p>
          <a:p>
            <a:pPr lvl="0">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b="1" dirty="0" smtClean="0">
                <a:ea typeface="ＭＳ Ｐゴシック" pitchFamily="34" charset="-128"/>
              </a:rPr>
              <a:t>Data Sources</a:t>
            </a:r>
            <a:endParaRPr lang="en-US" dirty="0" smtClean="0">
              <a:ea typeface="ＭＳ Ｐゴシック" pitchFamily="34" charset="-128"/>
            </a:endParaRPr>
          </a:p>
          <a:p>
            <a:r>
              <a:rPr lang="en-US" dirty="0" smtClean="0">
                <a:ea typeface="ＭＳ Ｐゴシック" pitchFamily="34" charset="-128"/>
              </a:rPr>
              <a:t>For many comparative effectiveness studies, the data used for the analysis were not specifically collected for the purpose of the research question. The data may have been obtained as part of routine care or for purposes of medical billing. It may be possible to acquire multiple data sources for a single analysis and to use additional data sources as a sensitivity analysis. If multiple data sources are not available, it is possible to consider differences between study results and results obtained from other papers that use different data sources. There are inherent limitations to data sources when the data were not prospectively collected for the specific research purpose. Issues with measurement error can also emerge because of the process by which data are collected, resulting in misclassification. Replication of a study using different data sources is more important for less objectively clear outcomes, such as depression.</a:t>
            </a:r>
          </a:p>
          <a:p>
            <a:endParaRPr lang="en-US" b="1" dirty="0" smtClean="0">
              <a:ea typeface="ＭＳ Ｐゴシック" pitchFamily="34" charset="-128"/>
            </a:endParaRPr>
          </a:p>
          <a:p>
            <a:r>
              <a:rPr lang="en-US" dirty="0" smtClean="0">
                <a:ea typeface="ＭＳ Ｐゴシック" pitchFamily="34" charset="-128"/>
              </a:rPr>
              <a:t>Reference:</a:t>
            </a:r>
          </a:p>
          <a:p>
            <a:pPr lvl="0">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lnSpc>
                <a:spcPct val="120000"/>
              </a:lnSpc>
              <a:defRPr/>
            </a:pPr>
            <a:r>
              <a:rPr lang="en-US" b="1" dirty="0" smtClean="0"/>
              <a:t>Key Subpopulations</a:t>
            </a:r>
            <a:endParaRPr lang="en-US" dirty="0" smtClean="0"/>
          </a:p>
          <a:p>
            <a:pPr>
              <a:lnSpc>
                <a:spcPct val="120000"/>
              </a:lnSpc>
              <a:defRPr/>
            </a:pPr>
            <a:r>
              <a:rPr lang="en-US" dirty="0" smtClean="0"/>
              <a:t>Therapies are often tested on an ideal population (e.g., uncomplicated patients thought to be likely to adhere to medication) in clinical trials. However, there are several cases where it is possible that the effectiveness of specific therapies can be subject to effect measure modification. Showing that results are homogeneous across important subpopulations can build confidence in applying the results uniformly to all subpopulations and may highlight the presence of effect measure modification. Important subpopulations include</a:t>
            </a:r>
            <a:r>
              <a:rPr lang="en-US" b="0" dirty="0" smtClean="0"/>
              <a:t>:</a:t>
            </a:r>
          </a:p>
          <a:p>
            <a:pPr>
              <a:lnSpc>
                <a:spcPct val="120000"/>
              </a:lnSpc>
              <a:defRPr/>
            </a:pPr>
            <a:endParaRPr lang="en-US" dirty="0" smtClean="0"/>
          </a:p>
          <a:p>
            <a:pPr marL="137160" indent="-137160">
              <a:lnSpc>
                <a:spcPct val="120000"/>
              </a:lnSpc>
              <a:defRPr/>
            </a:pPr>
            <a:r>
              <a:rPr lang="en-US" dirty="0" smtClean="0"/>
              <a:t>-	</a:t>
            </a:r>
            <a:r>
              <a:rPr lang="en-US" b="0" dirty="0" smtClean="0"/>
              <a:t>Pediatric populations: Children may respond differently to therapy than adults, and dosing for them may be more complicated.</a:t>
            </a:r>
          </a:p>
          <a:p>
            <a:pPr marL="137160" indent="-137160">
              <a:lnSpc>
                <a:spcPct val="120000"/>
              </a:lnSpc>
              <a:buFontTx/>
              <a:buChar char="-"/>
              <a:defRPr/>
            </a:pPr>
            <a:r>
              <a:rPr lang="en-US" b="0" dirty="0" smtClean="0"/>
              <a:t>Genetic variability: Variability</a:t>
            </a:r>
            <a:r>
              <a:rPr lang="en-US" b="0" baseline="0" dirty="0" smtClean="0"/>
              <a:t> in genetic inheritance is </a:t>
            </a:r>
            <a:r>
              <a:rPr lang="en-US" b="0" dirty="0" smtClean="0"/>
              <a:t>often handled only by looking at different ethnic or racial groups (who are presumed to have different allele frequencies); however, indicators of race and ethnicity are only surrogates for genetic variation.</a:t>
            </a:r>
          </a:p>
          <a:p>
            <a:pPr marL="137160" indent="-137160">
              <a:lnSpc>
                <a:spcPct val="120000"/>
              </a:lnSpc>
              <a:buFontTx/>
              <a:buChar char="-"/>
              <a:defRPr/>
            </a:pPr>
            <a:r>
              <a:rPr lang="en-US" b="0" dirty="0" smtClean="0"/>
              <a:t>Complex patients: Some patients suffer from multiple disease states at once, making</a:t>
            </a:r>
            <a:r>
              <a:rPr lang="en-US" b="0" baseline="0" dirty="0" smtClean="0"/>
              <a:t> </a:t>
            </a:r>
            <a:r>
              <a:rPr lang="en-US" b="0" dirty="0" smtClean="0"/>
              <a:t>treatment of these patients of great concern to clinicians. These patients should be considered separately where sample size considerations allow.</a:t>
            </a:r>
          </a:p>
          <a:p>
            <a:pPr marL="137160" indent="-137160">
              <a:lnSpc>
                <a:spcPct val="120000"/>
              </a:lnSpc>
              <a:buFontTx/>
              <a:buChar char="-"/>
              <a:defRPr/>
            </a:pPr>
            <a:r>
              <a:rPr lang="en-US" b="0" dirty="0" smtClean="0"/>
              <a:t>Older adults: Older adults may have more drug side effects and worse outcomes from surgeries and devices.</a:t>
            </a:r>
          </a:p>
          <a:p>
            <a:pPr marL="0" indent="0">
              <a:lnSpc>
                <a:spcPct val="120000"/>
              </a:lnSpc>
              <a:buFontTx/>
              <a:buNone/>
              <a:defRPr/>
            </a:pPr>
            <a:endParaRPr lang="en-US" dirty="0" smtClean="0"/>
          </a:p>
          <a:p>
            <a:pPr>
              <a:lnSpc>
                <a:spcPct val="120000"/>
              </a:lnSpc>
              <a:defRPr/>
            </a:pPr>
            <a:r>
              <a:rPr lang="en-US" dirty="0" smtClean="0">
                <a:ea typeface="ＭＳ Ｐゴシック" pitchFamily="34" charset="-128"/>
              </a:rPr>
              <a:t>Reference:</a:t>
            </a:r>
          </a:p>
          <a:p>
            <a:pPr lvl="0">
              <a:lnSpc>
                <a:spcPct val="120000"/>
              </a:lnSpc>
              <a:defRPr/>
            </a:pPr>
            <a:r>
              <a:rPr lang="en-US" dirty="0" smtClean="0">
                <a:solidFill>
                  <a:prstClr val="black"/>
                </a:solidFill>
                <a:ea typeface="ＭＳ Ｐゴシック" pitchFamily="34" charset="-128"/>
              </a:rPr>
              <a:t>Delaney JAC, Seeger J. Sensitivity analysis. In: </a:t>
            </a:r>
            <a:r>
              <a:rPr lang="en-US" dirty="0" err="1" smtClean="0">
                <a:solidFill>
                  <a:prstClr val="black"/>
                </a:solidFill>
                <a:ea typeface="ＭＳ Ｐゴシック" pitchFamily="34" charset="-128"/>
              </a:rPr>
              <a:t>Velentgas</a:t>
            </a:r>
            <a:r>
              <a:rPr lang="en-US" dirty="0" smtClean="0">
                <a:solidFill>
                  <a:prstClr val="black"/>
                </a:solidFill>
                <a:ea typeface="ＭＳ Ｐゴシック" pitchFamily="34" charset="-128"/>
              </a:rPr>
              <a:t> P and Dreyer NA, eds. Developing a Protocol for Observational Comparative Effectiveness Research: A User's Guide. Rockville, MD: Agency for Healthcare Research and Quality; January 2013. p. 145-160</a:t>
            </a:r>
            <a:r>
              <a:rPr lang="en-US" b="1" dirty="0" smtClean="0">
                <a:solidFill>
                  <a:prstClr val="black"/>
                </a:solidFill>
                <a:ea typeface="ＭＳ Ｐゴシック" pitchFamily="34" charset="-128"/>
              </a:rPr>
              <a:t>. </a:t>
            </a:r>
            <a:r>
              <a:rPr lang="en-US" dirty="0" smtClean="0">
                <a:solidFill>
                  <a:prstClr val="black"/>
                </a:solidFill>
                <a:ea typeface="ＭＳ Ｐゴシック" pitchFamily="34" charset="-128"/>
              </a:rPr>
              <a:t>AHRQ Publication No. </a:t>
            </a:r>
            <a:r>
              <a:rPr lang="en-US" altLang="ja-JP" dirty="0" smtClean="0">
                <a:solidFill>
                  <a:prstClr val="black"/>
                </a:solidFill>
                <a:ea typeface="ＭＳ Ｐゴシック" pitchFamily="34" charset="-128"/>
              </a:rPr>
              <a:t>12-EHC099.</a:t>
            </a:r>
            <a:r>
              <a:rPr lang="en-US" dirty="0" smtClean="0">
                <a:solidFill>
                  <a:prstClr val="black"/>
                </a:solidFill>
                <a:ea typeface="ＭＳ Ｐゴシック" pitchFamily="34" charset="-128"/>
              </a:rPr>
              <a:t> Available at www.effectivehealthcare.ahrq.gov/Methods-OCER.cfm.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703263" y="3059113"/>
            <a:ext cx="7715250" cy="0"/>
          </a:xfrm>
          <a:prstGeom prst="line">
            <a:avLst/>
          </a:prstGeom>
          <a:noFill/>
          <a:ln w="25400">
            <a:solidFill>
              <a:srgbClr val="820000"/>
            </a:solidFill>
            <a:round/>
            <a:headEnd/>
            <a:tailEnd/>
          </a:ln>
          <a:extLst>
            <a:ext uri="{909E8E84-426E-40dd-AFC4-6F175D3DCCD1}">
              <a14:hiddenFill xmlns:a14="http://schemas.microsoft.com/office/drawing/2010/main">
                <a:noFill/>
              </a14:hiddenFill>
            </a:ext>
          </a:extLst>
        </p:spPr>
      </p:cxnSp>
      <p:pic>
        <p:nvPicPr>
          <p:cNvPr id="5" name="Picture 4" descr="EHC-logo-reversed-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5181600"/>
            <a:ext cx="3581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44625"/>
            <a:ext cx="7733805" cy="1565050"/>
          </a:xfrm>
          <a:effectLst/>
        </p:spPr>
        <p:txBody>
          <a:bodyPr/>
          <a:lstStyle>
            <a:lvl1pPr algn="ctr">
              <a:defRPr sz="32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799" y="3112477"/>
            <a:ext cx="7733805" cy="1840523"/>
          </a:xfrm>
          <a:prstGeom prst="rect">
            <a:avLst/>
          </a:prstGeom>
        </p:spPr>
        <p:txBody>
          <a:bodyPr lIns="0" tIns="0" rIns="0" bIns="0"/>
          <a:lstStyle>
            <a:lvl1pPr marL="0" indent="0" algn="ctr">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66815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096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SmartArt Placeholder 2"/>
          <p:cNvSpPr>
            <a:spLocks noGrp="1"/>
          </p:cNvSpPr>
          <p:nvPr>
            <p:ph type="dgm" idx="1"/>
          </p:nvPr>
        </p:nvSpPr>
        <p:spPr>
          <a:xfrm>
            <a:off x="457200" y="1295400"/>
            <a:ext cx="8229600" cy="4830763"/>
          </a:xfrm>
          <a:prstGeom prst="rect">
            <a:avLst/>
          </a:prstGeom>
        </p:spPr>
        <p:txBody>
          <a:bodyPr lIns="0" tIns="0" rIns="0" bIns="0"/>
          <a:lstStyle/>
          <a:p>
            <a:pPr lvl="0"/>
            <a:r>
              <a:rPr lang="en-US" noProof="0" dirty="0" smtClean="0"/>
              <a:t>Click icon to add SmartArt graphic</a:t>
            </a:r>
            <a:endParaRPr lang="en-US" noProof="0" dirty="0"/>
          </a:p>
        </p:txBody>
      </p:sp>
    </p:spTree>
    <p:extLst>
      <p:ext uri="{BB962C8B-B14F-4D97-AF65-F5344CB8AC3E}">
        <p14:creationId xmlns:p14="http://schemas.microsoft.com/office/powerpoint/2010/main" val="1552929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457200"/>
          </a:xfrm>
        </p:spPr>
        <p:txBody>
          <a:bodyPr/>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371600"/>
            <a:ext cx="5486400" cy="3657599"/>
          </a:xfrm>
          <a:prstGeom prst="rect">
            <a:avLst/>
          </a:prstGeom>
        </p:spPr>
        <p:txBody>
          <a:bodyPr lIns="0" tIns="0" rIns="0" bIns="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611090"/>
            <a:ext cx="5486400" cy="561109"/>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47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3" name="Table Placeholder 2"/>
          <p:cNvSpPr>
            <a:spLocks noGrp="1"/>
          </p:cNvSpPr>
          <p:nvPr>
            <p:ph type="tbl" idx="1"/>
          </p:nvPr>
        </p:nvSpPr>
        <p:spPr>
          <a:xfrm>
            <a:off x="457200" y="1295400"/>
            <a:ext cx="8229600" cy="4830763"/>
          </a:xfrm>
          <a:prstGeom prst="rect">
            <a:avLst/>
          </a:prstGeom>
        </p:spPr>
        <p:txBody>
          <a:bodyPr lIns="0" tIns="0" rIns="0" bIns="0"/>
          <a:lstStyle/>
          <a:p>
            <a:pPr lvl="0"/>
            <a:r>
              <a:rPr lang="en-US" noProof="0" dirty="0" smtClean="0"/>
              <a:t>Click icon to add table</a:t>
            </a:r>
            <a:endParaRPr lang="en-US" noProof="0" dirty="0"/>
          </a:p>
        </p:txBody>
      </p:sp>
    </p:spTree>
    <p:extLst>
      <p:ext uri="{BB962C8B-B14F-4D97-AF65-F5344CB8AC3E}">
        <p14:creationId xmlns:p14="http://schemas.microsoft.com/office/powerpoint/2010/main" val="99915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hart Placeholder 3"/>
          <p:cNvSpPr>
            <a:spLocks noGrp="1"/>
          </p:cNvSpPr>
          <p:nvPr>
            <p:ph type="ch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chart</a:t>
            </a:r>
            <a:endParaRPr lang="en-US" noProof="0" dirty="0"/>
          </a:p>
        </p:txBody>
      </p:sp>
      <p:sp>
        <p:nvSpPr>
          <p:cNvPr id="10"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4434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lipArt Placeholder 3"/>
          <p:cNvSpPr>
            <a:spLocks noGrp="1"/>
          </p:cNvSpPr>
          <p:nvPr>
            <p:ph type="clipArt" sz="half" idx="2"/>
          </p:nvPr>
        </p:nvSpPr>
        <p:spPr>
          <a:xfrm>
            <a:off x="4648200" y="1295400"/>
            <a:ext cx="4038600" cy="4830763"/>
          </a:xfrm>
          <a:prstGeom prst="rect">
            <a:avLst/>
          </a:prstGeom>
        </p:spPr>
        <p:txBody>
          <a:bodyPr lIns="0" tIns="0" rIns="0" bIns="0"/>
          <a:lstStyle>
            <a:lvl1pPr>
              <a:buSzPct val="100000"/>
              <a:buFont typeface="Wingdings 2" pitchFamily="18" charset="2"/>
              <a:buChar char=""/>
              <a:defRPr/>
            </a:lvl1pPr>
          </a:lstStyle>
          <a:p>
            <a:pPr lvl="0"/>
            <a:r>
              <a:rPr lang="en-US" noProof="0" dirty="0" smtClean="0"/>
              <a:t>Click icon to add clip art</a:t>
            </a:r>
            <a:endParaRPr lang="en-US" noProof="0" dirty="0"/>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31775">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44238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4"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spcBef>
                <a:spcPts val="792"/>
              </a:spcBef>
              <a:buSzPct val="100000"/>
              <a:buFont typeface="Wingdings 2" pitchFamily="18" charset="2"/>
              <a:buChar char=""/>
              <a:defRPr/>
            </a:lvl2pPr>
            <a:lvl3pPr marL="859536" indent="-283464">
              <a:lnSpc>
                <a:spcPct val="100000"/>
              </a:lnSpc>
              <a:spcBef>
                <a:spcPts val="792"/>
              </a:spcBef>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622800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dirty="0"/>
          </a:p>
        </p:txBody>
      </p:sp>
      <p:sp>
        <p:nvSpPr>
          <p:cNvPr id="6"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4685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6"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3"/>
          <p:cNvSpPr>
            <a:spLocks noGrp="1"/>
          </p:cNvSpPr>
          <p:nvPr>
            <p:ph sz="half" idx="2"/>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a:lvl2pPr>
            <a:lvl3pPr marL="801688" indent="-231775">
              <a:lnSpc>
                <a:spcPct val="100000"/>
              </a:lnSpc>
              <a:buSzPct val="100000"/>
              <a:buFont typeface="Wingdings 2" pitchFamily="18" charset="2"/>
              <a:buChar char=""/>
              <a:defRPr sz="2000"/>
            </a:lvl3pPr>
            <a:lvl4pPr marL="1027113" indent="-225425">
              <a:lnSpc>
                <a:spcPct val="100000"/>
              </a:lnSpc>
              <a:buSzPct val="100000"/>
              <a:buFont typeface="Wingdings 2" pitchFamily="18" charset="2"/>
              <a:buChar char=""/>
              <a:defRPr sz="1800"/>
            </a:lvl4pPr>
            <a:lvl5pPr marL="1258888" indent="-231775">
              <a:lnSpc>
                <a:spcPct val="100000"/>
              </a:lnSpc>
              <a:buSzPct val="100000"/>
              <a:buFont typeface="Wingdings 2" pitchFamily="18" charset="2"/>
              <a:buChar char=""/>
              <a:defRPr sz="18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6778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8448"/>
            <a:ext cx="8229600" cy="4828032"/>
          </a:xfrm>
          <a:prstGeom prst="rect">
            <a:avLst/>
          </a:prstGeom>
        </p:spPr>
        <p:txBody>
          <a:bodyPr lIns="0" tIns="0" rIns="0" bIns="0"/>
          <a:lstStyle>
            <a:lvl1pPr marL="292608" indent="-292608">
              <a:lnSpc>
                <a:spcPct val="100000"/>
              </a:lnSpc>
              <a:buSzPct val="100000"/>
              <a:buFont typeface="Wingdings 2" pitchFamily="18" charset="2"/>
              <a:buChar char=""/>
              <a:defRPr sz="2400"/>
            </a:lvl1pPr>
            <a:lvl2pPr marL="694944" indent="-292608">
              <a:lnSpc>
                <a:spcPct val="100000"/>
              </a:lnSpc>
              <a:buSzPct val="100000"/>
              <a:buFont typeface="Wingdings 2" pitchFamily="18" charset="2"/>
              <a:buChar char=""/>
              <a:defRPr sz="2200"/>
            </a:lvl2pPr>
            <a:lvl3pPr marL="1097280" indent="-292608">
              <a:lnSpc>
                <a:spcPct val="100000"/>
              </a:lnSpc>
              <a:buSzPct val="100000"/>
              <a:buFont typeface="Wingdings 2" pitchFamily="18" charset="2"/>
              <a:buChar char=""/>
              <a:defRPr sz="2000" baseline="0"/>
            </a:lvl3pPr>
            <a:lvl4pPr marL="1499616" indent="-283464">
              <a:lnSpc>
                <a:spcPct val="100000"/>
              </a:lnSpc>
              <a:buSzPct val="100000"/>
              <a:buFont typeface="Wingdings 2" pitchFamily="18" charset="2"/>
              <a:buChar char=""/>
              <a:defRPr sz="2000"/>
            </a:lvl4pPr>
            <a:lvl5pPr marL="1499616" indent="-283464">
              <a:lnSpc>
                <a:spcPct val="100000"/>
              </a:lnSpc>
              <a:buSzPct val="100000"/>
              <a:buFont typeface="Wingdings 2" pitchFamily="18" charset="2"/>
              <a:buChar char=""/>
              <a:defRPr sz="2000"/>
            </a:lvl5pPr>
            <a:lvl6pPr>
              <a:buNone/>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1"/>
          <p:cNvSpPr>
            <a:spLocks noGrp="1"/>
          </p:cNvSpPr>
          <p:nvPr>
            <p:ph type="title"/>
          </p:nvPr>
        </p:nvSpPr>
        <p:spPr>
          <a:xfrm>
            <a:off x="457200" y="130175"/>
            <a:ext cx="8229600" cy="860425"/>
          </a:xfrm>
        </p:spPr>
        <p:txBody>
          <a:bodyPr/>
          <a:lstStyle>
            <a:lvl1pPr>
              <a:defRPr sz="2800"/>
            </a:lvl1pPr>
          </a:lstStyle>
          <a:p>
            <a:r>
              <a:rPr lang="en-US" smtClean="0"/>
              <a:t>Click to edit Master title style</a:t>
            </a:r>
            <a:endParaRPr lang="en-US" dirty="0"/>
          </a:p>
        </p:txBody>
      </p:sp>
    </p:spTree>
    <p:extLst>
      <p:ext uri="{BB962C8B-B14F-4D97-AF65-F5344CB8AC3E}">
        <p14:creationId xmlns:p14="http://schemas.microsoft.com/office/powerpoint/2010/main" val="187787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Char char=""/>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77223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18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Tree>
    <p:extLst>
      <p:ext uri="{BB962C8B-B14F-4D97-AF65-F5344CB8AC3E}">
        <p14:creationId xmlns:p14="http://schemas.microsoft.com/office/powerpoint/2010/main" val="9624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229600" cy="4830763"/>
          </a:xfrm>
          <a:prstGeom prst="rect">
            <a:avLst/>
          </a:prstGeom>
        </p:spPr>
        <p:txBody>
          <a:bodyPr lIns="0" tIns="0" rIns="0" bIns="0"/>
          <a:lstStyle/>
          <a:p>
            <a:pPr lvl="0"/>
            <a:r>
              <a:rPr lang="en-US" noProof="0" dirty="0" smtClean="0"/>
              <a:t>Click icon to add chart</a:t>
            </a:r>
            <a:endParaRPr lang="en-US" noProof="0" dirty="0"/>
          </a:p>
        </p:txBody>
      </p:sp>
    </p:spTree>
    <p:extLst>
      <p:ext uri="{BB962C8B-B14F-4D97-AF65-F5344CB8AC3E}">
        <p14:creationId xmlns:p14="http://schemas.microsoft.com/office/powerpoint/2010/main" val="96647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hart Placeholder 2"/>
          <p:cNvSpPr>
            <a:spLocks noGrp="1"/>
          </p:cNvSpPr>
          <p:nvPr>
            <p:ph type="chart" sz="half" idx="1"/>
          </p:nvPr>
        </p:nvSpPr>
        <p:spPr>
          <a:xfrm>
            <a:off x="457200" y="1295400"/>
            <a:ext cx="4038600" cy="4830763"/>
          </a:xfrm>
          <a:prstGeom prst="rect">
            <a:avLst/>
          </a:prstGeom>
        </p:spPr>
        <p:txBody>
          <a:bodyPr/>
          <a:lstStyle/>
          <a:p>
            <a:pPr lvl="0"/>
            <a:r>
              <a:rPr lang="en-US" noProof="0" dirty="0" smtClean="0"/>
              <a:t>Click icon to add chart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6984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lipArt Placeholder 2"/>
          <p:cNvSpPr>
            <a:spLocks noGrp="1"/>
          </p:cNvSpPr>
          <p:nvPr>
            <p:ph type="clipArt" sz="half" idx="1"/>
          </p:nvPr>
        </p:nvSpPr>
        <p:spPr>
          <a:xfrm>
            <a:off x="457200" y="1295400"/>
            <a:ext cx="4038600" cy="4830763"/>
          </a:xfrm>
          <a:prstGeom prst="rect">
            <a:avLst/>
          </a:prstGeom>
        </p:spPr>
        <p:txBody>
          <a:bodyPr/>
          <a:lstStyle/>
          <a:p>
            <a:pPr lvl="0"/>
            <a:r>
              <a:rPr lang="en-US" noProof="0" dirty="0" smtClean="0"/>
              <a:t>Click icon to add clip art</a:t>
            </a:r>
            <a:endParaRPr lang="en-US" noProof="0" dirty="0"/>
          </a:p>
        </p:txBody>
      </p:sp>
      <p:sp>
        <p:nvSpPr>
          <p:cNvPr id="6" name="Text Placeholder 2"/>
          <p:cNvSpPr>
            <a:spLocks noGrp="1"/>
          </p:cNvSpPr>
          <p:nvPr>
            <p:ph type="body" sz="half" idx="10"/>
          </p:nvPr>
        </p:nvSpPr>
        <p:spPr>
          <a:xfrm>
            <a:off x="4648200" y="1295400"/>
            <a:ext cx="4038600" cy="4830763"/>
          </a:xfrm>
          <a:prstGeom prst="rect">
            <a:avLst/>
          </a:prstGeom>
        </p:spPr>
        <p:txBody>
          <a:bodyPr lIns="0" tIns="0" rIns="0" bIns="0"/>
          <a:lstStyle>
            <a:lvl1pPr>
              <a:lnSpc>
                <a:spcPct val="100000"/>
              </a:lnSpc>
              <a:buSzPct val="100000"/>
              <a:buFont typeface="Wingdings 2" pitchFamily="18" charset="2"/>
              <a:buChar char=""/>
              <a:defRPr sz="2400"/>
            </a:lvl1pPr>
            <a:lvl2pPr marL="569913" indent="-284163">
              <a:lnSpc>
                <a:spcPct val="100000"/>
              </a:lnSpc>
              <a:buSzPct val="100000"/>
              <a:buFont typeface="Wingdings 2" pitchFamily="18" charset="2"/>
              <a:buChar char=""/>
              <a:defRPr sz="2200"/>
            </a:lvl2pPr>
            <a:lvl3pPr marL="855663" indent="-284163">
              <a:lnSpc>
                <a:spcPct val="100000"/>
              </a:lnSpc>
              <a:buSzPct val="100000"/>
              <a:buFont typeface="Wingdings 2" pitchFamily="18" charset="2"/>
              <a:buChar char=""/>
              <a:defRPr sz="2000"/>
            </a:lvl3pPr>
            <a:lvl4pPr marL="1085850" indent="-230188">
              <a:lnSpc>
                <a:spcPct val="100000"/>
              </a:lnSpc>
              <a:buSzPct val="100000"/>
              <a:buFont typeface="Wingdings 2" pitchFamily="18" charset="2"/>
              <a:buNone/>
              <a:defRPr sz="1800"/>
            </a:lvl4pPr>
            <a:lvl5pPr marL="1312863" indent="-227013">
              <a:lnSpc>
                <a:spcPct val="100000"/>
              </a:lnSpc>
              <a:buSzPct val="100000"/>
              <a:buFont typeface="Wingdings 2" pitchFamily="18"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3085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quarter" idx="1"/>
          </p:nvPr>
        </p:nvSpPr>
        <p:spPr>
          <a:xfrm>
            <a:off x="457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sz="quarter" idx="10"/>
          </p:nvPr>
        </p:nvSpPr>
        <p:spPr>
          <a:xfrm>
            <a:off x="4648200" y="12954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quarter" idx="11"/>
          </p:nvPr>
        </p:nvSpPr>
        <p:spPr>
          <a:xfrm>
            <a:off x="457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quarter" idx="12"/>
          </p:nvPr>
        </p:nvSpPr>
        <p:spPr>
          <a:xfrm>
            <a:off x="4648200" y="3810000"/>
            <a:ext cx="4038600" cy="2362200"/>
          </a:xfrm>
          <a:prstGeom prst="rect">
            <a:avLst/>
          </a:prstGeom>
        </p:spPr>
        <p:txBody>
          <a:bodyPr lIns="0" tIns="0" rIns="0" bIns="0"/>
          <a:lstStyle>
            <a:lvl1pPr marL="231775" indent="-231775">
              <a:lnSpc>
                <a:spcPct val="100000"/>
              </a:lnSpc>
              <a:buSzPct val="100000"/>
              <a:buFont typeface="Wingdings 2" pitchFamily="18" charset="2"/>
              <a:buChar char=""/>
              <a:defRPr sz="2000"/>
            </a:lvl1pPr>
            <a:lvl2pPr marL="457200" indent="-225425">
              <a:lnSpc>
                <a:spcPct val="100000"/>
              </a:lnSpc>
              <a:buSzPct val="100000"/>
              <a:buFont typeface="Wingdings 2" pitchFamily="18" charset="2"/>
              <a:buChar char=""/>
              <a:defRPr sz="1800"/>
            </a:lvl2pPr>
            <a:lvl3pPr marL="688975" indent="-231775">
              <a:lnSpc>
                <a:spcPct val="100000"/>
              </a:lnSpc>
              <a:buSzPct val="100000"/>
              <a:buFont typeface="Wingdings 2" pitchFamily="18" charset="2"/>
              <a:buChar char=""/>
              <a:defRPr sz="1600"/>
            </a:lvl3pPr>
            <a:lvl4pPr marL="914400" indent="-225425">
              <a:lnSpc>
                <a:spcPct val="100000"/>
              </a:lnSpc>
              <a:buSzPct val="100000"/>
              <a:buFont typeface="Wingdings 2" pitchFamily="18" charset="2"/>
              <a:buChar char=""/>
              <a:defRPr sz="1600"/>
            </a:lvl4pPr>
            <a:lvl5pPr marL="1146175" indent="-231775">
              <a:buSzPct val="100000"/>
              <a:buFont typeface="Wingdings 2" pitchFamily="18" charset="2"/>
              <a:buChar char=""/>
              <a:defRPr sz="1600"/>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7706134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30175"/>
            <a:ext cx="82296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here to change title</a:t>
            </a:r>
          </a:p>
        </p:txBody>
      </p:sp>
      <p:sp>
        <p:nvSpPr>
          <p:cNvPr id="1027" name="Rectangle 5"/>
          <p:cNvSpPr>
            <a:spLocks noChangeArrowheads="1"/>
          </p:cNvSpPr>
          <p:nvPr/>
        </p:nvSpPr>
        <p:spPr bwMode="auto">
          <a:xfrm>
            <a:off x="5638800" y="6497638"/>
            <a:ext cx="1066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Palatino Linotype" pitchFamily="18" charset="0"/>
            </a:endParaRPr>
          </a:p>
        </p:txBody>
      </p:sp>
    </p:spTree>
  </p:cSld>
  <p:clrMap bg1="lt1" tx1="dk1" bg2="lt2" tx2="dk2" accent1="accent1" accent2="accent2" accent3="accent3" accent4="accent4" accent5="accent5" accent6="accent6" hlink="hlink" folHlink="folHlink"/>
  <p:sldLayoutIdLst>
    <p:sldLayoutId id="2147484153"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Lst>
  <p:timing>
    <p:tnLst>
      <p:par>
        <p:cTn xmlns:p14="http://schemas.microsoft.com/office/powerpoint/2010/main" id="1" dur="indefinite" restart="never" nodeType="tmRoot"/>
      </p:par>
    </p:tnLst>
  </p:timing>
  <p:hf sldNum="0" hdr="0" ftr="0" dt="0"/>
  <p:txStyles>
    <p:titleStyle>
      <a:lvl1pPr algn="l" rtl="0" eaLnBrk="0" fontAlgn="base" hangingPunct="0">
        <a:lnSpc>
          <a:spcPct val="90000"/>
        </a:lnSpc>
        <a:spcBef>
          <a:spcPct val="0"/>
        </a:spcBef>
        <a:spcAft>
          <a:spcPct val="0"/>
        </a:spcAft>
        <a:defRPr sz="3200" b="1">
          <a:solidFill>
            <a:srgbClr val="FFFFFF"/>
          </a:solidFill>
          <a:latin typeface="+mj-lt"/>
          <a:ea typeface="ＭＳ Ｐゴシック" charset="0"/>
          <a:cs typeface="+mj-cs"/>
        </a:defRPr>
      </a:lvl1pPr>
      <a:lvl2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2pPr>
      <a:lvl3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3pPr>
      <a:lvl4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4pPr>
      <a:lvl5pPr algn="l" rtl="0" eaLnBrk="0" fontAlgn="base" hangingPunct="0">
        <a:lnSpc>
          <a:spcPct val="90000"/>
        </a:lnSpc>
        <a:spcBef>
          <a:spcPct val="0"/>
        </a:spcBef>
        <a:spcAft>
          <a:spcPct val="0"/>
        </a:spcAft>
        <a:defRPr sz="3200" b="1">
          <a:solidFill>
            <a:srgbClr val="FFFFFF"/>
          </a:solidFill>
          <a:latin typeface="Trebuchet MS" pitchFamily="34" charset="0"/>
          <a:ea typeface="ＭＳ Ｐゴシック" charset="0"/>
        </a:defRPr>
      </a:lvl5pPr>
      <a:lvl6pPr marL="457200" algn="l" rtl="0" eaLnBrk="1" fontAlgn="base" hangingPunct="1">
        <a:lnSpc>
          <a:spcPct val="90000"/>
        </a:lnSpc>
        <a:spcBef>
          <a:spcPct val="0"/>
        </a:spcBef>
        <a:spcAft>
          <a:spcPct val="0"/>
        </a:spcAft>
        <a:defRPr sz="2800" b="1">
          <a:solidFill>
            <a:srgbClr val="FFFFFF"/>
          </a:solidFill>
          <a:latin typeface="Trebuchet MS" pitchFamily="34" charset="0"/>
        </a:defRPr>
      </a:lvl6pPr>
      <a:lvl7pPr marL="914400" algn="l" rtl="0" eaLnBrk="1" fontAlgn="base" hangingPunct="1">
        <a:lnSpc>
          <a:spcPct val="90000"/>
        </a:lnSpc>
        <a:spcBef>
          <a:spcPct val="0"/>
        </a:spcBef>
        <a:spcAft>
          <a:spcPct val="0"/>
        </a:spcAft>
        <a:defRPr sz="2800" b="1">
          <a:solidFill>
            <a:srgbClr val="FFFFFF"/>
          </a:solidFill>
          <a:latin typeface="Trebuchet MS" pitchFamily="34" charset="0"/>
        </a:defRPr>
      </a:lvl7pPr>
      <a:lvl8pPr marL="1371600" algn="l" rtl="0" eaLnBrk="1" fontAlgn="base" hangingPunct="1">
        <a:lnSpc>
          <a:spcPct val="90000"/>
        </a:lnSpc>
        <a:spcBef>
          <a:spcPct val="0"/>
        </a:spcBef>
        <a:spcAft>
          <a:spcPct val="0"/>
        </a:spcAft>
        <a:defRPr sz="2800" b="1">
          <a:solidFill>
            <a:srgbClr val="FFFFFF"/>
          </a:solidFill>
          <a:latin typeface="Trebuchet MS" pitchFamily="34" charset="0"/>
        </a:defRPr>
      </a:lvl8pPr>
      <a:lvl9pPr marL="1828800" algn="l" rtl="0" eaLnBrk="1" fontAlgn="base" hangingPunct="1">
        <a:lnSpc>
          <a:spcPct val="90000"/>
        </a:lnSpc>
        <a:spcBef>
          <a:spcPct val="0"/>
        </a:spcBef>
        <a:spcAft>
          <a:spcPct val="0"/>
        </a:spcAft>
        <a:defRPr sz="2800" b="1">
          <a:solidFill>
            <a:srgbClr val="FFFFFF"/>
          </a:solidFill>
          <a:latin typeface="Trebuchet MS" pitchFamily="34" charset="0"/>
        </a:defRPr>
      </a:lvl9pPr>
    </p:titleStyle>
    <p:bodyStyle>
      <a:lvl1pPr marL="290513" indent="-290513" algn="l" rtl="0" eaLnBrk="0" fontAlgn="base" hangingPunct="0">
        <a:lnSpc>
          <a:spcPct val="110000"/>
        </a:lnSpc>
        <a:spcBef>
          <a:spcPct val="30000"/>
        </a:spcBef>
        <a:spcAft>
          <a:spcPct val="0"/>
        </a:spcAft>
        <a:buClr>
          <a:srgbClr val="DFB20F"/>
        </a:buClr>
        <a:buSzPct val="85000"/>
        <a:buFont typeface="Webdings" pitchFamily="18" charset="2"/>
        <a:buChar char="&lt;"/>
        <a:defRPr sz="2400">
          <a:solidFill>
            <a:srgbClr val="FFFFFF"/>
          </a:solidFill>
          <a:latin typeface="Trebuchet MS" pitchFamily="34" charset="0"/>
          <a:ea typeface="ＭＳ Ｐゴシック" charset="0"/>
          <a:cs typeface="+mn-cs"/>
        </a:defRPr>
      </a:lvl1pPr>
      <a:lvl2pPr marL="69215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2pPr>
      <a:lvl3pPr marL="1081088" indent="-2746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3pPr>
      <a:lvl4pPr marL="1427163" indent="-231775"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4pPr>
      <a:lvl5pPr marL="1828800" indent="-287338" algn="l" rtl="0" eaLnBrk="0" fontAlgn="base" hangingPunct="0">
        <a:lnSpc>
          <a:spcPct val="110000"/>
        </a:lnSpc>
        <a:spcBef>
          <a:spcPct val="30000"/>
        </a:spcBef>
        <a:spcAft>
          <a:spcPct val="0"/>
        </a:spcAft>
        <a:buClr>
          <a:srgbClr val="DFB20F"/>
        </a:buClr>
        <a:buSzPct val="85000"/>
        <a:buFont typeface="Webdings" pitchFamily="18" charset="2"/>
        <a:buChar char="&lt;"/>
        <a:defRPr sz="2200">
          <a:solidFill>
            <a:srgbClr val="FFFFFF"/>
          </a:solidFill>
          <a:latin typeface="Trebuchet MS" pitchFamily="34" charset="0"/>
          <a:ea typeface="ＭＳ Ｐゴシック" charset="0"/>
        </a:defRPr>
      </a:lvl5pPr>
      <a:lvl6pPr marL="22860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6pPr>
      <a:lvl7pPr marL="27432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7pPr>
      <a:lvl8pPr marL="32004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8pPr>
      <a:lvl9pPr marL="3657600" indent="-287338" algn="l" rtl="0" eaLnBrk="1" fontAlgn="base" hangingPunct="1">
        <a:lnSpc>
          <a:spcPct val="110000"/>
        </a:lnSpc>
        <a:spcBef>
          <a:spcPct val="30000"/>
        </a:spcBef>
        <a:spcAft>
          <a:spcPct val="0"/>
        </a:spcAft>
        <a:buClr>
          <a:srgbClr val="DFB20F"/>
        </a:buClr>
        <a:buSzPct val="85000"/>
        <a:buFont typeface="Webdings" pitchFamily="18" charset="2"/>
        <a:buChar char="&lt;"/>
        <a:defRPr sz="2200">
          <a:solidFill>
            <a:srgbClr val="0E1D4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444625"/>
            <a:ext cx="7734300" cy="1565275"/>
          </a:xfrm>
        </p:spPr>
        <p:txBody>
          <a:bodyPr/>
          <a:lstStyle/>
          <a:p>
            <a:pPr eaLnBrk="1" hangingPunct="1"/>
            <a:r>
              <a:rPr lang="en-US" sz="3600" dirty="0" smtClean="0">
                <a:ea typeface="ＭＳ Ｐゴシック" pitchFamily="34" charset="-128"/>
              </a:rPr>
              <a:t>Sensitivity Analysis for Observational Comparative Effectiveness Research</a:t>
            </a:r>
          </a:p>
        </p:txBody>
      </p:sp>
      <p:sp>
        <p:nvSpPr>
          <p:cNvPr id="3075" name="Subtitle 7"/>
          <p:cNvSpPr>
            <a:spLocks noGrp="1"/>
          </p:cNvSpPr>
          <p:nvPr>
            <p:ph type="subTitle" idx="1"/>
          </p:nvPr>
        </p:nvSpPr>
        <p:spPr bwMode="auto">
          <a:xfrm>
            <a:off x="685800" y="3276600"/>
            <a:ext cx="77343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smtClean="0">
                <a:ea typeface="ＭＳ Ｐゴシック" pitchFamily="34" charset="-128"/>
              </a:rPr>
              <a:t>Prepared for:</a:t>
            </a:r>
          </a:p>
          <a:p>
            <a:pPr eaLnBrk="1" hangingPunct="1"/>
            <a:r>
              <a:rPr lang="en-US" dirty="0" smtClean="0">
                <a:ea typeface="ＭＳ Ｐゴシック" pitchFamily="34" charset="-128"/>
              </a:rPr>
              <a:t>Agency for Healthcare Research and Quality (AHRQ)</a:t>
            </a:r>
          </a:p>
          <a:p>
            <a:pPr eaLnBrk="1" hangingPunct="1"/>
            <a:r>
              <a:rPr lang="en-US" dirty="0" smtClean="0">
                <a:ea typeface="ＭＳ Ｐゴシック" pitchFamily="34" charset="-128"/>
              </a:rPr>
              <a:t>www.ahrq.gov</a:t>
            </a:r>
          </a:p>
          <a:p>
            <a:pPr eaLnBrk="1" hangingPunct="1"/>
            <a:endParaRPr lang="en-US"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bwMode="auto">
          <a:xfrm>
            <a:off x="457200" y="1268412"/>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300" dirty="0" smtClean="0">
                <a:ea typeface="ＭＳ Ｐゴシック" pitchFamily="34" charset="-128"/>
              </a:rPr>
              <a:t>Consider the use of more than one cohort definition or statistical approach. </a:t>
            </a:r>
          </a:p>
          <a:p>
            <a:pPr marL="292100" indent="-292100"/>
            <a:r>
              <a:rPr lang="en-US" sz="2300" dirty="0" smtClean="0">
                <a:ea typeface="ＭＳ Ｐゴシック" pitchFamily="34" charset="-128"/>
              </a:rPr>
              <a:t>High-dimensional propensity score</a:t>
            </a:r>
          </a:p>
          <a:p>
            <a:pPr marL="693738" lvl="1" indent="-292100"/>
            <a:r>
              <a:rPr lang="en-US" sz="2100" dirty="0" smtClean="0">
                <a:ea typeface="ＭＳ Ｐゴシック" pitchFamily="34" charset="-128"/>
              </a:rPr>
              <a:t>Well suited to handling situations in which there are multiple weak confounding variables. </a:t>
            </a:r>
          </a:p>
          <a:p>
            <a:pPr marL="693738" lvl="1" indent="-292100"/>
            <a:r>
              <a:rPr lang="en-US" sz="2100" dirty="0" smtClean="0">
                <a:ea typeface="ＭＳ Ｐゴシック" pitchFamily="34" charset="-128"/>
              </a:rPr>
              <a:t>Each variable may represent a weak marker for an unmeasured confounder, but collectively their inclusion can reduce confounding. </a:t>
            </a:r>
          </a:p>
          <a:p>
            <a:pPr marL="292100" indent="-292100"/>
            <a:r>
              <a:rPr lang="en-US" sz="2300" dirty="0" smtClean="0">
                <a:ea typeface="ＭＳ Ｐゴシック" pitchFamily="34" charset="-128"/>
              </a:rPr>
              <a:t>Instrumental variable analysis </a:t>
            </a:r>
          </a:p>
          <a:p>
            <a:pPr marL="693738" lvl="1" indent="-292100"/>
            <a:r>
              <a:rPr lang="en-US" sz="2100" dirty="0" smtClean="0">
                <a:ea typeface="ＭＳ Ｐゴシック" pitchFamily="34" charset="-128"/>
              </a:rPr>
              <a:t>This type of analysis is based on different assumptions than </a:t>
            </a:r>
            <a:r>
              <a:rPr lang="en-US" sz="2100" dirty="0">
                <a:ea typeface="ＭＳ Ｐゴシック" pitchFamily="34" charset="-128"/>
              </a:rPr>
              <a:t>conventional approaches and may build confidence in </a:t>
            </a:r>
            <a:r>
              <a:rPr lang="en-US" sz="2100" dirty="0" smtClean="0">
                <a:ea typeface="ＭＳ Ｐゴシック" pitchFamily="34" charset="-128"/>
              </a:rPr>
              <a:t>estimates.</a:t>
            </a:r>
            <a:endParaRPr lang="en-US" sz="2100" dirty="0">
              <a:ea typeface="ＭＳ Ｐゴシック" pitchFamily="34" charset="-128"/>
            </a:endParaRPr>
          </a:p>
          <a:p>
            <a:pPr marL="693738" lvl="1" indent="-292100"/>
            <a:endParaRPr lang="en-US" dirty="0" smtClean="0">
              <a:ea typeface="ＭＳ Ｐゴシック" pitchFamily="34" charset="-128"/>
            </a:endParaRPr>
          </a:p>
          <a:p>
            <a:pPr marL="693738" lvl="1" indent="-292100"/>
            <a:endParaRPr lang="en-US" dirty="0" smtClean="0">
              <a:ea typeface="ＭＳ Ｐゴシック" pitchFamily="34" charset="-128"/>
            </a:endParaRPr>
          </a:p>
        </p:txBody>
      </p:sp>
      <p:sp>
        <p:nvSpPr>
          <p:cNvPr id="12291" name="Title 2"/>
          <p:cNvSpPr>
            <a:spLocks noGrp="1"/>
          </p:cNvSpPr>
          <p:nvPr>
            <p:ph type="title"/>
          </p:nvPr>
        </p:nvSpPr>
        <p:spPr/>
        <p:txBody>
          <a:bodyPr/>
          <a:lstStyle/>
          <a:p>
            <a:r>
              <a:rPr lang="en-US" dirty="0" smtClean="0">
                <a:ea typeface="ＭＳ Ｐゴシック" pitchFamily="34" charset="-128"/>
              </a:rPr>
              <a:t>Cohort Definition and Statistical Approaches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bwMode="auto">
          <a:xfrm>
            <a:off x="457200" y="1298575"/>
            <a:ext cx="8229600" cy="482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sz="2200" dirty="0" smtClean="0">
                <a:ea typeface="ＭＳ Ｐゴシック" pitchFamily="34" charset="-128"/>
              </a:rPr>
              <a:t>Covariate and outcome </a:t>
            </a:r>
            <a:r>
              <a:rPr lang="en-US" sz="2200" dirty="0">
                <a:ea typeface="ＭＳ Ｐゴシック" pitchFamily="34" charset="-128"/>
              </a:rPr>
              <a:t>d</a:t>
            </a:r>
            <a:r>
              <a:rPr lang="en-US" sz="2200" dirty="0" smtClean="0">
                <a:ea typeface="ＭＳ Ｐゴシック" pitchFamily="34" charset="-128"/>
              </a:rPr>
              <a:t>istributions</a:t>
            </a:r>
          </a:p>
          <a:p>
            <a:pPr marL="693738" lvl="1" indent="-292100">
              <a:defRPr/>
            </a:pPr>
            <a:r>
              <a:rPr lang="en-US" dirty="0" smtClean="0">
                <a:ea typeface="ＭＳ Ｐゴシック" pitchFamily="34" charset="-128"/>
              </a:rPr>
              <a:t>Consider transforming variables</a:t>
            </a:r>
          </a:p>
          <a:p>
            <a:pPr marL="693738" lvl="1" indent="-292100">
              <a:defRPr/>
            </a:pPr>
            <a:r>
              <a:rPr lang="en-US" dirty="0" smtClean="0">
                <a:ea typeface="ＭＳ Ｐゴシック" pitchFamily="34" charset="-128"/>
              </a:rPr>
              <a:t>Create categories that have clinical meaning</a:t>
            </a:r>
          </a:p>
          <a:p>
            <a:pPr marL="292100" indent="-292100">
              <a:defRPr/>
            </a:pPr>
            <a:r>
              <a:rPr lang="en-US" sz="2200" dirty="0" smtClean="0">
                <a:ea typeface="ＭＳ Ｐゴシック" pitchFamily="34" charset="-128"/>
              </a:rPr>
              <a:t>Functional form </a:t>
            </a:r>
          </a:p>
          <a:p>
            <a:pPr marL="693738" lvl="1" indent="-292100">
              <a:defRPr/>
            </a:pPr>
            <a:r>
              <a:rPr lang="en-US" dirty="0" smtClean="0">
                <a:ea typeface="ＭＳ Ｐゴシック" pitchFamily="34" charset="-128"/>
              </a:rPr>
              <a:t>Assumed mathematical association between variables in a statistical model </a:t>
            </a:r>
          </a:p>
          <a:p>
            <a:pPr marL="693738" lvl="1" indent="-292100">
              <a:defRPr/>
            </a:pPr>
            <a:r>
              <a:rPr lang="en-US" dirty="0" smtClean="0">
                <a:ea typeface="ＭＳ Ｐゴシック" pitchFamily="34" charset="-128"/>
              </a:rPr>
              <a:t>Transformations may be susceptible to overfit</a:t>
            </a:r>
          </a:p>
          <a:p>
            <a:pPr marL="291402" indent="-292100">
              <a:defRPr/>
            </a:pPr>
            <a:r>
              <a:rPr lang="en-US" sz="2200" dirty="0" smtClean="0">
                <a:ea typeface="ＭＳ Ｐゴシック" pitchFamily="34" charset="-128"/>
              </a:rPr>
              <a:t>Special cases</a:t>
            </a:r>
          </a:p>
          <a:p>
            <a:pPr marL="693738" lvl="1" indent="-292100">
              <a:defRPr/>
            </a:pPr>
            <a:r>
              <a:rPr lang="en-US" dirty="0" smtClean="0">
                <a:ea typeface="ＭＳ Ｐゴシック" pitchFamily="34" charset="-128"/>
              </a:rPr>
              <a:t>Mixture of informative null values (zeros) and a distribution (e.g., coronary artery calcium)</a:t>
            </a:r>
          </a:p>
        </p:txBody>
      </p:sp>
      <p:sp>
        <p:nvSpPr>
          <p:cNvPr id="13315" name="Title 2"/>
          <p:cNvSpPr>
            <a:spLocks noGrp="1"/>
          </p:cNvSpPr>
          <p:nvPr>
            <p:ph type="title"/>
          </p:nvPr>
        </p:nvSpPr>
        <p:spPr/>
        <p:txBody>
          <a:bodyPr/>
          <a:lstStyle/>
          <a:p>
            <a:r>
              <a:rPr lang="en-US" dirty="0" smtClean="0">
                <a:ea typeface="ＭＳ Ｐゴシック" pitchFamily="34" charset="-128"/>
              </a:rPr>
              <a:t>Statistical Assumptions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bwMode="auto">
          <a:xfrm>
            <a:off x="457200" y="1298575"/>
            <a:ext cx="8229600" cy="482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sz="2500" dirty="0">
                <a:ea typeface="ＭＳ Ｐゴシック" pitchFamily="34" charset="-128"/>
              </a:rPr>
              <a:t>Spreadsheet-based </a:t>
            </a:r>
          </a:p>
          <a:p>
            <a:pPr marL="693039" lvl="1" indent="-292100">
              <a:defRPr/>
            </a:pPr>
            <a:r>
              <a:rPr lang="en-US" sz="2500" dirty="0">
                <a:ea typeface="ＭＳ Ｐゴシック" pitchFamily="34" charset="-128"/>
              </a:rPr>
              <a:t>Array approach</a:t>
            </a:r>
          </a:p>
          <a:p>
            <a:pPr marL="693039" lvl="1" indent="-292100">
              <a:defRPr/>
            </a:pPr>
            <a:r>
              <a:rPr lang="en-US" sz="2500" dirty="0" smtClean="0">
                <a:ea typeface="ＭＳ Ｐゴシック" pitchFamily="34" charset="-128"/>
              </a:rPr>
              <a:t>Rule out </a:t>
            </a:r>
            <a:r>
              <a:rPr lang="en-US" sz="2500" dirty="0">
                <a:ea typeface="ＭＳ Ｐゴシック" pitchFamily="34" charset="-128"/>
              </a:rPr>
              <a:t>approach </a:t>
            </a:r>
          </a:p>
          <a:p>
            <a:pPr marL="292100" indent="-292100">
              <a:defRPr/>
            </a:pPr>
            <a:r>
              <a:rPr lang="en-US" sz="2500" dirty="0">
                <a:ea typeface="ＭＳ Ｐゴシック" pitchFamily="34" charset="-128"/>
              </a:rPr>
              <a:t>Statistical software-based</a:t>
            </a:r>
          </a:p>
          <a:p>
            <a:pPr marL="694436" lvl="1" indent="-292100">
              <a:defRPr/>
            </a:pPr>
            <a:r>
              <a:rPr lang="en-US" sz="2500" dirty="0">
                <a:ea typeface="ＭＳ Ｐゴシック" pitchFamily="34" charset="-128"/>
              </a:rPr>
              <a:t>Useful for handling more complex functional </a:t>
            </a:r>
            <a:r>
              <a:rPr lang="en-US" sz="2500" dirty="0" smtClean="0">
                <a:ea typeface="ＭＳ Ｐゴシック" pitchFamily="34" charset="-128"/>
              </a:rPr>
              <a:t>forms</a:t>
            </a:r>
          </a:p>
          <a:p>
            <a:pPr marL="292100" indent="-292100">
              <a:defRPr/>
            </a:pPr>
            <a:r>
              <a:rPr lang="en-US" sz="2500" dirty="0" smtClean="0">
                <a:ea typeface="ＭＳ Ｐゴシック" pitchFamily="34" charset="-128"/>
              </a:rPr>
              <a:t>Presentation</a:t>
            </a:r>
          </a:p>
          <a:p>
            <a:pPr marL="694436" lvl="1" indent="-292100">
              <a:defRPr/>
            </a:pPr>
            <a:r>
              <a:rPr lang="en-US" sz="2500" dirty="0" smtClean="0">
                <a:ea typeface="ＭＳ Ｐゴシック" pitchFamily="34" charset="-128"/>
              </a:rPr>
              <a:t>Text summary</a:t>
            </a:r>
          </a:p>
          <a:p>
            <a:pPr marL="694436" lvl="1" indent="-292100">
              <a:defRPr/>
            </a:pPr>
            <a:r>
              <a:rPr lang="en-US" sz="2500" dirty="0" smtClean="0">
                <a:ea typeface="ＭＳ Ｐゴシック" pitchFamily="34" charset="-128"/>
              </a:rPr>
              <a:t>Tabular </a:t>
            </a:r>
          </a:p>
          <a:p>
            <a:pPr marL="694436" lvl="1" indent="-292100">
              <a:defRPr/>
            </a:pPr>
            <a:r>
              <a:rPr lang="en-US" sz="2500" dirty="0" smtClean="0">
                <a:ea typeface="ＭＳ Ｐゴシック" pitchFamily="34" charset="-128"/>
              </a:rPr>
              <a:t>Graphical</a:t>
            </a:r>
          </a:p>
        </p:txBody>
      </p:sp>
      <p:sp>
        <p:nvSpPr>
          <p:cNvPr id="14339" name="Title 2"/>
          <p:cNvSpPr>
            <a:spLocks noGrp="1"/>
          </p:cNvSpPr>
          <p:nvPr>
            <p:ph type="title"/>
          </p:nvPr>
        </p:nvSpPr>
        <p:spPr>
          <a:xfrm>
            <a:off x="457200" y="130175"/>
            <a:ext cx="7620000" cy="860425"/>
          </a:xfrm>
        </p:spPr>
        <p:txBody>
          <a:bodyPr/>
          <a:lstStyle/>
          <a:p>
            <a:r>
              <a:rPr lang="en-US" dirty="0" smtClean="0">
                <a:ea typeface="ＭＳ Ｐゴシック" pitchFamily="34" charset="-128"/>
              </a:rPr>
              <a:t>Implementation and Presentation of Sensitivity Analyses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609600" y="130175"/>
            <a:ext cx="8229600" cy="860425"/>
          </a:xfrm>
        </p:spPr>
        <p:txBody>
          <a:bodyPr/>
          <a:lstStyle/>
          <a:p>
            <a:r>
              <a:rPr lang="en-US" dirty="0" smtClean="0">
                <a:ea typeface="ＭＳ Ｐゴシック" pitchFamily="34" charset="-128"/>
              </a:rPr>
              <a:t>Sample Graphical Presentation (1 of 2) </a:t>
            </a:r>
          </a:p>
        </p:txBody>
      </p:sp>
      <p:pic>
        <p:nvPicPr>
          <p:cNvPr id="15363" name="Picture 1" descr="This graph depicts a sensitivity analysis to see if the form in which alcohol is consumed changes its association with levels of coronary artery calcium (CAC). The analyst therefore plots the association with total alcohol consumed overall and by type of alcohol (beer, wine, hard alcohol). Here, both the exposure and the outcomes are continuous variables, and so it is much easier to present the results of the sensitivity analysis as a series of plots. &#10;"/>
          <p:cNvPicPr>
            <a:picLocks noChangeAspect="1" noChangeArrowheads="1"/>
          </p:cNvPicPr>
          <p:nvPr/>
        </p:nvPicPr>
        <p:blipFill>
          <a:blip r:embed="rId3" cstate="print">
            <a:extLst>
              <a:ext uri="{28A0092B-C50C-407E-A947-70E740481C1C}">
                <a14:useLocalDpi xmlns:a14="http://schemas.microsoft.com/office/drawing/2010/main" val="0"/>
              </a:ext>
            </a:extLst>
          </a:blip>
          <a:srcRect b="12500"/>
          <a:stretch>
            <a:fillRect/>
          </a:stretch>
        </p:blipFill>
        <p:spPr bwMode="auto">
          <a:xfrm>
            <a:off x="762000" y="1184170"/>
            <a:ext cx="7597774" cy="40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1"/>
          <p:cNvSpPr>
            <a:spLocks noChangeArrowheads="1"/>
          </p:cNvSpPr>
          <p:nvPr/>
        </p:nvSpPr>
        <p:spPr bwMode="auto">
          <a:xfrm>
            <a:off x="609600" y="5638800"/>
            <a:ext cx="825182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50" dirty="0">
                <a:solidFill>
                  <a:schemeClr val="bg1"/>
                </a:solidFill>
              </a:rPr>
              <a:t>Smoothed plot of alcohol consumption versus annualized progression of </a:t>
            </a:r>
            <a:r>
              <a:rPr lang="en-US" sz="1550" dirty="0" smtClean="0">
                <a:solidFill>
                  <a:schemeClr val="bg1"/>
                </a:solidFill>
              </a:rPr>
              <a:t>coronary artery calcium (CAC) </a:t>
            </a:r>
            <a:r>
              <a:rPr lang="en-US" sz="1550" dirty="0">
                <a:solidFill>
                  <a:schemeClr val="bg1"/>
                </a:solidFill>
              </a:rPr>
              <a:t>with </a:t>
            </a:r>
            <a:r>
              <a:rPr lang="en-US" sz="1550" dirty="0" smtClean="0">
                <a:solidFill>
                  <a:schemeClr val="bg1"/>
                </a:solidFill>
              </a:rPr>
              <a:t>95-percent confidence intervals.</a:t>
            </a:r>
            <a:endParaRPr lang="en-US" sz="155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r>
              <a:rPr lang="en-US" dirty="0" smtClean="0">
                <a:ea typeface="ＭＳ Ｐゴシック" pitchFamily="34" charset="-128"/>
              </a:rPr>
              <a:t>Sample Graphical Presentation (2 of 2)</a:t>
            </a:r>
          </a:p>
        </p:txBody>
      </p:sp>
      <p:pic>
        <p:nvPicPr>
          <p:cNvPr id="16387" name="Picture 1" descr="Plot to assess the strength of unmeasured confounding necessary to explain an observed association&#10;&#10;This figure plots the combination of the odds ratio between the exposure and the confounder (OREC) and the relative risk between the confounder and the outcome (RRCD) that would be required to explain an observed association between the exposure and outcome by confounding alone. There are two levels of association considered (ARR = 1.57 and ARR = 1.3) and a separate line plotted for each. These sorts of displays can help illustrate the strength of unmeasured confounding that is required to explain observed associations, which can make the process of identifying possible candidate confounders easier (as one can reference other studies from other populations in order to assess the plausibility of the assumed strength of associ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219199"/>
            <a:ext cx="5867400" cy="38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1"/>
          <p:cNvSpPr>
            <a:spLocks noChangeArrowheads="1"/>
          </p:cNvSpPr>
          <p:nvPr/>
        </p:nvSpPr>
        <p:spPr bwMode="auto">
          <a:xfrm rot="10800000" flipV="1">
            <a:off x="430176" y="5249889"/>
            <a:ext cx="833282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a:solidFill>
                  <a:schemeClr val="bg1"/>
                </a:solidFill>
              </a:rPr>
              <a:t>Plot to assess the strength of unmeasured confounding necessary to explain an observed </a:t>
            </a:r>
            <a:r>
              <a:rPr lang="en-US" sz="1400" dirty="0" smtClean="0">
                <a:solidFill>
                  <a:schemeClr val="bg1"/>
                </a:solidFill>
              </a:rPr>
              <a:t>association. Abbreviations: ARR = apparent exposure relative risk; OR</a:t>
            </a:r>
            <a:r>
              <a:rPr lang="en-US" sz="1400" baseline="-25000" dirty="0" smtClean="0">
                <a:solidFill>
                  <a:schemeClr val="bg1"/>
                </a:solidFill>
              </a:rPr>
              <a:t>EC</a:t>
            </a:r>
            <a:r>
              <a:rPr lang="en-US" sz="1400" dirty="0" smtClean="0">
                <a:solidFill>
                  <a:schemeClr val="bg1"/>
                </a:solidFill>
              </a:rPr>
              <a:t> = association between drug use category and confounder; RR</a:t>
            </a:r>
            <a:r>
              <a:rPr lang="en-US" sz="1400" baseline="-25000" dirty="0" smtClean="0">
                <a:solidFill>
                  <a:schemeClr val="bg1"/>
                </a:solidFill>
              </a:rPr>
              <a:t>CD</a:t>
            </a:r>
            <a:r>
              <a:rPr lang="en-US" sz="1400" dirty="0" smtClean="0">
                <a:solidFill>
                  <a:schemeClr val="bg1"/>
                </a:solidFill>
              </a:rPr>
              <a:t> = association between confounder and disease outcome</a:t>
            </a:r>
            <a:endParaRPr lang="en-US" sz="14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dirty="0" smtClean="0">
                <a:ea typeface="ＭＳ Ｐゴシック" pitchFamily="34" charset="-128"/>
              </a:rPr>
              <a:t>As a general guideline, the analyst should be able to answer three questions: </a:t>
            </a:r>
          </a:p>
          <a:p>
            <a:pPr marL="693738" lvl="1" indent="-292100"/>
            <a:r>
              <a:rPr lang="en-US" dirty="0" smtClean="0">
                <a:ea typeface="ＭＳ Ｐゴシック" pitchFamily="34" charset="-128"/>
              </a:rPr>
              <a:t>Is the association robust to changes in exposure definition, outcome definition, and the functional form of these variables? </a:t>
            </a:r>
          </a:p>
          <a:p>
            <a:pPr marL="693738" lvl="1" indent="-292100"/>
            <a:r>
              <a:rPr lang="en-US" dirty="0" smtClean="0">
                <a:ea typeface="ＭＳ Ｐゴシック" pitchFamily="34" charset="-128"/>
              </a:rPr>
              <a:t>How strong would an unmeasured confounder have to be to explain the magnitude of the difference between two treatments? </a:t>
            </a:r>
          </a:p>
          <a:p>
            <a:pPr marL="693738" lvl="1" indent="-292100"/>
            <a:r>
              <a:rPr lang="en-US" dirty="0" smtClean="0">
                <a:ea typeface="ＭＳ Ｐゴシック" pitchFamily="34" charset="-128"/>
              </a:rPr>
              <a:t>Does the choice of statistical method influence the directionality or strength of the association? </a:t>
            </a:r>
          </a:p>
        </p:txBody>
      </p:sp>
      <p:sp>
        <p:nvSpPr>
          <p:cNvPr id="17411" name="Title 2"/>
          <p:cNvSpPr>
            <a:spLocks noGrp="1"/>
          </p:cNvSpPr>
          <p:nvPr>
            <p:ph type="title"/>
          </p:nvPr>
        </p:nvSpPr>
        <p:spPr/>
        <p:txBody>
          <a:bodyPr/>
          <a:lstStyle/>
          <a:p>
            <a:r>
              <a:rPr lang="en-US" dirty="0" smtClean="0">
                <a:ea typeface="ＭＳ Ｐゴシック" pitchFamily="34" charset="-128"/>
              </a:rPr>
              <a:t>Conclusion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descr="This slide includes a table of guidance and key considerations for sensitivity analysis in comparative effectiveness research protocols and proposals. Guidance and key considerations include:&#10;&#10;Propose and describe planned sensitivity analyses:&#10;- Consider the effect of changing exposure, outcome, confounder, or covariate definitions or classifications.&#10;- Assess expected impact of unmeasured confounders on key measures of association.&#10;&#10;Describe important subpopulations in which measures of effect will be assessed for homogeneity:&#10;- Consider pediatric, racial/ethnic subgroups, and patients with complex disease states. &#10;- Consider inclusion of AHRQ Priority Populations (http://www.ahrq.gov/publications).&#10;&#10;State modeling assumptions and how they will be tested.&#10;&#10;Indicate whether the study will be replicated in other databases, if available and feasible."/>
          <p:cNvSpPr>
            <a:spLocks noGrp="1"/>
          </p:cNvSpPr>
          <p:nvPr>
            <p:ph type="title"/>
          </p:nvPr>
        </p:nvSpPr>
        <p:spPr/>
        <p:txBody>
          <a:bodyPr/>
          <a:lstStyle/>
          <a:p>
            <a:r>
              <a:rPr lang="en-US" dirty="0" smtClean="0">
                <a:ea typeface="ＭＳ Ｐゴシック" pitchFamily="34" charset="-128"/>
              </a:rPr>
              <a:t>Summary Checklist</a:t>
            </a:r>
          </a:p>
        </p:txBody>
      </p:sp>
      <p:graphicFrame>
        <p:nvGraphicFramePr>
          <p:cNvPr id="4" name="Content Placeholder 3" descr="This slide includes a table of guidance and key considerations for sensitivity analysis in comparative effectiveness research protocols and proposals. Guidance and key considerations include:&#10;&#10;Propose and describe planned sensitivity analyses:&#10;- Consider the effect of changing exposure, outcome, confounder, or covariate definitions or classifications.&#10;- Assess expected impact of unmeasured confounders on key measures of association.&#10;&#10;Describe important subpopulations in which measures of effect will be assessed for homogeneity:&#10;- Consider pediatric, racial/ethnic subgroups, and patients with complex disease states. &#10;- Consider inclusion of AHRQ Priority Populations (http://www.ahrq.gov/publications).&#10;&#10;State modeling assumptions and how they will be tested.&#10;&#10;Indicate whether the study will be replicated in other databases, if available and feasible."/>
          <p:cNvGraphicFramePr>
            <a:graphicFrameLocks noGrp="1"/>
          </p:cNvGraphicFramePr>
          <p:nvPr>
            <p:ph type="tbl" idx="1"/>
            <p:extLst>
              <p:ext uri="{D42A27DB-BD31-4B8C-83A1-F6EECF244321}">
                <p14:modId xmlns:p14="http://schemas.microsoft.com/office/powerpoint/2010/main" val="1417946148"/>
              </p:ext>
            </p:extLst>
          </p:nvPr>
        </p:nvGraphicFramePr>
        <p:xfrm>
          <a:off x="457200" y="1295400"/>
          <a:ext cx="8229600" cy="4307825"/>
        </p:xfrm>
        <a:graphic>
          <a:graphicData uri="http://schemas.openxmlformats.org/drawingml/2006/table">
            <a:tbl>
              <a:tblPr firstRow="1" firstCol="1" bandRow="1">
                <a:tableStyleId>{C4B1156A-380E-4F78-BDF5-A606A8083BF9}</a:tableStyleId>
              </a:tblPr>
              <a:tblGrid>
                <a:gridCol w="2695903"/>
                <a:gridCol w="5533697"/>
              </a:tblGrid>
              <a:tr h="476695">
                <a:tc>
                  <a:txBody>
                    <a:bodyPr/>
                    <a:lstStyle/>
                    <a:p>
                      <a:pPr marL="0" marR="0" algn="ctr">
                        <a:spcBef>
                          <a:spcPts val="0"/>
                        </a:spcBef>
                        <a:spcAft>
                          <a:spcPts val="0"/>
                        </a:spcAft>
                      </a:pPr>
                      <a:r>
                        <a:rPr lang="en-US" sz="1700" u="none" dirty="0" smtClean="0">
                          <a:effectLst/>
                        </a:rPr>
                        <a:t>Guidance</a:t>
                      </a:r>
                    </a:p>
                  </a:txBody>
                  <a:tcPr marL="66279" marR="66279" marT="0" marB="0" anchor="ctr"/>
                </a:tc>
                <a:tc>
                  <a:txBody>
                    <a:bodyPr/>
                    <a:lstStyle/>
                    <a:p>
                      <a:pPr marL="0" marR="0" algn="ctr">
                        <a:spcBef>
                          <a:spcPts val="0"/>
                        </a:spcBef>
                        <a:spcAft>
                          <a:spcPts val="0"/>
                        </a:spcAft>
                      </a:pPr>
                      <a:r>
                        <a:rPr lang="en-US" sz="1700" u="none" dirty="0">
                          <a:effectLst/>
                        </a:rPr>
                        <a:t>Key Considerations</a:t>
                      </a:r>
                      <a:endParaRPr lang="en-US" sz="1700" u="none" dirty="0">
                        <a:solidFill>
                          <a:schemeClr val="bg1"/>
                        </a:solidFill>
                        <a:effectLst/>
                        <a:latin typeface="Times New Roman"/>
                        <a:ea typeface="Calibri"/>
                        <a:cs typeface="Times New Roman"/>
                      </a:endParaRPr>
                    </a:p>
                  </a:txBody>
                  <a:tcPr marL="66279" marR="66279" marT="0" marB="0" anchor="ctr"/>
                </a:tc>
              </a:tr>
              <a:tr h="897309">
                <a:tc>
                  <a:txBody>
                    <a:bodyPr/>
                    <a:lstStyle/>
                    <a:p>
                      <a:pPr marL="0" marR="0">
                        <a:spcBef>
                          <a:spcPts val="0"/>
                        </a:spcBef>
                        <a:spcAft>
                          <a:spcPts val="0"/>
                        </a:spcAft>
                      </a:pPr>
                      <a:r>
                        <a:rPr lang="en-US" sz="1600" b="0" dirty="0" smtClean="0">
                          <a:solidFill>
                            <a:schemeClr val="tx1"/>
                          </a:solidFill>
                          <a:effectLst/>
                          <a:latin typeface="+mn-lt"/>
                          <a:ea typeface="Calibri"/>
                          <a:cs typeface="Times New Roman"/>
                        </a:rPr>
                        <a:t>Propose</a:t>
                      </a:r>
                      <a:r>
                        <a:rPr lang="en-US" sz="1600" b="0" baseline="0" dirty="0" smtClean="0">
                          <a:solidFill>
                            <a:schemeClr val="tx1"/>
                          </a:solidFill>
                          <a:effectLst/>
                          <a:latin typeface="+mn-lt"/>
                          <a:ea typeface="Calibri"/>
                          <a:cs typeface="Times New Roman"/>
                        </a:rPr>
                        <a:t> and describe planned sensitivity analyses.</a:t>
                      </a:r>
                      <a:endParaRPr lang="en-US" sz="1600" b="0" dirty="0">
                        <a:solidFill>
                          <a:schemeClr val="tx1"/>
                        </a:solidFill>
                        <a:effectLst/>
                        <a:latin typeface="+mn-lt"/>
                        <a:ea typeface="Calibri"/>
                        <a:cs typeface="Times New Roman"/>
                      </a:endParaRPr>
                    </a:p>
                  </a:txBody>
                  <a:tcPr marL="45720" marR="45720"/>
                </a:tc>
                <a:tc>
                  <a:txBody>
                    <a:bodyPr/>
                    <a:lstStyle/>
                    <a:p>
                      <a:pPr marL="285750" marR="0" indent="-285750">
                        <a:spcBef>
                          <a:spcPts val="0"/>
                        </a:spcBef>
                        <a:spcAft>
                          <a:spcPts val="0"/>
                        </a:spcAft>
                        <a:buFont typeface="Arial" pitchFamily="34" charset="0"/>
                        <a:buChar char="•"/>
                      </a:pPr>
                      <a:r>
                        <a:rPr lang="en-US" sz="1600" b="0" dirty="0" smtClean="0">
                          <a:solidFill>
                            <a:schemeClr val="tx1"/>
                          </a:solidFill>
                          <a:effectLst/>
                          <a:latin typeface="+mn-lt"/>
                          <a:ea typeface="Calibri"/>
                          <a:cs typeface="Times New Roman"/>
                        </a:rPr>
                        <a:t>Consider the effect of changing exposure, outcome, confounder, or covariate definitions</a:t>
                      </a:r>
                      <a:r>
                        <a:rPr lang="en-US" sz="1600" b="0" baseline="0" dirty="0" smtClean="0">
                          <a:solidFill>
                            <a:schemeClr val="tx1"/>
                          </a:solidFill>
                          <a:effectLst/>
                          <a:latin typeface="+mn-lt"/>
                          <a:ea typeface="Calibri"/>
                          <a:cs typeface="Times New Roman"/>
                        </a:rPr>
                        <a:t> or classifications.</a:t>
                      </a:r>
                    </a:p>
                    <a:p>
                      <a:pPr marL="285750" marR="0" indent="-285750">
                        <a:spcBef>
                          <a:spcPts val="0"/>
                        </a:spcBef>
                        <a:spcAft>
                          <a:spcPts val="0"/>
                        </a:spcAft>
                        <a:buFont typeface="Arial" pitchFamily="34" charset="0"/>
                        <a:buChar char="•"/>
                      </a:pPr>
                      <a:r>
                        <a:rPr lang="en-US" sz="1600" b="0" baseline="0" dirty="0" smtClean="0">
                          <a:solidFill>
                            <a:schemeClr val="tx1"/>
                          </a:solidFill>
                          <a:effectLst/>
                          <a:latin typeface="+mn-lt"/>
                          <a:ea typeface="Calibri"/>
                          <a:cs typeface="Times New Roman"/>
                        </a:rPr>
                        <a:t>Assess expected impact of unmeasured confounders on key measures of association. </a:t>
                      </a:r>
                      <a:endParaRPr lang="en-US" sz="1600" b="0" dirty="0">
                        <a:solidFill>
                          <a:schemeClr val="tx1"/>
                        </a:solidFill>
                        <a:effectLst/>
                        <a:latin typeface="+mn-lt"/>
                        <a:ea typeface="Calibri"/>
                        <a:cs typeface="Times New Roman"/>
                      </a:endParaRPr>
                    </a:p>
                  </a:txBody>
                  <a:tcPr marL="45720" marR="45720"/>
                </a:tc>
              </a:tr>
              <a:tr h="10972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tx1"/>
                          </a:solidFill>
                          <a:effectLst/>
                          <a:latin typeface="+mn-lt"/>
                          <a:ea typeface="Calibri"/>
                          <a:cs typeface="Times New Roman"/>
                        </a:rPr>
                        <a:t>Describe important subpopulations in which measures of effect will be assessed for homogeneity.</a:t>
                      </a:r>
                      <a:endParaRPr lang="en-US" sz="1600" b="0" dirty="0" smtClean="0">
                        <a:solidFill>
                          <a:schemeClr val="tx1"/>
                        </a:solidFill>
                        <a:effectLst/>
                        <a:latin typeface="+mn-lt"/>
                        <a:ea typeface="Calibri"/>
                        <a:cs typeface="Times New Roman"/>
                      </a:endParaRPr>
                    </a:p>
                  </a:txBody>
                  <a:tcPr marL="45720" marR="45720"/>
                </a:tc>
                <a:tc>
                  <a:txBody>
                    <a:bodyPr/>
                    <a:lstStyle/>
                    <a:p>
                      <a:pPr marL="285750" indent="-285750">
                        <a:buFont typeface="Arial" pitchFamily="34" charset="0"/>
                        <a:buChar char="•"/>
                      </a:pPr>
                      <a:r>
                        <a:rPr lang="en-US" sz="1600" b="0" dirty="0" smtClean="0"/>
                        <a:t>Consider pediatric populations, racial/ethnic</a:t>
                      </a:r>
                      <a:r>
                        <a:rPr lang="en-US" sz="1600" b="0" baseline="0" dirty="0" smtClean="0"/>
                        <a:t> subgroups, and patients with complex disease states. </a:t>
                      </a:r>
                    </a:p>
                    <a:p>
                      <a:pPr marL="285750" indent="-285750">
                        <a:buFont typeface="Arial" pitchFamily="34" charset="0"/>
                        <a:buChar char="•"/>
                      </a:pPr>
                      <a:r>
                        <a:rPr lang="en-US" sz="1600" b="0" baseline="0" dirty="0" smtClean="0"/>
                        <a:t>Consider including AHRQ Priority Populations (www.ahrq.gov/publications).</a:t>
                      </a:r>
                      <a:endParaRPr lang="en-US" sz="1600" b="0" dirty="0"/>
                    </a:p>
                  </a:txBody>
                  <a:tcPr marL="45720" marR="45720"/>
                </a:tc>
              </a:tr>
              <a:tr h="533400">
                <a:tc>
                  <a:txBody>
                    <a:bodyPr/>
                    <a:lstStyle/>
                    <a:p>
                      <a:r>
                        <a:rPr lang="en-US" sz="1600" b="0" dirty="0" smtClean="0"/>
                        <a:t>State</a:t>
                      </a:r>
                      <a:r>
                        <a:rPr lang="en-US" sz="1600" b="0" baseline="0" dirty="0" smtClean="0"/>
                        <a:t> modeling assumptions and how they will be tested.</a:t>
                      </a:r>
                      <a:endParaRPr lang="en-US" sz="1600" b="0" dirty="0"/>
                    </a:p>
                  </a:txBody>
                  <a:tcPr marL="45720" marR="45720"/>
                </a:tc>
                <a:tc>
                  <a:txBody>
                    <a:bodyPr/>
                    <a:lstStyle/>
                    <a:p>
                      <a:pPr marL="0" indent="0">
                        <a:buFontTx/>
                        <a:buNone/>
                      </a:pPr>
                      <a:endParaRPr lang="en-US" sz="1600" b="0" dirty="0"/>
                    </a:p>
                  </a:txBody>
                  <a:tcPr marL="45720" marR="45720"/>
                </a:tc>
              </a:tr>
              <a:tr h="1087931">
                <a:tc>
                  <a:txBody>
                    <a:bodyPr/>
                    <a:lstStyle/>
                    <a:p>
                      <a:r>
                        <a:rPr lang="en-US" sz="1600" b="0" dirty="0" smtClean="0"/>
                        <a:t>Indicate whether</a:t>
                      </a:r>
                      <a:r>
                        <a:rPr lang="en-US" sz="1600" b="0" baseline="0" dirty="0" smtClean="0"/>
                        <a:t> the study will be replicated in other databases, if available and feasible.</a:t>
                      </a:r>
                      <a:endParaRPr lang="en-US" sz="1600" b="0" dirty="0"/>
                    </a:p>
                  </a:txBody>
                  <a:tcPr marL="45720" marR="45720"/>
                </a:tc>
                <a:tc>
                  <a:txBody>
                    <a:bodyPr/>
                    <a:lstStyle/>
                    <a:p>
                      <a:endParaRPr lang="en-US" sz="1600" b="0" dirty="0"/>
                    </a:p>
                  </a:txBody>
                  <a:tcPr marL="45720" marR="4572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1"/>
          </p:nvPr>
        </p:nvSpPr>
        <p:spPr bwMode="auto">
          <a:xfrm>
            <a:off x="457200" y="1524000"/>
            <a:ext cx="8229600" cy="441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defRPr/>
            </a:pPr>
            <a:r>
              <a:rPr lang="en-US" sz="2750" dirty="0" smtClean="0">
                <a:ea typeface="ＭＳ Ｐゴシック" pitchFamily="34" charset="-128"/>
              </a:rPr>
              <a:t>This presentation will:</a:t>
            </a:r>
          </a:p>
          <a:p>
            <a:pPr marL="292100" indent="-292100" eaLnBrk="1" hangingPunct="1">
              <a:defRPr/>
            </a:pPr>
            <a:r>
              <a:rPr lang="en-US" sz="2750" dirty="0" smtClean="0">
                <a:ea typeface="ＭＳ Ｐゴシック" pitchFamily="34" charset="-128"/>
              </a:rPr>
              <a:t>Propose and describe planned sensitivity analyses</a:t>
            </a:r>
          </a:p>
          <a:p>
            <a:pPr marL="292100" indent="-292100" eaLnBrk="1" hangingPunct="1">
              <a:defRPr/>
            </a:pPr>
            <a:r>
              <a:rPr lang="en-US" sz="2750" dirty="0" smtClean="0">
                <a:ea typeface="ＭＳ Ｐゴシック" pitchFamily="34" charset="-128"/>
              </a:rPr>
              <a:t>Describe important subpopulations in which measures of effect will be assessed for homogeneity </a:t>
            </a:r>
          </a:p>
          <a:p>
            <a:pPr marL="292100" indent="-292100" eaLnBrk="1" hangingPunct="1">
              <a:defRPr/>
            </a:pPr>
            <a:r>
              <a:rPr lang="en-US" sz="2750" dirty="0" smtClean="0">
                <a:ea typeface="ＭＳ Ｐゴシック" pitchFamily="34" charset="-128"/>
              </a:rPr>
              <a:t>State modeling assumptions and how they will be tested</a:t>
            </a:r>
          </a:p>
          <a:p>
            <a:pPr marL="292100" indent="-292100" eaLnBrk="1" hangingPunct="1">
              <a:defRPr/>
            </a:pPr>
            <a:r>
              <a:rPr lang="en-US" sz="2750" dirty="0" smtClean="0">
                <a:ea typeface="ＭＳ Ｐゴシック" pitchFamily="34" charset="-128"/>
              </a:rPr>
              <a:t>Indicate whether the study will be replicated in other databases, if available and feasible </a:t>
            </a:r>
          </a:p>
        </p:txBody>
      </p:sp>
      <p:sp>
        <p:nvSpPr>
          <p:cNvPr id="4099" name="Title 3"/>
          <p:cNvSpPr>
            <a:spLocks noGrp="1"/>
          </p:cNvSpPr>
          <p:nvPr>
            <p:ph type="title"/>
          </p:nvPr>
        </p:nvSpPr>
        <p:spPr>
          <a:xfrm>
            <a:off x="457200" y="76200"/>
            <a:ext cx="8229600" cy="860425"/>
          </a:xfrm>
        </p:spPr>
        <p:txBody>
          <a:bodyPr/>
          <a:lstStyle/>
          <a:p>
            <a:pPr eaLnBrk="1" hangingPunct="1">
              <a:defRPr/>
            </a:pPr>
            <a:r>
              <a:rPr lang="en-US" dirty="0" smtClean="0">
                <a:ea typeface="ＭＳ Ｐゴシック" pitchFamily="34" charset="-128"/>
              </a:rPr>
              <a:t>Outline of Material</a:t>
            </a:r>
            <a:endParaRPr lang="en-US" sz="1350" dirty="0"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idx="1"/>
          </p:nvPr>
        </p:nvSpPr>
        <p:spPr bwMode="auto">
          <a:xfrm>
            <a:off x="457200" y="1298575"/>
            <a:ext cx="8229600" cy="4827588"/>
          </a:xfrm>
          <a:ln>
            <a:miter lim="800000"/>
            <a:headEnd/>
            <a:tailEnd/>
          </a:ln>
          <a:extLst>
            <a:ext uri="{909E8E84-426E-40dd-AFC4-6F175D3DCCD1}">
              <a14:hiddenFill xmlns:a14="http://schemas.microsoft.com/office/drawing/2010/main">
                <a:solidFill>
                  <a:srgbClr val="FFFFFF"/>
                </a:solidFill>
              </a14:hiddenFill>
            </a:ext>
          </a:extLst>
        </p:spPr>
        <p:txBody>
          <a:bodyPr vert="horz" wrap="square" numCol="1" anchor="t" anchorCtr="0" compatLnSpc="1">
            <a:prstTxWarp prst="textNoShape">
              <a:avLst/>
            </a:prstTxWarp>
          </a:bodyPr>
          <a:lstStyle/>
          <a:p>
            <a:pPr marL="292100" indent="-292100">
              <a:defRPr/>
            </a:pPr>
            <a:r>
              <a:rPr lang="en-US" sz="2300" dirty="0" smtClean="0">
                <a:ea typeface="ＭＳ Ｐゴシック" pitchFamily="34" charset="-128"/>
              </a:rPr>
              <a:t>Observational studies and statistical models rely on assumptions ranging from how a variable is defined to how a statistical model is chosen and parameterized.</a:t>
            </a:r>
          </a:p>
          <a:p>
            <a:pPr marL="292100" indent="-292100">
              <a:defRPr/>
            </a:pPr>
            <a:r>
              <a:rPr lang="en-US" sz="2300" dirty="0" smtClean="0">
                <a:ea typeface="ＭＳ Ｐゴシック" pitchFamily="34" charset="-128"/>
              </a:rPr>
              <a:t>When results of analyses are consistent or unchanged by testing variations on underlying assumptions, they are said to be “robust to these assumptions.” </a:t>
            </a:r>
          </a:p>
          <a:p>
            <a:pPr marL="292100" indent="-292100">
              <a:defRPr/>
            </a:pPr>
            <a:r>
              <a:rPr lang="en-US" sz="2300" dirty="0" smtClean="0">
                <a:ea typeface="ＭＳ Ｐゴシック" pitchFamily="34" charset="-128"/>
              </a:rPr>
              <a:t>Underlying assumptions can be altered along a number of dimensions, including: </a:t>
            </a:r>
          </a:p>
          <a:p>
            <a:pPr marL="694436" lvl="1" indent="-292100">
              <a:defRPr/>
            </a:pPr>
            <a:r>
              <a:rPr lang="en-US" sz="2300" dirty="0" smtClean="0">
                <a:ea typeface="ＭＳ Ｐゴシック" pitchFamily="34" charset="-128"/>
              </a:rPr>
              <a:t>Study definitions</a:t>
            </a:r>
          </a:p>
          <a:p>
            <a:pPr marL="694436" lvl="1" indent="-292100">
              <a:defRPr/>
            </a:pPr>
            <a:r>
              <a:rPr lang="en-US" sz="2300" dirty="0" smtClean="0">
                <a:ea typeface="ＭＳ Ｐゴシック" pitchFamily="34" charset="-128"/>
              </a:rPr>
              <a:t>Study design</a:t>
            </a:r>
          </a:p>
          <a:p>
            <a:pPr marL="694436" lvl="1" indent="-292100">
              <a:defRPr/>
            </a:pPr>
            <a:r>
              <a:rPr lang="en-US" sz="2300" dirty="0" smtClean="0">
                <a:ea typeface="ＭＳ Ｐゴシック" pitchFamily="34" charset="-128"/>
              </a:rPr>
              <a:t>Modeling </a:t>
            </a:r>
          </a:p>
          <a:p>
            <a:pPr marL="693738" lvl="1" indent="-292100">
              <a:defRPr/>
            </a:pPr>
            <a:endParaRPr lang="en-US" dirty="0" smtClean="0">
              <a:ea typeface="ＭＳ Ｐゴシック" pitchFamily="34" charset="-128"/>
            </a:endParaRPr>
          </a:p>
        </p:txBody>
      </p:sp>
      <p:sp>
        <p:nvSpPr>
          <p:cNvPr id="5123" name="Title 2"/>
          <p:cNvSpPr>
            <a:spLocks noGrp="1"/>
          </p:cNvSpPr>
          <p:nvPr>
            <p:ph type="title"/>
          </p:nvPr>
        </p:nvSpPr>
        <p:spPr/>
        <p:txBody>
          <a:bodyPr/>
          <a:lstStyle/>
          <a:p>
            <a:r>
              <a:rPr lang="en-US" dirty="0" smtClean="0">
                <a:ea typeface="ＭＳ Ｐゴシック" pitchFamily="34" charset="-128"/>
              </a:rPr>
              <a:t>Introduction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500" dirty="0" smtClean="0">
                <a:ea typeface="ＭＳ Ｐゴシック" pitchFamily="34" charset="-128"/>
              </a:rPr>
              <a:t>All epidemiological studies have an underlying assumption of no unmeasured confounding.</a:t>
            </a:r>
            <a:endParaRPr lang="en-US" sz="2500" dirty="0" smtClean="0">
              <a:solidFill>
                <a:srgbClr val="FF0000"/>
              </a:solidFill>
              <a:ea typeface="ＭＳ Ｐゴシック" pitchFamily="34" charset="-128"/>
            </a:endParaRPr>
          </a:p>
          <a:p>
            <a:pPr marL="292100" indent="-292100"/>
            <a:r>
              <a:rPr lang="en-US" sz="2500" dirty="0" smtClean="0">
                <a:ea typeface="ＭＳ Ｐゴシック" pitchFamily="34" charset="-128"/>
              </a:rPr>
              <a:t>Unmeasured confounders can be either known or unknown. </a:t>
            </a:r>
          </a:p>
          <a:p>
            <a:pPr marL="292100" indent="-292100"/>
            <a:r>
              <a:rPr lang="en-US" sz="2500" dirty="0" smtClean="0">
                <a:ea typeface="ＭＳ Ｐゴシック" pitchFamily="34" charset="-128"/>
              </a:rPr>
              <a:t>Sensitivity analyses quantify the effect that a possible unmeasured confounder could have on study results.</a:t>
            </a:r>
          </a:p>
          <a:p>
            <a:pPr marL="292100" indent="-292100"/>
            <a:r>
              <a:rPr lang="en-US" sz="2500" dirty="0" smtClean="0">
                <a:ea typeface="ＭＳ Ｐゴシック" pitchFamily="34" charset="-128"/>
              </a:rPr>
              <a:t>The sensitivity </a:t>
            </a:r>
            <a:r>
              <a:rPr lang="en-US" sz="2500" dirty="0">
                <a:ea typeface="ＭＳ Ｐゴシック" pitchFamily="34" charset="-128"/>
              </a:rPr>
              <a:t>of </a:t>
            </a:r>
            <a:r>
              <a:rPr lang="en-US" sz="2500" dirty="0" smtClean="0">
                <a:ea typeface="ＭＳ Ｐゴシック" pitchFamily="34" charset="-128"/>
              </a:rPr>
              <a:t>an association </a:t>
            </a:r>
            <a:r>
              <a:rPr lang="en-US" sz="2500" dirty="0">
                <a:ea typeface="ＭＳ Ｐゴシック" pitchFamily="34" charset="-128"/>
              </a:rPr>
              <a:t>to the </a:t>
            </a:r>
            <a:r>
              <a:rPr lang="en-US" sz="2500" dirty="0" smtClean="0">
                <a:ea typeface="ＭＳ Ｐゴシック" pitchFamily="34" charset="-128"/>
              </a:rPr>
              <a:t>presence </a:t>
            </a:r>
            <a:r>
              <a:rPr lang="en-US" sz="2500" dirty="0">
                <a:ea typeface="ＭＳ Ｐゴシック" pitchFamily="34" charset="-128"/>
              </a:rPr>
              <a:t>of a confounder can result in more nuanced </a:t>
            </a:r>
            <a:r>
              <a:rPr lang="en-US" sz="2500" dirty="0" smtClean="0">
                <a:ea typeface="ＭＳ Ｐゴシック" pitchFamily="34" charset="-128"/>
              </a:rPr>
              <a:t>inferences </a:t>
            </a:r>
            <a:r>
              <a:rPr lang="en-US" sz="2500" dirty="0">
                <a:ea typeface="ＭＳ Ｐゴシック" pitchFamily="34" charset="-128"/>
              </a:rPr>
              <a:t>and a proper level of uncertainty in study </a:t>
            </a:r>
            <a:r>
              <a:rPr lang="en-US" sz="2500" dirty="0" smtClean="0">
                <a:ea typeface="ＭＳ Ｐゴシック" pitchFamily="34" charset="-128"/>
              </a:rPr>
              <a:t>results.</a:t>
            </a:r>
          </a:p>
          <a:p>
            <a:pPr marL="693738" lvl="1" indent="-292100"/>
            <a:r>
              <a:rPr lang="en-US" sz="2500" dirty="0" smtClean="0">
                <a:ea typeface="ＭＳ Ｐゴシック" pitchFamily="34" charset="-128"/>
              </a:rPr>
              <a:t>Impact on clinical or policy decisionmaking</a:t>
            </a:r>
          </a:p>
        </p:txBody>
      </p:sp>
      <p:sp>
        <p:nvSpPr>
          <p:cNvPr id="6147" name="Title 2"/>
          <p:cNvSpPr>
            <a:spLocks noGrp="1"/>
          </p:cNvSpPr>
          <p:nvPr>
            <p:ph type="title"/>
          </p:nvPr>
        </p:nvSpPr>
        <p:spPr/>
        <p:txBody>
          <a:bodyPr/>
          <a:lstStyle/>
          <a:p>
            <a:r>
              <a:rPr lang="en-US" dirty="0" smtClean="0">
                <a:ea typeface="ＭＳ Ｐゴシック" pitchFamily="34" charset="-128"/>
              </a:rPr>
              <a:t>Unmeasured Confounding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1"/>
          <p:cNvSpPr>
            <a:spLocks noGrp="1"/>
          </p:cNvSpPr>
          <p:nvPr>
            <p:ph idx="1"/>
          </p:nvPr>
        </p:nvSpPr>
        <p:spPr bwMode="auto">
          <a:xfrm>
            <a:off x="457200" y="1298575"/>
            <a:ext cx="8229600" cy="482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dirty="0" smtClean="0">
                <a:ea typeface="ＭＳ Ｐゴシック" pitchFamily="34" charset="-128"/>
              </a:rPr>
              <a:t>Selecting suitable treatment and comparison groups can address many potential limitations of a study.</a:t>
            </a:r>
          </a:p>
          <a:p>
            <a:pPr marL="292100" indent="-292100">
              <a:defRPr/>
            </a:pPr>
            <a:r>
              <a:rPr lang="en-US" dirty="0" smtClean="0">
                <a:ea typeface="ＭＳ Ｐゴシック" pitchFamily="34" charset="-128"/>
              </a:rPr>
              <a:t>New-user cohorts eliminate survivor bias that may occur if prevalent users are studied. </a:t>
            </a:r>
          </a:p>
          <a:p>
            <a:pPr marL="693738" lvl="1" indent="-292100">
              <a:defRPr/>
            </a:pPr>
            <a:r>
              <a:rPr lang="en-US" sz="2400" dirty="0" smtClean="0">
                <a:ea typeface="ＭＳ Ｐゴシック" pitchFamily="34" charset="-128"/>
              </a:rPr>
              <a:t>However, excluding prevalent users may limit the feasibility of studying long-term users.</a:t>
            </a:r>
          </a:p>
          <a:p>
            <a:pPr marL="292100" indent="-292100">
              <a:defRPr/>
            </a:pPr>
            <a:r>
              <a:rPr lang="en-US" dirty="0" smtClean="0">
                <a:ea typeface="ＭＳ Ｐゴシック" pitchFamily="34" charset="-128"/>
              </a:rPr>
              <a:t>Include several different comparison groups to assess robustness of the results. </a:t>
            </a:r>
          </a:p>
          <a:p>
            <a:pPr marL="694436" lvl="1" indent="-292100">
              <a:defRPr/>
            </a:pPr>
            <a:r>
              <a:rPr lang="en-US" sz="2400" dirty="0" smtClean="0">
                <a:ea typeface="ＭＳ Ｐゴシック" pitchFamily="34" charset="-128"/>
              </a:rPr>
              <a:t>For example: “nonusers,” “recent past users,” “distant past users,” and “users of similar treatments” </a:t>
            </a:r>
          </a:p>
        </p:txBody>
      </p:sp>
      <p:sp>
        <p:nvSpPr>
          <p:cNvPr id="7171" name="Title 2"/>
          <p:cNvSpPr>
            <a:spLocks noGrp="1"/>
          </p:cNvSpPr>
          <p:nvPr>
            <p:ph type="title"/>
          </p:nvPr>
        </p:nvSpPr>
        <p:spPr/>
        <p:txBody>
          <a:bodyPr/>
          <a:lstStyle/>
          <a:p>
            <a:r>
              <a:rPr lang="en-US" dirty="0" smtClean="0">
                <a:ea typeface="ＭＳ Ｐゴシック" pitchFamily="34" charset="-128"/>
              </a:rPr>
              <a:t>Comparison Groups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a:spLocks noGrp="1"/>
          </p:cNvSpPr>
          <p:nvPr>
            <p:ph idx="1"/>
          </p:nvPr>
        </p:nvSpPr>
        <p:spPr bwMode="auto">
          <a:xfrm>
            <a:off x="457200" y="1236931"/>
            <a:ext cx="8229600" cy="482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sz="2500" dirty="0" smtClean="0">
                <a:ea typeface="ＭＳ Ｐゴシック" pitchFamily="34" charset="-128"/>
              </a:rPr>
              <a:t>What would have happened if the variables had been defined in a different way?</a:t>
            </a:r>
          </a:p>
          <a:p>
            <a:pPr marL="693738" lvl="1" indent="-292100">
              <a:defRPr/>
            </a:pPr>
            <a:r>
              <a:rPr lang="en-US" sz="2500" dirty="0" smtClean="0">
                <a:ea typeface="ＭＳ Ｐゴシック" pitchFamily="34" charset="-128"/>
              </a:rPr>
              <a:t>Different definitions of exposure (including time window) can provide insight into the biological mechanisms underlying the association. </a:t>
            </a:r>
          </a:p>
          <a:p>
            <a:pPr marL="693738" lvl="1" indent="-292100">
              <a:defRPr/>
            </a:pPr>
            <a:r>
              <a:rPr lang="en-US" sz="2500" dirty="0" smtClean="0">
                <a:ea typeface="ＭＳ Ｐゴシック" pitchFamily="34" charset="-128"/>
              </a:rPr>
              <a:t>Redefining the outcome can shed light on how well the original definition truly reflects the condition of interest. </a:t>
            </a:r>
          </a:p>
          <a:p>
            <a:pPr marL="693738" lvl="1" indent="-292100">
              <a:defRPr/>
            </a:pPr>
            <a:r>
              <a:rPr lang="en-US" sz="2500" dirty="0" smtClean="0">
                <a:ea typeface="ＭＳ Ｐゴシック" pitchFamily="34" charset="-128"/>
              </a:rPr>
              <a:t>Covariate definitions can be modified to </a:t>
            </a:r>
            <a:r>
              <a:rPr lang="en-US" sz="2500" dirty="0">
                <a:ea typeface="ＭＳ Ｐゴシック" pitchFamily="34" charset="-128"/>
              </a:rPr>
              <a:t>address the sensitivity of results to richer definitions of confounders.</a:t>
            </a:r>
            <a:endParaRPr lang="en-US" sz="2500" dirty="0" smtClean="0">
              <a:ea typeface="ＭＳ Ｐゴシック" pitchFamily="34" charset="-128"/>
            </a:endParaRPr>
          </a:p>
          <a:p>
            <a:pPr marL="292100" indent="-292100">
              <a:defRPr/>
            </a:pPr>
            <a:endParaRPr lang="en-US" dirty="0" smtClean="0">
              <a:ea typeface="ＭＳ Ｐゴシック" pitchFamily="34" charset="-128"/>
            </a:endParaRPr>
          </a:p>
        </p:txBody>
      </p:sp>
      <p:sp>
        <p:nvSpPr>
          <p:cNvPr id="8195" name="Title 2"/>
          <p:cNvSpPr>
            <a:spLocks noGrp="1"/>
          </p:cNvSpPr>
          <p:nvPr>
            <p:ph type="title"/>
          </p:nvPr>
        </p:nvSpPr>
        <p:spPr/>
        <p:txBody>
          <a:bodyPr/>
          <a:lstStyle/>
          <a:p>
            <a:r>
              <a:rPr lang="en-US" dirty="0" smtClean="0">
                <a:ea typeface="ＭＳ Ｐゴシック" pitchFamily="34" charset="-128"/>
              </a:rPr>
              <a:t>Exposure, Outcome, and Covariate Definitions	</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500" dirty="0" smtClean="0">
                <a:ea typeface="ＭＳ Ｐゴシック" pitchFamily="34" charset="-128"/>
              </a:rPr>
              <a:t>The assessment of selection bias through sensitivity analysis involves assumptions regarding inclusion or participation by potential subjects, and the results can be highly sensitive to assumptions.</a:t>
            </a:r>
          </a:p>
          <a:p>
            <a:pPr marL="292100" indent="-292100"/>
            <a:r>
              <a:rPr lang="en-US" sz="2500" dirty="0" smtClean="0">
                <a:ea typeface="ＭＳ Ｐゴシック" pitchFamily="34" charset="-128"/>
              </a:rPr>
              <a:t>It is difficult to account for more than a trivial amount of selection bias. </a:t>
            </a:r>
          </a:p>
          <a:p>
            <a:pPr marL="693738" lvl="1" indent="-292100"/>
            <a:r>
              <a:rPr lang="en-US" sz="2500" dirty="0" smtClean="0">
                <a:ea typeface="ＭＳ Ｐゴシック" pitchFamily="34" charset="-128"/>
              </a:rPr>
              <a:t>If there is strong evidence of selection bias, it is best to seek out alternative data sources if possible. </a:t>
            </a:r>
          </a:p>
          <a:p>
            <a:pPr marL="693738" lvl="1" indent="-292100"/>
            <a:r>
              <a:rPr lang="en-US" sz="2500" dirty="0" smtClean="0">
                <a:ea typeface="ＭＳ Ｐゴシック" pitchFamily="34" charset="-128"/>
              </a:rPr>
              <a:t>A limited exception may be when the magnitude of bias is known to be small. </a:t>
            </a:r>
          </a:p>
        </p:txBody>
      </p:sp>
      <p:sp>
        <p:nvSpPr>
          <p:cNvPr id="9219" name="Title 2"/>
          <p:cNvSpPr>
            <a:spLocks noGrp="1"/>
          </p:cNvSpPr>
          <p:nvPr>
            <p:ph type="title"/>
          </p:nvPr>
        </p:nvSpPr>
        <p:spPr/>
        <p:txBody>
          <a:bodyPr/>
          <a:lstStyle/>
          <a:p>
            <a:r>
              <a:rPr lang="en-US" dirty="0" smtClean="0">
                <a:ea typeface="ＭＳ Ｐゴシック" pitchFamily="34" charset="-128"/>
              </a:rPr>
              <a:t>Selection Bias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bwMode="auto">
          <a:xfrm>
            <a:off x="457200" y="1298575"/>
            <a:ext cx="8229600" cy="48275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defRPr/>
            </a:pPr>
            <a:r>
              <a:rPr lang="en-US" sz="2700" dirty="0" smtClean="0">
                <a:ea typeface="ＭＳ Ｐゴシック" pitchFamily="34" charset="-128"/>
              </a:rPr>
              <a:t>Issues may arise when data are not prospectively collected for the specific research purpose. </a:t>
            </a:r>
          </a:p>
          <a:p>
            <a:pPr marL="694436" lvl="1" indent="-292100">
              <a:defRPr/>
            </a:pPr>
            <a:r>
              <a:rPr lang="en-US" sz="2700" dirty="0" smtClean="0">
                <a:ea typeface="ＭＳ Ｐゴシック" pitchFamily="34" charset="-128"/>
              </a:rPr>
              <a:t>Measurement error </a:t>
            </a:r>
          </a:p>
          <a:p>
            <a:pPr marL="694436" lvl="1" indent="-292100">
              <a:defRPr/>
            </a:pPr>
            <a:r>
              <a:rPr lang="en-US" sz="2700" dirty="0" smtClean="0">
                <a:ea typeface="ＭＳ Ｐゴシック" pitchFamily="34" charset="-128"/>
              </a:rPr>
              <a:t>Omission of key confounding variables </a:t>
            </a:r>
          </a:p>
          <a:p>
            <a:pPr marL="292100" indent="-292100">
              <a:defRPr/>
            </a:pPr>
            <a:r>
              <a:rPr lang="en-US" sz="2700" dirty="0" smtClean="0">
                <a:ea typeface="ＭＳ Ｐゴシック" pitchFamily="34" charset="-128"/>
              </a:rPr>
              <a:t>Replicate the study using different data sources.</a:t>
            </a:r>
          </a:p>
          <a:p>
            <a:pPr marL="693738" lvl="1" indent="-292100">
              <a:defRPr/>
            </a:pPr>
            <a:r>
              <a:rPr lang="en-US" sz="2700" dirty="0" smtClean="0">
                <a:ea typeface="ＭＳ Ｐゴシック" pitchFamily="34" charset="-128"/>
              </a:rPr>
              <a:t>This is more important for outcomes that are less reliably captured.</a:t>
            </a:r>
          </a:p>
          <a:p>
            <a:pPr marL="292100" indent="-292100">
              <a:defRPr/>
            </a:pPr>
            <a:r>
              <a:rPr lang="en-US" sz="2700" dirty="0" smtClean="0">
                <a:ea typeface="ＭＳ Ｐゴシック" pitchFamily="34" charset="-128"/>
              </a:rPr>
              <a:t>Supplement available data with external data sources when feasible. </a:t>
            </a:r>
          </a:p>
        </p:txBody>
      </p:sp>
      <p:sp>
        <p:nvSpPr>
          <p:cNvPr id="10243" name="Title 2"/>
          <p:cNvSpPr>
            <a:spLocks noGrp="1"/>
          </p:cNvSpPr>
          <p:nvPr>
            <p:ph type="title"/>
          </p:nvPr>
        </p:nvSpPr>
        <p:spPr/>
        <p:txBody>
          <a:bodyPr/>
          <a:lstStyle/>
          <a:p>
            <a:r>
              <a:rPr lang="en-US" sz="2600" dirty="0" smtClean="0">
                <a:ea typeface="ＭＳ Ｐゴシック" pitchFamily="34" charset="-128"/>
              </a:rPr>
              <a:t>Data Sources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bwMode="auto">
          <a:xfrm>
            <a:off x="457200" y="1298575"/>
            <a:ext cx="8229600" cy="4827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92100" indent="-292100"/>
            <a:r>
              <a:rPr lang="en-US" sz="2600" dirty="0" smtClean="0">
                <a:ea typeface="ＭＳ Ｐゴシック" pitchFamily="34" charset="-128"/>
              </a:rPr>
              <a:t>Therapies are often tested on an ideal population. </a:t>
            </a:r>
          </a:p>
          <a:p>
            <a:pPr marL="292100" indent="-292100"/>
            <a:r>
              <a:rPr lang="en-US" sz="2600" dirty="0" smtClean="0">
                <a:ea typeface="ＭＳ Ｐゴシック" pitchFamily="34" charset="-128"/>
              </a:rPr>
              <a:t>Important subpopulations are:</a:t>
            </a:r>
          </a:p>
          <a:p>
            <a:pPr marL="693738" lvl="1" indent="-292100"/>
            <a:r>
              <a:rPr lang="en-US" sz="2600" dirty="0" smtClean="0">
                <a:ea typeface="ＭＳ Ｐゴシック" pitchFamily="34" charset="-128"/>
              </a:rPr>
              <a:t>Pediatric populations </a:t>
            </a:r>
          </a:p>
          <a:p>
            <a:pPr marL="693738" lvl="1" indent="-292100"/>
            <a:r>
              <a:rPr lang="en-US" sz="2600" dirty="0" smtClean="0">
                <a:ea typeface="ＭＳ Ｐゴシック" pitchFamily="34" charset="-128"/>
              </a:rPr>
              <a:t>Patients with genetic variability </a:t>
            </a:r>
          </a:p>
          <a:p>
            <a:pPr marL="693738" lvl="1" indent="-292100"/>
            <a:r>
              <a:rPr lang="en-US" sz="2600" dirty="0" smtClean="0">
                <a:ea typeface="ＭＳ Ｐゴシック" pitchFamily="34" charset="-128"/>
              </a:rPr>
              <a:t>Complex patients</a:t>
            </a:r>
          </a:p>
          <a:p>
            <a:pPr marL="693738" lvl="1" indent="-292100"/>
            <a:r>
              <a:rPr lang="en-US" sz="2600" dirty="0" smtClean="0">
                <a:ea typeface="ＭＳ Ｐゴシック" pitchFamily="34" charset="-128"/>
              </a:rPr>
              <a:t>Older adults </a:t>
            </a:r>
          </a:p>
          <a:p>
            <a:pPr marL="292100" indent="-292100"/>
            <a:r>
              <a:rPr lang="en-US" sz="2600" dirty="0" smtClean="0">
                <a:ea typeface="ＭＳ Ｐゴシック" pitchFamily="34" charset="-128"/>
              </a:rPr>
              <a:t>Homogeneous results across subpopulations can build confidence in applying the results uniformly to all subpopulations. </a:t>
            </a:r>
          </a:p>
          <a:p>
            <a:pPr marL="693738" lvl="1" indent="-292100"/>
            <a:endParaRPr lang="en-US" dirty="0" smtClean="0">
              <a:ea typeface="ＭＳ Ｐゴシック" pitchFamily="34" charset="-128"/>
            </a:endParaRPr>
          </a:p>
        </p:txBody>
      </p:sp>
      <p:sp>
        <p:nvSpPr>
          <p:cNvPr id="11267" name="Title 2"/>
          <p:cNvSpPr>
            <a:spLocks noGrp="1"/>
          </p:cNvSpPr>
          <p:nvPr>
            <p:ph type="title"/>
          </p:nvPr>
        </p:nvSpPr>
        <p:spPr/>
        <p:txBody>
          <a:bodyPr/>
          <a:lstStyle/>
          <a:p>
            <a:r>
              <a:rPr lang="en-US" dirty="0" smtClean="0">
                <a:ea typeface="ＭＳ Ｐゴシック" pitchFamily="34" charset="-128"/>
              </a:rPr>
              <a:t>Key Subpopulations</a:t>
            </a:r>
          </a:p>
        </p:txBody>
      </p:sp>
    </p:spTree>
  </p:cSld>
  <p:clrMapOvr>
    <a:masterClrMapping/>
  </p:clrMapOvr>
</p:sld>
</file>

<file path=ppt/theme/theme1.xml><?xml version="1.0" encoding="utf-8"?>
<a:theme xmlns:a="http://schemas.openxmlformats.org/drawingml/2006/main" name="EHC-slide-template-final-2011">
  <a:themeElements>
    <a:clrScheme name="Custom 1">
      <a:dk1>
        <a:srgbClr val="000000"/>
      </a:dk1>
      <a:lt1>
        <a:srgbClr val="FFFFFF"/>
      </a:lt1>
      <a:dk2>
        <a:srgbClr val="595959"/>
      </a:dk2>
      <a:lt2>
        <a:srgbClr val="BFBFBF"/>
      </a:lt2>
      <a:accent1>
        <a:srgbClr val="DDE3EE"/>
      </a:accent1>
      <a:accent2>
        <a:srgbClr val="7030A0"/>
      </a:accent2>
      <a:accent3>
        <a:srgbClr val="C00000"/>
      </a:accent3>
      <a:accent4>
        <a:srgbClr val="6984B5"/>
      </a:accent4>
      <a:accent5>
        <a:srgbClr val="92D050"/>
      </a:accent5>
      <a:accent6>
        <a:srgbClr val="FFC000"/>
      </a:accent6>
      <a:hlink>
        <a:srgbClr val="515798"/>
      </a:hlink>
      <a:folHlink>
        <a:srgbClr val="6984B5"/>
      </a:folHlink>
    </a:clrScheme>
    <a:fontScheme name="ccit_template">
      <a:majorFont>
        <a:latin typeface="Trebuchet MS"/>
        <a:ea typeface=""/>
        <a:cs typeface=""/>
      </a:majorFont>
      <a:minorFont>
        <a:latin typeface="Palatino Linotype"/>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ci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ci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ci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ci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ci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ci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cit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ci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ci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ci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ci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ci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cit_template 13">
        <a:dk1>
          <a:srgbClr val="000000"/>
        </a:dk1>
        <a:lt1>
          <a:srgbClr val="AAB9D5"/>
        </a:lt1>
        <a:dk2>
          <a:srgbClr val="000000"/>
        </a:dk2>
        <a:lt2>
          <a:srgbClr val="808080"/>
        </a:lt2>
        <a:accent1>
          <a:srgbClr val="BF946D"/>
        </a:accent1>
        <a:accent2>
          <a:srgbClr val="76572A"/>
        </a:accent2>
        <a:accent3>
          <a:srgbClr val="D2D9E7"/>
        </a:accent3>
        <a:accent4>
          <a:srgbClr val="000000"/>
        </a:accent4>
        <a:accent5>
          <a:srgbClr val="DCC8BA"/>
        </a:accent5>
        <a:accent6>
          <a:srgbClr val="6A4E25"/>
        </a:accent6>
        <a:hlink>
          <a:srgbClr val="6D6DBF"/>
        </a:hlink>
        <a:folHlink>
          <a:srgbClr val="4E4E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5142</TotalTime>
  <Words>5202</Words>
  <Application>Microsoft Macintosh PowerPoint</Application>
  <PresentationFormat>On-screen Show (4:3)</PresentationFormat>
  <Paragraphs>243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EHC-slide-template-final-2011</vt:lpstr>
      <vt:lpstr>Sensitivity Analysis for Observational Comparative Effectiveness Research</vt:lpstr>
      <vt:lpstr>Outline of Material</vt:lpstr>
      <vt:lpstr>Introduction </vt:lpstr>
      <vt:lpstr>Unmeasured Confounding</vt:lpstr>
      <vt:lpstr>Comparison Groups </vt:lpstr>
      <vt:lpstr>Exposure, Outcome, and Covariate Definitions </vt:lpstr>
      <vt:lpstr>Selection Bias</vt:lpstr>
      <vt:lpstr>Data Sources</vt:lpstr>
      <vt:lpstr>Key Subpopulations</vt:lpstr>
      <vt:lpstr>Cohort Definition and Statistical Approaches </vt:lpstr>
      <vt:lpstr>Statistical Assumptions </vt:lpstr>
      <vt:lpstr>Implementation and Presentation of Sensitivity Analyses</vt:lpstr>
      <vt:lpstr>Sample Graphical Presentation (1 of 2) </vt:lpstr>
      <vt:lpstr>Sample Graphical Presentation (2 of 2)</vt:lpstr>
      <vt:lpstr>Conclusion</vt:lpstr>
      <vt:lpstr>Summary Checklist</vt:lpstr>
    </vt:vector>
  </TitlesOfParts>
  <Company>Baylor College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khs</dc:creator>
  <cp:lastModifiedBy>Katharine Schneider</cp:lastModifiedBy>
  <cp:revision>385</cp:revision>
  <cp:lastPrinted>2012-09-19T23:15:03Z</cp:lastPrinted>
  <dcterms:created xsi:type="dcterms:W3CDTF">2011-03-23T16:45:48Z</dcterms:created>
  <dcterms:modified xsi:type="dcterms:W3CDTF">2013-09-01T20:17:28Z</dcterms:modified>
</cp:coreProperties>
</file>