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8"/>
  </p:notesMasterIdLst>
  <p:handoutMasterIdLst>
    <p:handoutMasterId r:id="rId19"/>
  </p:handoutMasterIdLst>
  <p:sldIdLst>
    <p:sldId id="256" r:id="rId2"/>
    <p:sldId id="257" r:id="rId3"/>
    <p:sldId id="258" r:id="rId4"/>
    <p:sldId id="273" r:id="rId5"/>
    <p:sldId id="261" r:id="rId6"/>
    <p:sldId id="262" r:id="rId7"/>
    <p:sldId id="267" r:id="rId8"/>
    <p:sldId id="263" r:id="rId9"/>
    <p:sldId id="264" r:id="rId10"/>
    <p:sldId id="268" r:id="rId11"/>
    <p:sldId id="265" r:id="rId12"/>
    <p:sldId id="266" r:id="rId13"/>
    <p:sldId id="269"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l Stürmer" initials="TS" lastIdx="7" clrIdx="0"/>
  <p:cmAuthor id="1" name="Allison Bryant" initials="AB" lastIdx="0" clrIdx="1"/>
  <p:cmAuthor id="2" name="Metoyer, Pamela Paradis" initials="MPP"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62804" autoAdjust="0"/>
  </p:normalViewPr>
  <p:slideViewPr>
    <p:cSldViewPr>
      <p:cViewPr varScale="1">
        <p:scale>
          <a:sx n="50" d="100"/>
          <a:sy n="50" d="100"/>
        </p:scale>
        <p:origin x="-96" y="-1288"/>
      </p:cViewPr>
      <p:guideLst>
        <p:guide orient="horz" pos="2160"/>
        <p:guide pos="2880"/>
      </p:guideLst>
    </p:cSldViewPr>
  </p:slideViewPr>
  <p:outlineViewPr>
    <p:cViewPr>
      <p:scale>
        <a:sx n="33" d="100"/>
        <a:sy n="33" d="100"/>
      </p:scale>
      <p:origin x="0" y="28050"/>
    </p:cViewPr>
  </p:outlineViewPr>
  <p:notesTextViewPr>
    <p:cViewPr>
      <p:scale>
        <a:sx n="75" d="100"/>
        <a:sy n="75" d="100"/>
      </p:scale>
      <p:origin x="0" y="0"/>
    </p:cViewPr>
  </p:notesTextViewPr>
  <p:notesViewPr>
    <p:cSldViewPr>
      <p:cViewPr varScale="1">
        <p:scale>
          <a:sx n="53" d="100"/>
          <a:sy n="53" d="100"/>
        </p:scale>
        <p:origin x="-28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73E00696-527B-4D2A-844D-9536C1EE378A}" type="datetimeFigureOut">
              <a:rPr lang="en-US"/>
              <a:pPr>
                <a:defRPr/>
              </a:pPr>
              <a:t>9/1/13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C0F983E-194E-47CE-87C2-E07EA2B25325}" type="slidenum">
              <a:rPr lang="en-US"/>
              <a:pPr>
                <a:defRPr/>
              </a:pPr>
              <a:t>‹#›</a:t>
            </a:fld>
            <a:endParaRPr lang="en-US" dirty="0"/>
          </a:p>
        </p:txBody>
      </p:sp>
    </p:spTree>
    <p:extLst>
      <p:ext uri="{BB962C8B-B14F-4D97-AF65-F5344CB8AC3E}">
        <p14:creationId xmlns:p14="http://schemas.microsoft.com/office/powerpoint/2010/main" val="2146947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512003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solidFill>
                  <a:srgbClr val="000000"/>
                </a:solidFill>
                <a:ea typeface="ＭＳ Ｐゴシック" pitchFamily="34" charset="-128"/>
              </a:rPr>
              <a:t>Study Design Considerations for Observational Comparative Effectiveness</a:t>
            </a:r>
            <a:r>
              <a:rPr lang="en-US" b="1" baseline="0" dirty="0" smtClean="0">
                <a:solidFill>
                  <a:srgbClr val="000000"/>
                </a:solidFill>
                <a:ea typeface="ＭＳ Ｐゴシック" pitchFamily="34" charset="-128"/>
              </a:rPr>
              <a:t> Research</a:t>
            </a:r>
            <a:endParaRPr lang="en-US" b="1" dirty="0" smtClean="0">
              <a:solidFill>
                <a:srgbClr val="000000"/>
              </a:solidFill>
              <a:ea typeface="ＭＳ Ｐゴシック" pitchFamily="34" charset="-128"/>
            </a:endParaRPr>
          </a:p>
          <a:p>
            <a:r>
              <a:rPr lang="en-US" dirty="0" smtClean="0">
                <a:solidFill>
                  <a:srgbClr val="000000"/>
                </a:solidFill>
                <a:ea typeface="ＭＳ Ｐゴシック" pitchFamily="34" charset="-128"/>
              </a:rPr>
              <a:t>This slide set is based on a user guide titled </a:t>
            </a:r>
            <a:r>
              <a:rPr lang="en-US" i="1" dirty="0" smtClean="0">
                <a:ea typeface="ＭＳ Ｐゴシック" pitchFamily="34" charset="-128"/>
              </a:rPr>
              <a:t>Developing a Protocol for Observational Comparative Effectiveness Research: A User</a:t>
            </a:r>
            <a:r>
              <a:rPr lang="ja-JP" altLang="en-US" i="1" dirty="0" smtClean="0">
                <a:ea typeface="ＭＳ Ｐゴシック" pitchFamily="34" charset="-128"/>
              </a:rPr>
              <a:t>’</a:t>
            </a:r>
            <a:r>
              <a:rPr lang="en-US" altLang="ja-JP" i="1" dirty="0" smtClean="0">
                <a:ea typeface="ＭＳ Ｐゴシック" pitchFamily="34" charset="-128"/>
              </a:rPr>
              <a:t>s Guide</a:t>
            </a:r>
            <a:r>
              <a:rPr lang="en-US" altLang="ja-JP" dirty="0" smtClean="0">
                <a:ea typeface="ＭＳ Ｐゴシック" pitchFamily="34" charset="-128"/>
              </a:rPr>
              <a:t>, which was developed by the Outcome DEcIDE Center (Quintiles Outcome, Cambridge, MA) for the </a:t>
            </a:r>
            <a:r>
              <a:rPr lang="en-US" altLang="ja-JP" dirty="0" smtClean="0">
                <a:solidFill>
                  <a:srgbClr val="000000"/>
                </a:solidFill>
                <a:ea typeface="ＭＳ Ｐゴシック" pitchFamily="34" charset="-128"/>
              </a:rPr>
              <a:t>Agency for Healthcare Research and Quality </a:t>
            </a:r>
            <a:r>
              <a:rPr lang="en-US" altLang="ja-JP" dirty="0" smtClean="0">
                <a:ea typeface="ＭＳ Ｐゴシック" pitchFamily="34" charset="-128"/>
              </a:rPr>
              <a:t>under Contract No. HHSA 290-2005-0016-I TO10 (AHRQ Publication No. </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ＭＳ Ｐゴシック" charset="0"/>
              </a:rPr>
              <a:t>12-EHC099</a:t>
            </a:r>
            <a:r>
              <a:rPr lang="en-US" altLang="ja-JP" dirty="0" smtClean="0">
                <a:ea typeface="ＭＳ Ｐゴシック" pitchFamily="34" charset="-128"/>
              </a:rPr>
              <a:t>. Rockville, MD: Agency for Healthcare Research and Quality; January 2013.</a:t>
            </a:r>
          </a:p>
          <a:p>
            <a:endParaRPr lang="en-US" dirty="0" smtClean="0">
              <a:ea typeface="ＭＳ Ｐゴシック" pitchFamily="34" charset="-128"/>
            </a:endParaRPr>
          </a:p>
          <a:p>
            <a:r>
              <a:rPr lang="en-US" dirty="0" smtClean="0">
                <a:solidFill>
                  <a:srgbClr val="000000"/>
                </a:solidFill>
                <a:ea typeface="ＭＳ Ｐゴシック" pitchFamily="34" charset="-128"/>
              </a:rPr>
              <a:t>This presentation covers chapter 2 of the </a:t>
            </a:r>
            <a:r>
              <a:rPr lang="en-US" i="1" dirty="0" smtClean="0">
                <a:solidFill>
                  <a:srgbClr val="000000"/>
                </a:solidFill>
                <a:ea typeface="ＭＳ Ｐゴシック" pitchFamily="34" charset="-128"/>
              </a:rPr>
              <a:t>User</a:t>
            </a:r>
            <a:r>
              <a:rPr lang="ja-JP" altLang="en-US" i="1" dirty="0" smtClean="0">
                <a:solidFill>
                  <a:srgbClr val="000000"/>
                </a:solidFill>
                <a:ea typeface="ＭＳ Ｐゴシック" pitchFamily="34" charset="-128"/>
              </a:rPr>
              <a:t>’</a:t>
            </a:r>
            <a:r>
              <a:rPr lang="en-US" altLang="ja-JP" i="1" dirty="0" smtClean="0">
                <a:solidFill>
                  <a:srgbClr val="000000"/>
                </a:solidFill>
                <a:ea typeface="ＭＳ Ｐゴシック" pitchFamily="34" charset="-128"/>
              </a:rPr>
              <a:t>s Guide </a:t>
            </a:r>
            <a:r>
              <a:rPr lang="en-US" altLang="ja-JP" i="0" dirty="0" smtClean="0">
                <a:solidFill>
                  <a:srgbClr val="000000"/>
                </a:solidFill>
                <a:ea typeface="ＭＳ Ｐゴシック" pitchFamily="34" charset="-128"/>
              </a:rPr>
              <a:t>and </a:t>
            </a:r>
            <a:r>
              <a:rPr lang="en-US" altLang="ja-JP" dirty="0" smtClean="0">
                <a:solidFill>
                  <a:srgbClr val="000000"/>
                </a:solidFill>
                <a:ea typeface="ＭＳ Ｐゴシック" pitchFamily="34" charset="-128"/>
              </a:rPr>
              <a:t>focuses on key study design considerations for observational comparative effectiveness research.</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nSpc>
                <a:spcPct val="120000"/>
              </a:lnSpc>
            </a:pPr>
            <a:r>
              <a:rPr lang="en-US" b="1" dirty="0" smtClean="0">
                <a:ea typeface="ＭＳ Ｐゴシック" pitchFamily="34" charset="-128"/>
              </a:rPr>
              <a:t>Study Design: Self-Controlled Case-Series</a:t>
            </a:r>
            <a:endParaRPr lang="en-US" dirty="0" smtClean="0">
              <a:ea typeface="ＭＳ Ｐゴシック" pitchFamily="34" charset="-128"/>
            </a:endParaRPr>
          </a:p>
          <a:p>
            <a:pPr>
              <a:lnSpc>
                <a:spcPct val="120000"/>
              </a:lnSpc>
            </a:pPr>
            <a:r>
              <a:rPr lang="en-US" dirty="0" smtClean="0">
                <a:ea typeface="ＭＳ Ｐゴシック" pitchFamily="34" charset="-128"/>
              </a:rPr>
              <a:t>As with the case-crossover design, the self-controlled case-series estimates the immediate effect of treatment in those treated at least once. It is similarly dependent on cases that have changes in treatment during a defined period of observation time. This observation time is divided into treated person-time, a washout period of person-time, and untreated person-time. A conditional Poisson regression is used to estimate the incidence rate ratio within individuals.</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Advantages</a:t>
            </a:r>
            <a:endParaRPr lang="en-US" dirty="0" smtClean="0">
              <a:ea typeface="ＭＳ Ｐゴシック" pitchFamily="34" charset="-128"/>
            </a:endParaRPr>
          </a:p>
          <a:p>
            <a:pPr>
              <a:lnSpc>
                <a:spcPct val="120000"/>
              </a:lnSpc>
            </a:pPr>
            <a:r>
              <a:rPr lang="en-US" dirty="0" smtClean="0">
                <a:ea typeface="ＭＳ Ｐゴシック" pitchFamily="34" charset="-128"/>
              </a:rPr>
              <a:t>The self-controlled design controls for factors that are stable over time. The cohort design, using all the available person-time information, has the potential to increase efficiency when compared with the case-crossover design. The design was originally proposed for rare adverse events in vaccine safety studies for which it seems especially well suited.</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Limitations</a:t>
            </a:r>
            <a:endParaRPr lang="en-US" dirty="0" smtClean="0">
              <a:ea typeface="ＭＳ Ｐゴシック" pitchFamily="34" charset="-128"/>
            </a:endParaRPr>
          </a:p>
          <a:p>
            <a:pPr>
              <a:lnSpc>
                <a:spcPct val="120000"/>
              </a:lnSpc>
            </a:pPr>
            <a:r>
              <a:rPr lang="en-US" dirty="0" smtClean="0">
                <a:ea typeface="ＭＳ Ｐゴシック" pitchFamily="34" charset="-128"/>
              </a:rPr>
              <a:t>The need for repeated events or, alternatively, a rare outcome, and the apparent need to assign person-time for treatment even after the outcome of interest occurs, limits the applicability of the design in many comparative effectiveness research settings. The assumption that the outcome does not affect treatment will often be implausible. Furthermore, it precludes the study of mortality as an outcome. More work is needed to understand the relation of the self-controlled case-series with the case-crossover design and to delineate relative advantages and limitations of these designs for specific comparative effectiveness research settings.</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a:t>
            </a:r>
          </a:p>
          <a:p>
            <a:pPr>
              <a:lnSpc>
                <a:spcPct val="12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lnSpc>
                <a:spcPct val="120000"/>
              </a:lnSpc>
            </a:pPr>
            <a:r>
              <a:rPr lang="en-US" b="1" dirty="0" smtClean="0">
                <a:ea typeface="ＭＳ Ｐゴシック" pitchFamily="34" charset="-128"/>
              </a:rPr>
              <a:t>Study Design Features</a:t>
            </a:r>
          </a:p>
          <a:p>
            <a:pPr>
              <a:lnSpc>
                <a:spcPct val="120000"/>
              </a:lnSpc>
            </a:pPr>
            <a:r>
              <a:rPr lang="en-US" dirty="0" smtClean="0">
                <a:ea typeface="ＭＳ Ｐゴシック" pitchFamily="34" charset="-128"/>
              </a:rPr>
              <a:t>One of the first decisions with respect to study design is to consider the population and data source(s) from which study subjects will be identified. Usually, the general population or a population-based approach is preferred, but selected populations such as a drug/device or disease registry may offer advantages such as availability of data on covariates in specific settings. Availability of existing data and their scope and quality will determine whether a study can be done using existing data or whether additional new data need to be collected. The availability and validity of information on treatments, outcomes, and confounders in existing databases should be weighed against the time and cost involved in collecting additional or new data.</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Every comparative effectiveness research study should have clearly defined inclusion and exclusion criteria. The definitions need to include details about the study time period and dates used to define these criteria. Great care should be taken to use uniform periods to define these criteria for all subjects; differences in periods between treatment groups have the potential to introduce bias. Inclusion and exclusion criteria need to be defined based on information available at baseline and cannot be updated based on accruing information during followup.</a:t>
            </a:r>
          </a:p>
          <a:p>
            <a:pPr>
              <a:lnSpc>
                <a:spcPct val="120000"/>
              </a:lnSpc>
            </a:pPr>
            <a:endParaRPr lang="en-US" dirty="0" smtClean="0">
              <a:ea typeface="ＭＳ Ｐゴシック" pitchFamily="34" charset="-128"/>
            </a:endParaRPr>
          </a:p>
          <a:p>
            <a:pPr>
              <a:lnSpc>
                <a:spcPct val="120000"/>
              </a:lnSpc>
            </a:pPr>
            <a:r>
              <a:rPr lang="en-US" dirty="0" smtClean="0">
                <a:solidFill>
                  <a:schemeClr val="tx1"/>
                </a:solidFill>
                <a:ea typeface="ＭＳ Ｐゴシック" pitchFamily="34" charset="-128"/>
              </a:rPr>
              <a:t>Both confounding by indication and confounding by frailty may be strongest and most difficult to adjust for when comparing treated with </a:t>
            </a:r>
            <a:r>
              <a:rPr lang="en-US" dirty="0" smtClean="0">
                <a:ea typeface="ＭＳ Ｐゴシック" pitchFamily="34" charset="-128"/>
              </a:rPr>
              <a:t>untreated patients. One way to reduce the potential for confounding is to compare the treatment of interest with a different treatment for the same indication or an indication with a similar potential for confounding. A comparator treatment within the same indication is likely to reduce the potential for bias from both confounding by indication and confounding by frailty. An active comparator group also allows identification of the point in time when the treatment decision is made, so that all subjects may start followup at the same time. This reduces the potential for various sources of confounding and selection bias, including barriers to treatment such as frailty.</a:t>
            </a:r>
          </a:p>
          <a:p>
            <a:pPr>
              <a:lnSpc>
                <a:spcPct val="120000"/>
              </a:lnSpc>
            </a:pPr>
            <a:endParaRPr lang="en-US" dirty="0" smtClean="0">
              <a:ea typeface="ＭＳ Ｐゴシック" pitchFamily="34" charset="-128"/>
            </a:endParaRPr>
          </a:p>
          <a:p>
            <a:pPr>
              <a:lnSpc>
                <a:spcPct val="120000"/>
              </a:lnSpc>
            </a:pPr>
            <a:r>
              <a:rPr lang="en-US" dirty="0" smtClean="0">
                <a:solidFill>
                  <a:srgbClr val="000000"/>
                </a:solidFill>
                <a:ea typeface="ＭＳ Ｐゴシック" pitchFamily="34" charset="-128"/>
              </a:rPr>
              <a:t>References:</a:t>
            </a:r>
            <a:endParaRPr lang="en-US" dirty="0" smtClean="0">
              <a:ea typeface="ＭＳ Ｐゴシック" pitchFamily="34" charset="-128"/>
            </a:endParaRPr>
          </a:p>
          <a:p>
            <a:pPr>
              <a:lnSpc>
                <a:spcPct val="12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Glynn RJ, Schneeweiss S, Stürmer T. Indications for propensity scores and review of their use in pharmacoepidemiology. Basic Clin Pharmacol Toxicol 2006 Mar;98(3):253-9. PMID: 16611199.</a:t>
            </a:r>
          </a:p>
          <a:p>
            <a:pPr>
              <a:lnSpc>
                <a:spcPct val="120000"/>
              </a:lnSpc>
            </a:pPr>
            <a:r>
              <a:rPr lang="en-US" dirty="0" smtClean="0">
                <a:ea typeface="ＭＳ Ｐゴシック" pitchFamily="34" charset="-128"/>
              </a:rPr>
              <a:t>http://www.ncbi.nlm.nih.gov/pubmed/16611199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400" b="1" dirty="0" smtClean="0">
                <a:ea typeface="ＭＳ Ｐゴシック" pitchFamily="34" charset="-128"/>
              </a:rPr>
              <a:t>Other Study Design Considerations</a:t>
            </a:r>
            <a:endParaRPr lang="en-US" sz="400" dirty="0" smtClean="0">
              <a:ea typeface="ＭＳ Ｐゴシック" pitchFamily="34" charset="-128"/>
            </a:endParaRPr>
          </a:p>
          <a:p>
            <a:endParaRPr lang="en-US" sz="400" b="1" dirty="0" smtClean="0">
              <a:ea typeface="ＭＳ Ｐゴシック" pitchFamily="34" charset="-128"/>
            </a:endParaRPr>
          </a:p>
          <a:p>
            <a:r>
              <a:rPr lang="en-US" sz="400" b="1" dirty="0" smtClean="0">
                <a:ea typeface="ＭＳ Ｐゴシック" pitchFamily="34" charset="-128"/>
              </a:rPr>
              <a:t>New-User Design</a:t>
            </a:r>
            <a:endParaRPr lang="en-US" sz="400" dirty="0" smtClean="0">
              <a:ea typeface="ＭＳ Ｐゴシック" pitchFamily="34" charset="-128"/>
            </a:endParaRPr>
          </a:p>
          <a:p>
            <a:r>
              <a:rPr lang="en-US" sz="400" dirty="0" smtClean="0">
                <a:ea typeface="ＭＳ Ｐゴシック" pitchFamily="34" charset="-128"/>
              </a:rPr>
              <a:t>The biologic effects of treatments may change over time since initiation. For example, Guess (1989) used the observed risk of angioedema after initiation of angiotensin-converting enzyme inhibitors, which is orders of magnitude higher in the first week after initiation when compared with subsequent weeks. Nonbiologic changes of treatment effects over time since initiation may also be caused by selection bias. Poor health, such as frailty, is also associated with nonadherence in randomized controlled trials; thus, those adhering to randomized treatment will appear to have better outcomes, including those adhering to placebo. The conventional prevalent user design is, therefore, prone to suffer from both confounding and selection bias. While confounding by measured covariates can usually be addressed by standard epidemiologic methods, selection bias cannot. The new-user design is the logical solution to the problems resulting from inclusion of persons who are persistent with a treatment over prolonged periods, because researchers can adjust for confounding at initiation without the concern of selection bias during followup. The approach also avoids the problem of confounders potentially being influenced by prior treatment. The new-user design offers a further advantage in anchoring the time scale for analysis at time since initiation of treatment for all subjects under study. Given the conceptual advantages of the new-user design to address confounding and selection bias, it should be the default design for comparative effectiveness research studies. </a:t>
            </a:r>
          </a:p>
          <a:p>
            <a:endParaRPr lang="en-US" sz="400" b="1" dirty="0" smtClean="0">
              <a:ea typeface="ＭＳ Ｐゴシック" pitchFamily="34" charset="-128"/>
            </a:endParaRPr>
          </a:p>
          <a:p>
            <a:r>
              <a:rPr lang="en-US" sz="400" b="1" dirty="0" smtClean="0">
                <a:ea typeface="ＭＳ Ｐゴシック" pitchFamily="34" charset="-128"/>
              </a:rPr>
              <a:t>Immortal Time Bias</a:t>
            </a:r>
            <a:endParaRPr lang="en-US" sz="400" dirty="0" smtClean="0">
              <a:ea typeface="ＭＳ Ｐゴシック" pitchFamily="34" charset="-128"/>
            </a:endParaRPr>
          </a:p>
          <a:p>
            <a:r>
              <a:rPr lang="en-US" sz="400" dirty="0" smtClean="0">
                <a:ea typeface="ＭＳ Ｐゴシック" pitchFamily="34" charset="-128"/>
              </a:rPr>
              <a:t>Immortal time bias arises by defining the exposure during the followup time rather than before followup. For example, Gail (1972) noted that the survival advantage attributed to getting a heart transplant in two studies enrolling cohorts of potential heart transplant recipients was a logical consequence of the study design. The studies compared survival in patients who later got a heart transplant with those who did not, starting from enrollment. As one of the conditions to get a heart transplant is survival until the time of surgery, this survival time prior to the exposure classification (heart transplant or not) should not be attributed to the heart transplant and is described as </a:t>
            </a:r>
            <a:r>
              <a:rPr lang="ja-JP" altLang="en-US" sz="400" dirty="0" smtClean="0">
                <a:ea typeface="ＭＳ Ｐゴシック" pitchFamily="34" charset="-128"/>
              </a:rPr>
              <a:t>“</a:t>
            </a:r>
            <a:r>
              <a:rPr lang="en-US" altLang="ja-JP" sz="400" dirty="0" smtClean="0">
                <a:ea typeface="ＭＳ Ｐゴシック" pitchFamily="34" charset="-128"/>
              </a:rPr>
              <a:t>immortal.</a:t>
            </a:r>
            <a:r>
              <a:rPr lang="ja-JP" altLang="en-US" sz="400" dirty="0" smtClean="0">
                <a:ea typeface="ＭＳ Ｐゴシック" pitchFamily="34" charset="-128"/>
              </a:rPr>
              <a:t>”</a:t>
            </a:r>
            <a:r>
              <a:rPr lang="en-US" altLang="ja-JP" sz="400" dirty="0" smtClean="0">
                <a:ea typeface="ＭＳ Ｐゴシック" pitchFamily="34" charset="-128"/>
              </a:rPr>
              <a:t> Any observed survival advantage in those who received transplants cannot be clearly ascribed to the intervention if time prior to the intervention is included because of the bias introduced by defining the exposure at a later point during followup. While immortal person-time and the corresponding bias is introduced whenever exposures (treatments) are defined during followup, immortal time bias can also be introduced by exclusion of patients from cohorts based on information accrued after the start of followup (based on changes in treatment or exclusion criteria during followup). The new-user design and the use of comparator treatments reduce the potential for immortal time bias.</a:t>
            </a:r>
          </a:p>
          <a:p>
            <a:endParaRPr lang="en-US" sz="400" dirty="0" smtClean="0">
              <a:ea typeface="ＭＳ Ｐゴシック" pitchFamily="34" charset="-128"/>
            </a:endParaRPr>
          </a:p>
          <a:p>
            <a:r>
              <a:rPr lang="en-US" sz="400" dirty="0" smtClean="0">
                <a:ea typeface="ＭＳ Ｐゴシック" pitchFamily="34" charset="-128"/>
              </a:rPr>
              <a:t>References:</a:t>
            </a:r>
          </a:p>
          <a:p>
            <a:r>
              <a:rPr lang="en-US" sz="400" dirty="0" err="1" smtClean="0"/>
              <a:t>Stürmer</a:t>
            </a:r>
            <a:r>
              <a:rPr lang="en-US" sz="400" dirty="0" smtClean="0"/>
              <a:t> T, </a:t>
            </a:r>
            <a:r>
              <a:rPr lang="en-US" sz="400" dirty="0" err="1" smtClean="0"/>
              <a:t>Brookhart</a:t>
            </a:r>
            <a:r>
              <a:rPr lang="en-US" sz="400" dirty="0" smtClean="0"/>
              <a:t> A. Study design considerations. In: </a:t>
            </a:r>
            <a:r>
              <a:rPr lang="en-US" sz="400" dirty="0" err="1" smtClean="0"/>
              <a:t>Velentgas</a:t>
            </a:r>
            <a:r>
              <a:rPr lang="en-US" sz="400"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eaLnBrk="1" hangingPunct="1">
              <a:spcBef>
                <a:spcPct val="0"/>
              </a:spcBef>
            </a:pPr>
            <a:endParaRPr lang="en-US" sz="400" dirty="0" smtClean="0">
              <a:solidFill>
                <a:srgbClr val="000000"/>
              </a:solidFill>
              <a:ea typeface="ＭＳ Ｐゴシック" pitchFamily="34" charset="-128"/>
            </a:endParaRPr>
          </a:p>
          <a:p>
            <a:pPr lvl="0" eaLnBrk="1" hangingPunct="1">
              <a:spcBef>
                <a:spcPct val="0"/>
              </a:spcBef>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Dormuth CR, Patrick AR, Shrank WH, et al. Statin adherence and risk of accidents: a cautionary tale. Circulation 2009 Apr 21;119(15):2051-7. PMID: 19349320</a:t>
            </a:r>
            <a:r>
              <a:rPr lang="en-US" sz="400" dirty="0" smtClean="0">
                <a:solidFill>
                  <a:prstClr val="black"/>
                </a:solidFill>
                <a:ea typeface="ＭＳ Ｐゴシック" pitchFamily="34" charset="-128"/>
              </a:rPr>
              <a:t>.</a:t>
            </a:r>
            <a:br>
              <a:rPr lang="en-US" sz="400" dirty="0" smtClean="0">
                <a:solidFill>
                  <a:prstClr val="black"/>
                </a:solidFill>
                <a:ea typeface="ＭＳ Ｐゴシック" pitchFamily="34" charset="-128"/>
              </a:rPr>
            </a:br>
            <a:r>
              <a:rPr lang="en-US" sz="400" dirty="0" smtClean="0">
                <a:solidFill>
                  <a:prstClr val="black"/>
                </a:solidFill>
                <a:ea typeface="ＭＳ Ｐゴシック" pitchFamily="34" charset="-128"/>
              </a:rPr>
              <a:t>http://www.ncbi.nlm.nih.gov/pubmed/19349320</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lvl="0" eaLnBrk="1" hangingPunct="1">
              <a:spcBef>
                <a:spcPct val="0"/>
              </a:spcBef>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Gail MH. Does cardiac transplantation prolong life? A reassessment. Ann Intern Med 1972 May;76(5):815-7. PMID: 4554414</a:t>
            </a:r>
            <a:r>
              <a:rPr lang="en-US" sz="400" dirty="0" smtClean="0">
                <a:solidFill>
                  <a:prstClr val="black"/>
                </a:solidFill>
                <a:ea typeface="ＭＳ Ｐゴシック" pitchFamily="34" charset="-128"/>
              </a:rPr>
              <a:t>.</a:t>
            </a:r>
            <a:br>
              <a:rPr lang="en-US" sz="400" dirty="0" smtClean="0">
                <a:solidFill>
                  <a:prstClr val="black"/>
                </a:solidFill>
                <a:ea typeface="ＭＳ Ｐゴシック" pitchFamily="34" charset="-128"/>
              </a:rPr>
            </a:br>
            <a:r>
              <a:rPr lang="en-US" sz="400" dirty="0" smtClean="0">
                <a:solidFill>
                  <a:prstClr val="black"/>
                </a:solidFill>
                <a:ea typeface="ＭＳ Ｐゴシック" pitchFamily="34" charset="-128"/>
              </a:rPr>
              <a:t>http://www.ncbi.nlm.nih.gov/pubmed/4554414</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lvl="0" eaLnBrk="1" hangingPunct="1">
              <a:spcBef>
                <a:spcPct val="0"/>
              </a:spcBef>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Glynn RJ, Knight EL, Levin R, et al. Paradoxical relations of drug treatment with mortality in older persons. Epidemiology 2001 Nov;12(6):682-9.</a:t>
            </a:r>
            <a:r>
              <a:rPr kumimoji="0" lang="en-US" sz="400" b="1" i="0" u="none" strike="noStrike" kern="1200" cap="none" spc="0" normalizeH="0" baseline="0" noProof="0" dirty="0" smtClean="0">
                <a:ln>
                  <a:noFill/>
                </a:ln>
                <a:solidFill>
                  <a:prstClr val="black"/>
                </a:solidFill>
                <a:effectLst/>
                <a:uLnTx/>
                <a:uFillTx/>
                <a:ea typeface="ＭＳ Ｐゴシック" pitchFamily="34" charset="-128"/>
              </a:rPr>
              <a:t> </a:t>
            </a: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PMID: 11679797</a:t>
            </a:r>
            <a:r>
              <a:rPr lang="en-US" sz="400" dirty="0" smtClean="0">
                <a:solidFill>
                  <a:prstClr val="black"/>
                </a:solidFill>
                <a:ea typeface="ＭＳ Ｐゴシック" pitchFamily="34" charset="-128"/>
              </a:rPr>
              <a:t>.</a:t>
            </a:r>
            <a:br>
              <a:rPr lang="en-US" sz="400" dirty="0" smtClean="0">
                <a:solidFill>
                  <a:prstClr val="black"/>
                </a:solidFill>
                <a:ea typeface="ＭＳ Ｐゴシック" pitchFamily="34" charset="-128"/>
              </a:rPr>
            </a:br>
            <a:r>
              <a:rPr lang="en-US" sz="400" dirty="0" smtClean="0">
                <a:solidFill>
                  <a:prstClr val="black"/>
                </a:solidFill>
                <a:ea typeface="ＭＳ Ｐゴシック" pitchFamily="34" charset="-128"/>
              </a:rPr>
              <a:t>http://www.ncbi.nlm.nih.gov/pubmed/11679797</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eaLnBrk="1" hangingPunct="1">
              <a:spcBef>
                <a:spcPct val="0"/>
              </a:spcBef>
            </a:pPr>
            <a:endParaRPr lang="en-US" sz="400" dirty="0" smtClean="0">
              <a:ea typeface="ＭＳ Ｐゴシック" pitchFamily="34" charset="-128"/>
            </a:endParaRPr>
          </a:p>
          <a:p>
            <a:pPr eaLnBrk="1" hangingPunct="1">
              <a:spcBef>
                <a:spcPct val="0"/>
              </a:spcBef>
            </a:pPr>
            <a:r>
              <a:rPr lang="en-US" sz="400" dirty="0" smtClean="0">
                <a:ea typeface="ＭＳ Ｐゴシック" pitchFamily="34" charset="-128"/>
              </a:rPr>
              <a:t>Guess HA. Behavior of the exposure odds ratio in a case-control study when the hazard function is not constant over time. J Clin Epidemiol 1989;42(12):1179-84. PMID: 2585009.</a:t>
            </a:r>
            <a:br>
              <a:rPr lang="en-US" sz="400" dirty="0" smtClean="0">
                <a:ea typeface="ＭＳ Ｐゴシック" pitchFamily="34" charset="-128"/>
              </a:rPr>
            </a:br>
            <a:r>
              <a:rPr lang="en-US" sz="400" dirty="0" smtClean="0">
                <a:solidFill>
                  <a:prstClr val="black"/>
                </a:solidFill>
                <a:ea typeface="ＭＳ Ｐゴシック" pitchFamily="34" charset="-128"/>
              </a:rPr>
              <a:t> http://www.ncbi.nlm.nih.gov/pubmed/</a:t>
            </a:r>
            <a:r>
              <a:rPr lang="en-US" sz="400" dirty="0" smtClean="0">
                <a:ea typeface="ＭＳ Ｐゴシック" pitchFamily="34" charset="-128"/>
              </a:rPr>
              <a:t>2585009 </a:t>
            </a:r>
            <a:br>
              <a:rPr lang="en-US" sz="400" dirty="0" smtClean="0">
                <a:ea typeface="ＭＳ Ｐゴシック" pitchFamily="34" charset="-128"/>
              </a:rPr>
            </a:br>
            <a:endParaRPr lang="en-US" sz="400" dirty="0" smtClean="0">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Kramer MS, Lane DA, Hutchinson TA. Analgesic use, blood dyscrasias, and case-control pharmacoepidemiology. A critique of the International Agranulocytosis and Aplastic Anemia Study. J Chron Dis 1987;40(12):1073-81. PMID: 3680465.</a:t>
            </a:r>
          </a:p>
          <a:p>
            <a:pPr lvl="0" eaLnBrk="1" hangingPunct="1">
              <a:spcBef>
                <a:spcPct val="0"/>
              </a:spcBef>
              <a:defRPr/>
            </a:pPr>
            <a:r>
              <a:rPr lang="en-US" sz="400" dirty="0" smtClean="0">
                <a:solidFill>
                  <a:prstClr val="black"/>
                </a:solidFill>
                <a:ea typeface="ＭＳ Ｐゴシック" pitchFamily="34" charset="-128"/>
              </a:rPr>
              <a:t>http://www.ncbi.nlm.nih.gov/pubmed/</a:t>
            </a:r>
            <a:r>
              <a:rPr lang="en-US" sz="400" dirty="0" smtClean="0">
                <a:ea typeface="ＭＳ Ｐゴシック" pitchFamily="34" charset="-128"/>
              </a:rPr>
              <a:t>3680465</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eaLnBrk="1" hangingPunct="1">
              <a:spcBef>
                <a:spcPct val="0"/>
              </a:spcBef>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Miettinen OS, Caro JJ. Principles of nonexperimental assessment of excess risk, with special reference to adverse drug reactions. J Clin Epidemiol 1989;42(4):325-31. PMID: 2723693</a:t>
            </a:r>
            <a:r>
              <a:rPr lang="en-US" sz="400" dirty="0" smtClean="0">
                <a:solidFill>
                  <a:prstClr val="black"/>
                </a:solidFill>
                <a:ea typeface="ＭＳ Ｐゴシック" pitchFamily="34" charset="-128"/>
              </a:rPr>
              <a:t>.</a:t>
            </a:r>
            <a:br>
              <a:rPr lang="en-US" sz="400" dirty="0" smtClean="0">
                <a:solidFill>
                  <a:prstClr val="black"/>
                </a:solidFill>
                <a:ea typeface="ＭＳ Ｐゴシック" pitchFamily="34" charset="-128"/>
              </a:rPr>
            </a:br>
            <a:r>
              <a:rPr lang="en-US" sz="400" dirty="0" smtClean="0">
                <a:solidFill>
                  <a:prstClr val="black"/>
                </a:solidFill>
                <a:ea typeface="ＭＳ Ｐゴシック" pitchFamily="34" charset="-128"/>
              </a:rPr>
              <a:t>http://www.ncbi.nlm.nih.gov/pubmed/2723693</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Moride Y, Abenhaim L. Evidence of the depletion of susceptibles effect in non-experimental pharmacoepidemiologic research. J Clin Epidemiol 1994 Jul;47(7):731-7. PMID: 7722586.</a:t>
            </a:r>
          </a:p>
          <a:p>
            <a:pPr marL="0" marR="0" lvl="0" indent="0" algn="l" defTabSz="914400" rtl="0" eaLnBrk="1" fontAlgn="base" latinLnBrk="0" hangingPunct="1">
              <a:spcBef>
                <a:spcPct val="0"/>
              </a:spcBef>
              <a:spcAft>
                <a:spcPct val="0"/>
              </a:spcAft>
              <a:buClrTx/>
              <a:buSzTx/>
              <a:buFontTx/>
              <a:buNone/>
              <a:tabLst/>
              <a:defRPr/>
            </a:pPr>
            <a:r>
              <a:rPr lang="en-US" sz="400" dirty="0" smtClean="0">
                <a:solidFill>
                  <a:prstClr val="black"/>
                </a:solidFill>
                <a:ea typeface="ＭＳ Ｐゴシック" pitchFamily="34" charset="-128"/>
              </a:rPr>
              <a:t>http://www.ncbi.nlm.nih.gov/pubmed/</a:t>
            </a:r>
            <a:r>
              <a:rPr lang="en-US" sz="400" dirty="0" smtClean="0">
                <a:solidFill>
                  <a:schemeClr val="tx1"/>
                </a:solidFill>
                <a:ea typeface="ＭＳ Ｐゴシック" pitchFamily="34" charset="-128"/>
              </a:rPr>
              <a:t>7722586</a:t>
            </a: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eaLnBrk="1" hangingPunct="1">
              <a:spcBef>
                <a:spcPct val="0"/>
              </a:spcBef>
            </a:pPr>
            <a:r>
              <a:rPr lang="en-US" sz="400" dirty="0" smtClean="0">
                <a:ea typeface="ＭＳ Ｐゴシック" pitchFamily="34" charset="-128"/>
              </a:rPr>
              <a:t>Patrick AR, Shrank WH, Glynn RJ, et al. The association between statin use and outcomes potentially attributable to an unhealthy lifestyle in older adults. Value Health 2011 Jun;14(4):513-20. PMID: 21669377.</a:t>
            </a:r>
          </a:p>
          <a:p>
            <a:pPr marL="0" marR="0" lvl="0" indent="0" algn="l" defTabSz="914400" rtl="0" eaLnBrk="1" fontAlgn="base" latinLnBrk="0" hangingPunct="1">
              <a:spcBef>
                <a:spcPct val="0"/>
              </a:spcBef>
              <a:spcAft>
                <a:spcPct val="0"/>
              </a:spcAft>
              <a:buClrTx/>
              <a:buSzTx/>
              <a:buFontTx/>
              <a:buNone/>
              <a:tabLst/>
              <a:defRPr/>
            </a:pPr>
            <a:r>
              <a:rPr lang="en-US" sz="400" dirty="0" smtClean="0">
                <a:solidFill>
                  <a:prstClr val="black"/>
                </a:solidFill>
                <a:ea typeface="ＭＳ Ｐゴシック" pitchFamily="34" charset="-128"/>
              </a:rPr>
              <a:t>http://www.ncbi.nlm.nih.gov/pubmed/</a:t>
            </a:r>
            <a:r>
              <a:rPr lang="en-US" sz="400" dirty="0" smtClean="0">
                <a:ea typeface="ＭＳ Ｐゴシック" pitchFamily="34" charset="-128"/>
              </a:rPr>
              <a:t>21669377</a:t>
            </a:r>
            <a:br>
              <a:rPr lang="en-US" sz="400" dirty="0" smtClean="0">
                <a:ea typeface="ＭＳ Ｐゴシック" pitchFamily="34" charset="-128"/>
              </a:rPr>
            </a:br>
            <a:endParaRPr lang="en-US" sz="400" dirty="0" smtClean="0">
              <a:ea typeface="ＭＳ Ｐゴシック" pitchFamily="34" charset="-128"/>
            </a:endParaRP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Ray WA. Evaluating medication effects outside of clinical trials: new-user designs. Am J Epidemiol 2003 Nov 1;158(9):915-20. PMID: 14585769.</a:t>
            </a: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http://www.ncbi.nlm.nih.gov/pubmed/14585769</a:t>
            </a:r>
          </a:p>
          <a:p>
            <a:pPr marL="0" marR="0" lvl="0" indent="0" algn="l" defTabSz="914400" rtl="0" eaLnBrk="1" fontAlgn="base" latinLnBrk="0" hangingPunct="1">
              <a:spcBef>
                <a:spcPct val="0"/>
              </a:spcBef>
              <a:spcAft>
                <a:spcPct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ea typeface="ＭＳ Ｐゴシック" pitchFamily="34" charset="-128"/>
            </a:endParaRPr>
          </a:p>
          <a:p>
            <a:pPr eaLnBrk="1" hangingPunct="1">
              <a:spcBef>
                <a:spcPct val="0"/>
              </a:spcBef>
            </a:pPr>
            <a:r>
              <a:rPr lang="en-US" sz="400" dirty="0" smtClean="0">
                <a:ea typeface="ＭＳ Ｐゴシック" pitchFamily="34" charset="-128"/>
              </a:rPr>
              <a:t>Simpson SH, Eurich DT, Majumdar SR, et al. A meta-analysis of the association between adherence to drug therapy and mortality. BMJ 2006 Jul 1;333(7557):15. PMID: 16790458.</a:t>
            </a: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http://www.ncbi.nlm.nih.gov/pubmed/16790458</a:t>
            </a:r>
          </a:p>
          <a:p>
            <a:pPr eaLnBrk="1" hangingPunct="1">
              <a:spcBef>
                <a:spcPct val="0"/>
              </a:spcBef>
            </a:pPr>
            <a:endParaRPr lang="en-US" sz="400" dirty="0" smtClean="0">
              <a:ea typeface="ＭＳ Ｐゴシック" pitchFamily="34" charset="-128"/>
            </a:endParaRPr>
          </a:p>
          <a:p>
            <a:pPr eaLnBrk="1" hangingPunct="1">
              <a:spcBef>
                <a:spcPct val="0"/>
              </a:spcBef>
            </a:pPr>
            <a:r>
              <a:rPr lang="en-US" sz="400" dirty="0" smtClean="0">
                <a:ea typeface="ＭＳ Ｐゴシック" pitchFamily="34" charset="-128"/>
              </a:rPr>
              <a:t>Suissa S. Effectiveness of inhaled corticosteroids in chronic obstructive pulmonary disease: immortal time bias in observational studies. Am J Respir Crit Care Med 2003 Jul 1;168(1):49-53. PMID: 12663327.</a:t>
            </a:r>
          </a:p>
          <a:p>
            <a:pPr marL="0" marR="0" lvl="0" indent="0" algn="l" defTabSz="914400" rtl="0" eaLnBrk="1" fontAlgn="base" latinLnBrk="0" hangingPunct="1">
              <a:spcBef>
                <a:spcPct val="0"/>
              </a:spcBef>
              <a:spcAft>
                <a:spcPct val="0"/>
              </a:spcAft>
              <a:buClrTx/>
              <a:buSzTx/>
              <a:buFontTx/>
              <a:buNone/>
              <a:tabLst/>
              <a:defRPr/>
            </a:pPr>
            <a:r>
              <a:rPr kumimoji="0" lang="en-US" sz="400" b="0" i="0" u="none" strike="noStrike" kern="1200" cap="none" spc="0" normalizeH="0" baseline="0" noProof="0" dirty="0" smtClean="0">
                <a:ln>
                  <a:noFill/>
                </a:ln>
                <a:solidFill>
                  <a:prstClr val="black"/>
                </a:solidFill>
                <a:effectLst/>
                <a:uLnTx/>
                <a:uFillTx/>
                <a:ea typeface="ＭＳ Ｐゴシック" pitchFamily="34" charset="-128"/>
              </a:rPr>
              <a:t>http://www.ncbi.nlm.nih.gov/pubmed/12663327</a:t>
            </a:r>
          </a:p>
          <a:p>
            <a:pPr eaLnBrk="1" hangingPunct="1">
              <a:spcBef>
                <a:spcPct val="0"/>
              </a:spcBef>
            </a:pPr>
            <a:endParaRPr lang="en-US" sz="400" dirty="0" smtClean="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lnSpc>
                <a:spcPct val="110000"/>
              </a:lnSpc>
            </a:pPr>
            <a:r>
              <a:rPr lang="en-US" b="1" dirty="0" smtClean="0">
                <a:ea typeface="ＭＳ Ｐゴシック" pitchFamily="34" charset="-128"/>
              </a:rPr>
              <a:t>Conclusions</a:t>
            </a:r>
            <a:endParaRPr lang="en-US" dirty="0" smtClean="0">
              <a:ea typeface="ＭＳ Ｐゴシック" pitchFamily="34" charset="-128"/>
            </a:endParaRPr>
          </a:p>
          <a:p>
            <a:pPr>
              <a:lnSpc>
                <a:spcPct val="110000"/>
              </a:lnSpc>
            </a:pPr>
            <a:r>
              <a:rPr lang="en-US" dirty="0" smtClean="0">
                <a:ea typeface="ＭＳ Ｐゴシック" pitchFamily="34" charset="-128"/>
              </a:rPr>
              <a:t>Knowledge of study designs and study design options is essential to increase internal and external validity of nonexperimental comparative effectiveness research studies. An appropriate study design is a prerequisite to reduce potential for bias. Biases introduced by suboptimal study design cannot usually be removed during the statistical analysis phase. Although the case-control design may be more prone to potential biases related to control selection and recall in ad hoc studies, if a case-control study is nested within an existing cohort its validity is equivalent to the one of the cohort study under the condition that the controls are sampled appropriately and the confounders are assessed during the relevant study period. Because the cohort design is generally easier to conceptualize, implement, and communicate, the cohort design will be preferred when data have already been collected. Lastly, it is important to define start of followup, inclusion and exclusion criteria, outcome of interest, and potential confounders at the onset.</a:t>
            </a:r>
          </a:p>
          <a:p>
            <a:pPr>
              <a:lnSpc>
                <a:spcPct val="110000"/>
              </a:lnSpc>
            </a:pPr>
            <a:endParaRPr lang="en-US" dirty="0" smtClean="0">
              <a:ea typeface="ＭＳ Ｐゴシック" pitchFamily="34" charset="-128"/>
            </a:endParaRPr>
          </a:p>
          <a:p>
            <a:pPr>
              <a:lnSpc>
                <a:spcPct val="110000"/>
              </a:lnSpc>
            </a:pPr>
            <a:r>
              <a:rPr lang="en-US" dirty="0" smtClean="0">
                <a:ea typeface="ＭＳ Ｐゴシック" pitchFamily="34" charset="-128"/>
              </a:rPr>
              <a:t>Reference:</a:t>
            </a:r>
          </a:p>
          <a:p>
            <a:pPr>
              <a:lnSpc>
                <a:spcPct val="11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a:lnSpc>
                <a:spcPct val="110000"/>
              </a:lnSpc>
            </a:pP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Summary Checklist (1</a:t>
            </a:r>
            <a:r>
              <a:rPr lang="en-US" b="1" baseline="0" dirty="0" smtClean="0">
                <a:ea typeface="ＭＳ Ｐゴシック" pitchFamily="34" charset="-128"/>
              </a:rPr>
              <a:t> of 3)</a:t>
            </a:r>
            <a:endParaRPr lang="en-US" b="1" dirty="0" smtClean="0">
              <a:ea typeface="ＭＳ Ｐゴシック" pitchFamily="34" charset="-128"/>
            </a:endParaRPr>
          </a:p>
          <a:p>
            <a:r>
              <a:rPr lang="en-US" dirty="0" smtClean="0">
                <a:ea typeface="ＭＳ Ｐゴシック" pitchFamily="34" charset="-128"/>
              </a:rPr>
              <a:t>The material in this presentation included guidance and key considerations for choosing appropriate study designs for observational comparative effectiveness research. Regardless of the design chosen, selection of appropriate data source(s), the patient population, inclusion/exclusion criteria, and comparators are critical design considerations. It is important to define the start of followup, exposure(s), outcome(s), and potential confounders at the study design phase.</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Summary Checklist (2 of 3)</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rPr>
              <a:t>The material in this presentation included guidance and key considerations for choosing appropriate study designs for observational comparative effectiveness research. Regardless of the design chosen, selection of appropriate data source(s), the patient population, inclusion/exclusion criteria, and comparators are critical design considerations. It is important to define the start of followup, exposure(s), outcome(s), and potential confounders at the study design phase.</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Summary Checklist (3 of 3)</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rPr>
              <a:t>The material in this presentation included guidance and key considerations for choosing appropriate study designs for observational comparative effectiveness research. Regardless of the design chosen, selection of appropriate data source(s), the patient population, inclusion/exclusion criteria, and comparators are critical design considerations. It is important to define the start of followup, exposure(s), outcome(s), and potential confounders at the study design phase.</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Outline of Material</a:t>
            </a:r>
          </a:p>
          <a:p>
            <a:r>
              <a:rPr lang="en-US" dirty="0" smtClean="0">
                <a:ea typeface="ＭＳ Ｐゴシック" pitchFamily="34" charset="-128"/>
              </a:rPr>
              <a:t>The material in this presentation includes key considerations for study design for observational comparative effectiveness research protocols or proposals. Commonly used comparative effectiveness research study designs are described, and key design features are outlined. It also covers the importance of defining: the start of followup, inclusion and exclusion criteria at the start of followup, exposure (treatments) of interest at the start of followup, and potential confounders.</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Study Design Overview</a:t>
            </a:r>
            <a:endParaRPr lang="en-US" dirty="0" smtClean="0">
              <a:ea typeface="ＭＳ Ｐゴシック" pitchFamily="34" charset="-128"/>
            </a:endParaRPr>
          </a:p>
          <a:p>
            <a:r>
              <a:rPr lang="en-US" dirty="0" smtClean="0">
                <a:ea typeface="ＭＳ Ｐゴシック" pitchFamily="34" charset="-128"/>
              </a:rPr>
              <a:t>The choice of study design has profound consequences for the causal interpretation of study results. Appropriate study design can reduce the potential for bias. Conventionally used study designs in comparative effectiveness research include cohort, case-control, and case-cohort studies. Self-controlled designs include case-crossover, case-time-controlled, and self-controlled case series.</a:t>
            </a:r>
          </a:p>
          <a:p>
            <a:endParaRPr lang="en-US" dirty="0" smtClean="0">
              <a:ea typeface="ＭＳ Ｐゴシック" pitchFamily="34" charset="-128"/>
            </a:endParaRPr>
          </a:p>
          <a:p>
            <a:r>
              <a:rPr lang="en-US" dirty="0" smtClean="0">
                <a:ea typeface="ＭＳ Ｐゴシック" pitchFamily="34" charset="-128"/>
              </a:rPr>
              <a:t>Reference:</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800" b="1" dirty="0" smtClean="0">
                <a:ea typeface="ＭＳ Ｐゴシック" pitchFamily="34" charset="-128"/>
              </a:rPr>
              <a:t>Issues of Bias in Observational Comparative Effectiveness Research</a:t>
            </a:r>
            <a:endParaRPr lang="en-US" sz="800" dirty="0" smtClean="0">
              <a:ea typeface="ＭＳ Ｐゴシック" pitchFamily="34" charset="-128"/>
            </a:endParaRPr>
          </a:p>
          <a:p>
            <a:r>
              <a:rPr lang="en-US" sz="800" dirty="0" smtClean="0">
                <a:ea typeface="ＭＳ Ｐゴシック" pitchFamily="34" charset="-128"/>
              </a:rPr>
              <a:t>In observational comparative effectiveness research, the exposures or treatments are not assigned by the investigator but rather by mechanisms of routine practice. The nonrandom nature of treatment assignment leads to the major challenge in nonexperimental comparative effectiveness research studies, ensuring internal validity. Ensuring a study</a:t>
            </a:r>
            <a:r>
              <a:rPr lang="ja-JP" altLang="en-US" sz="800" dirty="0" smtClean="0">
                <a:ea typeface="ＭＳ Ｐゴシック" pitchFamily="34" charset="-128"/>
              </a:rPr>
              <a:t>’</a:t>
            </a:r>
            <a:r>
              <a:rPr lang="en-US" altLang="ja-JP" sz="800" dirty="0" smtClean="0">
                <a:ea typeface="ＭＳ Ｐゴシック" pitchFamily="34" charset="-128"/>
              </a:rPr>
              <a:t>s internal validity is a prerequisite for its external validity or generalizability. The limited generalizability of findings from a randomized controlled trial, for example, to older adults and to patients with comorbidities or comedications, is one of the major drivers for the conduct of nonexperimental comparative effectiveness research. The central assumption needed for nonexperimental comparative effectiveness research is that the treatment groups compared have the same underlying risk for the outcome within subgroups definable by measured covariates. Until recently the </a:t>
            </a:r>
            <a:r>
              <a:rPr lang="ja-JP" altLang="en-US" sz="800" dirty="0" smtClean="0">
                <a:ea typeface="ＭＳ Ｐゴシック" pitchFamily="34" charset="-128"/>
              </a:rPr>
              <a:t>“</a:t>
            </a:r>
            <a:r>
              <a:rPr lang="en-US" altLang="ja-JP" sz="800" dirty="0" smtClean="0">
                <a:ea typeface="ＭＳ Ｐゴシック" pitchFamily="34" charset="-128"/>
              </a:rPr>
              <a:t>no unmeasured confounding</a:t>
            </a:r>
            <a:r>
              <a:rPr lang="ja-JP" altLang="en-US" sz="800" dirty="0" smtClean="0">
                <a:ea typeface="ＭＳ Ｐゴシック" pitchFamily="34" charset="-128"/>
              </a:rPr>
              <a:t>”</a:t>
            </a:r>
            <a:r>
              <a:rPr lang="en-US" altLang="ja-JP" sz="800" dirty="0" smtClean="0">
                <a:ea typeface="ＭＳ Ｐゴシック" pitchFamily="34" charset="-128"/>
              </a:rPr>
              <a:t> assumption was considered less plausible for effectiveness studies because of intractable confounding by indication and confounding by frailty.</a:t>
            </a:r>
          </a:p>
          <a:p>
            <a:endParaRPr lang="en-US" sz="800" dirty="0" smtClean="0">
              <a:ea typeface="ＭＳ Ｐゴシック" pitchFamily="34" charset="-128"/>
            </a:endParaRPr>
          </a:p>
          <a:p>
            <a:r>
              <a:rPr lang="en-US" sz="800" dirty="0" smtClean="0">
                <a:ea typeface="ＭＳ Ｐゴシック" pitchFamily="34" charset="-128"/>
              </a:rPr>
              <a:t>Confounding by indication leads to higher propensity for treatment or more intensive treatment in those with the most severe disease. A typical example would be a study on the effects of beta-agonists on asthma mortality in patients with asthma. The association between treatment (intensity) with beta-agonists and asthma mortality would be confounded by asthma severity. The direction of the confounding by asthma severity would tend to make the drug look bad (as if it is</a:t>
            </a:r>
            <a:r>
              <a:rPr lang="en-US" altLang="ja-JP" sz="800" dirty="0" smtClean="0">
                <a:ea typeface="ＭＳ Ｐゴシック" pitchFamily="34" charset="-128"/>
              </a:rPr>
              <a:t> </a:t>
            </a:r>
            <a:r>
              <a:rPr lang="ja-JP" altLang="en-US" sz="800" dirty="0" smtClean="0">
                <a:ea typeface="ＭＳ Ｐゴシック" pitchFamily="34" charset="-128"/>
              </a:rPr>
              <a:t>“</a:t>
            </a:r>
            <a:r>
              <a:rPr lang="en-US" altLang="ja-JP" sz="800" dirty="0" smtClean="0">
                <a:ea typeface="ＭＳ Ｐゴシック" pitchFamily="34" charset="-128"/>
              </a:rPr>
              <a:t>causing</a:t>
            </a:r>
            <a:r>
              <a:rPr lang="ja-JP" altLang="en-US" sz="800" dirty="0" smtClean="0">
                <a:ea typeface="ＭＳ Ｐゴシック" pitchFamily="34" charset="-128"/>
              </a:rPr>
              <a:t>”</a:t>
            </a:r>
            <a:r>
              <a:rPr lang="en-US" altLang="ja-JP" sz="800" dirty="0" smtClean="0">
                <a:ea typeface="ＭＳ Ｐゴシック" pitchFamily="34" charset="-128"/>
              </a:rPr>
              <a:t> mortality).</a:t>
            </a:r>
          </a:p>
          <a:p>
            <a:endParaRPr lang="en-US" sz="800" dirty="0" smtClean="0">
              <a:ea typeface="ＭＳ Ｐゴシック" pitchFamily="34" charset="-128"/>
            </a:endParaRPr>
          </a:p>
          <a:p>
            <a:r>
              <a:rPr lang="en-US" sz="800" dirty="0" smtClean="0">
                <a:ea typeface="ＭＳ Ｐゴシック" pitchFamily="34" charset="-128"/>
              </a:rPr>
              <a:t>Confounding by frailty arises because frail patients (close to death) are less likely to be treated with a multitude of preventive treatments; thus, frailty would lead to confounding that would bias the association between preventive treatments and outcomes associated with frailty (such as mortality). Since the bias would be that the untreated cohort has a higher mortality irrespective of the treatment, this would make the drug</a:t>
            </a:r>
            <a:r>
              <a:rPr lang="ja-JP" altLang="en-US" sz="800" dirty="0" smtClean="0">
                <a:ea typeface="ＭＳ Ｐゴシック" pitchFamily="34" charset="-128"/>
              </a:rPr>
              <a:t>’</a:t>
            </a:r>
            <a:r>
              <a:rPr lang="en-US" altLang="ja-JP" sz="800" dirty="0" smtClean="0">
                <a:ea typeface="ＭＳ Ｐゴシック" pitchFamily="34" charset="-128"/>
              </a:rPr>
              <a:t>s effectiveness look too good.</a:t>
            </a:r>
          </a:p>
          <a:p>
            <a:endParaRPr lang="en-US" sz="800" dirty="0" smtClean="0">
              <a:ea typeface="ＭＳ Ｐゴシック" pitchFamily="34" charset="-128"/>
            </a:endParaRPr>
          </a:p>
          <a:p>
            <a:r>
              <a:rPr lang="en-US" sz="800" dirty="0" smtClean="0">
                <a:ea typeface="ＭＳ Ｐゴシック" pitchFamily="34" charset="-128"/>
              </a:rPr>
              <a:t>Reference:</a:t>
            </a:r>
          </a:p>
          <a:p>
            <a:pPr>
              <a:defRPr/>
            </a:pPr>
            <a:r>
              <a:rPr lang="en-US" sz="800" dirty="0" err="1" smtClean="0"/>
              <a:t>Stürmer</a:t>
            </a:r>
            <a:r>
              <a:rPr lang="en-US" sz="800" dirty="0" smtClean="0"/>
              <a:t> T, </a:t>
            </a:r>
            <a:r>
              <a:rPr lang="en-US" sz="800" dirty="0" err="1" smtClean="0"/>
              <a:t>Brookhart</a:t>
            </a:r>
            <a:r>
              <a:rPr lang="en-US" sz="800" dirty="0" smtClean="0"/>
              <a:t> A. Study design considerations. In: </a:t>
            </a:r>
            <a:r>
              <a:rPr lang="en-US" sz="800" dirty="0" err="1" smtClean="0"/>
              <a:t>Velentgas</a:t>
            </a:r>
            <a:r>
              <a:rPr lang="en-US" sz="800"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marL="0" marR="0" lvl="0" indent="0" algn="l" defTabSz="914400" rtl="0" eaLnBrk="0" fontAlgn="base" latinLnBrk="0" hangingPunct="0">
              <a:spcBef>
                <a:spcPct val="3000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ea typeface="ＭＳ Ｐゴシック" pitchFamily="34" charset="-128"/>
                <a:cs typeface="ＭＳ Ｐゴシック" charset="0"/>
              </a:rPr>
              <a:t>.</a:t>
            </a:r>
            <a:endParaRPr kumimoji="0" lang="en-US" sz="800" b="1" i="0" u="none" strike="noStrike" kern="1200" cap="none" spc="0" normalizeH="0" baseline="0" noProof="0" dirty="0" smtClean="0">
              <a:ln>
                <a:noFill/>
              </a:ln>
              <a:solidFill>
                <a:prstClr val="black"/>
              </a:solidFill>
              <a:effectLst/>
              <a:uLnTx/>
              <a:uFillTx/>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lnSpc>
                <a:spcPct val="120000"/>
              </a:lnSpc>
            </a:pPr>
            <a:r>
              <a:rPr lang="en-US" b="1" dirty="0" smtClean="0">
                <a:ea typeface="ＭＳ Ｐゴシック" pitchFamily="34" charset="-128"/>
              </a:rPr>
              <a:t>Study Design: Cohort Study</a:t>
            </a:r>
          </a:p>
          <a:p>
            <a:pPr>
              <a:lnSpc>
                <a:spcPct val="120000"/>
              </a:lnSpc>
            </a:pPr>
            <a:r>
              <a:rPr lang="en-US" dirty="0" smtClean="0">
                <a:ea typeface="ＭＳ Ｐゴシック" pitchFamily="34" charset="-128"/>
              </a:rPr>
              <a:t>Cohorts are defined by their exposure at a certain point in time (the baseline date) and are followed over time after baseline for the occurrence of the outcome. Cohort members with the outcome prevalent at baseline need to be excluded.</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Advantages</a:t>
            </a:r>
          </a:p>
          <a:p>
            <a:pPr>
              <a:lnSpc>
                <a:spcPct val="120000"/>
              </a:lnSpc>
            </a:pPr>
            <a:r>
              <a:rPr lang="en-US" dirty="0" smtClean="0">
                <a:ea typeface="ＭＳ Ｐゴシック" pitchFamily="34" charset="-128"/>
              </a:rPr>
              <a:t>The main advantage of the cohort design is that it has a clear timeline separating potential confounders from the exposure and the exposure from the outcome. Cohort studies allow the estimation of actual incidence (risk or rate) in all treatment groups and thus the estimation of risk or rate differences. Multiple outcomes can be assessed from given treatments. Cohort designs are easy to conceptualize and are readily compared to the randomized</a:t>
            </a:r>
            <a:r>
              <a:rPr lang="en-US" baseline="0" dirty="0" smtClean="0">
                <a:ea typeface="ＭＳ Ｐゴシック" pitchFamily="34" charset="-128"/>
              </a:rPr>
              <a:t> controlled trial</a:t>
            </a:r>
            <a:r>
              <a:rPr lang="en-US" dirty="0" smtClean="0">
                <a:ea typeface="ＭＳ Ｐゴシック" pitchFamily="34" charset="-128"/>
              </a:rPr>
              <a:t>, which is familiar to most medical researchers.</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Limitations</a:t>
            </a:r>
            <a:endParaRPr lang="en-US" dirty="0" smtClean="0">
              <a:ea typeface="ＭＳ Ｐゴシック" pitchFamily="34" charset="-128"/>
            </a:endParaRPr>
          </a:p>
          <a:p>
            <a:pPr>
              <a:lnSpc>
                <a:spcPct val="120000"/>
              </a:lnSpc>
            </a:pPr>
            <a:r>
              <a:rPr lang="en-US" dirty="0" smtClean="0">
                <a:ea typeface="ＭＳ Ｐゴシック" pitchFamily="34" charset="-128"/>
              </a:rPr>
              <a:t>The cohort design can become inefficient when the incidence of the outcome is low. However, lack of efficiency is rarely a reason not to implement a cohort study if all data have been collected.</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Important Considerations</a:t>
            </a:r>
            <a:endParaRPr lang="en-US" dirty="0" smtClean="0">
              <a:ea typeface="ＭＳ Ｐゴシック" pitchFamily="34" charset="-128"/>
            </a:endParaRPr>
          </a:p>
          <a:p>
            <a:pPr>
              <a:lnSpc>
                <a:spcPct val="120000"/>
              </a:lnSpc>
            </a:pPr>
            <a:r>
              <a:rPr lang="en-US" dirty="0" smtClean="0">
                <a:ea typeface="ＭＳ Ｐゴシック" pitchFamily="34" charset="-128"/>
              </a:rPr>
              <a:t>Patients can only be excluded from the cohort based on information available at start of followup (baseline). Any exclusion of cohort members based on information accruing during followup, including treatment changes, has the strong potential to introduce bias. The fundamental principle of the cohort is the enumeration of patients at baseline (based on inclusion and exclusion criteria) and reporting losses to followup for everyone enrolled at baseline.</a:t>
            </a:r>
            <a:endParaRPr lang="en-US" b="1" dirty="0" smtClean="0">
              <a:ea typeface="ＭＳ Ｐゴシック" pitchFamily="34" charset="-128"/>
            </a:endParaRP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a:t>
            </a:r>
          </a:p>
          <a:p>
            <a:pPr>
              <a:lnSpc>
                <a:spcPct val="12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600" b="1" dirty="0" smtClean="0">
                <a:ea typeface="ＭＳ Ｐゴシック" pitchFamily="34" charset="-128"/>
              </a:rPr>
              <a:t>Study Design: Case-Control Study</a:t>
            </a:r>
            <a:endParaRPr lang="en-US" sz="600" dirty="0" smtClean="0">
              <a:ea typeface="ＭＳ Ｐゴシック" pitchFamily="34" charset="-128"/>
            </a:endParaRPr>
          </a:p>
          <a:p>
            <a:r>
              <a:rPr lang="en-US" sz="600" dirty="0" smtClean="0">
                <a:ea typeface="ＭＳ Ｐゴシック" pitchFamily="34" charset="-128"/>
              </a:rPr>
              <a:t>Nested within an underlying cohort, the case-control design identifies all incident cases that develop the outcome of interest and compares their exposure history with the exposure history of controls sampled at random from everyone within the cohort that is still at risk for developing the outcome of interest. The estimation of the odds ratio in a case-control study is a computationally more efficient way to estimate the otherwise identical incidence rate ratio in the underlying cohort.</a:t>
            </a:r>
          </a:p>
          <a:p>
            <a:endParaRPr lang="en-US" sz="600" b="1" dirty="0" smtClean="0">
              <a:ea typeface="ＭＳ Ｐゴシック" pitchFamily="34" charset="-128"/>
            </a:endParaRPr>
          </a:p>
          <a:p>
            <a:r>
              <a:rPr lang="en-US" sz="600" b="1" dirty="0" smtClean="0">
                <a:ea typeface="ＭＳ Ｐゴシック" pitchFamily="34" charset="-128"/>
              </a:rPr>
              <a:t>Advantages</a:t>
            </a:r>
            <a:endParaRPr lang="en-US" sz="600" dirty="0" smtClean="0">
              <a:ea typeface="ＭＳ Ｐゴシック" pitchFamily="34" charset="-128"/>
            </a:endParaRPr>
          </a:p>
          <a:p>
            <a:r>
              <a:rPr lang="en-US" sz="600" dirty="0" smtClean="0">
                <a:ea typeface="ＭＳ Ｐゴシック" pitchFamily="34" charset="-128"/>
              </a:rPr>
              <a:t>The oversampling of persons with the outcome increases efficiency when compared with the full underlying cohort. This efficiency advantage is of minor importance in many comparative effectiveness research settings, unless additional data (e.g., blood levels, biologic materials, validation data) need to be collected. Although multiple exposures can be assessed, this can become complicated when implementing a new-user design.</a:t>
            </a:r>
          </a:p>
          <a:p>
            <a:endParaRPr lang="en-US" sz="600" b="1" dirty="0" smtClean="0">
              <a:ea typeface="ＭＳ Ｐゴシック" pitchFamily="34" charset="-128"/>
            </a:endParaRPr>
          </a:p>
          <a:p>
            <a:r>
              <a:rPr lang="en-US" sz="600" b="1" dirty="0" smtClean="0">
                <a:ea typeface="ＭＳ Ｐゴシック" pitchFamily="34" charset="-128"/>
              </a:rPr>
              <a:t>Limitations</a:t>
            </a:r>
            <a:endParaRPr lang="en-US" sz="600" dirty="0" smtClean="0">
              <a:ea typeface="ＭＳ Ｐゴシック" pitchFamily="34" charset="-128"/>
            </a:endParaRPr>
          </a:p>
          <a:p>
            <a:r>
              <a:rPr lang="en-US" sz="600" dirty="0" smtClean="0">
                <a:ea typeface="ＭＳ Ｐゴシック" pitchFamily="34" charset="-128"/>
              </a:rPr>
              <a:t>Case-control studies can be difficult to conceptualize. For example, matching does not control for confounding in a case-control study, whereas it does in a cohort study. Risk or rate differences cannot be estimated from case-control studies, unless additional information from the underlying cohort is available. Assessing confounders at the index date rather than before treatment initiation will be biased when controlling for covariates that may be affected by prior treatments. Lastly, if information on treatments needs to be obtained retrospectively, there is the potential that treatments will be assessed differently for cases and controls, which will lead to bias (recall bias).</a:t>
            </a:r>
          </a:p>
          <a:p>
            <a:endParaRPr lang="en-US" sz="600" b="1" dirty="0" smtClean="0">
              <a:ea typeface="ＭＳ Ｐゴシック" pitchFamily="34" charset="-128"/>
            </a:endParaRPr>
          </a:p>
          <a:p>
            <a:r>
              <a:rPr lang="en-US" sz="600" b="1" dirty="0" smtClean="0">
                <a:ea typeface="ＭＳ Ｐゴシック" pitchFamily="34" charset="-128"/>
              </a:rPr>
              <a:t>Important Considerations</a:t>
            </a:r>
            <a:endParaRPr lang="en-US" sz="600" dirty="0" smtClean="0">
              <a:ea typeface="ＭＳ Ｐゴシック" pitchFamily="34" charset="-128"/>
            </a:endParaRPr>
          </a:p>
          <a:p>
            <a:r>
              <a:rPr lang="en-US" sz="600" dirty="0" smtClean="0">
                <a:ea typeface="ＭＳ Ｐゴシック" pitchFamily="34" charset="-128"/>
              </a:rPr>
              <a:t>Controls need to be sampled from the </a:t>
            </a:r>
            <a:r>
              <a:rPr lang="ja-JP" altLang="en-US" sz="600" dirty="0" smtClean="0">
                <a:ea typeface="ＭＳ Ｐゴシック" pitchFamily="34" charset="-128"/>
              </a:rPr>
              <a:t>“</a:t>
            </a:r>
            <a:r>
              <a:rPr lang="en-US" altLang="ja-JP" sz="600" dirty="0" smtClean="0">
                <a:ea typeface="ＭＳ Ｐゴシック" pitchFamily="34" charset="-128"/>
              </a:rPr>
              <a:t>risk set</a:t>
            </a:r>
            <a:r>
              <a:rPr lang="ja-JP" altLang="en-US" sz="600" dirty="0" smtClean="0">
                <a:ea typeface="ＭＳ Ｐゴシック" pitchFamily="34" charset="-128"/>
              </a:rPr>
              <a:t>”</a:t>
            </a:r>
            <a:r>
              <a:rPr lang="en-US" altLang="ja-JP" sz="600" dirty="0" smtClean="0">
                <a:ea typeface="ＭＳ Ｐゴシック" pitchFamily="34" charset="-128"/>
              </a:rPr>
              <a:t>—all patients from the underlying cohort who remain at risk for the outcome at the time a case occurs. Matching on confounders can improve the efficiency of estimation of treatment effects but does not control for confounding in case-control studies. Generally speaking, matching should not routinely be performed in case-control studies but should</a:t>
            </a:r>
            <a:r>
              <a:rPr lang="en-US" altLang="ja-JP" sz="600" baseline="0" dirty="0" smtClean="0">
                <a:ea typeface="ＭＳ Ｐゴシック" pitchFamily="34" charset="-128"/>
              </a:rPr>
              <a:t> </a:t>
            </a:r>
            <a:r>
              <a:rPr lang="en-US" altLang="ja-JP" sz="600" dirty="0" smtClean="0">
                <a:ea typeface="ＭＳ Ｐゴシック" pitchFamily="34" charset="-128"/>
              </a:rPr>
              <a:t>be carefully considered, ideally after some study of the expected efficiency gains.</a:t>
            </a:r>
          </a:p>
          <a:p>
            <a:endParaRPr lang="en-US" sz="600" dirty="0" smtClean="0">
              <a:ea typeface="ＭＳ Ｐゴシック" pitchFamily="34" charset="-128"/>
            </a:endParaRPr>
          </a:p>
          <a:p>
            <a:r>
              <a:rPr lang="en-US" sz="600" dirty="0" smtClean="0">
                <a:ea typeface="ＭＳ Ｐゴシック" pitchFamily="34" charset="-128"/>
              </a:rPr>
              <a:t>References:</a:t>
            </a:r>
          </a:p>
          <a:p>
            <a:r>
              <a:rPr lang="en-US" sz="600" dirty="0" err="1" smtClean="0"/>
              <a:t>Stürmer</a:t>
            </a:r>
            <a:r>
              <a:rPr lang="en-US" sz="600" dirty="0" smtClean="0"/>
              <a:t> T, </a:t>
            </a:r>
            <a:r>
              <a:rPr lang="en-US" sz="600" dirty="0" err="1" smtClean="0"/>
              <a:t>Brookhart</a:t>
            </a:r>
            <a:r>
              <a:rPr lang="en-US" sz="600" dirty="0" smtClean="0"/>
              <a:t> A. Study design considerations. In: </a:t>
            </a:r>
            <a:r>
              <a:rPr lang="en-US" sz="600" dirty="0" err="1" smtClean="0"/>
              <a:t>Velentgas</a:t>
            </a:r>
            <a:r>
              <a:rPr lang="en-US" sz="600"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endParaRPr lang="en-US" sz="600" dirty="0" smtClean="0">
              <a:ea typeface="ＭＳ Ｐゴシック" pitchFamily="34" charset="-128"/>
            </a:endParaRPr>
          </a:p>
          <a:p>
            <a:r>
              <a:rPr lang="en-US" sz="600" dirty="0" smtClean="0">
                <a:ea typeface="ＭＳ Ｐゴシック" pitchFamily="34" charset="-128"/>
              </a:rPr>
              <a:t>Stürmer T, Brenner H. Degree of matching and gain in power and efficiency in case-control studies. Epidemiology 2001 Jan;12(1):101-8. PMID: 11138803.</a:t>
            </a:r>
          </a:p>
          <a:p>
            <a:r>
              <a:rPr lang="en-US" sz="600" dirty="0" smtClean="0">
                <a:ea typeface="ＭＳ Ｐゴシック" pitchFamily="34" charset="-128"/>
              </a:rPr>
              <a:t>http://www.ncbi.nlm.nih.gov/pubmed/11138803</a:t>
            </a:r>
          </a:p>
          <a:p>
            <a:endParaRPr lang="en-US" sz="600" dirty="0" smtClean="0">
              <a:ea typeface="ＭＳ Ｐゴシック" pitchFamily="34" charset="-128"/>
            </a:endParaRPr>
          </a:p>
          <a:p>
            <a:r>
              <a:rPr lang="en-US" sz="600" dirty="0" smtClean="0">
                <a:ea typeface="ＭＳ Ｐゴシック" pitchFamily="34" charset="-128"/>
              </a:rPr>
              <a:t>Stürmer T, Brenner H. Flexible matching strategies to increase power and efficiency to detect and estimate gene-environment interactions in case-control studies. Am J Epidemiol 2002 Apr 1;155(7):593-602.</a:t>
            </a:r>
            <a:r>
              <a:rPr lang="en-US" sz="600" b="1" dirty="0" smtClean="0">
                <a:ea typeface="ＭＳ Ｐゴシック" pitchFamily="34" charset="-128"/>
              </a:rPr>
              <a:t> </a:t>
            </a:r>
            <a:r>
              <a:rPr lang="en-US" sz="600" dirty="0" smtClean="0">
                <a:ea typeface="ＭＳ Ｐゴシック" pitchFamily="34" charset="-128"/>
              </a:rPr>
              <a:t>PMID: 11914186.</a:t>
            </a:r>
            <a:br>
              <a:rPr lang="en-US" sz="600" dirty="0" smtClean="0">
                <a:ea typeface="ＭＳ Ｐゴシック" pitchFamily="34" charset="-128"/>
              </a:rPr>
            </a:br>
            <a:r>
              <a:rPr lang="en-US" sz="600" dirty="0" smtClean="0">
                <a:ea typeface="ＭＳ Ｐゴシック" pitchFamily="34" charset="-128"/>
              </a:rPr>
              <a:t>http://www.ncbi.nlm.nih.gov/pubmed/11914186</a:t>
            </a:r>
          </a:p>
          <a:p>
            <a:endParaRPr lang="en-US" sz="600" dirty="0" smtClean="0">
              <a:ea typeface="ＭＳ Ｐゴシック" pitchFamily="34" charset="-128"/>
            </a:endParaRPr>
          </a:p>
          <a:p>
            <a:pPr marL="0" marR="0" lvl="0" indent="0" algn="l" defTabSz="914400" rtl="0" eaLnBrk="0" fontAlgn="base" latinLnBrk="0" hangingPunct="0">
              <a:spcBef>
                <a:spcPct val="30000"/>
              </a:spcBef>
              <a:spcAft>
                <a:spcPct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ea typeface="ＭＳ Ｐゴシック" pitchFamily="34" charset="-128"/>
              </a:rPr>
              <a:t>Stürmer T, Poole C. Matching in cohort studies: return of a long lost family member. Am J Epidemiol 2009;169(Suppl):S128.</a:t>
            </a:r>
            <a:endParaRPr lang="en-US" sz="600"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Study Design: Case-Cohort Study</a:t>
            </a:r>
            <a:endParaRPr lang="en-US" dirty="0" smtClean="0">
              <a:ea typeface="ＭＳ Ｐゴシック" pitchFamily="34" charset="-128"/>
            </a:endParaRPr>
          </a:p>
          <a:p>
            <a:r>
              <a:rPr lang="en-US" dirty="0" smtClean="0">
                <a:ea typeface="ＭＳ Ｐゴシック" pitchFamily="34" charset="-128"/>
              </a:rPr>
              <a:t>In the case-cohort design, cohorts are defined as in a cohort study, and all cohort members are followed for the incidence of the outcomes. Additional information required for analysis (e.g., blood levels, biologic materials for genetic analyses) is collected for a random sample of the cohort and for all cases (note that the random sample may contain cases). This sampling needs to be accounted for in the analysis, but otherwise this design offers all the advantages and possibilities of a cohort study. The case-cohort design is intended to increase efficiency, when compared with the nested case-control design, in selecting participants for whom additional information needs to be collected or in studying more than one outcome.</a:t>
            </a:r>
          </a:p>
          <a:p>
            <a:endParaRPr lang="en-US" dirty="0" smtClean="0">
              <a:ea typeface="ＭＳ Ｐゴシック" pitchFamily="34" charset="-128"/>
            </a:endParaRPr>
          </a:p>
          <a:p>
            <a:r>
              <a:rPr lang="en-US" dirty="0" smtClean="0">
                <a:ea typeface="ＭＳ Ｐゴシック" pitchFamily="34" charset="-128"/>
              </a:rPr>
              <a:t>References:</a:t>
            </a:r>
          </a:p>
          <a:p>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endParaRPr lang="en-US" b="1" dirty="0" smtClean="0">
              <a:ea typeface="ＭＳ Ｐゴシック" pitchFamily="34" charset="-128"/>
            </a:endParaRPr>
          </a:p>
          <a:p>
            <a:r>
              <a:rPr lang="en-US" dirty="0" smtClean="0">
                <a:ea typeface="ＭＳ Ｐゴシック" pitchFamily="34" charset="-128"/>
              </a:rPr>
              <a:t>Prentice RL. A case-cohort design for epidemiologic cohort studies and disease prevention trials. Biometrika 1986;73(1):1–11</a:t>
            </a:r>
            <a:r>
              <a:rPr lang="en-US" b="0" dirty="0" smtClean="0">
                <a:ea typeface="ＭＳ Ｐゴシック" pitchFamily="34" charset="-128"/>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a:lnSpc>
                <a:spcPct val="120000"/>
              </a:lnSpc>
            </a:pPr>
            <a:r>
              <a:rPr lang="en-US" b="1" dirty="0" smtClean="0">
                <a:ea typeface="ＭＳ Ｐゴシック" pitchFamily="34" charset="-128"/>
              </a:rPr>
              <a:t>Study Design: Case-Crossover Study</a:t>
            </a:r>
            <a:endParaRPr lang="en-US" dirty="0" smtClean="0">
              <a:ea typeface="ＭＳ Ｐゴシック" pitchFamily="34" charset="-128"/>
            </a:endParaRPr>
          </a:p>
          <a:p>
            <a:pPr>
              <a:lnSpc>
                <a:spcPct val="120000"/>
              </a:lnSpc>
            </a:pPr>
            <a:r>
              <a:rPr lang="en-US" dirty="0" smtClean="0">
                <a:ea typeface="ＭＳ Ｐゴシック" pitchFamily="34" charset="-128"/>
              </a:rPr>
              <a:t>In this study design, only patients with the outcome (cases) who have discrepant exposures during the case and control period contribute information. A feature of this design is that it is self-controlled, which removes the confounding effect of any characteristics of subjects that are stable over time (e.g., genetics). The case-crossover design is thought to be appropriate for studying acute effects of transient exposures.</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Advantages</a:t>
            </a:r>
            <a:endParaRPr lang="en-US" dirty="0" smtClean="0">
              <a:ea typeface="ＭＳ Ｐゴシック" pitchFamily="34" charset="-128"/>
            </a:endParaRPr>
          </a:p>
          <a:p>
            <a:pPr>
              <a:lnSpc>
                <a:spcPct val="120000"/>
              </a:lnSpc>
            </a:pPr>
            <a:r>
              <a:rPr lang="en-US" dirty="0" smtClean="0">
                <a:ea typeface="ＭＳ Ｐゴシック" pitchFamily="34" charset="-128"/>
              </a:rPr>
              <a:t>The lack of need to select controls, the ability to assess short-term reversible effects, the ability to inform about the time window for this effect using various intervals to define treatment, and the control for all factors that are stable over time are the major advantages of the case-crossover design.</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Limitations</a:t>
            </a:r>
            <a:endParaRPr lang="en-US" dirty="0" smtClean="0">
              <a:ea typeface="ＭＳ Ｐゴシック" pitchFamily="34" charset="-128"/>
            </a:endParaRPr>
          </a:p>
          <a:p>
            <a:pPr>
              <a:lnSpc>
                <a:spcPct val="120000"/>
              </a:lnSpc>
            </a:pPr>
            <a:r>
              <a:rPr lang="en-US" dirty="0" smtClean="0">
                <a:ea typeface="ＭＳ Ｐゴシック" pitchFamily="34" charset="-128"/>
              </a:rPr>
              <a:t>Because only cases with discrepant exposure history contribute information to the analysis, the case-crossover design is often not very efficient. While the design avoids confounding by factors that are stable over time, it can still be confounded by factors that vary over time. The causal interpretation changes from the effect of treatment versus no treatment on the outcome to the short-term effect of treatment in those treated.</a:t>
            </a:r>
            <a:endParaRPr lang="en-US" b="1" dirty="0" smtClean="0">
              <a:ea typeface="ＭＳ Ｐゴシック" pitchFamily="34" charset="-128"/>
            </a:endParaRP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Important Considerations</a:t>
            </a:r>
          </a:p>
          <a:p>
            <a:pPr>
              <a:lnSpc>
                <a:spcPct val="120000"/>
              </a:lnSpc>
            </a:pPr>
            <a:r>
              <a:rPr lang="en-US" dirty="0" smtClean="0">
                <a:ea typeface="ＭＳ Ｐゴシック" pitchFamily="34" charset="-128"/>
              </a:rPr>
              <a:t>The first step is to identify all cases with the outcome and assess the prevalence of exposure during a brief time window before the outcome occurred. Instead of sampling controls, we create a separate observation for each case that contains all the same variables except for the exposure, which is defined for a different time period. This </a:t>
            </a:r>
            <a:r>
              <a:rPr lang="ja-JP" altLang="en-US" dirty="0" smtClean="0">
                <a:ea typeface="ＭＳ Ｐゴシック" pitchFamily="34" charset="-128"/>
              </a:rPr>
              <a:t>“</a:t>
            </a:r>
            <a:r>
              <a:rPr lang="en-US" altLang="ja-JP" dirty="0" smtClean="0">
                <a:ea typeface="ＭＳ Ｐゴシック" pitchFamily="34" charset="-128"/>
              </a:rPr>
              <a:t>control</a:t>
            </a:r>
            <a:r>
              <a:rPr lang="ja-JP" altLang="en-US" dirty="0" smtClean="0">
                <a:ea typeface="ＭＳ Ｐゴシック" pitchFamily="34" charset="-128"/>
              </a:rPr>
              <a:t>”</a:t>
            </a:r>
            <a:r>
              <a:rPr lang="en-US" altLang="ja-JP" dirty="0" smtClean="0">
                <a:ea typeface="ＭＳ Ｐゴシック" pitchFamily="34" charset="-128"/>
              </a:rPr>
              <a:t> time period has the same length as the case period and needs to be carefully chosen to take factors such as seasonality of exposures into account. The dataset is then analyzed as an individually matched case-control study. This design may have limited applicability in many comparative effectiveness research studies.</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References:</a:t>
            </a:r>
          </a:p>
          <a:p>
            <a:pPr>
              <a:lnSpc>
                <a:spcPct val="12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Maclure M. The case-crossover design: a method for studying transient effects on the risk of acute events. Am J Epidemiol 1991 Jan 15;133(2):144-53. PMID: 1985444.</a:t>
            </a:r>
            <a:br>
              <a:rPr lang="en-US" dirty="0" smtClean="0">
                <a:ea typeface="ＭＳ Ｐゴシック" pitchFamily="34" charset="-128"/>
              </a:rPr>
            </a:br>
            <a:r>
              <a:rPr lang="en-US" dirty="0" smtClean="0">
                <a:ea typeface="ＭＳ Ｐゴシック" pitchFamily="34" charset="-128"/>
              </a:rPr>
              <a:t>http://www.ncbi.nlm.nih.gov/pubmed/1985444</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Maclure M. 'Why me?' versus 'why now?'—differences between operational hypotheses in case-control versus case-crossover studies. Pharmacoepidemiol Drug Saf 2007 Aug;16(8):850-3. PMID: 17636552.</a:t>
            </a:r>
          </a:p>
          <a:p>
            <a:pPr>
              <a:lnSpc>
                <a:spcPct val="120000"/>
              </a:lnSpc>
            </a:pPr>
            <a:r>
              <a:rPr lang="en-US" b="0" dirty="0" smtClean="0">
                <a:ea typeface="ＭＳ Ｐゴシック" pitchFamily="34" charset="-128"/>
              </a:rPr>
              <a:t>http://www.ncbi.nlm.nih.gov/pubmed/17636552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lnSpc>
                <a:spcPct val="120000"/>
              </a:lnSpc>
            </a:pPr>
            <a:r>
              <a:rPr lang="en-US" b="1" dirty="0" smtClean="0">
                <a:ea typeface="ＭＳ Ｐゴシック" pitchFamily="34" charset="-128"/>
              </a:rPr>
              <a:t>Study Design: Case-Time-Controlled Study</a:t>
            </a:r>
            <a:endParaRPr lang="en-US" dirty="0" smtClean="0">
              <a:ea typeface="ＭＳ Ｐゴシック" pitchFamily="34" charset="-128"/>
            </a:endParaRPr>
          </a:p>
          <a:p>
            <a:pPr>
              <a:lnSpc>
                <a:spcPct val="120000"/>
              </a:lnSpc>
            </a:pPr>
            <a:r>
              <a:rPr lang="en-US" dirty="0" smtClean="0">
                <a:ea typeface="ＭＳ Ｐゴシック" pitchFamily="34" charset="-128"/>
              </a:rPr>
              <a:t>This study design tries to adjust for calendar time trends in the prevalence of treatments, which can introduce bias in the case-crossover design. To do so, the design uses controls as in a case-control design but estimates a case-crossover odds ratio (within individuals) in these controls. The case-crossover odds ratio (in cases) is then divided by the case-crossover odds ratio in controls.</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Advantages</a:t>
            </a:r>
            <a:endParaRPr lang="en-US" dirty="0" smtClean="0">
              <a:ea typeface="ＭＳ Ｐゴシック" pitchFamily="34" charset="-128"/>
            </a:endParaRPr>
          </a:p>
          <a:p>
            <a:pPr>
              <a:lnSpc>
                <a:spcPct val="120000"/>
              </a:lnSpc>
            </a:pPr>
            <a:r>
              <a:rPr lang="en-US" dirty="0" smtClean="0">
                <a:ea typeface="ＭＳ Ｐゴシック" pitchFamily="34" charset="-128"/>
              </a:rPr>
              <a:t>This design is the same as the case-crossover design with the additional advantage of not being dependent on the assumption of no temporal changes in the prevalence of the treatment.</a:t>
            </a:r>
          </a:p>
          <a:p>
            <a:pPr>
              <a:lnSpc>
                <a:spcPct val="120000"/>
              </a:lnSpc>
            </a:pPr>
            <a:endParaRPr lang="en-US" b="1" dirty="0" smtClean="0">
              <a:ea typeface="ＭＳ Ｐゴシック" pitchFamily="34" charset="-128"/>
            </a:endParaRPr>
          </a:p>
          <a:p>
            <a:pPr>
              <a:lnSpc>
                <a:spcPct val="120000"/>
              </a:lnSpc>
            </a:pPr>
            <a:r>
              <a:rPr lang="en-US" b="1" dirty="0" smtClean="0">
                <a:ea typeface="ＭＳ Ｐゴシック" pitchFamily="34" charset="-128"/>
              </a:rPr>
              <a:t>Limitations</a:t>
            </a:r>
            <a:endParaRPr lang="en-US" dirty="0" smtClean="0">
              <a:ea typeface="ＭＳ Ｐゴシック" pitchFamily="34" charset="-128"/>
            </a:endParaRPr>
          </a:p>
          <a:p>
            <a:pPr>
              <a:lnSpc>
                <a:spcPct val="120000"/>
              </a:lnSpc>
            </a:pPr>
            <a:r>
              <a:rPr lang="en-US" dirty="0" smtClean="0">
                <a:ea typeface="ＭＳ Ｐゴシック" pitchFamily="34" charset="-128"/>
              </a:rPr>
              <a:t>The need for controls removes the initial motivation for the case-crossover design and adds complexity. The control for the time trend can introduce confounding, although the magnitude of this problem for various settings has not been quantified.</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References:</a:t>
            </a:r>
          </a:p>
          <a:p>
            <a:pPr>
              <a:lnSpc>
                <a:spcPct val="120000"/>
              </a:lnSpc>
            </a:pPr>
            <a:r>
              <a:rPr lang="en-US" dirty="0" err="1" smtClean="0"/>
              <a:t>Stürmer</a:t>
            </a:r>
            <a:r>
              <a:rPr lang="en-US" dirty="0" smtClean="0"/>
              <a:t> T, </a:t>
            </a:r>
            <a:r>
              <a:rPr lang="en-US" dirty="0" err="1" smtClean="0"/>
              <a:t>Brookhart</a:t>
            </a:r>
            <a:r>
              <a:rPr lang="en-US" dirty="0" smtClean="0"/>
              <a:t> A. Study design considerations. In: </a:t>
            </a:r>
            <a:r>
              <a:rPr lang="en-US" dirty="0" err="1" smtClean="0"/>
              <a:t>Velentgas</a:t>
            </a:r>
            <a:r>
              <a:rPr lang="en-US" dirty="0" smtClean="0"/>
              <a:t> P and Dreyer NA, eds. Developing a Protocol for Observational Comparative Effectiveness Research: A User's Guide. Rockville, MD: Agency for Healthcare Research and Quality; January 2013. p. 21-34. AHRQ Publication No. 12-EHC099. Available at www.effectivehealthcare.ahrq.gov/Methods-OCER.cfm.</a:t>
            </a:r>
          </a:p>
          <a:p>
            <a:pPr>
              <a:lnSpc>
                <a:spcPct val="120000"/>
              </a:lnSpc>
            </a:pPr>
            <a:endParaRPr lang="en-US" b="1" dirty="0" smtClean="0">
              <a:ea typeface="ＭＳ Ｐゴシック" pitchFamily="34" charset="-128"/>
            </a:endParaRPr>
          </a:p>
          <a:p>
            <a:pPr lvl="0">
              <a:lnSpc>
                <a:spcPct val="120000"/>
              </a:lnSpc>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rPr>
              <a:t>Greenland S. Confounding and exposure trends in case-crossover and case-time-control designs. Epidemiology 1996;7(3):231-9. PMID: 8728434</a:t>
            </a:r>
            <a:r>
              <a:rPr lang="en-US" dirty="0" smtClean="0">
                <a:solidFill>
                  <a:prstClr val="black"/>
                </a:solidFill>
                <a:ea typeface="ＭＳ Ｐゴシック" pitchFamily="34" charset="-128"/>
              </a:rPr>
              <a:t>.</a:t>
            </a:r>
            <a:br>
              <a:rPr lang="en-US" dirty="0" smtClean="0">
                <a:solidFill>
                  <a:prstClr val="black"/>
                </a:solidFill>
                <a:ea typeface="ＭＳ Ｐゴシック" pitchFamily="34" charset="-128"/>
              </a:rPr>
            </a:br>
            <a:r>
              <a:rPr lang="en-US" dirty="0" smtClean="0">
                <a:solidFill>
                  <a:prstClr val="black"/>
                </a:solidFill>
                <a:ea typeface="ＭＳ Ｐゴシック" pitchFamily="34" charset="-128"/>
              </a:rPr>
              <a:t>http://www.ncbi.nlm.nih.gov/pubmed/8728434</a:t>
            </a:r>
            <a:endPar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endParaRPr>
          </a:p>
          <a:p>
            <a:pPr marL="0" marR="0" lvl="0" indent="0" algn="l" defTabSz="914400" rtl="0" eaLnBrk="0" fontAlgn="base" latinLnBrk="0" hangingPunct="0">
              <a:lnSpc>
                <a:spcPct val="12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endParaRPr>
          </a:p>
          <a:p>
            <a:pPr>
              <a:lnSpc>
                <a:spcPct val="120000"/>
              </a:lnSpc>
            </a:pPr>
            <a:r>
              <a:rPr lang="en-US" dirty="0" smtClean="0">
                <a:ea typeface="ＭＳ Ｐゴシック" pitchFamily="34" charset="-128"/>
              </a:rPr>
              <a:t>Suissa S. The case-time-control design. Epidemiology 1995 May;6(3):248-53. PMID: 7619931. </a:t>
            </a:r>
            <a:br>
              <a:rPr lang="en-US" dirty="0" smtClean="0">
                <a:ea typeface="ＭＳ Ｐゴシック" pitchFamily="34" charset="-128"/>
              </a:rPr>
            </a:br>
            <a:r>
              <a:rPr lang="en-US" dirty="0" smtClean="0">
                <a:ea typeface="ＭＳ Ｐゴシック" pitchFamily="34" charset="-128"/>
              </a:rPr>
              <a:t>http://www.ncbi.nlm.nih.gov/pubmed/7619931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03263" y="3059113"/>
            <a:ext cx="7715250" cy="0"/>
          </a:xfrm>
          <a:prstGeom prst="line">
            <a:avLst/>
          </a:prstGeom>
          <a:noFill/>
          <a:ln w="25400">
            <a:solidFill>
              <a:srgbClr val="820000"/>
            </a:solidFill>
            <a:round/>
            <a:headEnd/>
            <a:tailEnd/>
          </a:ln>
          <a:extLst>
            <a:ext uri="{909E8E84-426E-40dd-AFC4-6F175D3DCCD1}">
              <a14:hiddenFill xmlns:a14="http://schemas.microsoft.com/office/drawing/2010/main">
                <a:noFill/>
              </a14:hiddenFill>
            </a:ext>
          </a:extLst>
        </p:spPr>
      </p:cxnSp>
      <p:pic>
        <p:nvPicPr>
          <p:cNvPr id="5" name="Picture 4" descr="EHC-logo-reversed-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81600"/>
            <a:ext cx="358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44625"/>
            <a:ext cx="7733805" cy="1565050"/>
          </a:xfrm>
          <a:effectLst/>
        </p:spPr>
        <p:txBody>
          <a:bodyPr/>
          <a:lstStyle>
            <a:lvl1pPr algn="ctr">
              <a:defRPr sz="32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799" y="3112477"/>
            <a:ext cx="7733805" cy="1840523"/>
          </a:xfrm>
          <a:prstGeom prst="rect">
            <a:avLst/>
          </a:prstGeom>
        </p:spPr>
        <p:txBody>
          <a:bodyPr lIns="0" tIns="0" rIns="0" bIns="0"/>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556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6932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martArt Placeholder 2"/>
          <p:cNvSpPr>
            <a:spLocks noGrp="1"/>
          </p:cNvSpPr>
          <p:nvPr>
            <p:ph type="dgm" idx="1"/>
          </p:nvPr>
        </p:nvSpPr>
        <p:spPr>
          <a:xfrm>
            <a:off x="457200" y="1295400"/>
            <a:ext cx="8229600" cy="4830763"/>
          </a:xfrm>
          <a:prstGeom prst="rect">
            <a:avLst/>
          </a:prstGeom>
        </p:spPr>
        <p:txBody>
          <a:bodyPr lIns="0" tIns="0" rIns="0" bIns="0"/>
          <a:lstStyle/>
          <a:p>
            <a:pPr lvl="0"/>
            <a:r>
              <a:rPr lang="en-US" noProof="0" dirty="0" smtClean="0"/>
              <a:t>Click icon to add SmartArt graphic</a:t>
            </a:r>
            <a:endParaRPr lang="en-US" noProof="0" dirty="0"/>
          </a:p>
        </p:txBody>
      </p:sp>
    </p:spTree>
    <p:extLst>
      <p:ext uri="{BB962C8B-B14F-4D97-AF65-F5344CB8AC3E}">
        <p14:creationId xmlns:p14="http://schemas.microsoft.com/office/powerpoint/2010/main" val="370599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457200"/>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1600"/>
            <a:ext cx="5486400" cy="3657599"/>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611090"/>
            <a:ext cx="5486400" cy="561109"/>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70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457200" y="1295400"/>
            <a:ext cx="8229600" cy="4830763"/>
          </a:xfrm>
          <a:prstGeom prst="rect">
            <a:avLst/>
          </a:prstGeom>
        </p:spPr>
        <p:txBody>
          <a:bodyPr lIns="0" tIns="0" rIns="0" bIns="0"/>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153517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hart Placeholder 3"/>
          <p:cNvSpPr>
            <a:spLocks noGrp="1"/>
          </p:cNvSpPr>
          <p:nvPr>
            <p:ph type="ch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chart</a:t>
            </a:r>
            <a:endParaRPr lang="en-US" noProof="0" dirty="0"/>
          </a:p>
        </p:txBody>
      </p:sp>
      <p:sp>
        <p:nvSpPr>
          <p:cNvPr id="10"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551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lipArt Placeholder 3"/>
          <p:cNvSpPr>
            <a:spLocks noGrp="1"/>
          </p:cNvSpPr>
          <p:nvPr>
            <p:ph type="clip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clip art</a:t>
            </a:r>
            <a:endParaRPr lang="en-US" noProof="0" dirty="0"/>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31775">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5801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spcBef>
                <a:spcPts val="792"/>
              </a:spcBef>
              <a:buSzPct val="100000"/>
              <a:buFont typeface="Wingdings 2" pitchFamily="18" charset="2"/>
              <a:buChar char=""/>
              <a:defRPr/>
            </a:lvl2pPr>
            <a:lvl3pPr marL="859536" indent="-283464">
              <a:lnSpc>
                <a:spcPct val="100000"/>
              </a:lnSpc>
              <a:spcBef>
                <a:spcPts val="792"/>
              </a:spcBef>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164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6"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962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6"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01688" indent="-231775">
              <a:lnSpc>
                <a:spcPct val="100000"/>
              </a:lnSpc>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204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448"/>
            <a:ext cx="8229600" cy="4828032"/>
          </a:xfrm>
          <a:prstGeom prst="rect">
            <a:avLst/>
          </a:prstGeom>
        </p:spPr>
        <p:txBody>
          <a:bodyPr lIns="0" tIns="0" rIns="0" bIns="0"/>
          <a:lstStyle>
            <a:lvl1pPr marL="292608" indent="-292608">
              <a:lnSpc>
                <a:spcPct val="100000"/>
              </a:lnSpc>
              <a:buSzPct val="100000"/>
              <a:buFont typeface="Wingdings 2" pitchFamily="18" charset="2"/>
              <a:buChar char=""/>
              <a:defRPr sz="2400"/>
            </a:lvl1pPr>
            <a:lvl2pPr marL="694944" indent="-292608">
              <a:lnSpc>
                <a:spcPct val="100000"/>
              </a:lnSpc>
              <a:buSzPct val="100000"/>
              <a:buFont typeface="Wingdings 2" pitchFamily="18" charset="2"/>
              <a:buChar char=""/>
              <a:defRPr sz="2200"/>
            </a:lvl2pPr>
            <a:lvl3pPr marL="1097280" indent="-292608">
              <a:lnSpc>
                <a:spcPct val="100000"/>
              </a:lnSpc>
              <a:buSzPct val="100000"/>
              <a:buFont typeface="Wingdings 2" pitchFamily="18" charset="2"/>
              <a:buChar char=""/>
              <a:defRPr sz="2000" baseline="0"/>
            </a:lvl3pPr>
            <a:lvl4pPr marL="1499616" indent="-283464">
              <a:lnSpc>
                <a:spcPct val="100000"/>
              </a:lnSpc>
              <a:buSzPct val="100000"/>
              <a:buFont typeface="Wingdings 2" pitchFamily="18" charset="2"/>
              <a:buChar char=""/>
              <a:defRPr sz="2000"/>
            </a:lvl4pPr>
            <a:lvl5pPr marL="1499616" indent="-283464">
              <a:lnSpc>
                <a:spcPct val="100000"/>
              </a:lnSpc>
              <a:buSzPct val="100000"/>
              <a:buFont typeface="Wingdings 2" pitchFamily="18" charset="2"/>
              <a:buChar char=""/>
              <a:defRPr sz="2000"/>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457200" y="130175"/>
            <a:ext cx="8229600" cy="860425"/>
          </a:xfr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52376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5021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2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54887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a:prstGeom prst="rect">
            <a:avLst/>
          </a:prstGeom>
        </p:spPr>
        <p:txBody>
          <a:bodyPr lIns="0" tIns="0" rIns="0" bIns="0"/>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85345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sz="half" idx="1"/>
          </p:nvPr>
        </p:nvSpPr>
        <p:spPr>
          <a:xfrm>
            <a:off x="457200" y="1295400"/>
            <a:ext cx="4038600" cy="4830763"/>
          </a:xfrm>
          <a:prstGeom prst="rect">
            <a:avLst/>
          </a:prstGeom>
        </p:spPr>
        <p:txBody>
          <a:bodyPr/>
          <a:lstStyle/>
          <a:p>
            <a:pPr lvl="0"/>
            <a:r>
              <a:rPr lang="en-US" noProof="0" dirty="0" smtClean="0"/>
              <a:t>Click icon to add chart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4250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295400"/>
            <a:ext cx="4038600" cy="4830763"/>
          </a:xfrm>
          <a:prstGeom prst="rect">
            <a:avLst/>
          </a:prstGeom>
        </p:spPr>
        <p:txBody>
          <a:bodyPr/>
          <a:lstStyle/>
          <a:p>
            <a:pPr lvl="0"/>
            <a:r>
              <a:rPr lang="en-US" noProof="0" dirty="0" smtClean="0"/>
              <a:t>Click icon to add clip 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741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9621726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0175"/>
            <a:ext cx="8229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here to change title</a:t>
            </a:r>
          </a:p>
        </p:txBody>
      </p:sp>
      <p:sp>
        <p:nvSpPr>
          <p:cNvPr id="1027" name="Rectangle 5"/>
          <p:cNvSpPr>
            <a:spLocks noChangeArrowheads="1"/>
          </p:cNvSpPr>
          <p:nvPr/>
        </p:nvSpPr>
        <p:spPr bwMode="auto">
          <a:xfrm>
            <a:off x="5638800" y="6497638"/>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4153"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200" b="1">
          <a:solidFill>
            <a:srgbClr val="FFFFFF"/>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800" b="1">
          <a:solidFill>
            <a:srgbClr val="FFFFFF"/>
          </a:solidFill>
          <a:latin typeface="Trebuchet MS" pitchFamily="34" charset="0"/>
        </a:defRPr>
      </a:lvl6pPr>
      <a:lvl7pPr marL="914400" algn="l" rtl="0" eaLnBrk="1" fontAlgn="base" hangingPunct="1">
        <a:lnSpc>
          <a:spcPct val="90000"/>
        </a:lnSpc>
        <a:spcBef>
          <a:spcPct val="0"/>
        </a:spcBef>
        <a:spcAft>
          <a:spcPct val="0"/>
        </a:spcAft>
        <a:defRPr sz="2800" b="1">
          <a:solidFill>
            <a:srgbClr val="FFFFFF"/>
          </a:solidFill>
          <a:latin typeface="Trebuchet MS" pitchFamily="34" charset="0"/>
        </a:defRPr>
      </a:lvl7pPr>
      <a:lvl8pPr marL="1371600" algn="l" rtl="0" eaLnBrk="1" fontAlgn="base" hangingPunct="1">
        <a:lnSpc>
          <a:spcPct val="90000"/>
        </a:lnSpc>
        <a:spcBef>
          <a:spcPct val="0"/>
        </a:spcBef>
        <a:spcAft>
          <a:spcPct val="0"/>
        </a:spcAft>
        <a:defRPr sz="2800" b="1">
          <a:solidFill>
            <a:srgbClr val="FFFFFF"/>
          </a:solidFill>
          <a:latin typeface="Trebuchet MS" pitchFamily="34" charset="0"/>
        </a:defRPr>
      </a:lvl8pPr>
      <a:lvl9pPr marL="1828800" algn="l" rtl="0" eaLnBrk="1" fontAlgn="base" hangingPunct="1">
        <a:lnSpc>
          <a:spcPct val="90000"/>
        </a:lnSpc>
        <a:spcBef>
          <a:spcPct val="0"/>
        </a:spcBef>
        <a:spcAft>
          <a:spcPct val="0"/>
        </a:spcAft>
        <a:defRPr sz="2800" b="1">
          <a:solidFill>
            <a:srgbClr val="FFFFFF"/>
          </a:solidFill>
          <a:latin typeface="Trebuchet MS" pitchFamily="34" charset="0"/>
        </a:defRPr>
      </a:lvl9pPr>
    </p:titleStyle>
    <p:bodyStyle>
      <a:lvl1pPr marL="290513" indent="-290513" algn="l" rtl="0" eaLnBrk="0" fontAlgn="base" hangingPunct="0">
        <a:lnSpc>
          <a:spcPct val="110000"/>
        </a:lnSpc>
        <a:spcBef>
          <a:spcPct val="30000"/>
        </a:spcBef>
        <a:spcAft>
          <a:spcPct val="0"/>
        </a:spcAft>
        <a:buClr>
          <a:srgbClr val="DFB20F"/>
        </a:buClr>
        <a:buSzPct val="85000"/>
        <a:buFont typeface="Webdings" pitchFamily="18" charset="2"/>
        <a:buChar char="&lt;"/>
        <a:defRPr sz="2400">
          <a:solidFill>
            <a:srgbClr val="FFFFFF"/>
          </a:solidFill>
          <a:latin typeface="Trebuchet MS" pitchFamily="34" charset="0"/>
          <a:ea typeface="ＭＳ Ｐゴシック" charset="0"/>
          <a:cs typeface="ＭＳ Ｐゴシック" charset="0"/>
        </a:defRPr>
      </a:lvl1pPr>
      <a:lvl2pPr marL="69215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2pPr>
      <a:lvl3pPr marL="1081088" indent="-2746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3pPr>
      <a:lvl4pPr marL="1427163" indent="-231775"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4pPr>
      <a:lvl5pPr marL="182880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5pPr>
      <a:lvl6pPr marL="22860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6pPr>
      <a:lvl7pPr marL="27432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7pPr>
      <a:lvl8pPr marL="32004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8pPr>
      <a:lvl9pPr marL="36576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444625"/>
            <a:ext cx="7734300" cy="1565275"/>
          </a:xfrm>
        </p:spPr>
        <p:txBody>
          <a:bodyPr/>
          <a:lstStyle/>
          <a:p>
            <a:pPr eaLnBrk="1" hangingPunct="1"/>
            <a:r>
              <a:rPr lang="en-US" dirty="0" smtClean="0">
                <a:ea typeface="ＭＳ Ｐゴシック" pitchFamily="34" charset="-128"/>
              </a:rPr>
              <a:t>Study Design Considerations for Observational Comparative Effectiveness Research </a:t>
            </a:r>
          </a:p>
        </p:txBody>
      </p:sp>
      <p:sp>
        <p:nvSpPr>
          <p:cNvPr id="3075" name="Subtitle 7"/>
          <p:cNvSpPr>
            <a:spLocks noGrp="1"/>
          </p:cNvSpPr>
          <p:nvPr>
            <p:ph type="subTitle" idx="1"/>
          </p:nvPr>
        </p:nvSpPr>
        <p:spPr bwMode="auto">
          <a:xfrm>
            <a:off x="685800" y="3276600"/>
            <a:ext cx="77343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smtClean="0">
                <a:ea typeface="ＭＳ Ｐゴシック" pitchFamily="34" charset="-128"/>
              </a:rPr>
              <a:t>Prepared for:</a:t>
            </a:r>
          </a:p>
          <a:p>
            <a:pPr eaLnBrk="1" hangingPunct="1"/>
            <a:r>
              <a:rPr lang="en-US" dirty="0" smtClean="0">
                <a:ea typeface="ＭＳ Ｐゴシック" pitchFamily="34" charset="-128"/>
              </a:rPr>
              <a:t>Agency for Healthcare Research and Quality (AHRQ)</a:t>
            </a:r>
          </a:p>
          <a:p>
            <a:pPr eaLnBrk="1" hangingPunct="1"/>
            <a:r>
              <a:rPr lang="en-US" dirty="0" smtClean="0">
                <a:ea typeface="ＭＳ Ｐゴシック" pitchFamily="34" charset="-128"/>
              </a:rPr>
              <a:t>www.ahrq.gov</a:t>
            </a:r>
          </a:p>
          <a:p>
            <a:pPr eaLnBrk="1" hangingPunct="1"/>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100" dirty="0" smtClean="0">
                <a:ea typeface="ＭＳ Ｐゴシック" pitchFamily="34" charset="-128"/>
              </a:rPr>
              <a:t>Estimates the immediate effect of treatment in those treated at least once </a:t>
            </a:r>
          </a:p>
          <a:p>
            <a:pPr marL="292100" indent="-292100"/>
            <a:r>
              <a:rPr lang="en-US" sz="2100" dirty="0" smtClean="0">
                <a:ea typeface="ＭＳ Ｐゴシック" pitchFamily="34" charset="-128"/>
              </a:rPr>
              <a:t>Dependent on cases that have changes in treatment during a defined observation period</a:t>
            </a:r>
          </a:p>
          <a:p>
            <a:pPr marL="292100" indent="-292100"/>
            <a:r>
              <a:rPr lang="en-US" sz="2100" dirty="0" smtClean="0">
                <a:ea typeface="ＭＳ Ｐゴシック" pitchFamily="34" charset="-128"/>
              </a:rPr>
              <a:t>Advantages:</a:t>
            </a:r>
          </a:p>
          <a:p>
            <a:pPr marL="693738" lvl="1" indent="-292100"/>
            <a:r>
              <a:rPr lang="en-US" sz="2100" dirty="0" smtClean="0">
                <a:ea typeface="ＭＳ Ｐゴシック" pitchFamily="34" charset="-128"/>
              </a:rPr>
              <a:t>Controls for factors that are stable over time</a:t>
            </a:r>
          </a:p>
          <a:p>
            <a:pPr marL="693738" lvl="1" indent="-292100"/>
            <a:r>
              <a:rPr lang="en-US" sz="2100" dirty="0" smtClean="0">
                <a:ea typeface="ＭＳ Ｐゴシック" pitchFamily="34" charset="-128"/>
              </a:rPr>
              <a:t>Cohort design has the potential to increase efficiency </a:t>
            </a:r>
          </a:p>
          <a:p>
            <a:pPr marL="693738" lvl="1" indent="-292100"/>
            <a:r>
              <a:rPr lang="en-US" sz="2100" dirty="0" smtClean="0">
                <a:ea typeface="ＭＳ Ｐゴシック" pitchFamily="34" charset="-128"/>
              </a:rPr>
              <a:t>Well suited for rare adverse events in vaccine safety studies</a:t>
            </a:r>
          </a:p>
          <a:p>
            <a:pPr marL="292100" indent="-292100"/>
            <a:r>
              <a:rPr lang="en-US" sz="2100" dirty="0" smtClean="0">
                <a:ea typeface="ＭＳ Ｐゴシック" pitchFamily="34" charset="-128"/>
              </a:rPr>
              <a:t>Limitations:</a:t>
            </a:r>
          </a:p>
          <a:p>
            <a:pPr marL="693738" lvl="1" indent="-292100"/>
            <a:r>
              <a:rPr lang="en-US" sz="2100" dirty="0" smtClean="0">
                <a:ea typeface="ＭＳ Ｐゴシック" pitchFamily="34" charset="-128"/>
              </a:rPr>
              <a:t>Limited applicability in many comparative effectiveness research studies</a:t>
            </a:r>
          </a:p>
        </p:txBody>
      </p:sp>
      <p:sp>
        <p:nvSpPr>
          <p:cNvPr id="12291" name="Title 2"/>
          <p:cNvSpPr>
            <a:spLocks noGrp="1"/>
          </p:cNvSpPr>
          <p:nvPr>
            <p:ph type="title"/>
          </p:nvPr>
        </p:nvSpPr>
        <p:spPr/>
        <p:txBody>
          <a:bodyPr/>
          <a:lstStyle/>
          <a:p>
            <a:r>
              <a:rPr lang="en-US" dirty="0" smtClean="0">
                <a:ea typeface="ＭＳ Ｐゴシック" pitchFamily="34" charset="-128"/>
              </a:rPr>
              <a:t>Study Design: Self-Controlled Case-Series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300" dirty="0" smtClean="0">
                <a:ea typeface="ＭＳ Ｐゴシック" pitchFamily="34" charset="-128"/>
              </a:rPr>
              <a:t>Study setting</a:t>
            </a:r>
          </a:p>
          <a:p>
            <a:pPr marL="693738" lvl="1" indent="-292100" eaLnBrk="1" hangingPunct="1"/>
            <a:r>
              <a:rPr lang="en-US" sz="2300" dirty="0" smtClean="0">
                <a:ea typeface="ＭＳ Ｐゴシック" pitchFamily="34" charset="-128"/>
              </a:rPr>
              <a:t>Consideration of the study population and data source(s)</a:t>
            </a:r>
          </a:p>
          <a:p>
            <a:pPr marL="292100" indent="-292100" eaLnBrk="1" hangingPunct="1"/>
            <a:r>
              <a:rPr lang="en-US" sz="2300" dirty="0" smtClean="0">
                <a:ea typeface="ＭＳ Ｐゴシック" pitchFamily="34" charset="-128"/>
              </a:rPr>
              <a:t>Inclusion and exclusion criteria</a:t>
            </a:r>
          </a:p>
          <a:p>
            <a:pPr marL="693738" lvl="1" indent="-292100" eaLnBrk="1" hangingPunct="1"/>
            <a:r>
              <a:rPr lang="en-US" sz="2300" dirty="0" smtClean="0">
                <a:ea typeface="ＭＳ Ｐゴシック" pitchFamily="34" charset="-128"/>
              </a:rPr>
              <a:t>Should be clearly defined </a:t>
            </a:r>
          </a:p>
          <a:p>
            <a:pPr marL="693738" lvl="1" indent="-292100" eaLnBrk="1" hangingPunct="1"/>
            <a:r>
              <a:rPr lang="en-US" sz="2300" dirty="0" smtClean="0">
                <a:ea typeface="ＭＳ Ｐゴシック" pitchFamily="34" charset="-128"/>
              </a:rPr>
              <a:t>Include details about the study time period</a:t>
            </a:r>
          </a:p>
          <a:p>
            <a:pPr marL="292100" indent="-292100" eaLnBrk="1" hangingPunct="1"/>
            <a:r>
              <a:rPr lang="en-US" sz="2300" dirty="0" smtClean="0">
                <a:ea typeface="ＭＳ Ｐゴシック" pitchFamily="34" charset="-128"/>
              </a:rPr>
              <a:t>Choice of comparators </a:t>
            </a:r>
          </a:p>
          <a:p>
            <a:pPr marL="693738" lvl="1" indent="-292100" eaLnBrk="1" hangingPunct="1"/>
            <a:r>
              <a:rPr lang="en-US" sz="2300" dirty="0" smtClean="0">
                <a:ea typeface="ＭＳ Ｐゴシック" pitchFamily="34" charset="-128"/>
              </a:rPr>
              <a:t>Reduces potential for confounding by comparing treatment of interest with a different treatment for the same indication or an indication with the same potential for confounding</a:t>
            </a:r>
          </a:p>
        </p:txBody>
      </p:sp>
      <p:sp>
        <p:nvSpPr>
          <p:cNvPr id="13315" name="Title 2"/>
          <p:cNvSpPr>
            <a:spLocks noGrp="1"/>
          </p:cNvSpPr>
          <p:nvPr>
            <p:ph type="title"/>
          </p:nvPr>
        </p:nvSpPr>
        <p:spPr/>
        <p:txBody>
          <a:bodyPr/>
          <a:lstStyle/>
          <a:p>
            <a:pPr eaLnBrk="1" hangingPunct="1"/>
            <a:r>
              <a:rPr lang="en-US" dirty="0" smtClean="0">
                <a:ea typeface="ＭＳ Ｐゴシック" pitchFamily="34" charset="-128"/>
              </a:rPr>
              <a:t>Study Design Features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457200" y="1219200"/>
            <a:ext cx="8229600" cy="48280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defRPr/>
            </a:pPr>
            <a:r>
              <a:rPr lang="en-US" sz="2200" dirty="0" smtClean="0">
                <a:ea typeface="ＭＳ Ｐゴシック" pitchFamily="34" charset="-128"/>
                <a:cs typeface="+mn-cs"/>
              </a:rPr>
              <a:t>New-User Design</a:t>
            </a:r>
          </a:p>
          <a:p>
            <a:pPr marL="694436" lvl="1" indent="-292100" eaLnBrk="1" hangingPunct="1">
              <a:defRPr/>
            </a:pPr>
            <a:r>
              <a:rPr lang="en-US" sz="2000" dirty="0" smtClean="0">
                <a:ea typeface="ＭＳ Ｐゴシック" pitchFamily="34" charset="-128"/>
              </a:rPr>
              <a:t>The conventional </a:t>
            </a:r>
            <a:r>
              <a:rPr lang="en-US" sz="2000" dirty="0">
                <a:ea typeface="ＭＳ Ｐゴシック" pitchFamily="34" charset="-128"/>
              </a:rPr>
              <a:t>prevalent </a:t>
            </a:r>
            <a:r>
              <a:rPr lang="en-US" sz="2000" dirty="0" smtClean="0">
                <a:ea typeface="ＭＳ Ｐゴシック" pitchFamily="34" charset="-128"/>
              </a:rPr>
              <a:t>user design is prone to confounding and selection bias as a result of changes in treatment effects over time.</a:t>
            </a:r>
          </a:p>
          <a:p>
            <a:pPr marL="1096074" lvl="2" indent="-292100" eaLnBrk="1" hangingPunct="1">
              <a:defRPr/>
            </a:pPr>
            <a:r>
              <a:rPr lang="en-US" dirty="0" smtClean="0">
                <a:ea typeface="ＭＳ Ｐゴシック" pitchFamily="34" charset="-128"/>
              </a:rPr>
              <a:t>Including only new users reduces bias and confounding associated with inclusion of prevalent users.</a:t>
            </a:r>
          </a:p>
          <a:p>
            <a:pPr marL="1096074" lvl="2" indent="-292100" eaLnBrk="1" hangingPunct="1">
              <a:defRPr/>
            </a:pPr>
            <a:r>
              <a:rPr lang="en-US" dirty="0" smtClean="0">
                <a:ea typeface="ＭＳ Ｐゴシック" pitchFamily="34" charset="-128"/>
              </a:rPr>
              <a:t>There must be a clear starting point for followup under similar conditions of medicalization.</a:t>
            </a:r>
          </a:p>
          <a:p>
            <a:pPr marL="292100" indent="-292100" eaLnBrk="1" hangingPunct="1">
              <a:defRPr/>
            </a:pPr>
            <a:r>
              <a:rPr lang="en-US" sz="2200" dirty="0" smtClean="0">
                <a:ea typeface="ＭＳ Ｐゴシック" pitchFamily="34" charset="-128"/>
                <a:cs typeface="+mn-cs"/>
              </a:rPr>
              <a:t>Immortal Time Bias</a:t>
            </a:r>
          </a:p>
          <a:p>
            <a:pPr marL="693738" lvl="1" indent="-292100" eaLnBrk="1" hangingPunct="1">
              <a:defRPr/>
            </a:pPr>
            <a:r>
              <a:rPr lang="en-US" sz="2000" dirty="0" smtClean="0">
                <a:ea typeface="ＭＳ Ｐゴシック" pitchFamily="34" charset="-128"/>
              </a:rPr>
              <a:t>Occurs as a result of defining the exposure during the followup time rather than before followup </a:t>
            </a:r>
          </a:p>
          <a:p>
            <a:pPr marL="693738" lvl="1" indent="-292100" eaLnBrk="1" hangingPunct="1">
              <a:defRPr/>
            </a:pPr>
            <a:r>
              <a:rPr lang="en-US" sz="2000" dirty="0" smtClean="0">
                <a:ea typeface="ＭＳ Ｐゴシック" pitchFamily="34" charset="-128"/>
              </a:rPr>
              <a:t>New-user design and use of comparator treatments reduce potential for this bias</a:t>
            </a:r>
          </a:p>
          <a:p>
            <a:pPr marL="693738" lvl="1" indent="-292100" eaLnBrk="1" hangingPunct="1">
              <a:defRPr/>
            </a:pPr>
            <a:endParaRPr lang="en-US" dirty="0" smtClean="0">
              <a:ea typeface="ＭＳ Ｐゴシック" pitchFamily="34" charset="-128"/>
            </a:endParaRPr>
          </a:p>
        </p:txBody>
      </p:sp>
      <p:sp>
        <p:nvSpPr>
          <p:cNvPr id="14339" name="Title 2"/>
          <p:cNvSpPr>
            <a:spLocks noGrp="1"/>
          </p:cNvSpPr>
          <p:nvPr>
            <p:ph type="title"/>
          </p:nvPr>
        </p:nvSpPr>
        <p:spPr/>
        <p:txBody>
          <a:bodyPr/>
          <a:lstStyle/>
          <a:p>
            <a:pPr eaLnBrk="1" hangingPunct="1"/>
            <a:r>
              <a:rPr lang="en-US" dirty="0" smtClean="0">
                <a:ea typeface="ＭＳ Ｐゴシック" pitchFamily="34" charset="-128"/>
              </a:rPr>
              <a:t>Other Study Design Considerations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200" dirty="0" smtClean="0">
                <a:ea typeface="ＭＳ Ｐゴシック" pitchFamily="34" charset="-128"/>
              </a:rPr>
              <a:t>Knowledge of study design options is essential to increase internal and external validity of observational comparative effectiveness research. </a:t>
            </a:r>
          </a:p>
          <a:p>
            <a:pPr marL="292100" indent="-292100"/>
            <a:r>
              <a:rPr lang="en-US" sz="2200" dirty="0" smtClean="0">
                <a:ea typeface="ＭＳ Ｐゴシック" pitchFamily="34" charset="-128"/>
              </a:rPr>
              <a:t>Biases introduced by suboptimal study design cannot usually be removed by statistical analysis.</a:t>
            </a:r>
          </a:p>
          <a:p>
            <a:pPr marL="292100" indent="-292100"/>
            <a:r>
              <a:rPr lang="en-US" sz="2200" dirty="0" smtClean="0">
                <a:ea typeface="ＭＳ Ｐゴシック" pitchFamily="34" charset="-128"/>
              </a:rPr>
              <a:t>Cohort design is preferred when data have already been collected; the validity of a nested case-control study is equivalent, given proper control selection and timing of exposures and covariates. </a:t>
            </a:r>
          </a:p>
          <a:p>
            <a:pPr marL="292100" indent="-292100"/>
            <a:r>
              <a:rPr lang="en-US" sz="2200" dirty="0" smtClean="0">
                <a:ea typeface="ＭＳ Ｐゴシック" pitchFamily="34" charset="-128"/>
              </a:rPr>
              <a:t>It is important to define the start of followup, inclusion and exclusion criteria, outcome of interest, and potential confounders at the outset. </a:t>
            </a:r>
          </a:p>
          <a:p>
            <a:pPr marL="292100" indent="-292100"/>
            <a:endParaRPr lang="en-US" dirty="0" smtClean="0">
              <a:ea typeface="ＭＳ Ｐゴシック" pitchFamily="34" charset="-128"/>
            </a:endParaRPr>
          </a:p>
        </p:txBody>
      </p:sp>
      <p:sp>
        <p:nvSpPr>
          <p:cNvPr id="15363" name="Title 2"/>
          <p:cNvSpPr>
            <a:spLocks noGrp="1"/>
          </p:cNvSpPr>
          <p:nvPr>
            <p:ph type="title"/>
          </p:nvPr>
        </p:nvSpPr>
        <p:spPr/>
        <p:txBody>
          <a:bodyPr/>
          <a:lstStyle/>
          <a:p>
            <a:r>
              <a:rPr lang="en-US" dirty="0" smtClean="0">
                <a:ea typeface="ＭＳ Ｐゴシック" pitchFamily="34" charset="-128"/>
              </a:rPr>
              <a:t>Conclusions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descr="This table is a checklist that contains guidance and key considerations for study design for an observational comparative effectiveness research protocol or proposal. This is the first of three checklist slides and provides guidance and key considerations for the rationale of study design choice and describes key design features. Key considerations include: &#10;&#10;- Cohort study proposals should clearly define the cohort entry date (baseline date), employ a new-user design (or provide a rationale for including prevalent users), and plans for reporting losses to followup.&#10;&#10;- Case-control study proposals should clearly describe the control sampling method, employ a new-user design (or provide a rationale for assessing confounders at the index date), and assess potential for recall bias (if applicable).&#10;&#10;- Case-cohort study proposals should include how the sampling scheme will be accounted for during analysis.&#10;&#10;- Case-crossover study proposals should discuss the potential for confounding my time-varying factors and clearly state how the resulting effect estimate can be interpreted.&#10;&#10;- Case-time-controlled study proposals should clearly weigh the pros and cons of accounting for calendar time trends in the prevalence of exposure."/>
          <p:cNvSpPr>
            <a:spLocks noGrp="1"/>
          </p:cNvSpPr>
          <p:nvPr>
            <p:ph type="title"/>
          </p:nvPr>
        </p:nvSpPr>
        <p:spPr/>
        <p:txBody>
          <a:bodyPr/>
          <a:lstStyle/>
          <a:p>
            <a:r>
              <a:rPr lang="en-US" dirty="0" smtClean="0">
                <a:ea typeface="ＭＳ Ｐゴシック" pitchFamily="34" charset="-128"/>
              </a:rPr>
              <a:t>Summary Checklist (1 of 3)</a:t>
            </a:r>
          </a:p>
        </p:txBody>
      </p:sp>
      <p:graphicFrame>
        <p:nvGraphicFramePr>
          <p:cNvPr id="4" name="Content Placeholder 3" descr="This table is a checklist that contains guidance and key considerations for study design for an observational comparative effectiveness research protocol or proposal. This is the first of three checklist slides and provides guidance and key considerations for the rationale of study design choice and describes key design features. Key considerations include: &#10;&#10;- Cohort study proposals should clearly define the cohort entry date (baseline date), employ a new-user design (or provide a rationale for including prevalent users), and plans for reporting losses to followup.&#10;&#10;- Case-control study proposals should clearly describe the control sampling method, employ a new-user design (or provide a rationale for assessing confounders at the index date), and assess potential for recall bias (if applicable).&#10;&#10;- Case-cohort study proposals should include how the sampling scheme will be accounted for during analysis.&#10;&#10;- Case-crossover study proposals should discuss the potential for confounding my time-varying factors and clearly state how the resulting effect estimate can be interpreted.&#10;&#10;- Case-time-controlled study proposals should clearly weigh the pros and cons of accounting for calendar time trends in the prevalence of exposure."/>
          <p:cNvGraphicFramePr>
            <a:graphicFrameLocks noGrp="1"/>
          </p:cNvGraphicFramePr>
          <p:nvPr>
            <p:ph type="tbl" idx="1"/>
            <p:extLst>
              <p:ext uri="{D42A27DB-BD31-4B8C-83A1-F6EECF244321}">
                <p14:modId xmlns:p14="http://schemas.microsoft.com/office/powerpoint/2010/main" val="1492390932"/>
              </p:ext>
            </p:extLst>
          </p:nvPr>
        </p:nvGraphicFramePr>
        <p:xfrm>
          <a:off x="457200" y="1295400"/>
          <a:ext cx="8229600" cy="4419600"/>
        </p:xfrm>
        <a:graphic>
          <a:graphicData uri="http://schemas.openxmlformats.org/drawingml/2006/table">
            <a:tbl>
              <a:tblPr firstRow="1" firstCol="1" bandRow="1">
                <a:tableStyleId>{C4B1156A-380E-4F78-BDF5-A606A8083BF9}</a:tableStyleId>
              </a:tblPr>
              <a:tblGrid>
                <a:gridCol w="1863306"/>
                <a:gridCol w="6366294"/>
              </a:tblGrid>
              <a:tr h="362855">
                <a:tc>
                  <a:txBody>
                    <a:bodyPr/>
                    <a:lstStyle/>
                    <a:p>
                      <a:pPr marL="0" marR="0" algn="ctr">
                        <a:spcBef>
                          <a:spcPts val="0"/>
                        </a:spcBef>
                        <a:spcAft>
                          <a:spcPts val="0"/>
                        </a:spcAft>
                      </a:pPr>
                      <a:r>
                        <a:rPr lang="en-US" sz="1600" u="none" dirty="0" smtClean="0">
                          <a:effectLst/>
                        </a:rPr>
                        <a:t>Guidance</a:t>
                      </a:r>
                    </a:p>
                  </a:txBody>
                  <a:tcPr marL="67530" marR="67530" marT="0" marB="0" anchor="ctr"/>
                </a:tc>
                <a:tc>
                  <a:txBody>
                    <a:bodyPr/>
                    <a:lstStyle/>
                    <a:p>
                      <a:pPr marL="0" marR="0" algn="ctr">
                        <a:spcBef>
                          <a:spcPts val="0"/>
                        </a:spcBef>
                        <a:spcAft>
                          <a:spcPts val="0"/>
                        </a:spcAft>
                      </a:pPr>
                      <a:r>
                        <a:rPr lang="en-US" sz="1600" u="none" dirty="0">
                          <a:effectLst/>
                        </a:rPr>
                        <a:t>Key Considerations</a:t>
                      </a:r>
                      <a:endParaRPr lang="en-US" sz="1600" u="none" dirty="0">
                        <a:solidFill>
                          <a:schemeClr val="bg1"/>
                        </a:solidFill>
                        <a:effectLst/>
                        <a:latin typeface="Times New Roman"/>
                        <a:ea typeface="Calibri"/>
                        <a:cs typeface="Times New Roman"/>
                      </a:endParaRPr>
                    </a:p>
                  </a:txBody>
                  <a:tcPr marL="67530" marR="67530" marT="0" marB="0" anchor="ctr"/>
                </a:tc>
              </a:tr>
              <a:tr h="4056745">
                <a:tc>
                  <a:txBody>
                    <a:bodyPr/>
                    <a:lstStyle/>
                    <a:p>
                      <a:pPr marL="0" marR="0" indent="0">
                        <a:spcBef>
                          <a:spcPts val="0"/>
                        </a:spcBef>
                        <a:spcAft>
                          <a:spcPts val="0"/>
                        </a:spcAft>
                      </a:pPr>
                      <a:r>
                        <a:rPr lang="en-US" sz="1600" b="0" dirty="0" smtClean="0">
                          <a:solidFill>
                            <a:schemeClr val="tx1"/>
                          </a:solidFill>
                          <a:effectLst/>
                          <a:latin typeface="+mn-lt"/>
                          <a:ea typeface="Calibri"/>
                          <a:cs typeface="Times New Roman"/>
                        </a:rPr>
                        <a:t>Provide</a:t>
                      </a:r>
                      <a:r>
                        <a:rPr lang="en-US" sz="1600" b="0" baseline="0" dirty="0" smtClean="0">
                          <a:solidFill>
                            <a:schemeClr val="tx1"/>
                          </a:solidFill>
                          <a:effectLst/>
                          <a:latin typeface="+mn-lt"/>
                          <a:ea typeface="Calibri"/>
                          <a:cs typeface="Times New Roman"/>
                        </a:rPr>
                        <a:t> rationale for study design choice and describe key design features </a:t>
                      </a:r>
                      <a:endParaRPr lang="en-US" sz="1600" b="0" dirty="0">
                        <a:solidFill>
                          <a:schemeClr val="tx1"/>
                        </a:solidFill>
                        <a:effectLst/>
                        <a:latin typeface="+mn-lt"/>
                        <a:ea typeface="Calibri"/>
                        <a:cs typeface="Times New Roman"/>
                      </a:endParaRPr>
                    </a:p>
                  </a:txBody>
                  <a:tcPr marL="67530" marR="67530" marT="0" marB="0"/>
                </a:tc>
                <a:tc>
                  <a:txBody>
                    <a:bodyPr/>
                    <a:lstStyle/>
                    <a:p>
                      <a:pPr marL="283464" marR="0" indent="-285750">
                        <a:spcBef>
                          <a:spcPts val="0"/>
                        </a:spcBef>
                        <a:spcAft>
                          <a:spcPts val="0"/>
                        </a:spcAft>
                        <a:buFont typeface="Arial" pitchFamily="34" charset="0"/>
                        <a:buChar char="•"/>
                      </a:pPr>
                      <a:r>
                        <a:rPr lang="en-US" sz="1600" b="0" dirty="0" smtClean="0">
                          <a:solidFill>
                            <a:schemeClr val="tx1"/>
                          </a:solidFill>
                          <a:effectLst/>
                          <a:latin typeface="+mn-lt"/>
                        </a:rPr>
                        <a:t>Cohort study proposals should clearly</a:t>
                      </a:r>
                      <a:r>
                        <a:rPr lang="en-US" sz="1600" b="0" baseline="0" dirty="0" smtClean="0">
                          <a:solidFill>
                            <a:schemeClr val="tx1"/>
                          </a:solidFill>
                          <a:effectLst/>
                          <a:latin typeface="+mn-lt"/>
                        </a:rPr>
                        <a:t> define the cohort entry date (baseline date), employ a new-user design (or provide a rationale for including prevalent users), and plans for reporting losses to followup.</a:t>
                      </a:r>
                    </a:p>
                    <a:p>
                      <a:pPr marL="283464" marR="0" indent="-285750">
                        <a:spcBef>
                          <a:spcPts val="0"/>
                        </a:spcBef>
                        <a:spcAft>
                          <a:spcPts val="0"/>
                        </a:spcAft>
                        <a:buFont typeface="Arial" pitchFamily="34" charset="0"/>
                        <a:buChar char="•"/>
                      </a:pPr>
                      <a:r>
                        <a:rPr lang="en-US" sz="1600" b="0" baseline="0" dirty="0" smtClean="0">
                          <a:solidFill>
                            <a:schemeClr val="tx1"/>
                          </a:solidFill>
                          <a:effectLst/>
                          <a:latin typeface="+mn-lt"/>
                          <a:ea typeface="Calibri"/>
                          <a:cs typeface="Times New Roman"/>
                        </a:rPr>
                        <a:t>Case-control study proposals should clearly describe the control sampling method, employ a new-user design (or provide a rationale for assessing confounders at the index date), and assess potential for recall bias (if applicable).</a:t>
                      </a:r>
                    </a:p>
                    <a:p>
                      <a:pPr marL="283464" marR="0" indent="-285750">
                        <a:spcBef>
                          <a:spcPts val="0"/>
                        </a:spcBef>
                        <a:spcAft>
                          <a:spcPts val="0"/>
                        </a:spcAft>
                        <a:buFont typeface="Arial" pitchFamily="34" charset="0"/>
                        <a:buChar char="•"/>
                      </a:pPr>
                      <a:r>
                        <a:rPr lang="en-US" sz="1600" b="0" baseline="0" dirty="0" smtClean="0">
                          <a:solidFill>
                            <a:schemeClr val="tx1"/>
                          </a:solidFill>
                          <a:effectLst/>
                          <a:latin typeface="+mn-lt"/>
                          <a:ea typeface="Calibri"/>
                          <a:cs typeface="Times New Roman"/>
                        </a:rPr>
                        <a:t>Case-cohort study proposals should include how the sampling scheme will be accounted for during analysis.</a:t>
                      </a:r>
                    </a:p>
                    <a:p>
                      <a:pPr marL="283464" marR="0" indent="-285750">
                        <a:spcBef>
                          <a:spcPts val="0"/>
                        </a:spcBef>
                        <a:spcAft>
                          <a:spcPts val="0"/>
                        </a:spcAft>
                        <a:buFont typeface="Arial" pitchFamily="34" charset="0"/>
                        <a:buChar char="•"/>
                      </a:pPr>
                      <a:r>
                        <a:rPr lang="en-US" sz="1600" b="0" baseline="0" dirty="0" smtClean="0">
                          <a:solidFill>
                            <a:schemeClr val="tx1"/>
                          </a:solidFill>
                          <a:effectLst/>
                          <a:latin typeface="+mn-lt"/>
                          <a:ea typeface="Calibri"/>
                          <a:cs typeface="Times New Roman"/>
                        </a:rPr>
                        <a:t>Case-crossover study proposals should discuss the potential for confounding by time-varying factors and clearly state how the resulting effect estimate can be interpreted.</a:t>
                      </a:r>
                    </a:p>
                    <a:p>
                      <a:pPr marL="283464" marR="0" indent="-285750">
                        <a:spcBef>
                          <a:spcPts val="0"/>
                        </a:spcBef>
                        <a:spcAft>
                          <a:spcPts val="0"/>
                        </a:spcAft>
                        <a:buFont typeface="Arial" pitchFamily="34" charset="0"/>
                        <a:buChar char="•"/>
                      </a:pPr>
                      <a:r>
                        <a:rPr lang="en-US" sz="1600" b="0" baseline="0" dirty="0" smtClean="0">
                          <a:solidFill>
                            <a:schemeClr val="tx1"/>
                          </a:solidFill>
                          <a:effectLst/>
                          <a:latin typeface="+mn-lt"/>
                          <a:ea typeface="Calibri"/>
                          <a:cs typeface="Times New Roman"/>
                        </a:rPr>
                        <a:t>Case-time-controlled study proposals should clearly weigh the pros and cons of accounting for calendar time trends in the prevalence of exposure. </a:t>
                      </a:r>
                      <a:endParaRPr lang="en-US" sz="1600" b="0" dirty="0">
                        <a:solidFill>
                          <a:schemeClr val="tx1"/>
                        </a:solidFill>
                        <a:effectLst/>
                        <a:latin typeface="+mn-lt"/>
                        <a:ea typeface="Calibri"/>
                        <a:cs typeface="Times New Roman"/>
                      </a:endParaRPr>
                    </a:p>
                  </a:txBody>
                  <a:tcPr marL="46583" marR="4658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descr="This is the second of three checklist slides and provides guidance and key considerations for defining the start of followup and defining inclusion and exclusion criteria at the start of followup. Key considerations include:&#10;&#10;- The time point for start of followup should be clearly defined, meaningful, and ideally anchored to the time of a medical intervention (e.g., initiation of drug use).&#10;&#10;- If alternative approaches are proposed, the rationale should be provided and implications discussed.&#10;&#10;- Exclusion and inclusion criteria should be defined at the start of followup (baseline) and solely based on information available at this point in time (i.e., ignoring potentially known events after baseline).&#10;&#10;- The definition should include the time window for assessment (usually the same for all cohort members)."/>
          <p:cNvSpPr>
            <a:spLocks noGrp="1"/>
          </p:cNvSpPr>
          <p:nvPr>
            <p:ph type="title"/>
          </p:nvPr>
        </p:nvSpPr>
        <p:spPr/>
        <p:txBody>
          <a:bodyPr/>
          <a:lstStyle/>
          <a:p>
            <a:r>
              <a:rPr lang="en-US" dirty="0" smtClean="0">
                <a:ea typeface="ＭＳ Ｐゴシック" pitchFamily="34" charset="-128"/>
              </a:rPr>
              <a:t>Summary Checklist (2 of 3)</a:t>
            </a:r>
          </a:p>
        </p:txBody>
      </p:sp>
      <p:graphicFrame>
        <p:nvGraphicFramePr>
          <p:cNvPr id="6" name="Content Placeholder 3" descr="This is the second of three checklist slides and provides guidance and key considerations for defining the start of followup and defining inclusion and exclusion criteria at the start of followup. Key considerations include:&#10;&#10;- The time point for start of followup should be clearly defined, meaningful, and ideally anchored to the time of a medical intervention (e.g., initiation of drug use).&#10;&#10;- If alternative approaches are proposed, the rationale should be provided and implications discussed.&#10;&#10;- Exclusion and inclusion criteria should be defined at the start of followup (baseline) and solely based on information available at this point in time (i.e., ignoring potentially known events after baseline).&#10;&#10;- The definition should include the time window for assessment (usually the same for all cohort members)."/>
          <p:cNvGraphicFramePr>
            <a:graphicFrameLocks noGrp="1"/>
          </p:cNvGraphicFramePr>
          <p:nvPr>
            <p:ph type="tbl" idx="1"/>
            <p:extLst>
              <p:ext uri="{D42A27DB-BD31-4B8C-83A1-F6EECF244321}">
                <p14:modId xmlns:p14="http://schemas.microsoft.com/office/powerpoint/2010/main" val="4249934770"/>
              </p:ext>
            </p:extLst>
          </p:nvPr>
        </p:nvGraphicFramePr>
        <p:xfrm>
          <a:off x="457200" y="1295400"/>
          <a:ext cx="8229600" cy="3736975"/>
        </p:xfrm>
        <a:graphic>
          <a:graphicData uri="http://schemas.openxmlformats.org/drawingml/2006/table">
            <a:tbl>
              <a:tblPr firstRow="1" firstCol="1" bandRow="1">
                <a:tableStyleId>{C4B1156A-380E-4F78-BDF5-A606A8083BF9}</a:tableStyleId>
              </a:tblPr>
              <a:tblGrid>
                <a:gridCol w="2138076"/>
                <a:gridCol w="6091524"/>
              </a:tblGrid>
              <a:tr h="460298">
                <a:tc>
                  <a:txBody>
                    <a:bodyPr/>
                    <a:lstStyle/>
                    <a:p>
                      <a:pPr marL="0" marR="0" algn="ctr">
                        <a:spcBef>
                          <a:spcPts val="0"/>
                        </a:spcBef>
                        <a:spcAft>
                          <a:spcPts val="0"/>
                        </a:spcAft>
                      </a:pPr>
                      <a:r>
                        <a:rPr lang="en-US" sz="1800" u="none" dirty="0" smtClean="0">
                          <a:effectLst/>
                        </a:rPr>
                        <a:t>Guidance</a:t>
                      </a:r>
                    </a:p>
                  </a:txBody>
                  <a:tcPr marL="67530" marR="67530" marT="0" marB="0" anchor="ctr"/>
                </a:tc>
                <a:tc>
                  <a:txBody>
                    <a:bodyPr/>
                    <a:lstStyle/>
                    <a:p>
                      <a:pPr marL="0" marR="0" algn="ctr">
                        <a:spcBef>
                          <a:spcPts val="0"/>
                        </a:spcBef>
                        <a:spcAft>
                          <a:spcPts val="0"/>
                        </a:spcAft>
                      </a:pPr>
                      <a:r>
                        <a:rPr lang="en-US" sz="1800" u="none" dirty="0">
                          <a:effectLst/>
                        </a:rPr>
                        <a:t>Key Considerations</a:t>
                      </a:r>
                      <a:endParaRPr lang="en-US" sz="1800" u="none" dirty="0">
                        <a:solidFill>
                          <a:schemeClr val="bg1"/>
                        </a:solidFill>
                        <a:effectLst/>
                        <a:latin typeface="Times New Roman"/>
                        <a:ea typeface="Calibri"/>
                        <a:cs typeface="Times New Roman"/>
                      </a:endParaRPr>
                    </a:p>
                  </a:txBody>
                  <a:tcPr marL="67530" marR="67530" marT="0" marB="0" anchor="ctr"/>
                </a:tc>
              </a:tr>
              <a:tr h="1523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effectLst/>
                          <a:latin typeface="+mn-lt"/>
                          <a:ea typeface="Calibri"/>
                          <a:cs typeface="Times New Roman"/>
                        </a:rPr>
                        <a:t>Define start of followup (baseline) </a:t>
                      </a:r>
                      <a:endParaRPr lang="en-US" sz="1800" b="0" dirty="0" smtClean="0">
                        <a:solidFill>
                          <a:schemeClr val="tx1"/>
                        </a:solidFill>
                        <a:effectLst/>
                        <a:latin typeface="+mn-lt"/>
                        <a:ea typeface="Calibri"/>
                        <a:cs typeface="Times New Roman"/>
                      </a:endParaRPr>
                    </a:p>
                    <a:p>
                      <a:endParaRPr lang="en-US" sz="1800" b="0" dirty="0"/>
                    </a:p>
                  </a:txBody>
                  <a:tcPr marL="46583" marR="46583"/>
                </a:tc>
                <a:tc>
                  <a:txBody>
                    <a:bodyPr/>
                    <a:lstStyle/>
                    <a:p>
                      <a:pPr marL="285750" indent="-285750">
                        <a:buFont typeface="Arial" pitchFamily="34" charset="0"/>
                        <a:buChar char="•"/>
                      </a:pPr>
                      <a:r>
                        <a:rPr lang="en-US" sz="1800" b="0" dirty="0" smtClean="0"/>
                        <a:t>The time point</a:t>
                      </a:r>
                      <a:r>
                        <a:rPr lang="en-US" sz="1800" b="0" baseline="0" dirty="0" smtClean="0"/>
                        <a:t> for start of followup should be clearly defined, meaningful, and ideally anchored to the time of a medical intervention (e.g., initiation of drug use).</a:t>
                      </a:r>
                    </a:p>
                    <a:p>
                      <a:pPr marL="285750" indent="-285750">
                        <a:buFont typeface="Arial" pitchFamily="34" charset="0"/>
                        <a:buChar char="•"/>
                      </a:pPr>
                      <a:r>
                        <a:rPr lang="en-US" sz="1800" b="0" baseline="0" dirty="0" smtClean="0"/>
                        <a:t>If alternative approaches are proposed, the rationale should be provided and implications discussed. </a:t>
                      </a:r>
                      <a:endParaRPr lang="en-US" sz="1800" b="0" dirty="0"/>
                    </a:p>
                  </a:txBody>
                  <a:tcPr marL="46583" marR="46583"/>
                </a:tc>
              </a:tr>
              <a:tr h="1752932">
                <a:tc>
                  <a:txBody>
                    <a:bodyPr/>
                    <a:lstStyle/>
                    <a:p>
                      <a:r>
                        <a:rPr lang="en-US" sz="1800" b="0" dirty="0" smtClean="0"/>
                        <a:t>Define</a:t>
                      </a:r>
                      <a:r>
                        <a:rPr lang="en-US" sz="1800" b="0" baseline="0" dirty="0" smtClean="0"/>
                        <a:t> inclusion and exclusion criteria at start of followup </a:t>
                      </a:r>
                      <a:endParaRPr lang="en-US" sz="1800" b="0" dirty="0"/>
                    </a:p>
                  </a:txBody>
                  <a:tcPr marL="46583" marR="46583"/>
                </a:tc>
                <a:tc>
                  <a:txBody>
                    <a:bodyPr/>
                    <a:lstStyle/>
                    <a:p>
                      <a:pPr marL="285750" indent="-285750">
                        <a:buFont typeface="Arial" pitchFamily="34" charset="0"/>
                        <a:buChar char="•"/>
                      </a:pPr>
                      <a:r>
                        <a:rPr lang="en-US" sz="1800" b="0" dirty="0" smtClean="0"/>
                        <a:t>Exclusion and inclusion criteria should be defined at the start of</a:t>
                      </a:r>
                      <a:r>
                        <a:rPr lang="en-US" sz="1800" b="0" baseline="0" dirty="0" smtClean="0"/>
                        <a:t> followup (baseline) and solely based on information available at this point in time (i.e., ignoring potentially known events after baseline).</a:t>
                      </a:r>
                    </a:p>
                    <a:p>
                      <a:pPr marL="285750" indent="-285750">
                        <a:buFont typeface="Arial" pitchFamily="34" charset="0"/>
                        <a:buChar char="•"/>
                      </a:pPr>
                      <a:r>
                        <a:rPr lang="en-US" sz="1800" b="0" baseline="0" dirty="0" smtClean="0"/>
                        <a:t>The definition should include the time window for assessment (usually the same for all cohort members).</a:t>
                      </a:r>
                      <a:endParaRPr lang="en-US" sz="1800" b="0" dirty="0"/>
                    </a:p>
                  </a:txBody>
                  <a:tcPr marL="46583" marR="4658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descr="This is the last of three checklist slides and provides guidance and key considerations for defining the exposure of interest at the start of followup, the outcome of interest, and potential confounders. Key considerations include:&#10;&#10;- Use active an comparator (indicated as alternative treatment at same stage of disease progression) when possible.&#10;- Provide information on measures of accuracy if possible. &#10;- Potential confounders known to be associated with treatment and outcome should be prespecified when possible.&#10;- Confounders should be assessed prior to exposure or treatment initiation to ensure they are not affected by the exposure.&#10;- Approaches to empirical identification of confounders should be described if planned."/>
          <p:cNvSpPr>
            <a:spLocks noGrp="1"/>
          </p:cNvSpPr>
          <p:nvPr>
            <p:ph type="title"/>
          </p:nvPr>
        </p:nvSpPr>
        <p:spPr/>
        <p:txBody>
          <a:bodyPr/>
          <a:lstStyle/>
          <a:p>
            <a:r>
              <a:rPr lang="en-US" dirty="0" smtClean="0">
                <a:ea typeface="ＭＳ Ｐゴシック" pitchFamily="34" charset="-128"/>
              </a:rPr>
              <a:t>Summary Checklist (3 of 3)</a:t>
            </a:r>
          </a:p>
        </p:txBody>
      </p:sp>
      <p:graphicFrame>
        <p:nvGraphicFramePr>
          <p:cNvPr id="6" name="Content Placeholder 3" descr="This is the last of three checklist slides and provides guidance and key considerations for defining the exposure of interest at the start of followup, the outcome of interest, and potential confounders. Key considerations include:&#10;&#10;- Use active an comparator (indicated as alternative treatment at same stage of disease progression) when possible.&#10;- Provide information on measures of accuracy if possible. &#10;- Potential confounders known to be associated with treatment and outcome should be prespecified when possible.&#10;- Confounders should be assessed prior to exposure or treatment initiation to ensure they are not affected by the exposure.&#10;- Approaches to empirical identification of confounders should be described if planned."/>
          <p:cNvGraphicFramePr>
            <a:graphicFrameLocks noGrp="1"/>
          </p:cNvGraphicFramePr>
          <p:nvPr>
            <p:ph type="tbl" idx="1"/>
            <p:extLst>
              <p:ext uri="{D42A27DB-BD31-4B8C-83A1-F6EECF244321}">
                <p14:modId xmlns:p14="http://schemas.microsoft.com/office/powerpoint/2010/main" val="3661153629"/>
              </p:ext>
            </p:extLst>
          </p:nvPr>
        </p:nvGraphicFramePr>
        <p:xfrm>
          <a:off x="457200" y="1295400"/>
          <a:ext cx="8229600" cy="4030449"/>
        </p:xfrm>
        <a:graphic>
          <a:graphicData uri="http://schemas.openxmlformats.org/drawingml/2006/table">
            <a:tbl>
              <a:tblPr/>
              <a:tblGrid>
                <a:gridCol w="2743200"/>
                <a:gridCol w="5486400"/>
              </a:tblGrid>
              <a:tr h="514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Palatino Linotype" pitchFamily="18" charset="0"/>
                          <a:ea typeface="ＭＳ Ｐゴシック" pitchFamily="34" charset="-128"/>
                        </a:rPr>
                        <a:t>Guidance</a:t>
                      </a:r>
                    </a:p>
                  </a:txBody>
                  <a:tcPr marL="67530" marR="67530" marT="0" marB="0" anchor="ctr"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Palatino Linotype" pitchFamily="18" charset="0"/>
                          <a:ea typeface="ＭＳ Ｐゴシック" pitchFamily="34" charset="-128"/>
                        </a:rPr>
                        <a:t>Key Considerations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endParaRPr>
                    </a:p>
                  </a:txBody>
                  <a:tcPr marL="67530" marR="67530" marT="0" marB="0" anchor="ctr"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EBEDF3"/>
                    </a:solidFill>
                  </a:tcPr>
                </a:tc>
              </a:tr>
              <a:tr h="857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ＭＳ Ｐゴシック" pitchFamily="34" charset="-128"/>
                        </a:rPr>
                        <a:t>Define exposure (treatments) of interest at start of followup</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Palatino Linotype" pitchFamily="18" charset="0"/>
                          <a:ea typeface="ＭＳ Ｐゴシック" pitchFamily="34" charset="-128"/>
                        </a:rPr>
                        <a:t>Use an active comparator (indicated as alternative treatment at same stage of disease progression) when possible.</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D4D9E5"/>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ＭＳ Ｐゴシック" pitchFamily="34" charset="-128"/>
                        </a:rPr>
                        <a:t>Define outcome(s) of interest </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EBEDF3"/>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pitchFamily="34" charset="-128"/>
                        </a:rPr>
                        <a:t>Provide information on measures of accuracy if possible. </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EBEDF3"/>
                    </a:solidFill>
                  </a:tcPr>
                </a:tc>
              </a:tr>
              <a:tr h="2049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ＭＳ Ｐゴシック" pitchFamily="34" charset="-128"/>
                        </a:rPr>
                        <a:t>Define potential confounders</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pitchFamily="34" charset="-128"/>
                        </a:rPr>
                        <a:t>Potential confounders known to be associated with treatment and outcome should be prespecified when possible.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pitchFamily="34" charset="-128"/>
                          <a:cs typeface="Times New Roman" pitchFamily="18" charset="0"/>
                        </a:rPr>
                        <a:t>Confounders should be assessed before exposure or treatment initiation to ensure they are not affected by the exposure.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Palatino Linotype" pitchFamily="18" charset="0"/>
                          <a:ea typeface="ＭＳ Ｐゴシック" pitchFamily="34" charset="-128"/>
                          <a:cs typeface="Times New Roman" pitchFamily="18" charset="0"/>
                        </a:rPr>
                        <a:t>Approaches to empirical identification of confounders should be described if planned.</a:t>
                      </a:r>
                    </a:p>
                  </a:txBody>
                  <a:tcPr marL="46583" marR="46583" horzOverflow="overflow">
                    <a:lnL w="12700" cap="flat" cmpd="sng" algn="ctr">
                      <a:solidFill>
                        <a:srgbClr val="6984B5"/>
                      </a:solidFill>
                      <a:prstDash val="solid"/>
                      <a:round/>
                      <a:headEnd type="none" w="med" len="med"/>
                      <a:tailEnd type="none" w="med" len="med"/>
                    </a:lnL>
                    <a:lnR w="12700" cap="flat" cmpd="sng" algn="ctr">
                      <a:solidFill>
                        <a:srgbClr val="6984B5"/>
                      </a:solidFill>
                      <a:prstDash val="solid"/>
                      <a:round/>
                      <a:headEnd type="none" w="med" len="med"/>
                      <a:tailEnd type="none" w="med" len="med"/>
                    </a:lnR>
                    <a:lnT w="12700" cap="flat" cmpd="sng" algn="ctr">
                      <a:solidFill>
                        <a:srgbClr val="6984B5"/>
                      </a:solidFill>
                      <a:prstDash val="solid"/>
                      <a:round/>
                      <a:headEnd type="none" w="med" len="med"/>
                      <a:tailEnd type="none" w="med" len="med"/>
                    </a:lnT>
                    <a:lnB w="12700" cap="flat" cmpd="sng" algn="ctr">
                      <a:solidFill>
                        <a:srgbClr val="6984B5"/>
                      </a:solidFill>
                      <a:prstDash val="solid"/>
                      <a:round/>
                      <a:headEnd type="none" w="med" len="med"/>
                      <a:tailEnd type="none" w="med" len="med"/>
                    </a:lnB>
                    <a:lnTlToBr>
                      <a:noFill/>
                    </a:lnTlToBr>
                    <a:lnBlToTr>
                      <a:noFill/>
                    </a:lnBlToTr>
                    <a:solidFill>
                      <a:srgbClr val="D4D9E5"/>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sz="2800">
                <a:ea typeface="ＭＳ Ｐゴシック" pitchFamily="34" charset="-128"/>
              </a:rPr>
              <a:t>T</a:t>
            </a:r>
            <a:r>
              <a:rPr lang="en-US" sz="2800" smtClean="0">
                <a:ea typeface="ＭＳ Ｐゴシック" pitchFamily="34" charset="-128"/>
              </a:rPr>
              <a:t>his presentation will</a:t>
            </a:r>
            <a:r>
              <a:rPr lang="en-US" sz="2800" dirty="0" smtClean="0">
                <a:ea typeface="ＭＳ Ｐゴシック" pitchFamily="34" charset="-128"/>
              </a:rPr>
              <a:t>:</a:t>
            </a:r>
          </a:p>
          <a:p>
            <a:pPr marL="292100" indent="-292100" eaLnBrk="1" hangingPunct="1"/>
            <a:r>
              <a:rPr lang="en-US" sz="2800" dirty="0" smtClean="0">
                <a:ea typeface="ＭＳ Ｐゴシック" pitchFamily="34" charset="-128"/>
              </a:rPr>
              <a:t>Provide a rationale for study design choice and describe key design features</a:t>
            </a:r>
          </a:p>
          <a:p>
            <a:pPr marL="292100" indent="-292100" eaLnBrk="1" hangingPunct="1"/>
            <a:r>
              <a:rPr lang="en-US" sz="2800" dirty="0" smtClean="0">
                <a:ea typeface="ＭＳ Ｐゴシック" pitchFamily="34" charset="-128"/>
              </a:rPr>
              <a:t>Define start of </a:t>
            </a:r>
            <a:r>
              <a:rPr lang="en-US" sz="2800" dirty="0" err="1" smtClean="0">
                <a:ea typeface="ＭＳ Ｐゴシック" pitchFamily="34" charset="-128"/>
              </a:rPr>
              <a:t>followup</a:t>
            </a:r>
            <a:r>
              <a:rPr lang="en-US" sz="2800" dirty="0" smtClean="0">
                <a:ea typeface="ＭＳ Ｐゴシック" pitchFamily="34" charset="-128"/>
              </a:rPr>
              <a:t> </a:t>
            </a:r>
          </a:p>
          <a:p>
            <a:pPr marL="292100" indent="-292100" eaLnBrk="1" hangingPunct="1"/>
            <a:r>
              <a:rPr lang="en-US" sz="2800" dirty="0" smtClean="0">
                <a:ea typeface="ＭＳ Ｐゴシック" pitchFamily="34" charset="-128"/>
              </a:rPr>
              <a:t>Define inclusion and exclusion criteria at start of </a:t>
            </a:r>
            <a:r>
              <a:rPr lang="en-US" sz="2800" dirty="0" err="1" smtClean="0">
                <a:ea typeface="ＭＳ Ｐゴシック" pitchFamily="34" charset="-128"/>
              </a:rPr>
              <a:t>followup</a:t>
            </a:r>
            <a:endParaRPr lang="en-US" sz="2800" dirty="0" smtClean="0">
              <a:ea typeface="ＭＳ Ｐゴシック" pitchFamily="34" charset="-128"/>
            </a:endParaRPr>
          </a:p>
          <a:p>
            <a:pPr marL="292100" indent="-292100" eaLnBrk="1" hangingPunct="1"/>
            <a:r>
              <a:rPr lang="en-US" sz="2800" dirty="0" smtClean="0">
                <a:ea typeface="ＭＳ Ｐゴシック" pitchFamily="34" charset="-128"/>
              </a:rPr>
              <a:t>Define exposures of interest at start of followup.</a:t>
            </a:r>
          </a:p>
          <a:p>
            <a:pPr marL="292100" indent="-292100" eaLnBrk="1" hangingPunct="1"/>
            <a:r>
              <a:rPr lang="en-US" sz="2800" dirty="0" smtClean="0">
                <a:ea typeface="ＭＳ Ｐゴシック" pitchFamily="34" charset="-128"/>
              </a:rPr>
              <a:t>Define outcome(s) of interest</a:t>
            </a:r>
          </a:p>
          <a:p>
            <a:pPr marL="292100" indent="-292100" eaLnBrk="1" hangingPunct="1"/>
            <a:r>
              <a:rPr lang="en-US" sz="2800" dirty="0" smtClean="0">
                <a:ea typeface="ＭＳ Ｐゴシック" pitchFamily="34" charset="-128"/>
              </a:rPr>
              <a:t>Define potential confounders</a:t>
            </a:r>
          </a:p>
        </p:txBody>
      </p:sp>
      <p:sp>
        <p:nvSpPr>
          <p:cNvPr id="4099" name="Title 3"/>
          <p:cNvSpPr>
            <a:spLocks noGrp="1"/>
          </p:cNvSpPr>
          <p:nvPr>
            <p:ph type="title"/>
          </p:nvPr>
        </p:nvSpPr>
        <p:spPr/>
        <p:txBody>
          <a:bodyPr/>
          <a:lstStyle/>
          <a:p>
            <a:pPr eaLnBrk="1" hangingPunct="1"/>
            <a:r>
              <a:rPr lang="en-US" dirty="0" smtClean="0">
                <a:ea typeface="ＭＳ Ｐゴシック" pitchFamily="34" charset="-128"/>
              </a:rPr>
              <a:t>Outline of Material</a:t>
            </a:r>
            <a:endParaRPr lang="en-US" sz="1600"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600" dirty="0" smtClean="0">
                <a:ea typeface="ＭＳ Ｐゴシック" pitchFamily="34" charset="-128"/>
              </a:rPr>
              <a:t>Conventional designs</a:t>
            </a:r>
          </a:p>
          <a:p>
            <a:pPr marL="693738" lvl="1" indent="-292100" eaLnBrk="1" hangingPunct="1"/>
            <a:r>
              <a:rPr lang="en-US" sz="2600" dirty="0" smtClean="0">
                <a:ea typeface="ＭＳ Ｐゴシック" pitchFamily="34" charset="-128"/>
              </a:rPr>
              <a:t>Cohort </a:t>
            </a:r>
          </a:p>
          <a:p>
            <a:pPr marL="693738" lvl="1" indent="-292100" eaLnBrk="1" hangingPunct="1"/>
            <a:r>
              <a:rPr lang="en-US" sz="2600" dirty="0" smtClean="0">
                <a:ea typeface="ＭＳ Ｐゴシック" pitchFamily="34" charset="-128"/>
              </a:rPr>
              <a:t>Case-control</a:t>
            </a:r>
          </a:p>
          <a:p>
            <a:pPr marL="693738" lvl="1" indent="-292100" eaLnBrk="1" hangingPunct="1"/>
            <a:r>
              <a:rPr lang="en-US" sz="2600" dirty="0" smtClean="0">
                <a:ea typeface="ＭＳ Ｐゴシック" pitchFamily="34" charset="-128"/>
              </a:rPr>
              <a:t>Case-cohort</a:t>
            </a:r>
          </a:p>
          <a:p>
            <a:pPr marL="292100" indent="-292100" eaLnBrk="1" hangingPunct="1"/>
            <a:r>
              <a:rPr lang="en-US" sz="2600" dirty="0" smtClean="0">
                <a:ea typeface="ＭＳ Ｐゴシック" pitchFamily="34" charset="-128"/>
              </a:rPr>
              <a:t>Self-controlled designs</a:t>
            </a:r>
          </a:p>
          <a:p>
            <a:pPr marL="693738" lvl="1" indent="-292100" eaLnBrk="1" hangingPunct="1"/>
            <a:r>
              <a:rPr lang="en-US" sz="2600" dirty="0" smtClean="0">
                <a:ea typeface="ＭＳ Ｐゴシック" pitchFamily="34" charset="-128"/>
              </a:rPr>
              <a:t>Case-crossover</a:t>
            </a:r>
          </a:p>
          <a:p>
            <a:pPr marL="693738" lvl="1" indent="-292100" eaLnBrk="1" hangingPunct="1"/>
            <a:r>
              <a:rPr lang="en-US" sz="2600" dirty="0" smtClean="0">
                <a:ea typeface="ＭＳ Ｐゴシック" pitchFamily="34" charset="-128"/>
              </a:rPr>
              <a:t>Case-time-controlled</a:t>
            </a:r>
          </a:p>
          <a:p>
            <a:pPr marL="693738" lvl="1" indent="-292100" eaLnBrk="1" hangingPunct="1"/>
            <a:r>
              <a:rPr lang="en-US" sz="2600" dirty="0" smtClean="0">
                <a:ea typeface="ＭＳ Ｐゴシック" pitchFamily="34" charset="-128"/>
              </a:rPr>
              <a:t>Self-controlled case series</a:t>
            </a:r>
          </a:p>
          <a:p>
            <a:pPr marL="292100" indent="-292100" eaLnBrk="1" hangingPunct="1"/>
            <a:endParaRPr lang="en-US" sz="2600" dirty="0" smtClean="0">
              <a:ea typeface="ＭＳ Ｐゴシック" pitchFamily="34" charset="-128"/>
            </a:endParaRPr>
          </a:p>
          <a:p>
            <a:pPr marL="292100" indent="-292100" eaLnBrk="1" hangingPunct="1"/>
            <a:endParaRPr lang="en-US" sz="2600" dirty="0" smtClean="0">
              <a:ea typeface="ＭＳ Ｐゴシック" pitchFamily="34" charset="-128"/>
            </a:endParaRPr>
          </a:p>
          <a:p>
            <a:pPr marL="292100" indent="-292100" eaLnBrk="1" hangingPunct="1"/>
            <a:endParaRPr lang="en-US" sz="2600" dirty="0" smtClean="0">
              <a:ea typeface="ＭＳ Ｐゴシック" pitchFamily="34" charset="-128"/>
            </a:endParaRPr>
          </a:p>
        </p:txBody>
      </p:sp>
      <p:sp>
        <p:nvSpPr>
          <p:cNvPr id="5123" name="Title 2"/>
          <p:cNvSpPr>
            <a:spLocks noGrp="1"/>
          </p:cNvSpPr>
          <p:nvPr>
            <p:ph type="title"/>
          </p:nvPr>
        </p:nvSpPr>
        <p:spPr/>
        <p:txBody>
          <a:bodyPr/>
          <a:lstStyle/>
          <a:p>
            <a:pPr eaLnBrk="1" hangingPunct="1"/>
            <a:r>
              <a:rPr lang="en-US" dirty="0" smtClean="0">
                <a:ea typeface="ＭＳ Ｐゴシック" pitchFamily="34" charset="-128"/>
              </a:rPr>
              <a:t>Study Design Overview</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bwMode="auto">
          <a:xfrm>
            <a:off x="457200" y="1219200"/>
            <a:ext cx="8229600" cy="48280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defRPr/>
            </a:pPr>
            <a:r>
              <a:rPr lang="en-US" sz="2100" dirty="0" smtClean="0">
                <a:ea typeface="ＭＳ Ｐゴシック" pitchFamily="34" charset="-128"/>
              </a:rPr>
              <a:t>Exposures or treatments are not assigned, a situation which leads to challenges ensuring internal validity, that is, the absence of bias.</a:t>
            </a:r>
            <a:endParaRPr lang="en-US" altLang="ja-JP" sz="2100" dirty="0" smtClean="0">
              <a:ea typeface="ＭＳ Ｐゴシック" pitchFamily="34" charset="-128"/>
            </a:endParaRPr>
          </a:p>
          <a:p>
            <a:pPr marL="693039" lvl="1" indent="-292100" eaLnBrk="1" hangingPunct="1">
              <a:defRPr/>
            </a:pPr>
            <a:r>
              <a:rPr lang="en-US" sz="2100" dirty="0" smtClean="0">
                <a:ea typeface="ＭＳ Ｐゴシック" pitchFamily="34" charset="-128"/>
              </a:rPr>
              <a:t>To ensure internal validity, treatment groups compared must have the same underlying risk for outcome within subgroups definable by measured covariates (e.g., no unmeasured confounding).</a:t>
            </a:r>
          </a:p>
          <a:p>
            <a:pPr marL="1096074" lvl="2" indent="-292100" eaLnBrk="1" hangingPunct="1">
              <a:defRPr/>
            </a:pPr>
            <a:r>
              <a:rPr lang="en-US" sz="2100" dirty="0" smtClean="0">
                <a:ea typeface="ＭＳ Ｐゴシック" pitchFamily="34" charset="-128"/>
              </a:rPr>
              <a:t>Confounding by indication leads to higher propensity for/more intensive treatment in those with the most severe disease.</a:t>
            </a:r>
          </a:p>
          <a:p>
            <a:pPr marL="1096772" lvl="2" indent="-292100" eaLnBrk="1" hangingPunct="1">
              <a:defRPr/>
            </a:pPr>
            <a:r>
              <a:rPr lang="en-US" sz="2100" dirty="0" smtClean="0">
                <a:ea typeface="ＭＳ Ｐゴシック" pitchFamily="34" charset="-128"/>
              </a:rPr>
              <a:t>With confounding by frailty, frail patients (close to death) are less likely to be treated with preventive treatments.</a:t>
            </a:r>
          </a:p>
          <a:p>
            <a:pPr marL="292100" indent="-292100" eaLnBrk="1" hangingPunct="1">
              <a:defRPr/>
            </a:pPr>
            <a:r>
              <a:rPr lang="en-US" sz="2100" dirty="0">
                <a:ea typeface="ＭＳ Ｐゴシック" pitchFamily="34" charset="-128"/>
              </a:rPr>
              <a:t>Ensuring a study’s internal validity is a prerequisite for its external validity or generalizability.</a:t>
            </a:r>
          </a:p>
          <a:p>
            <a:pPr marL="292100" indent="-292100" eaLnBrk="1" hangingPunct="1">
              <a:defRPr/>
            </a:pPr>
            <a:endParaRPr lang="en-US" dirty="0" smtClean="0">
              <a:ea typeface="ＭＳ Ｐゴシック" pitchFamily="34" charset="-128"/>
            </a:endParaRPr>
          </a:p>
        </p:txBody>
      </p:sp>
      <p:sp>
        <p:nvSpPr>
          <p:cNvPr id="6147" name="Title 2"/>
          <p:cNvSpPr>
            <a:spLocks noGrp="1"/>
          </p:cNvSpPr>
          <p:nvPr>
            <p:ph type="title"/>
          </p:nvPr>
        </p:nvSpPr>
        <p:spPr/>
        <p:txBody>
          <a:bodyPr/>
          <a:lstStyle/>
          <a:p>
            <a:pPr eaLnBrk="1" hangingPunct="1"/>
            <a:r>
              <a:rPr lang="en-US" dirty="0" smtClean="0">
                <a:ea typeface="ＭＳ Ｐゴシック" pitchFamily="34" charset="-128"/>
              </a:rPr>
              <a:t>Issues of Bias in Observational</a:t>
            </a:r>
            <a:br>
              <a:rPr lang="en-US" dirty="0" smtClean="0">
                <a:ea typeface="ＭＳ Ｐゴシック" pitchFamily="34" charset="-128"/>
              </a:rPr>
            </a:br>
            <a:r>
              <a:rPr lang="en-US" dirty="0" smtClean="0">
                <a:ea typeface="ＭＳ Ｐゴシック" pitchFamily="34" charset="-128"/>
              </a:rPr>
              <a:t>Comparative Effectiveness Research</a:t>
            </a:r>
          </a:p>
        </p:txBody>
      </p:sp>
    </p:spTree>
    <p:extLst>
      <p:ext uri="{BB962C8B-B14F-4D97-AF65-F5344CB8AC3E}">
        <p14:creationId xmlns:p14="http://schemas.microsoft.com/office/powerpoint/2010/main" val="881568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000" dirty="0" smtClean="0">
                <a:ea typeface="ＭＳ Ｐゴシック" pitchFamily="34" charset="-128"/>
              </a:rPr>
              <a:t>Cohorts are defined by their exposure at a certain point in time (i.e., baseline date) and are followed over time for the occurrence of the outcome. </a:t>
            </a:r>
          </a:p>
          <a:p>
            <a:pPr marL="292100" indent="-292100" eaLnBrk="1" hangingPunct="1"/>
            <a:r>
              <a:rPr lang="en-US" sz="2000" dirty="0" smtClean="0">
                <a:ea typeface="ＭＳ Ｐゴシック" pitchFamily="34" charset="-128"/>
              </a:rPr>
              <a:t>Advantages:</a:t>
            </a:r>
          </a:p>
          <a:p>
            <a:pPr marL="693738" lvl="1" indent="-292100" eaLnBrk="1" hangingPunct="1"/>
            <a:r>
              <a:rPr lang="en-US" sz="2000" dirty="0" smtClean="0">
                <a:solidFill>
                  <a:schemeClr val="bg1"/>
                </a:solidFill>
                <a:ea typeface="ＭＳ Ｐゴシック" pitchFamily="34" charset="-128"/>
              </a:rPr>
              <a:t>Has a clear timeline separating potential confounders from the exposure and the exposure from the outcome </a:t>
            </a:r>
          </a:p>
          <a:p>
            <a:pPr marL="693738" lvl="1" indent="-292100" eaLnBrk="1" hangingPunct="1"/>
            <a:r>
              <a:rPr lang="en-US" sz="2000" dirty="0" smtClean="0">
                <a:ea typeface="ＭＳ Ｐゴシック" pitchFamily="34" charset="-128"/>
              </a:rPr>
              <a:t>Allows estimation of actual incidence (risk or rate)</a:t>
            </a:r>
          </a:p>
          <a:p>
            <a:pPr marL="693738" lvl="1" indent="-292100" eaLnBrk="1" hangingPunct="1"/>
            <a:r>
              <a:rPr lang="en-US" sz="2000" dirty="0" smtClean="0">
                <a:ea typeface="ＭＳ Ｐゴシック" pitchFamily="34" charset="-128"/>
              </a:rPr>
              <a:t>Can assess multiple outcomes </a:t>
            </a:r>
          </a:p>
          <a:p>
            <a:pPr marL="693738" lvl="1" indent="-292100" eaLnBrk="1" hangingPunct="1"/>
            <a:r>
              <a:rPr lang="en-US" sz="2000" dirty="0" smtClean="0">
                <a:ea typeface="ＭＳ Ｐゴシック" pitchFamily="34" charset="-128"/>
              </a:rPr>
              <a:t>Is easy to conceptualize </a:t>
            </a:r>
          </a:p>
          <a:p>
            <a:pPr marL="292100" indent="-292100" eaLnBrk="1" hangingPunct="1"/>
            <a:r>
              <a:rPr lang="en-US" sz="2000" dirty="0" smtClean="0">
                <a:ea typeface="ＭＳ Ｐゴシック" pitchFamily="34" charset="-128"/>
              </a:rPr>
              <a:t>Limitations:</a:t>
            </a:r>
          </a:p>
          <a:p>
            <a:pPr marL="693738" lvl="1" indent="-292100" eaLnBrk="1" hangingPunct="1"/>
            <a:r>
              <a:rPr lang="en-US" sz="2000" dirty="0" smtClean="0">
                <a:ea typeface="ＭＳ Ｐゴシック" pitchFamily="34" charset="-128"/>
              </a:rPr>
              <a:t>Is inefficient for ad hoc studies when the incidence of the outcome is low</a:t>
            </a:r>
          </a:p>
        </p:txBody>
      </p:sp>
      <p:sp>
        <p:nvSpPr>
          <p:cNvPr id="7171" name="Title 2"/>
          <p:cNvSpPr>
            <a:spLocks noGrp="1"/>
          </p:cNvSpPr>
          <p:nvPr>
            <p:ph type="title"/>
          </p:nvPr>
        </p:nvSpPr>
        <p:spPr/>
        <p:txBody>
          <a:bodyPr/>
          <a:lstStyle/>
          <a:p>
            <a:pPr eaLnBrk="1" hangingPunct="1"/>
            <a:r>
              <a:rPr lang="en-US" dirty="0" smtClean="0">
                <a:ea typeface="ＭＳ Ｐゴシック" pitchFamily="34" charset="-128"/>
              </a:rPr>
              <a:t>Study Design: Cohort Study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100" dirty="0" smtClean="0">
                <a:ea typeface="ＭＳ Ｐゴシック" pitchFamily="34" charset="-128"/>
              </a:rPr>
              <a:t>Identifies all incident cases that develop an outcome and compares exposure history to controls</a:t>
            </a:r>
          </a:p>
          <a:p>
            <a:pPr marL="292100" indent="-292100" eaLnBrk="1" hangingPunct="1"/>
            <a:r>
              <a:rPr lang="en-US" sz="2100" dirty="0" smtClean="0">
                <a:ea typeface="ＭＳ Ｐゴシック" pitchFamily="34" charset="-128"/>
              </a:rPr>
              <a:t>Samples controls at random from cohort members at risk for developing an outcome </a:t>
            </a:r>
          </a:p>
          <a:p>
            <a:pPr marL="292100" indent="-292100" eaLnBrk="1" hangingPunct="1"/>
            <a:r>
              <a:rPr lang="en-US" sz="2100" dirty="0" smtClean="0">
                <a:ea typeface="ＭＳ Ｐゴシック" pitchFamily="34" charset="-128"/>
              </a:rPr>
              <a:t>Advantages:</a:t>
            </a:r>
          </a:p>
          <a:p>
            <a:pPr marL="693738" lvl="1" indent="-292100" eaLnBrk="1" hangingPunct="1"/>
            <a:r>
              <a:rPr lang="en-US" sz="2100" dirty="0">
                <a:ea typeface="ＭＳ Ｐゴシック" pitchFamily="34" charset="-128"/>
              </a:rPr>
              <a:t>Oversampling cases increases computational efficiency of ad hoc studies </a:t>
            </a:r>
            <a:r>
              <a:rPr lang="en-US" sz="2100" dirty="0" smtClean="0">
                <a:ea typeface="ＭＳ Ｐゴシック" pitchFamily="34" charset="-128"/>
              </a:rPr>
              <a:t>when compared </a:t>
            </a:r>
            <a:r>
              <a:rPr lang="en-US" sz="2100" dirty="0">
                <a:ea typeface="ＭＳ Ｐゴシック" pitchFamily="34" charset="-128"/>
              </a:rPr>
              <a:t>with </a:t>
            </a:r>
            <a:r>
              <a:rPr lang="en-US" sz="2100" dirty="0" smtClean="0">
                <a:ea typeface="ＭＳ Ｐゴシック" pitchFamily="34" charset="-128"/>
              </a:rPr>
              <a:t>a cohort </a:t>
            </a:r>
            <a:r>
              <a:rPr lang="en-US" sz="2100" dirty="0">
                <a:ea typeface="ＭＳ Ｐゴシック" pitchFamily="34" charset="-128"/>
              </a:rPr>
              <a:t>study </a:t>
            </a:r>
          </a:p>
          <a:p>
            <a:pPr marL="693738" lvl="1" indent="-292100" eaLnBrk="1" hangingPunct="1"/>
            <a:r>
              <a:rPr lang="en-US" sz="2100" dirty="0" smtClean="0">
                <a:ea typeface="ＭＳ Ｐゴシック" pitchFamily="34" charset="-128"/>
              </a:rPr>
              <a:t>Can assess multiple exposures</a:t>
            </a:r>
          </a:p>
          <a:p>
            <a:pPr marL="292100" indent="-292100" eaLnBrk="1" hangingPunct="1"/>
            <a:r>
              <a:rPr lang="en-US" sz="2100" dirty="0" smtClean="0">
                <a:ea typeface="ＭＳ Ｐゴシック" pitchFamily="34" charset="-128"/>
              </a:rPr>
              <a:t>Limitations:</a:t>
            </a:r>
          </a:p>
          <a:p>
            <a:pPr marL="693738" lvl="1" indent="-292100" eaLnBrk="1" hangingPunct="1"/>
            <a:r>
              <a:rPr lang="en-US" sz="2100" dirty="0" smtClean="0">
                <a:ea typeface="ＭＳ Ｐゴシック" pitchFamily="34" charset="-128"/>
              </a:rPr>
              <a:t>Is difficult to conceptualize</a:t>
            </a:r>
          </a:p>
          <a:p>
            <a:pPr marL="693738" lvl="1" indent="-292100" eaLnBrk="1" hangingPunct="1"/>
            <a:r>
              <a:rPr lang="en-US" sz="2100" dirty="0" smtClean="0">
                <a:ea typeface="ＭＳ Ｐゴシック" pitchFamily="34" charset="-128"/>
              </a:rPr>
              <a:t>Has potential for recall bias in ad hoc studies</a:t>
            </a:r>
            <a:endParaRPr lang="en-US" dirty="0" smtClean="0">
              <a:ea typeface="ＭＳ Ｐゴシック" pitchFamily="34" charset="-128"/>
            </a:endParaRPr>
          </a:p>
        </p:txBody>
      </p:sp>
      <p:sp>
        <p:nvSpPr>
          <p:cNvPr id="8195" name="Title 2"/>
          <p:cNvSpPr>
            <a:spLocks noGrp="1"/>
          </p:cNvSpPr>
          <p:nvPr>
            <p:ph type="title"/>
          </p:nvPr>
        </p:nvSpPr>
        <p:spPr/>
        <p:txBody>
          <a:bodyPr/>
          <a:lstStyle/>
          <a:p>
            <a:pPr eaLnBrk="1" hangingPunct="1"/>
            <a:r>
              <a:rPr lang="en-US" dirty="0" smtClean="0">
                <a:ea typeface="ＭＳ Ｐゴシック" pitchFamily="34" charset="-128"/>
              </a:rPr>
              <a:t>Study Design: Case-Control Study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450" dirty="0" smtClean="0">
                <a:ea typeface="ＭＳ Ｐゴシック" pitchFamily="34" charset="-128"/>
              </a:rPr>
              <a:t>Cohorts defined as in a cohort study</a:t>
            </a:r>
          </a:p>
          <a:p>
            <a:pPr marL="292100" indent="-292100" eaLnBrk="1" hangingPunct="1"/>
            <a:r>
              <a:rPr lang="en-US" sz="2450" dirty="0" smtClean="0">
                <a:ea typeface="ＭＳ Ｐゴシック" pitchFamily="34" charset="-128"/>
              </a:rPr>
              <a:t>Cohort members followed for incidence of outcomes</a:t>
            </a:r>
          </a:p>
          <a:p>
            <a:pPr marL="292100" indent="-292100" eaLnBrk="1" hangingPunct="1"/>
            <a:r>
              <a:rPr lang="en-US" sz="2450" dirty="0" smtClean="0">
                <a:ea typeface="ＭＳ Ｐゴシック" pitchFamily="34" charset="-128"/>
              </a:rPr>
              <a:t>Additional information required for analysis collected for a random sample of the cohort and </a:t>
            </a:r>
            <a:r>
              <a:rPr lang="en-US" sz="2450" i="1" dirty="0" smtClean="0">
                <a:ea typeface="ＭＳ Ｐゴシック" pitchFamily="34" charset="-128"/>
              </a:rPr>
              <a:t>all cases</a:t>
            </a:r>
          </a:p>
          <a:p>
            <a:pPr marL="292100" indent="-292100" eaLnBrk="1" hangingPunct="1"/>
            <a:r>
              <a:rPr lang="en-US" sz="2450" dirty="0" smtClean="0">
                <a:ea typeface="ＭＳ Ｐゴシック" pitchFamily="34" charset="-128"/>
              </a:rPr>
              <a:t>Increased efficiency, when compared with a full-cohort design, if additional information needs to be collected</a:t>
            </a:r>
          </a:p>
          <a:p>
            <a:pPr marL="292100" indent="-292100" eaLnBrk="1" hangingPunct="1"/>
            <a:r>
              <a:rPr lang="en-US" sz="2450" dirty="0" smtClean="0">
                <a:ea typeface="ＭＳ Ｐゴシック" pitchFamily="34" charset="-128"/>
              </a:rPr>
              <a:t>Decreased efficiency, when compared with a nested case-control design, unless studying multiple outcomes or estimating risk</a:t>
            </a:r>
          </a:p>
        </p:txBody>
      </p:sp>
      <p:sp>
        <p:nvSpPr>
          <p:cNvPr id="9219" name="Title 2"/>
          <p:cNvSpPr>
            <a:spLocks noGrp="1"/>
          </p:cNvSpPr>
          <p:nvPr>
            <p:ph type="title"/>
          </p:nvPr>
        </p:nvSpPr>
        <p:spPr/>
        <p:txBody>
          <a:bodyPr/>
          <a:lstStyle/>
          <a:p>
            <a:pPr eaLnBrk="1" hangingPunct="1"/>
            <a:r>
              <a:rPr lang="en-US" dirty="0" smtClean="0">
                <a:ea typeface="ＭＳ Ｐゴシック" pitchFamily="34" charset="-128"/>
              </a:rPr>
              <a:t>Study Design: Case-Cohort Study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100" dirty="0" smtClean="0">
                <a:ea typeface="ＭＳ Ｐゴシック" pitchFamily="34" charset="-128"/>
              </a:rPr>
              <a:t>Prior exposure history of cases used as the control</a:t>
            </a:r>
          </a:p>
          <a:p>
            <a:pPr marL="292100" indent="-292100" eaLnBrk="1" hangingPunct="1"/>
            <a:r>
              <a:rPr lang="en-US" sz="2100" dirty="0">
                <a:ea typeface="ＭＳ Ｐゴシック" pitchFamily="34" charset="-128"/>
              </a:rPr>
              <a:t>Removes confounding effect of measured and </a:t>
            </a:r>
            <a:r>
              <a:rPr lang="en-US" sz="2100" dirty="0" smtClean="0">
                <a:ea typeface="ＭＳ Ｐゴシック" pitchFamily="34" charset="-128"/>
              </a:rPr>
              <a:t>unmeasured characteristics </a:t>
            </a:r>
            <a:r>
              <a:rPr lang="en-US" sz="2100" dirty="0">
                <a:ea typeface="ＭＳ Ｐゴシック" pitchFamily="34" charset="-128"/>
              </a:rPr>
              <a:t>that are stable over time (e.g., genetics</a:t>
            </a:r>
            <a:r>
              <a:rPr lang="en-US" sz="2100" dirty="0" smtClean="0">
                <a:ea typeface="ＭＳ Ｐゴシック" pitchFamily="34" charset="-128"/>
              </a:rPr>
              <a:t>)</a:t>
            </a:r>
          </a:p>
          <a:p>
            <a:pPr marL="292100" indent="-292100" eaLnBrk="1" hangingPunct="1"/>
            <a:r>
              <a:rPr lang="en-US" sz="2100" dirty="0" smtClean="0">
                <a:ea typeface="ＭＳ Ｐゴシック" pitchFamily="34" charset="-128"/>
              </a:rPr>
              <a:t>Appropriate for studying acute effects of transient exposures </a:t>
            </a:r>
            <a:endParaRPr lang="en-US" sz="2100" dirty="0">
              <a:ea typeface="ＭＳ Ｐゴシック" pitchFamily="34" charset="-128"/>
            </a:endParaRPr>
          </a:p>
          <a:p>
            <a:pPr marL="292100" indent="-292100" eaLnBrk="1" hangingPunct="1"/>
            <a:r>
              <a:rPr lang="en-US" sz="2100" dirty="0" smtClean="0">
                <a:ea typeface="ＭＳ Ｐゴシック" pitchFamily="34" charset="-128"/>
              </a:rPr>
              <a:t>Advantages:</a:t>
            </a:r>
          </a:p>
          <a:p>
            <a:pPr marL="693738" lvl="1" indent="-292100" eaLnBrk="1" hangingPunct="1"/>
            <a:r>
              <a:rPr lang="en-US" sz="2100" dirty="0" smtClean="0">
                <a:ea typeface="ＭＳ Ｐゴシック" pitchFamily="34" charset="-128"/>
              </a:rPr>
              <a:t>Self-controlled</a:t>
            </a:r>
          </a:p>
          <a:p>
            <a:pPr marL="693738" lvl="1" indent="-292100" eaLnBrk="1" hangingPunct="1"/>
            <a:r>
              <a:rPr lang="en-US" sz="2100" dirty="0" smtClean="0">
                <a:ea typeface="ＭＳ Ｐゴシック" pitchFamily="34" charset="-128"/>
              </a:rPr>
              <a:t>Ability to assess short-term reversible effects</a:t>
            </a:r>
          </a:p>
          <a:p>
            <a:pPr marL="693738" lvl="1" indent="-292100" eaLnBrk="1" hangingPunct="1"/>
            <a:r>
              <a:rPr lang="en-US" sz="2100" dirty="0" smtClean="0">
                <a:ea typeface="ＭＳ Ｐゴシック" pitchFamily="34" charset="-128"/>
              </a:rPr>
              <a:t>Ability to inform about the time window for these effects</a:t>
            </a:r>
          </a:p>
          <a:p>
            <a:pPr marL="292100" indent="-292100" eaLnBrk="1" hangingPunct="1"/>
            <a:r>
              <a:rPr lang="en-US" sz="2100" dirty="0" smtClean="0">
                <a:ea typeface="ＭＳ Ｐゴシック" pitchFamily="34" charset="-128"/>
              </a:rPr>
              <a:t>Limitations:</a:t>
            </a:r>
          </a:p>
          <a:p>
            <a:pPr marL="693738" lvl="1" indent="-292100" eaLnBrk="1" hangingPunct="1"/>
            <a:r>
              <a:rPr lang="en-US" sz="2100" dirty="0" smtClean="0">
                <a:ea typeface="ＭＳ Ｐゴシック" pitchFamily="34" charset="-128"/>
              </a:rPr>
              <a:t>Assumes constant prevalence of treatments over time</a:t>
            </a:r>
          </a:p>
          <a:p>
            <a:pPr marL="693738" lvl="1" indent="-292100" eaLnBrk="1" hangingPunct="1"/>
            <a:r>
              <a:rPr lang="en-US" sz="2100" dirty="0" smtClean="0">
                <a:ea typeface="ＭＳ Ｐゴシック" pitchFamily="34" charset="-128"/>
              </a:rPr>
              <a:t>Does not allow estimation of treatment effect in a population</a:t>
            </a:r>
          </a:p>
        </p:txBody>
      </p:sp>
      <p:sp>
        <p:nvSpPr>
          <p:cNvPr id="10243" name="Title 2"/>
          <p:cNvSpPr>
            <a:spLocks noGrp="1"/>
          </p:cNvSpPr>
          <p:nvPr>
            <p:ph type="title"/>
          </p:nvPr>
        </p:nvSpPr>
        <p:spPr/>
        <p:txBody>
          <a:bodyPr/>
          <a:lstStyle/>
          <a:p>
            <a:pPr eaLnBrk="1" hangingPunct="1"/>
            <a:r>
              <a:rPr lang="en-US" dirty="0" smtClean="0">
                <a:ea typeface="ＭＳ Ｐゴシック" pitchFamily="34" charset="-128"/>
              </a:rPr>
              <a:t>Study Design: Case-Crossover Study</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eaLnBrk="1" hangingPunct="1"/>
            <a:r>
              <a:rPr lang="en-US" sz="2200" dirty="0" smtClean="0">
                <a:ea typeface="ＭＳ Ｐゴシック" pitchFamily="34" charset="-128"/>
              </a:rPr>
              <a:t>Adjusts for calendar time trends in the prevalence of treatments, which can bias the case-crossover design</a:t>
            </a:r>
          </a:p>
          <a:p>
            <a:pPr marL="292100" indent="-292100" eaLnBrk="1" hangingPunct="1"/>
            <a:r>
              <a:rPr lang="en-US" sz="2200" dirty="0" smtClean="0">
                <a:ea typeface="ＭＳ Ｐゴシック" pitchFamily="34" charset="-128"/>
              </a:rPr>
              <a:t>Divides the case-crossover odds ratio by the equivalent odds ratio estimated in controls</a:t>
            </a:r>
          </a:p>
          <a:p>
            <a:pPr marL="292100" indent="-292100" eaLnBrk="1" hangingPunct="1"/>
            <a:r>
              <a:rPr lang="en-US" sz="2200" dirty="0" smtClean="0">
                <a:ea typeface="ＭＳ Ｐゴシック" pitchFamily="34" charset="-128"/>
              </a:rPr>
              <a:t>Advantages:</a:t>
            </a:r>
          </a:p>
          <a:p>
            <a:pPr marL="693738" lvl="1" indent="-292100" eaLnBrk="1" hangingPunct="1"/>
            <a:r>
              <a:rPr lang="en-US" dirty="0" smtClean="0">
                <a:ea typeface="ＭＳ Ｐゴシック" pitchFamily="34" charset="-128"/>
              </a:rPr>
              <a:t>Not dependent on assumption of no temporal changes in the prevalence of treatment</a:t>
            </a:r>
          </a:p>
          <a:p>
            <a:pPr marL="292100" indent="-292100" eaLnBrk="1" hangingPunct="1"/>
            <a:r>
              <a:rPr lang="en-US" sz="2200" dirty="0" smtClean="0">
                <a:ea typeface="ＭＳ Ｐゴシック" pitchFamily="34" charset="-128"/>
              </a:rPr>
              <a:t>Limitations:</a:t>
            </a:r>
          </a:p>
          <a:p>
            <a:pPr marL="693738" lvl="1" indent="-292100" eaLnBrk="1" hangingPunct="1"/>
            <a:r>
              <a:rPr lang="en-US" dirty="0" smtClean="0">
                <a:ea typeface="ＭＳ Ｐゴシック" pitchFamily="34" charset="-128"/>
              </a:rPr>
              <a:t>Need for controls adds complexity</a:t>
            </a:r>
          </a:p>
          <a:p>
            <a:pPr marL="693738" lvl="1" indent="-292100" eaLnBrk="1" hangingPunct="1"/>
            <a:r>
              <a:rPr lang="en-US" dirty="0" smtClean="0">
                <a:ea typeface="ＭＳ Ｐゴシック" pitchFamily="34" charset="-128"/>
              </a:rPr>
              <a:t>Control for time trend can introduce confounding</a:t>
            </a:r>
          </a:p>
          <a:p>
            <a:pPr marL="693738" lvl="1" indent="-292100" eaLnBrk="1" hangingPunct="1"/>
            <a:endParaRPr lang="en-US" dirty="0" smtClean="0">
              <a:ea typeface="ＭＳ Ｐゴシック" pitchFamily="34" charset="-128"/>
            </a:endParaRPr>
          </a:p>
        </p:txBody>
      </p:sp>
      <p:sp>
        <p:nvSpPr>
          <p:cNvPr id="11267" name="Title 2"/>
          <p:cNvSpPr>
            <a:spLocks noGrp="1"/>
          </p:cNvSpPr>
          <p:nvPr>
            <p:ph type="title"/>
          </p:nvPr>
        </p:nvSpPr>
        <p:spPr/>
        <p:txBody>
          <a:bodyPr/>
          <a:lstStyle/>
          <a:p>
            <a:pPr eaLnBrk="1" hangingPunct="1"/>
            <a:r>
              <a:rPr lang="en-US" dirty="0" smtClean="0">
                <a:ea typeface="ＭＳ Ｐゴシック" pitchFamily="34" charset="-128"/>
              </a:rPr>
              <a:t>Study Design: Case-Time-Controlled Study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HC-slide-template-final-2011">
  <a:themeElements>
    <a:clrScheme name="Custom 1">
      <a:dk1>
        <a:srgbClr val="000000"/>
      </a:dk1>
      <a:lt1>
        <a:srgbClr val="FFFFFF"/>
      </a:lt1>
      <a:dk2>
        <a:srgbClr val="595959"/>
      </a:dk2>
      <a:lt2>
        <a:srgbClr val="BFBFBF"/>
      </a:lt2>
      <a:accent1>
        <a:srgbClr val="DDE3EE"/>
      </a:accent1>
      <a:accent2>
        <a:srgbClr val="7030A0"/>
      </a:accent2>
      <a:accent3>
        <a:srgbClr val="C00000"/>
      </a:accent3>
      <a:accent4>
        <a:srgbClr val="6984B5"/>
      </a:accent4>
      <a:accent5>
        <a:srgbClr val="92D050"/>
      </a:accent5>
      <a:accent6>
        <a:srgbClr val="FFC000"/>
      </a:accent6>
      <a:hlink>
        <a:srgbClr val="515798"/>
      </a:hlink>
      <a:folHlink>
        <a:srgbClr val="6984B5"/>
      </a:folHlink>
    </a:clrScheme>
    <a:fontScheme name="ccit_template">
      <a:majorFont>
        <a:latin typeface="Trebuchet MS"/>
        <a:ea typeface=""/>
        <a:cs typeface=""/>
      </a:majorFont>
      <a:minorFont>
        <a:latin typeface="Palatino Linotyp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ci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i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i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i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i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i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i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i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i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i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i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cit_template 13">
        <a:dk1>
          <a:srgbClr val="000000"/>
        </a:dk1>
        <a:lt1>
          <a:srgbClr val="AAB9D5"/>
        </a:lt1>
        <a:dk2>
          <a:srgbClr val="000000"/>
        </a:dk2>
        <a:lt2>
          <a:srgbClr val="808080"/>
        </a:lt2>
        <a:accent1>
          <a:srgbClr val="BF946D"/>
        </a:accent1>
        <a:accent2>
          <a:srgbClr val="76572A"/>
        </a:accent2>
        <a:accent3>
          <a:srgbClr val="D2D9E7"/>
        </a:accent3>
        <a:accent4>
          <a:srgbClr val="000000"/>
        </a:accent4>
        <a:accent5>
          <a:srgbClr val="DCC8BA"/>
        </a:accent5>
        <a:accent6>
          <a:srgbClr val="6A4E25"/>
        </a:accent6>
        <a:hlink>
          <a:srgbClr val="6D6DBF"/>
        </a:hlink>
        <a:folHlink>
          <a:srgbClr val="4E4E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4376</TotalTime>
  <Words>6216</Words>
  <Application>Microsoft Macintosh PowerPoint</Application>
  <PresentationFormat>On-screen Show (4:3)</PresentationFormat>
  <Paragraphs>312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EHC-slide-template-final-2011</vt:lpstr>
      <vt:lpstr>Study Design Considerations for Observational Comparative Effectiveness Research </vt:lpstr>
      <vt:lpstr>Outline of Material</vt:lpstr>
      <vt:lpstr>Study Design Overview</vt:lpstr>
      <vt:lpstr>Issues of Bias in Observational Comparative Effectiveness Research</vt:lpstr>
      <vt:lpstr>Study Design: Cohort Study</vt:lpstr>
      <vt:lpstr>Study Design: Case-Control Study</vt:lpstr>
      <vt:lpstr>Study Design: Case-Cohort Study</vt:lpstr>
      <vt:lpstr>Study Design: Case-Crossover Study</vt:lpstr>
      <vt:lpstr>Study Design: Case-Time-Controlled Study</vt:lpstr>
      <vt:lpstr>Study Design: Self-Controlled Case-Series</vt:lpstr>
      <vt:lpstr>Study Design Features</vt:lpstr>
      <vt:lpstr>Other Study Design Considerations</vt:lpstr>
      <vt:lpstr>Conclusions</vt:lpstr>
      <vt:lpstr>Summary Checklist (1 of 3)</vt:lpstr>
      <vt:lpstr>Summary Checklist (2 of 3)</vt:lpstr>
      <vt:lpstr>Summary Checklist (3 of 3)</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khs</dc:creator>
  <cp:lastModifiedBy>Katharine Schneider</cp:lastModifiedBy>
  <cp:revision>299</cp:revision>
  <dcterms:created xsi:type="dcterms:W3CDTF">2011-03-23T16:45:48Z</dcterms:created>
  <dcterms:modified xsi:type="dcterms:W3CDTF">2013-09-01T20:16:28Z</dcterms:modified>
</cp:coreProperties>
</file>