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7" r:id="rId2"/>
    <p:sldId id="258" r:id="rId3"/>
    <p:sldId id="259" r:id="rId4"/>
    <p:sldId id="260" r:id="rId5"/>
    <p:sldId id="261" r:id="rId6"/>
    <p:sldId id="262" r:id="rId7"/>
    <p:sldId id="263" r:id="rId8"/>
    <p:sldId id="271" r:id="rId9"/>
    <p:sldId id="265" r:id="rId10"/>
    <p:sldId id="267" r:id="rId11"/>
    <p:sldId id="269" r:id="rId12"/>
    <p:sldId id="266"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5" clrIdx="0"/>
  <p:cmAuthor id="1" name="Allison Bryant" initials="A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9" autoAdjust="0"/>
    <p:restoredTop sz="61121" autoAdjust="0"/>
  </p:normalViewPr>
  <p:slideViewPr>
    <p:cSldViewPr>
      <p:cViewPr varScale="1">
        <p:scale>
          <a:sx n="50" d="100"/>
          <a:sy n="50" d="100"/>
        </p:scale>
        <p:origin x="-96" y="-1224"/>
      </p:cViewPr>
      <p:guideLst>
        <p:guide orient="horz" pos="2160"/>
        <p:guide pos="2880"/>
      </p:guideLst>
    </p:cSldViewPr>
  </p:slideViewPr>
  <p:outlineViewPr>
    <p:cViewPr>
      <p:scale>
        <a:sx n="33" d="100"/>
        <a:sy n="33" d="100"/>
      </p:scale>
      <p:origin x="0" y="30654"/>
    </p:cViewPr>
  </p:outlineViewPr>
  <p:notesTextViewPr>
    <p:cViewPr>
      <p:scale>
        <a:sx n="66" d="100"/>
        <a:sy n="66" d="100"/>
      </p:scale>
      <p:origin x="0" y="0"/>
    </p:cViewPr>
  </p:notesTextViewPr>
  <p:notesViewPr>
    <p:cSldViewPr snapToGrid="0" snapToObjects="1">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B4D5D36-3893-4A20-B299-652ED97CF086}" type="datetimeFigureOut">
              <a:rPr lang="en-US" smtClean="0"/>
              <a:pPr/>
              <a:t>9/1/13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8B3365-48C3-4E95-8B94-A46074C230CF}" type="slidenum">
              <a:rPr lang="en-US" smtClean="0"/>
              <a:pPr/>
              <a:t>‹#›</a:t>
            </a:fld>
            <a:endParaRPr lang="en-US"/>
          </a:p>
        </p:txBody>
      </p:sp>
    </p:spTree>
    <p:extLst>
      <p:ext uri="{BB962C8B-B14F-4D97-AF65-F5344CB8AC3E}">
        <p14:creationId xmlns:p14="http://schemas.microsoft.com/office/powerpoint/2010/main" val="70748931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448867-6422-4C9B-AB1C-91E48FF5DC3A}" type="datetimeFigureOut">
              <a:rPr lang="en-US" smtClean="0"/>
              <a:pPr/>
              <a:t>9/1/13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17640D-AB34-47F5-8203-75B84EBB8DC2}" type="slidenum">
              <a:rPr lang="en-US" smtClean="0"/>
              <a:pPr/>
              <a:t>‹#›</a:t>
            </a:fld>
            <a:endParaRPr lang="en-US" dirty="0"/>
          </a:p>
        </p:txBody>
      </p:sp>
    </p:spTree>
    <p:extLst>
      <p:ext uri="{BB962C8B-B14F-4D97-AF65-F5344CB8AC3E}">
        <p14:creationId xmlns:p14="http://schemas.microsoft.com/office/powerpoint/2010/main" val="309103882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b="1" dirty="0" smtClean="0">
                <a:ea typeface="ＭＳ Ｐゴシック" pitchFamily="34" charset="-128"/>
              </a:rPr>
              <a:t>Study Objectives and Questions for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a:t>
            </a:r>
            <a:r>
              <a:rPr lang="en-US" altLang="ja-JP" dirty="0" smtClean="0">
                <a:ea typeface="ＭＳ Ｐゴシック" pitchFamily="34" charset="-128"/>
              </a:rPr>
              <a:t>. Rockville, MD: Agency for Healthcare Research and Quality; </a:t>
            </a:r>
            <a:r>
              <a:rPr lang="en-US" altLang="ja-JP" b="0" dirty="0" smtClean="0">
                <a:ea typeface="ＭＳ Ｐゴシック" pitchFamily="34" charset="-128"/>
              </a:rPr>
              <a:t>January</a:t>
            </a:r>
            <a:r>
              <a:rPr lang="en-US" altLang="ja-JP" b="1" dirty="0" smtClean="0">
                <a:ea typeface="ＭＳ Ｐゴシック" pitchFamily="34" charset="-128"/>
              </a:rPr>
              <a:t> </a:t>
            </a:r>
            <a:r>
              <a:rPr lang="en-US" altLang="ja-JP" dirty="0" smtClean="0">
                <a:ea typeface="ＭＳ Ｐゴシック" pitchFamily="34" charset="-128"/>
              </a:rPr>
              <a:t>2013).</a:t>
            </a:r>
          </a:p>
          <a:p>
            <a:endParaRPr lang="en-US" dirty="0" smtClean="0">
              <a:solidFill>
                <a:srgbClr val="000000"/>
              </a:solidFill>
              <a:ea typeface="ＭＳ Ｐゴシック" pitchFamily="34" charset="-128"/>
            </a:endParaRPr>
          </a:p>
          <a:p>
            <a:pPr>
              <a:spcBef>
                <a:spcPct val="0"/>
              </a:spcBef>
            </a:pPr>
            <a:r>
              <a:rPr lang="en-US" dirty="0" smtClean="0">
                <a:solidFill>
                  <a:srgbClr val="000000"/>
                </a:solidFill>
                <a:ea typeface="ＭＳ Ｐゴシック" pitchFamily="34" charset="-128"/>
              </a:rPr>
              <a:t>This presentation covers chapter</a:t>
            </a:r>
            <a:r>
              <a:rPr lang="en-US" baseline="0" dirty="0" smtClean="0">
                <a:solidFill>
                  <a:srgbClr val="000000"/>
                </a:solidFill>
                <a:ea typeface="ＭＳ Ｐゴシック" pitchFamily="34" charset="-128"/>
              </a:rPr>
              <a:t> 1 </a:t>
            </a:r>
            <a:r>
              <a:rPr lang="en-US" dirty="0" smtClean="0">
                <a:solidFill>
                  <a:srgbClr val="000000"/>
                </a:solidFill>
                <a:ea typeface="ＭＳ Ｐゴシック" pitchFamily="34" charset="-128"/>
              </a:rPr>
              <a:t>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study</a:t>
            </a:r>
            <a:r>
              <a:rPr lang="en-US" baseline="0" dirty="0" smtClean="0">
                <a:solidFill>
                  <a:srgbClr val="000000"/>
                </a:solidFill>
                <a:ea typeface="ＭＳ Ｐゴシック" pitchFamily="34" charset="-128"/>
              </a:rPr>
              <a:t> objectives and questions</a:t>
            </a:r>
            <a:r>
              <a:rPr lang="en-US" dirty="0" smtClean="0">
                <a:solidFill>
                  <a:srgbClr val="000000"/>
                </a:solidFill>
                <a:ea typeface="ＭＳ Ｐゴシック" pitchFamily="34" charset="-128"/>
              </a:rPr>
              <a:t> for observational comparative effectiveness research.</a:t>
            </a:r>
          </a:p>
          <a:p>
            <a:pPr>
              <a:spcBef>
                <a:spcPct val="0"/>
              </a:spcBef>
            </a:pPr>
            <a:endParaRPr lang="en-US" dirty="0" smtClean="0">
              <a:solidFill>
                <a:srgbClr val="000000"/>
              </a:solidFill>
              <a:ea typeface="ＭＳ Ｐゴシック" pitchFamily="34" charset="-128"/>
            </a:endParaRPr>
          </a:p>
          <a:p>
            <a:pPr>
              <a:spcBef>
                <a:spcPct val="0"/>
              </a:spcBef>
            </a:pPr>
            <a:r>
              <a:rPr lang="en-US" dirty="0" smtClean="0">
                <a:solidFill>
                  <a:srgbClr val="000000"/>
                </a:solidFill>
                <a:ea typeface="ＭＳ Ｐゴシック" pitchFamily="34" charset="-128"/>
              </a:rPr>
              <a:t>Reference:</a:t>
            </a: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100" b="1" dirty="0" smtClean="0"/>
              <a:t>Specify Magnitude of Effect</a:t>
            </a:r>
            <a:endParaRPr lang="en-US" sz="1100" b="0" baseline="0" dirty="0" smtClean="0"/>
          </a:p>
          <a:p>
            <a:r>
              <a:rPr lang="en-US" sz="1100" kern="1200" dirty="0" smtClean="0">
                <a:solidFill>
                  <a:schemeClr val="tx1"/>
                </a:solidFill>
                <a:effectLst/>
                <a:latin typeface="+mn-lt"/>
                <a:ea typeface="+mn-ea"/>
                <a:cs typeface="+mn-cs"/>
              </a:rPr>
              <a:t>In order for decisions to be objective, it is important for there to be an </a:t>
            </a:r>
            <a:r>
              <a:rPr lang="en-US" sz="1100" i="0" kern="1200" dirty="0" smtClean="0">
                <a:solidFill>
                  <a:schemeClr val="tx1"/>
                </a:solidFill>
                <a:effectLst/>
                <a:latin typeface="+mn-lt"/>
                <a:ea typeface="+mn-ea"/>
                <a:cs typeface="+mn-cs"/>
              </a:rPr>
              <a:t>a priori </a:t>
            </a:r>
            <a:r>
              <a:rPr lang="en-US" sz="1100" kern="1200" dirty="0" smtClean="0">
                <a:solidFill>
                  <a:schemeClr val="tx1"/>
                </a:solidFill>
                <a:effectLst/>
                <a:latin typeface="+mn-lt"/>
                <a:ea typeface="+mn-ea"/>
                <a:cs typeface="+mn-cs"/>
              </a:rPr>
              <a:t>discussion with stakeholders about the magnitude of effect that stakeholders believe represents a meaningful difference between treatment options. Researchers will be familiar with the basic tenet that statistically significant differences do not always represent clinically meaningful differences. Hence, investigators and stakeholders will need to have knowledge of the instruments that are used to measure differences and the accuracy, limitations, and properties of those instruments. Three key questions are recommended to use when eliciting from stakeholders the effect sizes that are important to them for making a decision or taking action:</a:t>
            </a:r>
          </a:p>
          <a:p>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 How do patients and other stakeholders define a meaningful difference between interventions?</a:t>
            </a:r>
            <a:endParaRPr lang="en-US" sz="1100" dirty="0" smtClean="0">
              <a:effectLst/>
            </a:endParaRPr>
          </a:p>
          <a:p>
            <a:pPr lvl="0"/>
            <a:r>
              <a:rPr lang="en-US" sz="1100" kern="1200" dirty="0" smtClean="0">
                <a:solidFill>
                  <a:schemeClr val="tx1"/>
                </a:solidFill>
                <a:effectLst/>
                <a:latin typeface="+mn-lt"/>
                <a:ea typeface="+mn-ea"/>
                <a:cs typeface="+mn-cs"/>
              </a:rPr>
              <a:t>- How do previous studies and reviews define a meaningful difference?</a:t>
            </a:r>
            <a:endParaRPr lang="en-US" sz="1100" dirty="0" smtClean="0">
              <a:effectLst/>
            </a:endParaRPr>
          </a:p>
          <a:p>
            <a:pPr lvl="0"/>
            <a:r>
              <a:rPr lang="en-US" sz="1100" kern="1200" dirty="0" smtClean="0">
                <a:solidFill>
                  <a:schemeClr val="tx1"/>
                </a:solidFill>
                <a:effectLst/>
                <a:latin typeface="+mn-lt"/>
                <a:ea typeface="+mn-ea"/>
                <a:cs typeface="+mn-cs"/>
              </a:rPr>
              <a:t>- Are patients and other stakeholders interested in superiority or noninferiority as it relates to decisionmaking?</a:t>
            </a:r>
            <a:endParaRPr lang="en-US" sz="1100" dirty="0" smtClean="0">
              <a:effectLst/>
            </a:endParaRPr>
          </a:p>
          <a:p>
            <a:endParaRPr lang="en-US" sz="1100" b="1" dirty="0" smtClean="0"/>
          </a:p>
          <a:p>
            <a:r>
              <a:rPr lang="en-US" sz="1100" b="0" dirty="0" smtClean="0"/>
              <a:t>Reference:</a:t>
            </a:r>
            <a:endParaRPr lang="en-US" sz="1100" b="0" baseline="0" dirty="0" smtClean="0"/>
          </a:p>
          <a:p>
            <a:r>
              <a:rPr lang="en-US" sz="1100" dirty="0" smtClean="0"/>
              <a:t>Smith SR. Study objectives and questions. In: </a:t>
            </a:r>
            <a:r>
              <a:rPr lang="en-US" sz="1100" dirty="0" err="1" smtClean="0"/>
              <a:t>Velentgas</a:t>
            </a:r>
            <a:r>
              <a:rPr lang="en-US" sz="1100"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sz="1100" dirty="0"/>
          </a:p>
        </p:txBody>
      </p:sp>
    </p:spTree>
    <p:extLst>
      <p:ext uri="{BB962C8B-B14F-4D97-AF65-F5344CB8AC3E}">
        <p14:creationId xmlns:p14="http://schemas.microsoft.com/office/powerpoint/2010/main" val="2221587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110000"/>
              </a:lnSpc>
            </a:pPr>
            <a:r>
              <a:rPr lang="en-US" b="1" dirty="0" smtClean="0"/>
              <a:t>Conclusion</a:t>
            </a:r>
            <a:endParaRPr lang="en-US" b="0" dirty="0" smtClean="0"/>
          </a:p>
          <a:p>
            <a:pPr>
              <a:lnSpc>
                <a:spcPct val="110000"/>
              </a:lnSpc>
            </a:pPr>
            <a:r>
              <a:rPr lang="en-US" sz="1200" kern="1200" dirty="0" smtClean="0">
                <a:solidFill>
                  <a:schemeClr val="tx1"/>
                </a:solidFill>
                <a:effectLst/>
                <a:latin typeface="+mn-lt"/>
                <a:ea typeface="+mn-ea"/>
                <a:cs typeface="+mn-cs"/>
              </a:rPr>
              <a:t>This presentation provided a framework for formulating study objectives and questions when writing a research protocol on a comparative</a:t>
            </a:r>
            <a:r>
              <a:rPr lang="en-US" sz="1200" kern="1200" baseline="0" dirty="0" smtClean="0">
                <a:solidFill>
                  <a:schemeClr val="tx1"/>
                </a:solidFill>
                <a:effectLst/>
                <a:latin typeface="+mn-lt"/>
                <a:ea typeface="+mn-ea"/>
                <a:cs typeface="+mn-cs"/>
              </a:rPr>
              <a:t> effectiveness research</a:t>
            </a:r>
            <a:r>
              <a:rPr lang="en-US" sz="1200" kern="1200" dirty="0" smtClean="0">
                <a:solidFill>
                  <a:schemeClr val="tx1"/>
                </a:solidFill>
                <a:effectLst/>
                <a:latin typeface="+mn-lt"/>
                <a:ea typeface="+mn-ea"/>
                <a:cs typeface="+mn-cs"/>
              </a:rPr>
              <a:t> topic. Implementing the framework involves collaboration between investigators and stakeholders in conceptualizing the research objectives, questions, and the design of the study. In this process, there is a shared commitment to protect the integrity of the research results from bias and conflicts of interest so that the results are valid for informing decisions and health care actions. Because some health care decisions are complex, the evidence needed for decisionmaking or action may need to be developed from multiple studies, including preliminary research that is the underpinning for larger studies. The principles described in this chapter are intended to strengthen the writing of research protocols and the results from the emanating studies to inform the important decisions facing patients, providers, and other stakeholders about health care treatments and new technologies.</a:t>
            </a:r>
          </a:p>
          <a:p>
            <a:pPr>
              <a:lnSpc>
                <a:spcPct val="110000"/>
              </a:lnSpc>
            </a:pPr>
            <a:endParaRPr lang="en-US" sz="1200" b="1" kern="1200" dirty="0" smtClean="0">
              <a:solidFill>
                <a:schemeClr val="tx1"/>
              </a:solidFill>
              <a:effectLst/>
              <a:latin typeface="+mn-lt"/>
              <a:ea typeface="+mn-ea"/>
              <a:cs typeface="+mn-cs"/>
            </a:endParaRPr>
          </a:p>
          <a:p>
            <a:pPr>
              <a:lnSpc>
                <a:spcPct val="110000"/>
              </a:lnSpc>
            </a:pPr>
            <a:r>
              <a:rPr lang="en-US" sz="1200" b="0" kern="1200" dirty="0" smtClean="0">
                <a:solidFill>
                  <a:schemeClr val="tx1"/>
                </a:solidFill>
                <a:effectLst/>
                <a:latin typeface="+mn-lt"/>
                <a:ea typeface="+mn-ea"/>
                <a:cs typeface="+mn-cs"/>
              </a:rPr>
              <a:t>Reference:</a:t>
            </a:r>
            <a:endParaRPr lang="en-US" sz="1200" b="0" kern="1200" baseline="0" dirty="0" smtClean="0">
              <a:solidFill>
                <a:schemeClr val="tx1"/>
              </a:solidFill>
              <a:effectLst/>
              <a:latin typeface="+mn-lt"/>
              <a:ea typeface="+mn-ea"/>
              <a:cs typeface="+mn-cs"/>
            </a:endParaRPr>
          </a:p>
          <a:p>
            <a:pPr>
              <a:lnSpc>
                <a:spcPct val="110000"/>
              </a:lnSpc>
            </a:pPr>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2519290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spcBef>
                <a:spcPts val="0"/>
              </a:spcBef>
              <a:spcAft>
                <a:spcPts val="0"/>
              </a:spcAft>
              <a:buClrTx/>
              <a:buSzTx/>
              <a:buFontTx/>
              <a:buNone/>
              <a:tabLst/>
              <a:defRPr/>
            </a:pPr>
            <a:r>
              <a:rPr lang="en-US" b="1" dirty="0" smtClean="0">
                <a:ea typeface="ＭＳ Ｐゴシック" pitchFamily="34" charset="-128"/>
              </a:rPr>
              <a:t>Summary</a:t>
            </a:r>
            <a:r>
              <a:rPr lang="en-US" b="1" baseline="0" dirty="0" smtClean="0">
                <a:ea typeface="ＭＳ Ｐゴシック" pitchFamily="34" charset="-128"/>
              </a:rPr>
              <a:t> Checklist (1 of 2)</a:t>
            </a:r>
            <a:endParaRPr lang="en-US" b="1" dirty="0" smtClean="0">
              <a:ea typeface="ＭＳ Ｐゴシック" pitchFamily="34" charset="-128"/>
            </a:endParaRPr>
          </a:p>
          <a:p>
            <a:pPr marL="0" marR="0" indent="0" algn="l" defTabSz="914400" rtl="0" eaLnBrk="1" fontAlgn="auto" latinLnBrk="0" hangingPunct="1">
              <a:spcBef>
                <a:spcPts val="0"/>
              </a:spcBef>
              <a:spcAft>
                <a:spcPts val="0"/>
              </a:spcAft>
              <a:buClrTx/>
              <a:buSzTx/>
              <a:buFontTx/>
              <a:buNone/>
              <a:tabLst/>
              <a:defRPr/>
            </a:pPr>
            <a:r>
              <a:rPr lang="en-US" dirty="0" smtClean="0">
                <a:ea typeface="ＭＳ Ｐゴシック" pitchFamily="34" charset="-128"/>
              </a:rPr>
              <a:t>The material in this presentation included guidance and key considerations for characterizing the primary uses and users of the scientific evidence that will be generated by the study (stakeholders)</a:t>
            </a:r>
            <a:r>
              <a:rPr lang="en-US" baseline="0" dirty="0" smtClean="0">
                <a:ea typeface="ＭＳ Ｐゴシック" pitchFamily="34" charset="-128"/>
              </a:rPr>
              <a:t> and how the evidence may be used; for articulating the main study objectives in terms of a highly specific research question or set of related questions that the study will answer; for synthesizing the literature and characterizing the known effects of the exposures and interventions on patient outcomes; for providing a conceptual framework; for </a:t>
            </a:r>
            <a:r>
              <a:rPr lang="en-US" b="0" kern="1200" dirty="0" smtClean="0">
                <a:solidFill>
                  <a:schemeClr val="tx1"/>
                </a:solidFill>
                <a:effectLst/>
                <a:ea typeface="Calibri"/>
                <a:cs typeface="Times New Roman"/>
              </a:rPr>
              <a:t>delineating study limitations that stakeholders and investigators are willing to accept a priori; and for describing the meaningful magnitude of change in the outcomes of interest as defined by stakeholders.</a:t>
            </a:r>
          </a:p>
          <a:p>
            <a:pPr marL="0" marR="0" indent="0" algn="l" defTabSz="914400" rtl="0" eaLnBrk="1" fontAlgn="auto" latinLnBrk="0" hangingPunct="1">
              <a:spcBef>
                <a:spcPts val="0"/>
              </a:spcBef>
              <a:spcAft>
                <a:spcPts val="0"/>
              </a:spcAft>
              <a:buClrTx/>
              <a:buSzTx/>
              <a:buFontTx/>
              <a:buNone/>
              <a:tabLst/>
              <a:defRPr/>
            </a:pPr>
            <a:endParaRPr lang="en-US" b="0" kern="1200" dirty="0" smtClean="0">
              <a:solidFill>
                <a:schemeClr val="tx1"/>
              </a:solidFill>
              <a:effectLst/>
              <a:ea typeface="Calibri"/>
              <a:cs typeface="Times New Roman"/>
            </a:endParaRPr>
          </a:p>
          <a:p>
            <a:pPr marL="0" marR="0" indent="0" algn="l" defTabSz="914400" rtl="0" eaLnBrk="1" fontAlgn="auto" latinLnBrk="0" hangingPunct="1">
              <a:spcBef>
                <a:spcPts val="0"/>
              </a:spcBef>
              <a:spcAft>
                <a:spcPts val="0"/>
              </a:spcAft>
              <a:buClrTx/>
              <a:buSzTx/>
              <a:buFontTx/>
              <a:buNone/>
              <a:tabLst/>
              <a:defRPr/>
            </a:pPr>
            <a:r>
              <a:rPr lang="en-US" dirty="0" smtClean="0">
                <a:ea typeface="+mn-ea"/>
              </a:rPr>
              <a:t>Reference:</a:t>
            </a:r>
            <a:endParaRPr lang="en-US" baseline="0" dirty="0" smtClean="0">
              <a:ea typeface="+mn-ea"/>
            </a:endParaRP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2310608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spcBef>
                <a:spcPts val="0"/>
              </a:spcBef>
              <a:spcAft>
                <a:spcPts val="0"/>
              </a:spcAft>
              <a:buClrTx/>
              <a:buSzTx/>
              <a:buFontTx/>
              <a:buNone/>
              <a:tabLst/>
              <a:defRPr/>
            </a:pPr>
            <a:r>
              <a:rPr lang="en-US" b="1" dirty="0" smtClean="0">
                <a:ea typeface="ＭＳ Ｐゴシック" pitchFamily="34" charset="-128"/>
              </a:rPr>
              <a:t>Summary</a:t>
            </a:r>
            <a:r>
              <a:rPr lang="en-US" b="1" baseline="0" dirty="0" smtClean="0">
                <a:ea typeface="ＭＳ Ｐゴシック" pitchFamily="34" charset="-128"/>
              </a:rPr>
              <a:t> Checklist (2 of 2)</a:t>
            </a:r>
            <a:endParaRPr lang="en-US" b="1" dirty="0" smtClean="0">
              <a:ea typeface="ＭＳ Ｐゴシック" pitchFamily="34" charset="-128"/>
            </a:endParaRPr>
          </a:p>
          <a:p>
            <a:pPr marL="0" marR="0" lvl="0" indent="0" algn="l" defTabSz="914400" rtl="0" eaLnBrk="1" fontAlgn="auto" latinLnBrk="0" hangingPunct="1">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The material in this presentation included guidance and key considerations for characterizing the primary uses and users of the scientific evidence that will be generated by the study (stakeholders) and how the evidence may be used; for articulating the main study objectives in terms of a highly specific research question or set of related questions that the study will answer; for synthesizing the literature and characterizing the known effects of the exposures and interventions on patient outcomes; for providing a conceptual framework; for </a:t>
            </a:r>
            <a:r>
              <a:rPr kumimoji="0" lang="en-US" sz="1200" b="0" i="0" u="none" strike="noStrike" kern="1200" cap="none" spc="0" normalizeH="0" baseline="0" noProof="0" dirty="0" smtClean="0">
                <a:ln>
                  <a:noFill/>
                </a:ln>
                <a:solidFill>
                  <a:prstClr val="black"/>
                </a:solidFill>
                <a:effectLst/>
                <a:uLnTx/>
                <a:uFillTx/>
                <a:ea typeface="Calibri"/>
                <a:cs typeface="Times New Roman"/>
              </a:rPr>
              <a:t>delineating study limitations that stakeholders and investigators are willing to accept a priori; and for describing the meaningful magnitude of change in the outcomes of interest as defined by stakeholders.</a:t>
            </a:r>
          </a:p>
          <a:p>
            <a:pPr marL="0" marR="0" indent="0" algn="l" defTabSz="914400" rtl="0" eaLnBrk="1" fontAlgn="auto" latinLnBrk="0" hangingPunct="1">
              <a:spcBef>
                <a:spcPts val="0"/>
              </a:spcBef>
              <a:spcAft>
                <a:spcPts val="0"/>
              </a:spcAft>
              <a:buClrTx/>
              <a:buSzTx/>
              <a:buFontTx/>
              <a:buNone/>
              <a:tabLst/>
              <a:defRPr/>
            </a:pPr>
            <a:endParaRPr lang="en-US" sz="1200" b="0" kern="1200" dirty="0" smtClean="0">
              <a:solidFill>
                <a:schemeClr val="tx1"/>
              </a:solidFill>
              <a:effectLst/>
              <a:ea typeface="Calibri"/>
              <a:cs typeface="Times New Roman"/>
            </a:endParaRPr>
          </a:p>
          <a:p>
            <a:pPr marL="0" marR="0" indent="0" algn="l" defTabSz="914400" rtl="0" eaLnBrk="1" fontAlgn="auto" latinLnBrk="0" hangingPunct="1">
              <a:spcBef>
                <a:spcPts val="0"/>
              </a:spcBef>
              <a:spcAft>
                <a:spcPts val="0"/>
              </a:spcAft>
              <a:buClrTx/>
              <a:buSzTx/>
              <a:buFontTx/>
              <a:buNone/>
              <a:tabLst/>
              <a:defRPr/>
            </a:pPr>
            <a:r>
              <a:rPr lang="en-US" dirty="0" smtClean="0">
                <a:ea typeface="+mn-ea"/>
              </a:rPr>
              <a:t>Reference:</a:t>
            </a:r>
            <a:endParaRPr lang="en-US" baseline="0" dirty="0" smtClean="0">
              <a:ea typeface="+mn-ea"/>
            </a:endParaRP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169631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spcBef>
                <a:spcPct val="0"/>
              </a:spcBef>
            </a:pPr>
            <a:r>
              <a:rPr lang="en-US" b="1" dirty="0" smtClean="0">
                <a:ea typeface="ＭＳ Ｐゴシック" pitchFamily="34" charset="-128"/>
              </a:rPr>
              <a:t>Outline of Material</a:t>
            </a:r>
          </a:p>
          <a:p>
            <a:pPr marL="0" marR="0" indent="0" algn="l" defTabSz="914400" rtl="0" eaLnBrk="1" fontAlgn="auto" latinLnBrk="0" hangingPunct="1">
              <a:spcBef>
                <a:spcPct val="0"/>
              </a:spcBef>
              <a:spcAft>
                <a:spcPts val="0"/>
              </a:spcAft>
              <a:buClrTx/>
              <a:buSzTx/>
              <a:buFontTx/>
              <a:buNone/>
              <a:tabLst/>
              <a:defRPr/>
            </a:pPr>
            <a:r>
              <a:rPr lang="en-US" dirty="0" smtClean="0">
                <a:ea typeface="ＭＳ Ｐゴシック" pitchFamily="34" charset="-128"/>
              </a:rPr>
              <a:t>The material in this presentation includes guidance and key considerations for study objectives</a:t>
            </a:r>
            <a:r>
              <a:rPr lang="en-US" baseline="0" dirty="0" smtClean="0">
                <a:ea typeface="ＭＳ Ｐゴシック" pitchFamily="34" charset="-128"/>
              </a:rPr>
              <a:t> and questions </a:t>
            </a:r>
            <a:r>
              <a:rPr lang="en-US" dirty="0" smtClean="0">
                <a:ea typeface="ＭＳ Ｐゴシック" pitchFamily="34" charset="-128"/>
              </a:rPr>
              <a:t>in observational comparative effectiveness research. Guidance and considerations include information on how to </a:t>
            </a:r>
            <a:r>
              <a:rPr lang="en-US" sz="1200" dirty="0" smtClean="0">
                <a:ea typeface="ＭＳ Ｐゴシック" pitchFamily="34" charset="-128"/>
              </a:rPr>
              <a:t>characterize the primary uses and users of the scientific evidence that will be generated by the study (stakeholders) and how the evidence may be used; articulate the main study objectives in terms of a highly specific research question or set of related questions that the study will answer; synthesize the literature and characterize the known effects of the exposures and interventions on patient outcomes; provide a conceptual framework; delineate study limitations that stakeholders and investigators are willing to accept a priori; and describe the meaningful magnitude of change in the outcomes of interest as defined by stakeholders.</a:t>
            </a:r>
          </a:p>
          <a:p>
            <a:pPr marL="0" marR="0" indent="0" algn="l" defTabSz="914400" rtl="0" eaLnBrk="1" fontAlgn="auto" latinLnBrk="0" hangingPunct="1">
              <a:spcBef>
                <a:spcPct val="0"/>
              </a:spcBef>
              <a:spcAft>
                <a:spcPts val="0"/>
              </a:spcAft>
              <a:buClrTx/>
              <a:buSzTx/>
              <a:buFontTx/>
              <a:buNone/>
              <a:tabLst/>
              <a:defRPr/>
            </a:pPr>
            <a:endParaRPr lang="en-US" dirty="0" smtClean="0">
              <a:solidFill>
                <a:srgbClr val="FF0000"/>
              </a:solidFill>
              <a:ea typeface="ＭＳ Ｐゴシック" pitchFamily="34" charset="-128"/>
            </a:endParaRPr>
          </a:p>
          <a:p>
            <a:pPr>
              <a:spcBef>
                <a:spcPct val="0"/>
              </a:spcBef>
            </a:pPr>
            <a:r>
              <a:rPr lang="en-US" dirty="0" smtClean="0">
                <a:ea typeface="ＭＳ Ｐゴシック" pitchFamily="34" charset="-128"/>
              </a:rPr>
              <a:t>Reference:</a:t>
            </a: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120000"/>
              </a:lnSpc>
            </a:pPr>
            <a:r>
              <a:rPr lang="en-US" b="1" dirty="0" smtClean="0"/>
              <a:t>Introduction</a:t>
            </a:r>
            <a:endParaRPr lang="en-US" b="0" dirty="0" smtClean="0"/>
          </a:p>
          <a:p>
            <a:pPr marL="0" marR="0" indent="0" algn="l" defTabSz="914400" rtl="0" eaLnBrk="1" fontAlgn="auto" latinLnBrk="0" hangingPunct="1">
              <a:lnSpc>
                <a:spcPct val="12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foundation for designing a new research protocol is the study’s objectives and the questions that will be investigated through its implementation. All aspects of study design and analysis are based on the objectives and questions that are articulated in a study’s protocol. Consequently, it is exceedingly important that a study’s objectives and questions are formulated meticulously and written precisely in order for the research to be successful in generating new knowledge that can be used to inform health care decisions and actions. An important aspect of comparative effectiveness research and other forms of translational research is the potential for early involvement and inclusion of patients and other stakeholders to collaborate with researchers in identifying study objectives, key questions, major study end points, and the evidentiary standards that are needed to inform decisionmaking. Stakeholders are defined as individuals or organizations that use scientific evidence for decisionmaking and, therefore, have an interest in the results of new research. There are at least seven essential steps to the conceptualization and development of a research question or set of questions for an observational comparative effectiveness research protocol. These steps are presented as a general framework and elaborated upon in the subsequent sections of this chapter.</a:t>
            </a:r>
          </a:p>
          <a:p>
            <a:pPr marL="0" marR="0" indent="0" algn="l" defTabSz="914400" rtl="0" eaLnBrk="1" fontAlgn="auto" latinLnBrk="0" hangingPunct="1">
              <a:lnSpc>
                <a:spcPct val="12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2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References:</a:t>
            </a:r>
          </a:p>
          <a:p>
            <a:pPr>
              <a:lnSpc>
                <a:spcPct val="120000"/>
              </a:lnSpc>
            </a:pPr>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p>
          <a:p>
            <a:pPr marL="0" marR="0" indent="0" algn="l" defTabSz="914400" rtl="0" eaLnBrk="1" fontAlgn="auto" latinLnBrk="0" hangingPunct="1">
              <a:lnSpc>
                <a:spcPct val="12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2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Committee on Comparative Effectiveness Research Prioritization, Board on Health Care Services, Institute of Medicine. Initial national priorities for comparative effectiveness research. Washington, DC: The National Academies Press; 2009. Available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www.iom.edu/Reports/2009/ComparativeEffectivenessResearchPriorities.aspx.</a:t>
            </a:r>
          </a:p>
        </p:txBody>
      </p:sp>
    </p:spTree>
    <p:extLst>
      <p:ext uri="{BB962C8B-B14F-4D97-AF65-F5344CB8AC3E}">
        <p14:creationId xmlns:p14="http://schemas.microsoft.com/office/powerpoint/2010/main" val="1934536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dirty="0" smtClean="0"/>
              <a:t>Identify Decisions, Decisionmakers, Actions, and Context</a:t>
            </a:r>
            <a:endParaRPr lang="en-US" sz="1200" b="0" dirty="0" smtClean="0"/>
          </a:p>
          <a:p>
            <a:r>
              <a:rPr lang="en-US" sz="1200" kern="1200" dirty="0" smtClean="0">
                <a:solidFill>
                  <a:schemeClr val="tx1"/>
                </a:solidFill>
                <a:effectLst/>
                <a:latin typeface="+mn-lt"/>
                <a:ea typeface="+mn-ea"/>
                <a:cs typeface="+mn-cs"/>
              </a:rPr>
              <a:t>In order for research findings to be useful for decisionmaking, the study protocol should clearly articulate the decisions or actions for which stakeholders seek new scientific evidence. While only some studies may be sufficiently robust for making decisions or taking action, statements that describe the stakeholders’ decisions will assist those who read the protocol to understand the rationale for the study and its potential for informing decisions or translation of the findings into changes in health care practices. If stakeholders have a need to make decisions within a critical time frame for regulatory, ethical, or other reasons, this interval should be expressed to researchers and described in the protocol. In writing this section of the protocol, investigators should ask stakeholders to describe the context in which the decision will be made or actions will be taken. This context includes the background and rationale for the decision, key areas of uncertainty and controversies surrounding the decision, how scientific evidence will be used to inform the decision, the process stakeholders will use to reach decisions based on scientific evidence, and a description of the key stakeholders who will use or potentially be affected by the decision. In addition, this initial step begins to clarify the number of analyses that will be necessary to generate the evidence that stakeholders need to make a decision or take other actions with sufficient certainty in the outcomes of interest.</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Reference:</a:t>
            </a: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2661441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p:spPr>
        <p:txBody>
          <a:bodyPr>
            <a:normAutofit fontScale="92500"/>
          </a:bodyPr>
          <a:lstStyle/>
          <a:p>
            <a:r>
              <a:rPr lang="en-US" b="1" dirty="0" smtClean="0"/>
              <a:t>Synthesize Current Knowledge</a:t>
            </a:r>
            <a:r>
              <a:rPr lang="en-US" b="1" baseline="0" dirty="0" smtClean="0"/>
              <a:t> Base</a:t>
            </a:r>
            <a:endParaRPr lang="en-US" b="0" baseline="0" dirty="0" smtClean="0"/>
          </a:p>
          <a:p>
            <a:r>
              <a:rPr lang="en-US" sz="1200" kern="1200" dirty="0" smtClean="0">
                <a:solidFill>
                  <a:schemeClr val="tx1"/>
                </a:solidFill>
                <a:effectLst/>
                <a:latin typeface="+mn-lt"/>
                <a:ea typeface="+mn-ea"/>
                <a:cs typeface="+mn-cs"/>
              </a:rPr>
              <a:t>In designing a new study, investigators should conduct a comprehensive review of the literature, critically appraise published studies, and synthesize what is known as it relates to the research objectives. Specifically, investigators should summarize in the protocol what is known about the efficacy, effectiveness, and safety of the interventions and about the outcomes being studied.</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Relevant questions to ask to assess the current knowledge base for developing an observational comparative effectiveness research study protocol are: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What are the most relevant studies and guidelines about the interventions, and why are these studies relevant to the protocol (e.g., because of the study findings, time period conducted, populations studied, etc.)?</a:t>
            </a:r>
            <a:endParaRPr lang="en-US" dirty="0" smtClean="0">
              <a:effectLst/>
            </a:endParaRPr>
          </a:p>
          <a:p>
            <a:pPr lvl="0"/>
            <a:r>
              <a:rPr lang="en-US" sz="1200" kern="1200" dirty="0" smtClean="0">
                <a:solidFill>
                  <a:schemeClr val="tx1"/>
                </a:solidFill>
                <a:effectLst/>
                <a:latin typeface="+mn-lt"/>
                <a:ea typeface="+mn-ea"/>
                <a:cs typeface="+mn-cs"/>
              </a:rPr>
              <a:t>- Are there differences in recommendations from clinical guidelines that would indicate clinical equipoise?</a:t>
            </a:r>
            <a:endParaRPr lang="en-US" dirty="0" smtClean="0">
              <a:effectLst/>
            </a:endParaRPr>
          </a:p>
          <a:p>
            <a:pPr lvl="0"/>
            <a:r>
              <a:rPr lang="en-US" sz="1200" kern="1200" dirty="0" smtClean="0">
                <a:solidFill>
                  <a:schemeClr val="tx1"/>
                </a:solidFill>
                <a:effectLst/>
                <a:latin typeface="+mn-lt"/>
                <a:ea typeface="+mn-ea"/>
                <a:cs typeface="+mn-cs"/>
              </a:rPr>
              <a:t>- What else is known about the expected effects of the interventions based on current understanding of the pathophysiology of the targeted condition?</a:t>
            </a:r>
            <a:endParaRPr lang="en-US" dirty="0" smtClean="0">
              <a:effectLst/>
            </a:endParaRPr>
          </a:p>
          <a:p>
            <a:pPr lvl="0"/>
            <a:r>
              <a:rPr lang="en-US" sz="1200" kern="1200" dirty="0" smtClean="0">
                <a:solidFill>
                  <a:schemeClr val="tx1"/>
                </a:solidFill>
                <a:effectLst/>
                <a:latin typeface="+mn-lt"/>
                <a:ea typeface="+mn-ea"/>
                <a:cs typeface="+mn-cs"/>
              </a:rPr>
              <a:t>- What do clinical experts say about gaps in current knowledge?</a:t>
            </a:r>
            <a:endParaRPr lang="en-US" dirty="0" smtClean="0">
              <a:effectLst/>
            </a:endParaRPr>
          </a:p>
          <a:p>
            <a:endParaRPr lang="en-US" b="1" dirty="0" smtClean="0"/>
          </a:p>
          <a:p>
            <a:r>
              <a:rPr lang="en-US" b="0" dirty="0" smtClean="0"/>
              <a:t>Reference:</a:t>
            </a:r>
            <a:r>
              <a:rPr lang="en-US" b="0" baseline="0" dirty="0" smtClean="0"/>
              <a:t> </a:t>
            </a:r>
          </a:p>
          <a:p>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407376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1" fontAlgn="auto" latinLnBrk="0" hangingPunct="1">
              <a:lnSpc>
                <a:spcPct val="11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Conceptualize</a:t>
            </a:r>
            <a:r>
              <a:rPr lang="en-US" sz="1200" b="1" kern="1200" baseline="0" dirty="0" smtClean="0">
                <a:solidFill>
                  <a:schemeClr val="tx1"/>
                </a:solidFill>
                <a:effectLst/>
                <a:latin typeface="+mn-lt"/>
                <a:ea typeface="+mn-ea"/>
                <a:cs typeface="+mn-cs"/>
              </a:rPr>
              <a:t> the Research Problem</a:t>
            </a:r>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1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designing studies for addressing stakeholders’ questions, investigators should engage multiple stakeholders in discussions about how the research problem is conceptualized from the stakeholders’ perspective. Together, investigators and stakeholders should work collaboratively to determine the major objectives of the study based on the health care decisions facing stakeholders. In order to conceptualize the problem, stakeholders and other experts should be asked to describe the potential relationships between the intervention and important health outcomes. Likewise, stakeholders, investigators, and other experts should be asked to enumerate all major assumptions that affect the conceptualization of the research problem but will not be directly examined in the study. Based on the conceptualization of the research problem, investigators and stakeholders should make use of applicable scientific theory in designing the study protocol and developing the analytic plan. In addition, the research team should work with stakeholders to develop a conceptual model or framework to guide the implementation of the study.</a:t>
            </a:r>
            <a:endParaRPr lang="en-US" dirty="0" smtClean="0"/>
          </a:p>
          <a:p>
            <a:pPr>
              <a:lnSpc>
                <a:spcPct val="110000"/>
              </a:lnSpc>
            </a:pPr>
            <a:endParaRPr lang="en-US" dirty="0" smtClean="0"/>
          </a:p>
          <a:p>
            <a:pPr>
              <a:lnSpc>
                <a:spcPct val="110000"/>
              </a:lnSpc>
            </a:pPr>
            <a:r>
              <a:rPr lang="en-US" dirty="0" smtClean="0"/>
              <a:t>Reference:</a:t>
            </a:r>
          </a:p>
          <a:p>
            <a:pPr>
              <a:lnSpc>
                <a:spcPct val="110000"/>
              </a:lnSpc>
            </a:pPr>
            <a:r>
              <a:rPr lang="en-US" dirty="0" smtClean="0"/>
              <a:t>Smith SR. Study objectives and questions.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dirty="0"/>
          </a:p>
        </p:txBody>
      </p:sp>
    </p:spTree>
    <p:extLst>
      <p:ext uri="{BB962C8B-B14F-4D97-AF65-F5344CB8AC3E}">
        <p14:creationId xmlns:p14="http://schemas.microsoft.com/office/powerpoint/2010/main" val="1223778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000" b="1" dirty="0" smtClean="0"/>
              <a:t>Determine the Stage</a:t>
            </a:r>
            <a:r>
              <a:rPr lang="en-US" sz="1000" b="1" baseline="0" dirty="0" smtClean="0"/>
              <a:t> of Knowledge Development</a:t>
            </a:r>
            <a:endParaRPr lang="en-US" sz="1000" b="0" baseline="0" dirty="0" smtClean="0"/>
          </a:p>
          <a:p>
            <a:pPr marL="0" marR="0" indent="0" algn="l" defTabSz="914400" rtl="0" eaLnBrk="1" fontAlgn="auto" latinLnBrk="0" hangingPunct="1">
              <a:spcBef>
                <a:spcPts val="0"/>
              </a:spcBef>
              <a:spcAft>
                <a:spcPts val="0"/>
              </a:spcAft>
              <a:buClrTx/>
              <a:buSzTx/>
              <a:buFontTx/>
              <a:buNone/>
              <a:tabLst/>
              <a:defRPr/>
            </a:pPr>
            <a:r>
              <a:rPr lang="en-US" sz="1000" kern="1200" dirty="0" smtClean="0">
                <a:solidFill>
                  <a:schemeClr val="tx1"/>
                </a:solidFill>
                <a:effectLst/>
                <a:latin typeface="+mn-lt"/>
                <a:ea typeface="+mn-ea"/>
                <a:cs typeface="+mn-cs"/>
              </a:rPr>
              <a:t>The scientific method is a process of observation and experimentation in order for the evidence base to be expanded as new knowledge is developed. Therefore, stakeholders and investigators should consider whether a </a:t>
            </a:r>
            <a:r>
              <a:rPr lang="en-US" sz="1000" i="1" kern="1200" dirty="0" smtClean="0">
                <a:solidFill>
                  <a:schemeClr val="tx1"/>
                </a:solidFill>
                <a:effectLst/>
                <a:latin typeface="+mn-lt"/>
                <a:ea typeface="+mn-ea"/>
                <a:cs typeface="+mn-cs"/>
              </a:rPr>
              <a:t>program of research</a:t>
            </a:r>
            <a:r>
              <a:rPr lang="en-US" sz="1000" kern="1200" dirty="0" smtClean="0">
                <a:solidFill>
                  <a:schemeClr val="tx1"/>
                </a:solidFill>
                <a:effectLst/>
                <a:latin typeface="+mn-lt"/>
                <a:ea typeface="+mn-ea"/>
                <a:cs typeface="+mn-cs"/>
              </a:rPr>
              <a:t> that is comprised of a sequential or concurrent series of studies is needed to adequately make a decision, rather than a single study. Staging the research into multiple studies and making interim decisions may improve the final decision and allow judicious use of scarce research resources. In some cases, the results of preliminary studies, descriptive epidemiology, or pilot work may be helpful for making interim decisions and designing further research. Overall, a planned series of related studies or a program of research may be needed to adequately address stakeholders’ decisions. It</a:t>
            </a:r>
            <a:r>
              <a:rPr lang="en-US" sz="1000" kern="1200" baseline="0" dirty="0" smtClean="0">
                <a:solidFill>
                  <a:schemeClr val="tx1"/>
                </a:solidFill>
                <a:effectLst/>
                <a:latin typeface="+mn-lt"/>
                <a:ea typeface="+mn-ea"/>
                <a:cs typeface="+mn-cs"/>
              </a:rPr>
              <a:t> m</a:t>
            </a:r>
            <a:r>
              <a:rPr lang="en-US" sz="1000" kern="1200" dirty="0" smtClean="0">
                <a:solidFill>
                  <a:schemeClr val="tx1"/>
                </a:solidFill>
                <a:effectLst/>
                <a:latin typeface="+mn-lt"/>
                <a:ea typeface="+mn-ea"/>
                <a:cs typeface="+mn-cs"/>
              </a:rPr>
              <a:t>ay be prudent to stage research in a way that allows for interim decisions and sequentially more rigorous studies.</a:t>
            </a:r>
          </a:p>
          <a:p>
            <a:endParaRPr lang="en-US" sz="1000" b="1" dirty="0" smtClean="0"/>
          </a:p>
          <a:p>
            <a:r>
              <a:rPr lang="en-US" sz="1000" kern="1200" dirty="0" smtClean="0">
                <a:solidFill>
                  <a:schemeClr val="tx1"/>
                </a:solidFill>
                <a:effectLst/>
                <a:latin typeface="+mn-lt"/>
                <a:ea typeface="+mn-ea"/>
                <a:cs typeface="+mn-cs"/>
              </a:rPr>
              <a:t>Below is one potential categorization for the stage of knowledge development as it relates to informing decisions about questions of comparative effectiveness:</a:t>
            </a:r>
          </a:p>
          <a:p>
            <a:endParaRPr lang="en-US" sz="1000" kern="1200" dirty="0" smtClean="0">
              <a:solidFill>
                <a:schemeClr val="tx1"/>
              </a:solidFill>
              <a:effectLst/>
              <a:latin typeface="+mn-lt"/>
              <a:ea typeface="+mn-ea"/>
              <a:cs typeface="+mn-cs"/>
            </a:endParaRPr>
          </a:p>
          <a:p>
            <a:pPr lvl="0"/>
            <a:r>
              <a:rPr lang="en-US" sz="1000" kern="1200" dirty="0" smtClean="0">
                <a:solidFill>
                  <a:schemeClr val="tx1"/>
                </a:solidFill>
                <a:effectLst/>
                <a:latin typeface="+mn-lt"/>
                <a:ea typeface="+mn-ea"/>
                <a:cs typeface="+mn-cs"/>
              </a:rPr>
              <a:t>1. Descriptive analysis</a:t>
            </a:r>
            <a:endParaRPr lang="en-US" sz="1000" dirty="0" smtClean="0">
              <a:effectLst/>
            </a:endParaRPr>
          </a:p>
          <a:p>
            <a:pPr lvl="0"/>
            <a:r>
              <a:rPr lang="en-US" sz="1000" kern="1200" dirty="0" smtClean="0">
                <a:solidFill>
                  <a:schemeClr val="tx1"/>
                </a:solidFill>
                <a:effectLst/>
                <a:latin typeface="+mn-lt"/>
                <a:ea typeface="+mn-ea"/>
                <a:cs typeface="+mn-cs"/>
              </a:rPr>
              <a:t>2. Hypothesis generation</a:t>
            </a:r>
            <a:endParaRPr lang="en-US" sz="1000" dirty="0" smtClean="0">
              <a:effectLst/>
            </a:endParaRPr>
          </a:p>
          <a:p>
            <a:pPr lvl="0"/>
            <a:r>
              <a:rPr lang="en-US" sz="1000" kern="1200" dirty="0" smtClean="0">
                <a:solidFill>
                  <a:schemeClr val="tx1"/>
                </a:solidFill>
                <a:effectLst/>
                <a:latin typeface="+mn-lt"/>
                <a:ea typeface="+mn-ea"/>
                <a:cs typeface="+mn-cs"/>
              </a:rPr>
              <a:t>3. Feasibility studies/proof of concept</a:t>
            </a:r>
            <a:endParaRPr lang="en-US" sz="1000" dirty="0" smtClean="0">
              <a:effectLst/>
            </a:endParaRPr>
          </a:p>
          <a:p>
            <a:pPr lvl="0"/>
            <a:r>
              <a:rPr lang="en-US" sz="1000" kern="1200" dirty="0" smtClean="0">
                <a:solidFill>
                  <a:schemeClr val="tx1"/>
                </a:solidFill>
                <a:effectLst/>
                <a:latin typeface="+mn-lt"/>
                <a:ea typeface="+mn-ea"/>
                <a:cs typeface="+mn-cs"/>
              </a:rPr>
              <a:t>4. Hypothesis supporting</a:t>
            </a:r>
            <a:endParaRPr lang="en-US" sz="1000" dirty="0" smtClean="0">
              <a:effectLst/>
            </a:endParaRPr>
          </a:p>
          <a:p>
            <a:pPr lvl="0"/>
            <a:r>
              <a:rPr lang="en-US" sz="1000" kern="1200" dirty="0" smtClean="0">
                <a:solidFill>
                  <a:schemeClr val="tx1"/>
                </a:solidFill>
                <a:effectLst/>
                <a:latin typeface="+mn-lt"/>
                <a:ea typeface="+mn-ea"/>
                <a:cs typeface="+mn-cs"/>
              </a:rPr>
              <a:t>5. Hypothesis testing</a:t>
            </a:r>
            <a:endParaRPr lang="en-US" sz="1000" dirty="0" smtClean="0">
              <a:effectLst/>
            </a:endParaRPr>
          </a:p>
          <a:p>
            <a:endParaRPr lang="en-US" sz="1000" b="1" dirty="0" smtClean="0"/>
          </a:p>
          <a:p>
            <a:r>
              <a:rPr lang="en-US" sz="1000" b="0" dirty="0" smtClean="0"/>
              <a:t>Reference:</a:t>
            </a:r>
            <a:endParaRPr lang="en-US" sz="1000" b="0" baseline="0" dirty="0" smtClean="0"/>
          </a:p>
          <a:p>
            <a:r>
              <a:rPr lang="en-US" sz="1000" dirty="0" smtClean="0"/>
              <a:t>Smith SR. Study objectives and questions. In: </a:t>
            </a:r>
            <a:r>
              <a:rPr lang="en-US" sz="1000" dirty="0" err="1" smtClean="0"/>
              <a:t>Velentgas</a:t>
            </a:r>
            <a:r>
              <a:rPr lang="en-US" sz="1000"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sz="1000" dirty="0"/>
          </a:p>
        </p:txBody>
      </p:sp>
    </p:spTree>
    <p:extLst>
      <p:ext uri="{BB962C8B-B14F-4D97-AF65-F5344CB8AC3E}">
        <p14:creationId xmlns:p14="http://schemas.microsoft.com/office/powerpoint/2010/main" val="675453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b="1" kern="1200" dirty="0" smtClean="0">
                <a:solidFill>
                  <a:schemeClr val="tx1"/>
                </a:solidFill>
                <a:effectLst/>
                <a:latin typeface="+mn-lt"/>
                <a:ea typeface="+mn-ea"/>
                <a:cs typeface="+mn-cs"/>
              </a:rPr>
              <a:t>Defining and Refining</a:t>
            </a:r>
            <a:r>
              <a:rPr lang="en-US" sz="800" b="1" kern="1200" baseline="0" dirty="0" smtClean="0">
                <a:solidFill>
                  <a:schemeClr val="tx1"/>
                </a:solidFill>
                <a:effectLst/>
                <a:latin typeface="+mn-lt"/>
                <a:ea typeface="+mn-ea"/>
                <a:cs typeface="+mn-cs"/>
              </a:rPr>
              <a:t> Study Questions Using the PICOTS Framework</a:t>
            </a:r>
            <a:endParaRPr lang="en-US" sz="800" b="1" kern="1200" dirty="0" smtClean="0">
              <a:solidFill>
                <a:schemeClr val="tx1"/>
              </a:solidFill>
              <a:effectLst/>
              <a:latin typeface="+mn-lt"/>
              <a:ea typeface="+mn-ea"/>
              <a:cs typeface="+mn-cs"/>
            </a:endParaRPr>
          </a:p>
          <a:p>
            <a:r>
              <a:rPr lang="en-US" sz="800" kern="1200" dirty="0" smtClean="0">
                <a:solidFill>
                  <a:schemeClr val="tx1"/>
                </a:solidFill>
                <a:effectLst/>
                <a:latin typeface="+mn-lt"/>
                <a:ea typeface="+mn-ea"/>
                <a:cs typeface="+mn-cs"/>
              </a:rPr>
              <a:t>In working with stakeholders to develop research questions that can be studied with scientific methods, stakeholders may be asked to identify six key components of the research questions that will form the basis for designing the study. These components are reflected in the PICOTS typology. These components represent the critical elements that will help investigators design a study that will be able to address the stakeholders’ needs. Additional references that expand upon how to frame research questions can be found in the literature.</a:t>
            </a:r>
            <a:endParaRPr lang="en-US" sz="800" kern="1200" baseline="0" dirty="0" smtClean="0">
              <a:solidFill>
                <a:schemeClr val="tx1"/>
              </a:solidFill>
              <a:effectLst/>
              <a:latin typeface="+mn-lt"/>
              <a:ea typeface="+mn-ea"/>
              <a:cs typeface="+mn-cs"/>
            </a:endParaRPr>
          </a:p>
          <a:p>
            <a:endParaRPr lang="en-US" sz="800" kern="1200" baseline="0" dirty="0" smtClean="0">
              <a:solidFill>
                <a:schemeClr val="tx1"/>
              </a:solidFill>
              <a:effectLst/>
              <a:latin typeface="+mn-lt"/>
              <a:ea typeface="+mn-ea"/>
              <a:cs typeface="+mn-cs"/>
            </a:endParaRPr>
          </a:p>
          <a:p>
            <a:r>
              <a:rPr lang="en-US" sz="800" kern="1200" dirty="0" smtClean="0">
                <a:solidFill>
                  <a:schemeClr val="tx1"/>
                </a:solidFill>
                <a:effectLst/>
                <a:latin typeface="+mn-lt"/>
                <a:ea typeface="+mn-ea"/>
                <a:cs typeface="+mn-cs"/>
              </a:rPr>
              <a:t>The PICOTS typology outlines the key parts of the research questions that the study will be designed to address. As new research protocols are developed, these questions can be presented in preliminary format and then refined as other steps in the process are implemented. After the preliminary questions are refined, investigators should examine the questions to make sure that they will meet the needs of the stakeholders. In addition, they should assess whether the questions can be answered within the time frame allotted and with the resources that are available for the study.</a:t>
            </a:r>
          </a:p>
          <a:p>
            <a:endParaRPr lang="en-US" sz="800" kern="1200" dirty="0" smtClean="0">
              <a:solidFill>
                <a:schemeClr val="tx1"/>
              </a:solidFill>
              <a:effectLst/>
              <a:latin typeface="+mn-lt"/>
              <a:ea typeface="+mn-ea"/>
              <a:cs typeface="+mn-cs"/>
            </a:endParaRPr>
          </a:p>
          <a:p>
            <a:r>
              <a:rPr lang="en-US" sz="800" kern="1200" dirty="0" smtClean="0">
                <a:solidFill>
                  <a:schemeClr val="tx1"/>
                </a:solidFill>
                <a:effectLst/>
                <a:latin typeface="+mn-lt"/>
                <a:ea typeface="+mn-ea"/>
                <a:cs typeface="+mn-cs"/>
              </a:rPr>
              <a:t>References:</a:t>
            </a:r>
          </a:p>
          <a:p>
            <a:r>
              <a:rPr lang="en-US" sz="800" dirty="0" smtClean="0"/>
              <a:t>Smith SR. Study objectives and questions. In: </a:t>
            </a:r>
            <a:r>
              <a:rPr lang="en-US" sz="800" dirty="0" err="1" smtClean="0"/>
              <a:t>Velentgas</a:t>
            </a:r>
            <a:r>
              <a:rPr lang="en-US" sz="800"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p>
          <a:p>
            <a:endParaRPr lang="en-US" sz="800" kern="1200" dirty="0" smtClean="0">
              <a:solidFill>
                <a:schemeClr val="tx1"/>
              </a:solidFill>
              <a:effectLst/>
              <a:latin typeface="+mn-lt"/>
              <a:ea typeface="+mn-ea"/>
              <a:cs typeface="+mn-cs"/>
            </a:endParaRPr>
          </a:p>
          <a:p>
            <a:pPr marL="0" marR="0" lvl="0" indent="0" algn="l" defTabSz="914400" rtl="0" eaLnBrk="1" fontAlgn="auto" latinLnBrk="0" hangingPunct="1">
              <a:spcBef>
                <a:spcPts val="0"/>
              </a:spcBef>
              <a:spcAft>
                <a:spcPts val="0"/>
              </a:spcAft>
              <a:buClrTx/>
              <a:buSzTx/>
              <a:buFontTx/>
              <a:buNone/>
              <a:tabLst/>
              <a:defRPr/>
            </a:pPr>
            <a:r>
              <a:rPr lang="en-US" sz="800" kern="1200" dirty="0" smtClean="0">
                <a:solidFill>
                  <a:schemeClr val="tx1"/>
                </a:solidFill>
                <a:effectLst/>
                <a:latin typeface="+mn-lt"/>
                <a:ea typeface="+mn-ea"/>
                <a:cs typeface="+mn-cs"/>
              </a:rPr>
              <a:t>Parfrey P, Ravani P. On framing the research question and choosing the appropriate research design. Methods Mol Biol 2009;473:1-17. </a:t>
            </a:r>
            <a:r>
              <a:rPr lang="en-US" sz="800" dirty="0" smtClean="0"/>
              <a:t>PMID: 19160729.</a:t>
            </a:r>
            <a:br>
              <a:rPr lang="en-US" sz="800" dirty="0" smtClean="0"/>
            </a:b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rPr>
              <a:t>http://www.ncbi.nlm.nih.gov/pubmed/19160729</a:t>
            </a:r>
            <a:endParaRPr lang="en-US" sz="800" dirty="0" smtClean="0"/>
          </a:p>
          <a:p>
            <a:endParaRPr lang="en-US" sz="800" kern="1200" dirty="0" smtClean="0">
              <a:solidFill>
                <a:schemeClr val="tx1"/>
              </a:solidFill>
              <a:effectLst/>
              <a:latin typeface="+mn-lt"/>
              <a:ea typeface="+mn-ea"/>
              <a:cs typeface="+mn-cs"/>
            </a:endParaRPr>
          </a:p>
          <a:p>
            <a:pPr marL="0" marR="0" lvl="0" indent="0" algn="l" defTabSz="914400" rtl="0" eaLnBrk="1" fontAlgn="auto" latinLnBrk="0" hangingPunct="1">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Richardson WS, Wilson MC, Nishikawa J, et al. The well-built clinical question: a key to evidence-based decisions. ACP J Club. 1995 Nov-Dec;123(3):A12-3.</a:t>
            </a:r>
          </a:p>
          <a:p>
            <a:pPr marL="0" marR="0" lvl="0" indent="0" algn="l" defTabSz="914400" rtl="0" eaLnBrk="1" fontAlgn="auto" latinLnBrk="0" hangingPunct="1">
              <a:spcBef>
                <a:spcPts val="0"/>
              </a:spcBef>
              <a:spcAft>
                <a:spcPts val="0"/>
              </a:spcAft>
              <a:buClrTx/>
              <a:buSzTx/>
              <a:buFontTx/>
              <a:buNone/>
              <a:tabLst/>
              <a:defRPr/>
            </a:pPr>
            <a:endParaRPr kumimoji="0" lang="en-US" sz="800" b="0" i="0" u="sng" strike="noStrike" kern="1200" cap="none" spc="0" normalizeH="0" baseline="0" noProof="0" dirty="0" smtClean="0">
              <a:ln>
                <a:noFill/>
              </a:ln>
              <a:solidFill>
                <a:prstClr val="black"/>
              </a:solidFill>
              <a:effectLst/>
              <a:uLnTx/>
              <a:uFillTx/>
              <a:latin typeface="+mn-lt"/>
              <a:ea typeface="+mn-ea"/>
              <a:cs typeface="+mn-cs"/>
            </a:endParaRPr>
          </a:p>
          <a:p>
            <a:r>
              <a:rPr lang="en-US" sz="800" kern="1200" dirty="0" smtClean="0">
                <a:solidFill>
                  <a:schemeClr val="tx1"/>
                </a:solidFill>
                <a:effectLst/>
                <a:latin typeface="+mn-lt"/>
                <a:ea typeface="+mn-ea"/>
                <a:cs typeface="+mn-cs"/>
              </a:rPr>
              <a:t>Thabane L, Thomas T, Ye C, et al. Posing the research question: not so simple. Can J Anaesth 2009 Jan;56(1):71-9. </a:t>
            </a:r>
            <a:r>
              <a:rPr lang="en-US" sz="800" dirty="0" smtClean="0"/>
              <a:t>PMID: 19247780. </a:t>
            </a:r>
          </a:p>
          <a:p>
            <a:pPr marL="0" marR="0" lvl="0" indent="0" algn="l" defTabSz="914400" rtl="0" eaLnBrk="1" fontAlgn="auto" latinLnBrk="0" hangingPunct="1">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rPr>
              <a:t>http://www.ncbi.nlm.nih.gov/pubmed/19247780</a:t>
            </a:r>
          </a:p>
          <a:p>
            <a:endParaRPr lang="en-US" sz="800" dirty="0" smtClean="0"/>
          </a:p>
        </p:txBody>
      </p:sp>
    </p:spTree>
    <p:extLst>
      <p:ext uri="{BB962C8B-B14F-4D97-AF65-F5344CB8AC3E}">
        <p14:creationId xmlns:p14="http://schemas.microsoft.com/office/powerpoint/2010/main" val="3426363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b="1" dirty="0" smtClean="0"/>
              <a:t>Discuss the Evidentiary Need and Uncertainty</a:t>
            </a:r>
            <a:endParaRPr lang="en-US" sz="1100" b="0" dirty="0" smtClean="0"/>
          </a:p>
          <a:p>
            <a:r>
              <a:rPr lang="en-US" sz="1100" kern="1200" dirty="0" smtClean="0">
                <a:solidFill>
                  <a:schemeClr val="tx1"/>
                </a:solidFill>
                <a:effectLst/>
                <a:latin typeface="+mn-lt"/>
                <a:ea typeface="+mn-ea"/>
                <a:cs typeface="+mn-cs"/>
              </a:rPr>
              <a:t>Investigators and stakeholders should discuss the trade-offs of different study designs that may be used to address the research questions. In conceptualizing a study design, it is important for investigators to understand what constitutes sufficient and valid evidence from the stakeholder’s perspective. In other words, what type of evidence will be required to inform the stakeholder’s decision to act or make a conscious decision not to take action? The following are suggested questions to discuss with stakeholders to help elicit the amount of uncertainty that is acceptable to them so that the study design can reach an appropriate level of evidence for the decision at hand:</a:t>
            </a:r>
          </a:p>
          <a:p>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 What level of new scientific evidence is needed by the decisionmaker to make a decision or to take action?</a:t>
            </a:r>
            <a:endParaRPr lang="en-US" sz="1100" dirty="0" smtClean="0">
              <a:effectLst/>
            </a:endParaRPr>
          </a:p>
          <a:p>
            <a:pPr lvl="0"/>
            <a:r>
              <a:rPr lang="en-US" sz="1100" kern="1200" dirty="0" smtClean="0">
                <a:solidFill>
                  <a:schemeClr val="tx1"/>
                </a:solidFill>
                <a:effectLst/>
                <a:latin typeface="+mn-lt"/>
                <a:ea typeface="+mn-ea"/>
                <a:cs typeface="+mn-cs"/>
              </a:rPr>
              <a:t>- What quality of evidence is needed for the decisionmaker to act?</a:t>
            </a:r>
            <a:endParaRPr lang="en-US" sz="1100" dirty="0" smtClean="0">
              <a:effectLst/>
            </a:endParaRPr>
          </a:p>
          <a:p>
            <a:pPr lvl="0"/>
            <a:r>
              <a:rPr lang="en-US" sz="1100" kern="1200" dirty="0" smtClean="0">
                <a:solidFill>
                  <a:schemeClr val="tx1"/>
                </a:solidFill>
                <a:effectLst/>
                <a:latin typeface="+mn-lt"/>
                <a:ea typeface="+mn-ea"/>
                <a:cs typeface="+mn-cs"/>
              </a:rPr>
              <a:t>- What level of certainty of the outcome is needed by the decisionmaker(s)?</a:t>
            </a:r>
            <a:endParaRPr lang="en-US" sz="1100" dirty="0" smtClean="0">
              <a:effectLst/>
            </a:endParaRPr>
          </a:p>
          <a:p>
            <a:pPr lvl="0"/>
            <a:r>
              <a:rPr lang="en-US" sz="1100" kern="1200" dirty="0" smtClean="0">
                <a:solidFill>
                  <a:schemeClr val="tx1"/>
                </a:solidFill>
                <a:effectLst/>
                <a:latin typeface="+mn-lt"/>
                <a:ea typeface="+mn-ea"/>
                <a:cs typeface="+mn-cs"/>
              </a:rPr>
              <a:t>- How specific does the evidence need to be?</a:t>
            </a:r>
            <a:endParaRPr lang="en-US" sz="1100" dirty="0" smtClean="0">
              <a:effectLst/>
            </a:endParaRPr>
          </a:p>
          <a:p>
            <a:pPr lvl="0"/>
            <a:r>
              <a:rPr lang="en-US" sz="1100" kern="1200" dirty="0" smtClean="0">
                <a:solidFill>
                  <a:schemeClr val="tx1"/>
                </a:solidFill>
                <a:effectLst/>
                <a:latin typeface="+mn-lt"/>
                <a:ea typeface="+mn-ea"/>
                <a:cs typeface="+mn-cs"/>
              </a:rPr>
              <a:t>- Will decisions require the consensus of multiple parties?</a:t>
            </a:r>
          </a:p>
          <a:p>
            <a:pPr lvl="0"/>
            <a:endParaRPr lang="en-US" sz="1100"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Reference:</a:t>
            </a:r>
          </a:p>
          <a:p>
            <a:r>
              <a:rPr lang="en-US" sz="1100" dirty="0" smtClean="0"/>
              <a:t>Smith SR. Study objectives and questions. In: </a:t>
            </a:r>
            <a:r>
              <a:rPr lang="en-US" sz="1100" dirty="0" err="1" smtClean="0"/>
              <a:t>Velentgas</a:t>
            </a:r>
            <a:r>
              <a:rPr lang="en-US" sz="1100" dirty="0" smtClean="0"/>
              <a:t> P and Dreyer NA, eds. Developing a Protocol for Observational Comparative Effectiveness Research: A User's Guide. Rockville, MD: Agency for Healthcare Research and Quality; January 2013. p. 7-20. AHRQ Publication No. 12-EHC099. Available at www.effectivehealthcare.ahrq.gov/Methods-OCER.cfm.</a:t>
            </a:r>
            <a:endParaRPr lang="en-US" sz="1100" dirty="0"/>
          </a:p>
        </p:txBody>
      </p:sp>
    </p:spTree>
    <p:extLst>
      <p:ext uri="{BB962C8B-B14F-4D97-AF65-F5344CB8AC3E}">
        <p14:creationId xmlns:p14="http://schemas.microsoft.com/office/powerpoint/2010/main" val="2961242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604525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934119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1504508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4344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400879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56647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509912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046072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1287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17176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2339454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74102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7151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3068648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3458111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37313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20359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70551903"/>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dirty="0">
              <a:solidFill>
                <a:srgbClr val="000000"/>
              </a:solidFill>
              <a:ea typeface="ＭＳ Ｐゴシック" pitchFamily="34" charset="-128"/>
              <a:cs typeface="Arial" charset="0"/>
            </a:endParaRPr>
          </a:p>
        </p:txBody>
      </p:sp>
    </p:spTree>
    <p:extLst>
      <p:ext uri="{BB962C8B-B14F-4D97-AF65-F5344CB8AC3E}">
        <p14:creationId xmlns:p14="http://schemas.microsoft.com/office/powerpoint/2010/main" val="1958346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iming>
    <p:tnLst>
      <p:par>
        <p:cTn xmlns:p14="http://schemas.microsoft.com/office/powerpoint/2010/main" id="1" dur="indefinite" restart="never" nodeType="tmRoot"/>
      </p:par>
    </p:tnLst>
  </p:timing>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Study Objectives and Questions for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extLst>
      <p:ext uri="{BB962C8B-B14F-4D97-AF65-F5344CB8AC3E}">
        <p14:creationId xmlns:p14="http://schemas.microsoft.com/office/powerpoint/2010/main" val="27770798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500" dirty="0" smtClean="0"/>
              <a:t>Discuss the magnitude of effect stakeholders believe represents a meaningful difference between treatment options a priori. </a:t>
            </a:r>
          </a:p>
          <a:p>
            <a:pPr lvl="1"/>
            <a:r>
              <a:rPr lang="en-US" sz="2500" dirty="0"/>
              <a:t>How do patients and other stakeholders define a meaningful difference between interventions?</a:t>
            </a:r>
          </a:p>
          <a:p>
            <a:pPr lvl="1"/>
            <a:r>
              <a:rPr lang="en-US" sz="2500" dirty="0"/>
              <a:t>How do previous studies and reviews define a meaningful difference?</a:t>
            </a:r>
          </a:p>
          <a:p>
            <a:pPr lvl="1"/>
            <a:r>
              <a:rPr lang="en-US" sz="2500" dirty="0"/>
              <a:t>Are patients and other </a:t>
            </a:r>
            <a:r>
              <a:rPr lang="en-US" sz="2500" dirty="0" smtClean="0"/>
              <a:t>stakeholders </a:t>
            </a:r>
            <a:r>
              <a:rPr lang="en-US" sz="2500" dirty="0"/>
              <a:t>interested in superiority or </a:t>
            </a:r>
            <a:r>
              <a:rPr lang="en-US" sz="2500" dirty="0" smtClean="0"/>
              <a:t>noninferiority </a:t>
            </a:r>
            <a:r>
              <a:rPr lang="en-US" sz="2500" dirty="0"/>
              <a:t>as it relates to </a:t>
            </a:r>
            <a:r>
              <a:rPr lang="en-US" sz="2500" dirty="0" smtClean="0"/>
              <a:t>decisionmaking</a:t>
            </a:r>
            <a:r>
              <a:rPr lang="en-US" sz="2500" dirty="0"/>
              <a:t>?</a:t>
            </a:r>
          </a:p>
          <a:p>
            <a:endParaRPr lang="en-US" dirty="0"/>
          </a:p>
        </p:txBody>
      </p:sp>
      <p:sp>
        <p:nvSpPr>
          <p:cNvPr id="3" name="Title 2"/>
          <p:cNvSpPr>
            <a:spLocks noGrp="1"/>
          </p:cNvSpPr>
          <p:nvPr>
            <p:ph type="title"/>
          </p:nvPr>
        </p:nvSpPr>
        <p:spPr/>
        <p:txBody>
          <a:bodyPr/>
          <a:lstStyle/>
          <a:p>
            <a:r>
              <a:rPr lang="en-US" dirty="0" smtClean="0"/>
              <a:t>Specify Magnitude of Effect</a:t>
            </a:r>
            <a:endParaRPr lang="en-US" dirty="0"/>
          </a:p>
        </p:txBody>
      </p:sp>
    </p:spTree>
    <p:extLst>
      <p:ext uri="{BB962C8B-B14F-4D97-AF65-F5344CB8AC3E}">
        <p14:creationId xmlns:p14="http://schemas.microsoft.com/office/powerpoint/2010/main" val="10171578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600" dirty="0" smtClean="0"/>
              <a:t>Study objectives and questions form the basis for observational comparative effectiveness research studies.</a:t>
            </a:r>
          </a:p>
          <a:p>
            <a:r>
              <a:rPr lang="en-US" sz="2600" dirty="0" smtClean="0"/>
              <a:t>Establishing a study objective framework can help conceptualize the research problem and the design of a study. </a:t>
            </a:r>
          </a:p>
          <a:p>
            <a:r>
              <a:rPr lang="en-US" sz="2600" dirty="0" smtClean="0"/>
              <a:t>Implementing the framework involves collaboration between investigators and stakeholders.</a:t>
            </a:r>
          </a:p>
          <a:p>
            <a:r>
              <a:rPr lang="en-US" sz="2600" dirty="0" smtClean="0"/>
              <a:t>Challenges include difficulty identifying, engaging, </a:t>
            </a:r>
            <a:r>
              <a:rPr lang="en-US" sz="2600" dirty="0"/>
              <a:t>or </a:t>
            </a:r>
            <a:r>
              <a:rPr lang="en-US" sz="2600" dirty="0" smtClean="0"/>
              <a:t>managing </a:t>
            </a:r>
            <a:r>
              <a:rPr lang="en-US" sz="2600" dirty="0"/>
              <a:t>all interested </a:t>
            </a:r>
            <a:r>
              <a:rPr lang="en-US" sz="2600" dirty="0" smtClean="0"/>
              <a:t>stakeholders. </a:t>
            </a:r>
            <a:endParaRPr lang="en-US" sz="2600" dirty="0"/>
          </a:p>
        </p:txBody>
      </p:sp>
      <p:sp>
        <p:nvSpPr>
          <p:cNvPr id="3" name="Title 2"/>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7762837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descr="This is the first of two slides. It includes a table of guidance and key considerations for study objective and question formulation in comparative effectiveness research protocols and proposals. Guidance and key considerations include:&#10;&#10;Characterize the primary uses and users of the scientific evidence that will be generated by the study (stakeholders), and how the evidence may be used:&#10;- Explain specific stakeholder decisions or actions that will potentially be informed by the study results&#10;- Describe the evidentiary need of the stakeholders&#10;&#10;Articulate the main study objectives in terms of a highly specific research question or set of related questions that the study will answer:&#10;- Write research questions by identifying the population, intervention, comparator, outcomes, timing, and settings (PICOTS) of interest to the decisionmakers&#10;- Discuss operational definitions and measures to meet the study objectives with stakeholders&#10;&#10;Synthesize the literature and characterize the known effects of the exposures and interventions on patient outcomes"/>
          <p:cNvSpPr>
            <a:spLocks noGrp="1"/>
          </p:cNvSpPr>
          <p:nvPr>
            <p:ph type="title"/>
          </p:nvPr>
        </p:nvSpPr>
        <p:spPr/>
        <p:txBody>
          <a:bodyPr/>
          <a:lstStyle/>
          <a:p>
            <a:r>
              <a:rPr lang="en-US" dirty="0" smtClean="0"/>
              <a:t>Summary Checklist (1 of 2)</a:t>
            </a:r>
            <a:endParaRPr lang="en-US" dirty="0"/>
          </a:p>
        </p:txBody>
      </p:sp>
      <p:graphicFrame>
        <p:nvGraphicFramePr>
          <p:cNvPr id="4" name="Content Placeholder 3" descr="This is the first of two slides. It includes a table of guidance and key considerations for study objective and question formulation in comparative effectiveness research protocols and proposals. Guidance and key considerations include:&#10;&#10;Characterize the primary uses and users of the scientific evidence that will be generated by the study (stakeholders), and how the evidence may be used:&#10;- Explain specific stakeholder decisions or actions that will potentially be informed by the study results&#10;- Describe the evidentiary need of the stakeholders&#10;&#10;Articulate the main study objectives in terms of a highly specific research question or set of related questions that the study will answer:&#10;- Write research questions by identifying the population, intervention, comparator, outcomes, timing, and settings (PICOTS) of interest to the decisionmakers&#10;- Discuss operational definitions and measures to meet the study objectives with stakeholders&#10;&#10;Synthesize the literature and characterize the known effects of the exposures and interventions on patient outcomes"/>
          <p:cNvGraphicFramePr>
            <a:graphicFrameLocks noGrp="1"/>
          </p:cNvGraphicFramePr>
          <p:nvPr>
            <p:ph idx="1"/>
            <p:extLst>
              <p:ext uri="{D42A27DB-BD31-4B8C-83A1-F6EECF244321}">
                <p14:modId xmlns:p14="http://schemas.microsoft.com/office/powerpoint/2010/main" val="4081088791"/>
              </p:ext>
            </p:extLst>
          </p:nvPr>
        </p:nvGraphicFramePr>
        <p:xfrm>
          <a:off x="381000" y="1295400"/>
          <a:ext cx="8382000" cy="4075747"/>
        </p:xfrm>
        <a:graphic>
          <a:graphicData uri="http://schemas.openxmlformats.org/drawingml/2006/table">
            <a:tbl>
              <a:tblPr firstRow="1" firstCol="1" bandRow="1">
                <a:tableStyleId>{C4B1156A-380E-4F78-BDF5-A606A8083BF9}</a:tableStyleId>
              </a:tblPr>
              <a:tblGrid>
                <a:gridCol w="3886200"/>
                <a:gridCol w="4495800"/>
              </a:tblGrid>
              <a:tr h="555778">
                <a:tc>
                  <a:txBody>
                    <a:bodyPr/>
                    <a:lstStyle/>
                    <a:p>
                      <a:pPr marL="0" marR="0" algn="ctr">
                        <a:lnSpc>
                          <a:spcPct val="100000"/>
                        </a:lnSpc>
                        <a:spcBef>
                          <a:spcPts val="0"/>
                        </a:spcBef>
                        <a:spcAft>
                          <a:spcPts val="0"/>
                        </a:spcAft>
                      </a:pPr>
                      <a:r>
                        <a:rPr lang="en-US" sz="1700" u="none" dirty="0" smtClean="0">
                          <a:solidFill>
                            <a:schemeClr val="tx1"/>
                          </a:solidFill>
                          <a:effectLst/>
                        </a:rPr>
                        <a:t>Guidance</a:t>
                      </a:r>
                    </a:p>
                  </a:txBody>
                  <a:tcPr marL="66279" marR="66279" marT="0" marB="0" anchor="ctr"/>
                </a:tc>
                <a:tc>
                  <a:txBody>
                    <a:bodyPr/>
                    <a:lstStyle/>
                    <a:p>
                      <a:pPr marL="0" marR="0" algn="ctr">
                        <a:lnSpc>
                          <a:spcPct val="100000"/>
                        </a:lnSpc>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6279" marR="66279" marT="0" marB="0" anchor="ctr"/>
                </a:tc>
              </a:tr>
              <a:tr h="1096809">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Characterize the primary uses and users of the scientific evidence that will be generated by the study (stakeholders</a:t>
                      </a:r>
                      <a:r>
                        <a:rPr lang="en-US" sz="1600" b="0" kern="1200" dirty="0" smtClean="0">
                          <a:solidFill>
                            <a:schemeClr val="tx1"/>
                          </a:solidFill>
                          <a:effectLst/>
                          <a:latin typeface="Times New Roman"/>
                          <a:ea typeface="Calibri"/>
                          <a:cs typeface="Times New Roman"/>
                        </a:rPr>
                        <a:t>) </a:t>
                      </a:r>
                      <a:r>
                        <a:rPr lang="en-US" sz="1600" b="0" kern="1200" dirty="0">
                          <a:solidFill>
                            <a:schemeClr val="tx1"/>
                          </a:solidFill>
                          <a:effectLst/>
                          <a:latin typeface="Times New Roman"/>
                          <a:ea typeface="Calibri"/>
                          <a:cs typeface="Times New Roman"/>
                        </a:rPr>
                        <a:t>and how the evidence may be used</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Explain specific </a:t>
                      </a:r>
                      <a:r>
                        <a:rPr lang="en-US" sz="1600" b="0" kern="1200" dirty="0" smtClean="0">
                          <a:solidFill>
                            <a:schemeClr val="tx1"/>
                          </a:solidFill>
                          <a:effectLst/>
                          <a:latin typeface="Times New Roman"/>
                          <a:ea typeface="Calibri"/>
                          <a:cs typeface="Times New Roman"/>
                        </a:rPr>
                        <a:t>decisions </a:t>
                      </a:r>
                      <a:r>
                        <a:rPr lang="en-US" sz="1600" b="0" kern="1200" dirty="0">
                          <a:solidFill>
                            <a:schemeClr val="tx1"/>
                          </a:solidFill>
                          <a:effectLst/>
                          <a:latin typeface="Times New Roman"/>
                          <a:ea typeface="Calibri"/>
                          <a:cs typeface="Times New Roman"/>
                        </a:rPr>
                        <a:t>or actions </a:t>
                      </a:r>
                      <a:r>
                        <a:rPr lang="en-US" sz="1600" b="0" kern="1200" dirty="0" smtClean="0">
                          <a:solidFill>
                            <a:schemeClr val="tx1"/>
                          </a:solidFill>
                          <a:effectLst/>
                          <a:latin typeface="Times New Roman"/>
                          <a:ea typeface="Calibri"/>
                          <a:cs typeface="Times New Roman"/>
                        </a:rPr>
                        <a:t>by stakeholders that </a:t>
                      </a:r>
                      <a:r>
                        <a:rPr lang="en-US" sz="1600" b="0" kern="1200" dirty="0">
                          <a:solidFill>
                            <a:schemeClr val="tx1"/>
                          </a:solidFill>
                          <a:effectLst/>
                          <a:latin typeface="Times New Roman"/>
                          <a:ea typeface="Calibri"/>
                          <a:cs typeface="Times New Roman"/>
                        </a:rPr>
                        <a:t>will potentially be informed by the study results</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Describe the evidentiary need of the stakeholders</a:t>
                      </a:r>
                    </a:p>
                  </a:txBody>
                  <a:tcPr marL="45720" marR="45720"/>
                </a:tc>
              </a:tr>
              <a:tr h="1600200">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Articulate the main study objectives in terms of a highly specific research question or set of related questions that the study will answer</a:t>
                      </a:r>
                    </a:p>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 </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Write research questions by identifying the population, intervention, comparator, outcomes, timing, and settings </a:t>
                      </a:r>
                      <a:r>
                        <a:rPr lang="en-US" sz="1600" b="0" kern="1200" dirty="0" smtClean="0">
                          <a:solidFill>
                            <a:schemeClr val="tx1"/>
                          </a:solidFill>
                          <a:effectLst/>
                          <a:latin typeface="Times New Roman"/>
                          <a:ea typeface="Calibri"/>
                          <a:cs typeface="Times New Roman"/>
                        </a:rPr>
                        <a:t>(PICOTS) of </a:t>
                      </a:r>
                      <a:r>
                        <a:rPr lang="en-US" sz="1600" b="0" kern="1200" dirty="0">
                          <a:solidFill>
                            <a:schemeClr val="tx1"/>
                          </a:solidFill>
                          <a:effectLst/>
                          <a:latin typeface="Times New Roman"/>
                          <a:ea typeface="Calibri"/>
                          <a:cs typeface="Times New Roman"/>
                        </a:rPr>
                        <a:t>interest to the </a:t>
                      </a:r>
                      <a:r>
                        <a:rPr lang="en-US" sz="1600" b="0" kern="1200" dirty="0" smtClean="0">
                          <a:solidFill>
                            <a:schemeClr val="tx1"/>
                          </a:solidFill>
                          <a:effectLst/>
                          <a:latin typeface="Times New Roman"/>
                          <a:ea typeface="Calibri"/>
                          <a:cs typeface="Times New Roman"/>
                        </a:rPr>
                        <a:t>decisionmakers</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Discuss operational definitions and measures to meet the study objectives with stakeholders</a:t>
                      </a:r>
                    </a:p>
                  </a:txBody>
                  <a:tcPr marL="45720" marR="45720"/>
                </a:tc>
              </a:tr>
              <a:tr h="789536">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Synthesize the literature and characterize the known effects of the exposures and interventions on patient </a:t>
                      </a:r>
                      <a:r>
                        <a:rPr lang="en-US" sz="1600" b="0" kern="1200" dirty="0" smtClean="0">
                          <a:solidFill>
                            <a:schemeClr val="tx1"/>
                          </a:solidFill>
                          <a:effectLst/>
                          <a:latin typeface="Times New Roman"/>
                          <a:ea typeface="Calibri"/>
                          <a:cs typeface="Times New Roman"/>
                        </a:rPr>
                        <a:t>outcomes</a:t>
                      </a:r>
                      <a:endParaRPr lang="en-US" sz="1600" b="0" kern="1200" dirty="0">
                        <a:solidFill>
                          <a:schemeClr val="tx1"/>
                        </a:solidFill>
                        <a:effectLst/>
                        <a:latin typeface="Times New Roman"/>
                        <a:ea typeface="Calibri"/>
                        <a:cs typeface="Times New Roman"/>
                      </a:endParaRPr>
                    </a:p>
                  </a:txBody>
                  <a:tcPr marL="45720" marR="45720"/>
                </a:tc>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 </a:t>
                      </a:r>
                    </a:p>
                  </a:txBody>
                  <a:tcPr marL="45720" marR="45720"/>
                </a:tc>
              </a:tr>
            </a:tbl>
          </a:graphicData>
        </a:graphic>
      </p:graphicFrame>
    </p:spTree>
    <p:extLst>
      <p:ext uri="{BB962C8B-B14F-4D97-AF65-F5344CB8AC3E}">
        <p14:creationId xmlns:p14="http://schemas.microsoft.com/office/powerpoint/2010/main" val="87166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descr="This is the second of two slides. It includes a table of guidance and key considerations for study objective and question formulation in comparative effectiveness research protocols and proposals. Guidance and key considerations include:&#10;&#10;Provide a conceptual framework:&#10;- Describe hypothesized relationships between interventions and outcomes and key covariates&#10;- Include appropriate figures or diagrams as needed&#10;&#10;Delineate study limitations that stakeholders and investigators are willing to accept a priori&#10;&#10;Describe the meaningful magnitude of change in the outcomes of interest as defined by stakeholders:&#10;- Provide rationale for why a particular difference is hypothesized to be meaningful&#10;- Discuss differences that may exist among stakeholders in terms of what is meaningful to different stakeholders"/>
          <p:cNvSpPr>
            <a:spLocks noGrp="1"/>
          </p:cNvSpPr>
          <p:nvPr>
            <p:ph type="title"/>
          </p:nvPr>
        </p:nvSpPr>
        <p:spPr/>
        <p:txBody>
          <a:bodyPr/>
          <a:lstStyle/>
          <a:p>
            <a:r>
              <a:rPr lang="en-US" dirty="0" smtClean="0"/>
              <a:t>Summary Checklist (2 of 2)</a:t>
            </a:r>
            <a:endParaRPr lang="en-US" dirty="0"/>
          </a:p>
        </p:txBody>
      </p:sp>
      <p:graphicFrame>
        <p:nvGraphicFramePr>
          <p:cNvPr id="4" name="Content Placeholder 3" descr="This is the second of two slides. It includes a table of guidance and key considerations for study objective and question formulation in comparative effectiveness research protocols and proposals. Guidance and key considerations include:&#10;&#10;Provide a conceptual framework:&#10;- Describe hypothesized relationships between interventions and outcomes and key covariates&#10;- Include appropriate figures or diagrams as needed&#10;&#10;Delineate study limitations that stakeholders and investigators are willing to accept a priori&#10;&#10;Describe the meaningful magnitude of change in the outcomes of interest as defined by stakeholders:&#10;- Provide rationale for why a particular difference is hypothesized to be meaningful&#10;- Discuss differences that may exist among stakeholders in terms of what is meaningful to different stakeholders"/>
          <p:cNvGraphicFramePr>
            <a:graphicFrameLocks noGrp="1"/>
          </p:cNvGraphicFramePr>
          <p:nvPr>
            <p:ph idx="1"/>
            <p:extLst>
              <p:ext uri="{D42A27DB-BD31-4B8C-83A1-F6EECF244321}">
                <p14:modId xmlns:p14="http://schemas.microsoft.com/office/powerpoint/2010/main" val="1655692811"/>
              </p:ext>
            </p:extLst>
          </p:nvPr>
        </p:nvGraphicFramePr>
        <p:xfrm>
          <a:off x="228600" y="1243013"/>
          <a:ext cx="8686800" cy="3344227"/>
        </p:xfrm>
        <a:graphic>
          <a:graphicData uri="http://schemas.openxmlformats.org/drawingml/2006/table">
            <a:tbl>
              <a:tblPr firstRow="1" firstCol="1" bandRow="1">
                <a:tableStyleId>{C4B1156A-380E-4F78-BDF5-A606A8083BF9}</a:tableStyleId>
              </a:tblPr>
              <a:tblGrid>
                <a:gridCol w="3962400"/>
                <a:gridCol w="4724400"/>
              </a:tblGrid>
              <a:tr h="576356">
                <a:tc>
                  <a:txBody>
                    <a:bodyPr/>
                    <a:lstStyle/>
                    <a:p>
                      <a:pPr marL="0" marR="0" algn="ctr">
                        <a:spcBef>
                          <a:spcPts val="0"/>
                        </a:spcBef>
                        <a:spcAft>
                          <a:spcPts val="0"/>
                        </a:spcAft>
                      </a:pPr>
                      <a:r>
                        <a:rPr lang="en-US" sz="1700" u="none" dirty="0" smtClean="0">
                          <a:solidFill>
                            <a:schemeClr val="tx1"/>
                          </a:solidFill>
                          <a:effectLst/>
                        </a:rPr>
                        <a:t>Guidance</a:t>
                      </a:r>
                    </a:p>
                  </a:txBody>
                  <a:tcPr marL="66279" marR="66279"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6279" marR="66279" marT="0" marB="0" anchor="ctr"/>
                </a:tc>
              </a:tr>
              <a:tr h="847631">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Provide a conceptual framework </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Describe hypothesized relationships between interventions and outcomes and key covariates</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Include appropriate figures or diagrams as needed</a:t>
                      </a:r>
                    </a:p>
                  </a:txBody>
                  <a:tcPr marL="45720" marR="45720"/>
                </a:tc>
              </a:tr>
              <a:tr h="609600">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Delineate study limitations that stakeholders and investigators are willing to accept a priori</a:t>
                      </a:r>
                    </a:p>
                  </a:txBody>
                  <a:tcPr marL="45720" marR="45720"/>
                </a:tc>
                <a:tc>
                  <a:txBody>
                    <a:bodyPr/>
                    <a:lstStyle/>
                    <a:p>
                      <a:pPr marL="0" marR="0" indent="0" algn="l" defTabSz="914400" rtl="0" eaLnBrk="1" latinLnBrk="0" hangingPunct="1">
                        <a:lnSpc>
                          <a:spcPct val="100000"/>
                        </a:lnSpc>
                        <a:spcBef>
                          <a:spcPts val="0"/>
                        </a:spcBef>
                        <a:spcAft>
                          <a:spcPts val="0"/>
                        </a:spcAft>
                        <a:buFont typeface="Times New Roman" pitchFamily="18" charset="0"/>
                        <a:buNone/>
                      </a:pPr>
                      <a:r>
                        <a:rPr lang="en-US" sz="1600" b="0" kern="1200" dirty="0">
                          <a:solidFill>
                            <a:schemeClr val="tx1"/>
                          </a:solidFill>
                          <a:effectLst/>
                          <a:latin typeface="Times New Roman"/>
                          <a:ea typeface="Calibri"/>
                          <a:cs typeface="Times New Roman"/>
                        </a:rPr>
                        <a:t> </a:t>
                      </a:r>
                    </a:p>
                  </a:txBody>
                  <a:tcPr marL="45720" marR="45720"/>
                </a:tc>
              </a:tr>
              <a:tr h="805942">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Describe the meaningful magnitude of change in the outcomes of interest as defined by stakeholders</a:t>
                      </a:r>
                    </a:p>
                  </a:txBody>
                  <a:tcPr marL="45720" marR="4572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Provide </a:t>
                      </a:r>
                      <a:r>
                        <a:rPr lang="en-US" sz="1600" b="0" kern="1200" dirty="0" smtClean="0">
                          <a:solidFill>
                            <a:schemeClr val="tx1"/>
                          </a:solidFill>
                          <a:effectLst/>
                          <a:latin typeface="Times New Roman"/>
                          <a:ea typeface="Calibri"/>
                          <a:cs typeface="Times New Roman"/>
                        </a:rPr>
                        <a:t>the rationale </a:t>
                      </a:r>
                      <a:r>
                        <a:rPr lang="en-US" sz="1600" b="0" kern="1200" dirty="0">
                          <a:solidFill>
                            <a:schemeClr val="tx1"/>
                          </a:solidFill>
                          <a:effectLst/>
                          <a:latin typeface="Times New Roman"/>
                          <a:ea typeface="Calibri"/>
                          <a:cs typeface="Times New Roman"/>
                        </a:rPr>
                        <a:t>for why a particular </a:t>
                      </a:r>
                      <a:r>
                        <a:rPr lang="en-US" sz="1600" b="0" kern="1200" dirty="0" smtClean="0">
                          <a:solidFill>
                            <a:schemeClr val="tx1"/>
                          </a:solidFill>
                          <a:effectLst/>
                          <a:latin typeface="Times New Roman"/>
                          <a:ea typeface="Calibri"/>
                          <a:cs typeface="Times New Roman"/>
                        </a:rPr>
                        <a:t>difference </a:t>
                      </a:r>
                      <a:r>
                        <a:rPr lang="en-US" sz="1600" b="0" kern="1200" dirty="0">
                          <a:solidFill>
                            <a:schemeClr val="tx1"/>
                          </a:solidFill>
                          <a:effectLst/>
                          <a:latin typeface="Times New Roman"/>
                          <a:ea typeface="Calibri"/>
                          <a:cs typeface="Times New Roman"/>
                        </a:rPr>
                        <a:t>is hypothesized to be meaningful</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Discuss differences that may exist among stakeholders in terms of what is meaningful to different stakeholders</a:t>
                      </a:r>
                    </a:p>
                  </a:txBody>
                  <a:tcPr marL="45720" marR="45720"/>
                </a:tc>
              </a:tr>
            </a:tbl>
          </a:graphicData>
        </a:graphic>
      </p:graphicFrame>
    </p:spTree>
    <p:extLst>
      <p:ext uri="{BB962C8B-B14F-4D97-AF65-F5344CB8AC3E}">
        <p14:creationId xmlns:p14="http://schemas.microsoft.com/office/powerpoint/2010/main" val="262872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050" dirty="0" smtClean="0">
                <a:ea typeface="ＭＳ Ｐゴシック" pitchFamily="34" charset="-128"/>
              </a:rPr>
              <a:t>This presentation will:</a:t>
            </a:r>
          </a:p>
          <a:p>
            <a:pPr marL="292100" indent="-292100"/>
            <a:r>
              <a:rPr lang="en-US" sz="2050" dirty="0" smtClean="0">
                <a:ea typeface="ＭＳ Ｐゴシック" pitchFamily="34" charset="-128"/>
              </a:rPr>
              <a:t>Characterize the primary uses and users of the scientific evidence that will be generated by the study (stakeholders) and how the evidence may be used</a:t>
            </a:r>
          </a:p>
          <a:p>
            <a:pPr marL="292100" indent="-292100"/>
            <a:r>
              <a:rPr lang="en-US" sz="2050" dirty="0" smtClean="0">
                <a:ea typeface="ＭＳ Ｐゴシック" pitchFamily="34" charset="-128"/>
              </a:rPr>
              <a:t>Articulate the main study objectives in terms of a highly specific research question or set of related questions that the study will answer </a:t>
            </a:r>
          </a:p>
          <a:p>
            <a:pPr marL="292100" indent="-292100"/>
            <a:r>
              <a:rPr lang="en-US" sz="2050" dirty="0" smtClean="0">
                <a:ea typeface="ＭＳ Ｐゴシック" pitchFamily="34" charset="-128"/>
              </a:rPr>
              <a:t>Synthesize the literature and characterize the known effects of the exposures and interventions on patient outcomes</a:t>
            </a:r>
          </a:p>
          <a:p>
            <a:pPr marL="292100" indent="-292100"/>
            <a:r>
              <a:rPr lang="en-US" sz="2050" dirty="0" smtClean="0">
                <a:ea typeface="ＭＳ Ｐゴシック" pitchFamily="34" charset="-128"/>
              </a:rPr>
              <a:t>Provide a conceptual framework</a:t>
            </a:r>
          </a:p>
          <a:p>
            <a:pPr marL="292100" indent="-292100"/>
            <a:r>
              <a:rPr lang="en-US" sz="2050" dirty="0" smtClean="0">
                <a:ea typeface="ＭＳ Ｐゴシック" pitchFamily="34" charset="-128"/>
              </a:rPr>
              <a:t>Delineate study limitations that stakeholders and investigators are willing to accept a priori </a:t>
            </a:r>
          </a:p>
          <a:p>
            <a:pPr marL="292100" indent="-292100"/>
            <a:r>
              <a:rPr lang="en-US" sz="2050" dirty="0" smtClean="0">
                <a:ea typeface="ＭＳ Ｐゴシック" pitchFamily="34" charset="-128"/>
              </a:rPr>
              <a:t>Describe the meaningful magnitude of change in the outcomes of interest as defined by stakeholders</a:t>
            </a:r>
          </a:p>
          <a:p>
            <a:pPr marL="292100" indent="-292100"/>
            <a:endParaRPr lang="en-US" sz="2800" dirty="0" smtClean="0">
              <a:ea typeface="ＭＳ Ｐゴシック" pitchFamily="34" charset="-128"/>
            </a:endParaRP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extLst>
      <p:ext uri="{BB962C8B-B14F-4D97-AF65-F5344CB8AC3E}">
        <p14:creationId xmlns:p14="http://schemas.microsoft.com/office/powerpoint/2010/main" val="1204065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study’s objectives and questions form the foundation for research protocols.</a:t>
            </a:r>
          </a:p>
          <a:p>
            <a:r>
              <a:rPr lang="en-US" dirty="0" smtClean="0"/>
              <a:t>All aspects of study design and analysis are based on objectives and questions stated in the protocol.</a:t>
            </a:r>
          </a:p>
          <a:p>
            <a:r>
              <a:rPr lang="en-US" dirty="0" smtClean="0"/>
              <a:t>Stakeholders are individuals or organizations that use scientific evidence for decisionmaking and, therefore, have an interest in the results of new research. </a:t>
            </a:r>
          </a:p>
          <a:p>
            <a:r>
              <a:rPr lang="en-US" dirty="0" smtClean="0"/>
              <a:t>Involvement of stakeholders in formulating the research question facilitates appropriate translation of the results.</a:t>
            </a:r>
          </a:p>
          <a:p>
            <a:endParaRPr lang="en-US" dirty="0"/>
          </a:p>
        </p:txBody>
      </p:sp>
      <p:sp>
        <p:nvSpPr>
          <p:cNvPr id="3" name="Title 2"/>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857874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Clearly articulate decisions or actions for which stakeholders seek new scientific evidence </a:t>
            </a:r>
          </a:p>
          <a:p>
            <a:r>
              <a:rPr lang="en-US" sz="2800" dirty="0" smtClean="0"/>
              <a:t>State purpose and time frame of the study </a:t>
            </a:r>
          </a:p>
          <a:p>
            <a:r>
              <a:rPr lang="en-US" sz="2800" dirty="0" smtClean="0"/>
              <a:t>Describe context in which the decision will be made or actions will be taken</a:t>
            </a:r>
          </a:p>
          <a:p>
            <a:r>
              <a:rPr lang="en-US" sz="2800" dirty="0" smtClean="0"/>
              <a:t>Describe how evidence will be generated </a:t>
            </a:r>
          </a:p>
          <a:p>
            <a:r>
              <a:rPr lang="en-US" sz="2800" dirty="0" smtClean="0"/>
              <a:t>Clarify the number of analyses that will be necessary to generate evidence</a:t>
            </a:r>
          </a:p>
          <a:p>
            <a:endParaRPr lang="en-US" dirty="0"/>
          </a:p>
        </p:txBody>
      </p:sp>
      <p:sp>
        <p:nvSpPr>
          <p:cNvPr id="3" name="Title 2"/>
          <p:cNvSpPr>
            <a:spLocks noGrp="1"/>
          </p:cNvSpPr>
          <p:nvPr>
            <p:ph type="title"/>
          </p:nvPr>
        </p:nvSpPr>
        <p:spPr/>
        <p:txBody>
          <a:bodyPr/>
          <a:lstStyle/>
          <a:p>
            <a:r>
              <a:rPr lang="en-US" dirty="0" smtClean="0"/>
              <a:t>Identify Decisions, Decisionmakers, Actions,</a:t>
            </a:r>
            <a:br>
              <a:rPr lang="en-US" dirty="0" smtClean="0"/>
            </a:br>
            <a:r>
              <a:rPr lang="en-US" dirty="0" smtClean="0"/>
              <a:t>and Context</a:t>
            </a:r>
            <a:endParaRPr lang="en-US" dirty="0"/>
          </a:p>
        </p:txBody>
      </p:sp>
    </p:spTree>
    <p:extLst>
      <p:ext uri="{BB962C8B-B14F-4D97-AF65-F5344CB8AC3E}">
        <p14:creationId xmlns:p14="http://schemas.microsoft.com/office/powerpoint/2010/main" val="3183304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7968"/>
            <a:ext cx="8229600" cy="4828032"/>
          </a:xfrm>
        </p:spPr>
        <p:txBody>
          <a:bodyPr/>
          <a:lstStyle/>
          <a:p>
            <a:r>
              <a:rPr lang="en-US" sz="2100" dirty="0" smtClean="0"/>
              <a:t>Relevant questions to assess the current knowledge base for developing an observational comparative effectiveness research protocol: </a:t>
            </a:r>
          </a:p>
          <a:p>
            <a:pPr lvl="1"/>
            <a:r>
              <a:rPr lang="en-US" sz="2100" dirty="0"/>
              <a:t>What are the most relevant studies and guidelines about the </a:t>
            </a:r>
            <a:r>
              <a:rPr lang="en-US" sz="2100" dirty="0" smtClean="0"/>
              <a:t>interventions, </a:t>
            </a:r>
            <a:r>
              <a:rPr lang="en-US" sz="2100" dirty="0"/>
              <a:t>and why are these studies relevant to the protocol (e.g., because of the study findings, time period conducted, populations studied, etc.)?</a:t>
            </a:r>
          </a:p>
          <a:p>
            <a:pPr lvl="1"/>
            <a:r>
              <a:rPr lang="en-US" sz="2100" dirty="0"/>
              <a:t>Are there differences in recommendations from clinical guidelines that would indicate clinical equipoise?</a:t>
            </a:r>
          </a:p>
          <a:p>
            <a:pPr lvl="1"/>
            <a:r>
              <a:rPr lang="en-US" sz="2100" dirty="0"/>
              <a:t>What else is known about the expected effects of the interventions based on current understanding of the pathophysiology of the targeted condition?</a:t>
            </a:r>
          </a:p>
          <a:p>
            <a:pPr lvl="1"/>
            <a:r>
              <a:rPr lang="en-US" sz="2100" dirty="0"/>
              <a:t>What do clinical experts say about gaps in current knowledge?</a:t>
            </a:r>
          </a:p>
          <a:p>
            <a:endParaRPr lang="en-US" dirty="0"/>
          </a:p>
        </p:txBody>
      </p:sp>
      <p:sp>
        <p:nvSpPr>
          <p:cNvPr id="3" name="Title 2"/>
          <p:cNvSpPr>
            <a:spLocks noGrp="1"/>
          </p:cNvSpPr>
          <p:nvPr>
            <p:ph type="title"/>
          </p:nvPr>
        </p:nvSpPr>
        <p:spPr/>
        <p:txBody>
          <a:bodyPr/>
          <a:lstStyle/>
          <a:p>
            <a:r>
              <a:rPr lang="en-US" dirty="0" smtClean="0"/>
              <a:t>Synthesize Current Knowledge Base</a:t>
            </a:r>
            <a:endParaRPr lang="en-US" dirty="0"/>
          </a:p>
        </p:txBody>
      </p:sp>
    </p:spTree>
    <p:extLst>
      <p:ext uri="{BB962C8B-B14F-4D97-AF65-F5344CB8AC3E}">
        <p14:creationId xmlns:p14="http://schemas.microsoft.com/office/powerpoint/2010/main" val="3615305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Collaborate with stakeholders to determine major objectives</a:t>
            </a:r>
          </a:p>
          <a:p>
            <a:r>
              <a:rPr lang="en-US" dirty="0" smtClean="0"/>
              <a:t>Describe potential relationships between intervention and important health outcomes</a:t>
            </a:r>
          </a:p>
          <a:p>
            <a:r>
              <a:rPr lang="en-US" dirty="0" smtClean="0"/>
              <a:t>Enumerate all major assumptions that affect the conceptualization of the research problem</a:t>
            </a:r>
          </a:p>
          <a:p>
            <a:r>
              <a:rPr lang="en-US" dirty="0" smtClean="0"/>
              <a:t>Apply scientific theory in designing the study protocol and developing the analytic plan </a:t>
            </a:r>
          </a:p>
          <a:p>
            <a:r>
              <a:rPr lang="en-US" dirty="0" smtClean="0"/>
              <a:t>Develop a conceptual model or framework to guide implementation of the study</a:t>
            </a:r>
            <a:endParaRPr lang="en-US" dirty="0"/>
          </a:p>
        </p:txBody>
      </p:sp>
      <p:sp>
        <p:nvSpPr>
          <p:cNvPr id="3" name="Title 2"/>
          <p:cNvSpPr>
            <a:spLocks noGrp="1"/>
          </p:cNvSpPr>
          <p:nvPr>
            <p:ph type="title"/>
          </p:nvPr>
        </p:nvSpPr>
        <p:spPr/>
        <p:txBody>
          <a:bodyPr/>
          <a:lstStyle/>
          <a:p>
            <a:r>
              <a:rPr lang="en-US" dirty="0" smtClean="0"/>
              <a:t>Conceptualize the Research Problem</a:t>
            </a:r>
            <a:endParaRPr lang="en-US" dirty="0"/>
          </a:p>
        </p:txBody>
      </p:sp>
    </p:spTree>
    <p:extLst>
      <p:ext uri="{BB962C8B-B14F-4D97-AF65-F5344CB8AC3E}">
        <p14:creationId xmlns:p14="http://schemas.microsoft.com/office/powerpoint/2010/main" val="368284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Stage research in a way that allows for interim decisions and sequentially more rigorous studies </a:t>
            </a:r>
          </a:p>
          <a:p>
            <a:r>
              <a:rPr lang="en-US" dirty="0" smtClean="0"/>
              <a:t>Below is a potential categorization for the stage of knowledge development</a:t>
            </a:r>
            <a:r>
              <a:rPr lang="en-US" dirty="0"/>
              <a:t>.</a:t>
            </a:r>
            <a:endParaRPr lang="en-US" dirty="0" smtClean="0"/>
          </a:p>
          <a:p>
            <a:pPr marL="859536" lvl="1" indent="-457200">
              <a:buFont typeface="+mj-lt"/>
              <a:buAutoNum type="arabicPeriod"/>
            </a:pPr>
            <a:r>
              <a:rPr lang="en-US" dirty="0"/>
              <a:t>Descriptive </a:t>
            </a:r>
            <a:r>
              <a:rPr lang="en-US" dirty="0" smtClean="0"/>
              <a:t>analysis</a:t>
            </a:r>
            <a:endParaRPr lang="en-US" dirty="0"/>
          </a:p>
          <a:p>
            <a:pPr marL="859536" lvl="1" indent="-457200">
              <a:buFont typeface="+mj-lt"/>
              <a:buAutoNum type="arabicPeriod"/>
            </a:pPr>
            <a:r>
              <a:rPr lang="en-US" dirty="0"/>
              <a:t>Hypothesis </a:t>
            </a:r>
            <a:r>
              <a:rPr lang="en-US" dirty="0" smtClean="0"/>
              <a:t>generation</a:t>
            </a:r>
            <a:endParaRPr lang="en-US" dirty="0"/>
          </a:p>
          <a:p>
            <a:pPr marL="859536" lvl="1" indent="-457200">
              <a:buFont typeface="+mj-lt"/>
              <a:buAutoNum type="arabicPeriod"/>
            </a:pPr>
            <a:r>
              <a:rPr lang="en-US" dirty="0"/>
              <a:t>Feasibility </a:t>
            </a:r>
            <a:r>
              <a:rPr lang="en-US" dirty="0" smtClean="0"/>
              <a:t>studies/proof </a:t>
            </a:r>
            <a:r>
              <a:rPr lang="en-US" dirty="0"/>
              <a:t>of </a:t>
            </a:r>
            <a:r>
              <a:rPr lang="en-US" dirty="0" smtClean="0"/>
              <a:t>concept</a:t>
            </a:r>
            <a:endParaRPr lang="en-US" dirty="0"/>
          </a:p>
          <a:p>
            <a:pPr marL="859536" lvl="1" indent="-457200">
              <a:buFont typeface="+mj-lt"/>
              <a:buAutoNum type="arabicPeriod"/>
            </a:pPr>
            <a:r>
              <a:rPr lang="en-US" dirty="0"/>
              <a:t>Hypothesis </a:t>
            </a:r>
            <a:r>
              <a:rPr lang="en-US" dirty="0" smtClean="0"/>
              <a:t>supporting</a:t>
            </a:r>
            <a:endParaRPr lang="en-US" dirty="0"/>
          </a:p>
          <a:p>
            <a:pPr marL="859536" lvl="1" indent="-457200">
              <a:buFont typeface="+mj-lt"/>
              <a:buAutoNum type="arabicPeriod"/>
            </a:pPr>
            <a:r>
              <a:rPr lang="en-US" dirty="0"/>
              <a:t>Hypothesis </a:t>
            </a:r>
            <a:r>
              <a:rPr lang="en-US" dirty="0" smtClean="0"/>
              <a:t>testing</a:t>
            </a:r>
            <a:endParaRPr lang="en-US" dirty="0"/>
          </a:p>
          <a:p>
            <a:endParaRPr lang="en-US" dirty="0"/>
          </a:p>
        </p:txBody>
      </p:sp>
      <p:sp>
        <p:nvSpPr>
          <p:cNvPr id="3" name="Title 2"/>
          <p:cNvSpPr>
            <a:spLocks noGrp="1"/>
          </p:cNvSpPr>
          <p:nvPr>
            <p:ph type="title"/>
          </p:nvPr>
        </p:nvSpPr>
        <p:spPr/>
        <p:txBody>
          <a:bodyPr/>
          <a:lstStyle/>
          <a:p>
            <a:r>
              <a:rPr lang="en-US" dirty="0" smtClean="0"/>
              <a:t>Determine the Stage of Knowledge Development</a:t>
            </a:r>
            <a:endParaRPr lang="en-US" dirty="0"/>
          </a:p>
        </p:txBody>
      </p:sp>
    </p:spTree>
    <p:extLst>
      <p:ext uri="{BB962C8B-B14F-4D97-AF65-F5344CB8AC3E}">
        <p14:creationId xmlns:p14="http://schemas.microsoft.com/office/powerpoint/2010/main" val="150034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2546" y="1191768"/>
            <a:ext cx="8229600" cy="4828032"/>
          </a:xfrm>
        </p:spPr>
        <p:txBody>
          <a:bodyPr/>
          <a:lstStyle/>
          <a:p>
            <a:pPr marL="0" indent="0">
              <a:spcBef>
                <a:spcPts val="2400"/>
              </a:spcBef>
              <a:buNone/>
            </a:pPr>
            <a:r>
              <a:rPr lang="en-US" sz="1700" b="1" dirty="0"/>
              <a:t>Based on </a:t>
            </a:r>
            <a:r>
              <a:rPr lang="en-US" sz="1700" b="1" dirty="0" smtClean="0"/>
              <a:t>a conceptual </a:t>
            </a:r>
            <a:r>
              <a:rPr lang="en-US" sz="1700" b="1" dirty="0"/>
              <a:t>model, define study questions using PICOTS:</a:t>
            </a:r>
          </a:p>
          <a:p>
            <a:pPr>
              <a:spcBef>
                <a:spcPts val="1200"/>
              </a:spcBef>
            </a:pPr>
            <a:r>
              <a:rPr lang="en-US" sz="1700" b="1" u="sng" dirty="0"/>
              <a:t>P</a:t>
            </a:r>
            <a:r>
              <a:rPr lang="en-US" sz="1700" b="1" dirty="0"/>
              <a:t>opulation: </a:t>
            </a:r>
            <a:r>
              <a:rPr lang="en-US" sz="1700" dirty="0"/>
              <a:t>What is the patient population of interest? What subgroups will be considered in terms of age, </a:t>
            </a:r>
            <a:r>
              <a:rPr lang="en-US" sz="1700" dirty="0" smtClean="0"/>
              <a:t>sex, </a:t>
            </a:r>
            <a:r>
              <a:rPr lang="en-US" sz="1700" dirty="0"/>
              <a:t>ethnicity, </a:t>
            </a:r>
            <a:r>
              <a:rPr lang="en-US" sz="1700" dirty="0" smtClean="0"/>
              <a:t>et cetera?</a:t>
            </a:r>
            <a:endParaRPr lang="en-US" sz="1700" dirty="0"/>
          </a:p>
          <a:p>
            <a:pPr>
              <a:spcBef>
                <a:spcPts val="2000"/>
              </a:spcBef>
            </a:pPr>
            <a:r>
              <a:rPr lang="en-US" sz="1700" b="1" u="sng" dirty="0"/>
              <a:t>I</a:t>
            </a:r>
            <a:r>
              <a:rPr lang="en-US" sz="1700" b="1" dirty="0"/>
              <a:t>ntervention: </a:t>
            </a:r>
            <a:r>
              <a:rPr lang="en-US" sz="1700" dirty="0"/>
              <a:t>What are the </a:t>
            </a:r>
            <a:r>
              <a:rPr lang="en-US" sz="1700" dirty="0" smtClean="0"/>
              <a:t>interventions </a:t>
            </a:r>
            <a:r>
              <a:rPr lang="en-US" sz="1700" dirty="0"/>
              <a:t>of interest (drug, device, procedure, or test)?</a:t>
            </a:r>
          </a:p>
          <a:p>
            <a:pPr>
              <a:spcBef>
                <a:spcPts val="2000"/>
              </a:spcBef>
            </a:pPr>
            <a:r>
              <a:rPr lang="en-US" sz="1700" b="1" u="sng" dirty="0"/>
              <a:t>C</a:t>
            </a:r>
            <a:r>
              <a:rPr lang="en-US" sz="1700" b="1" dirty="0"/>
              <a:t>omparator: </a:t>
            </a:r>
            <a:r>
              <a:rPr lang="en-US" sz="1700" dirty="0"/>
              <a:t>What are the alternatives? What is the gold standard? What is usual care? How does usual care vary? Are </a:t>
            </a:r>
            <a:r>
              <a:rPr lang="en-US" sz="1700" dirty="0" smtClean="0"/>
              <a:t>decisionmakers </a:t>
            </a:r>
            <a:r>
              <a:rPr lang="en-US" sz="1700" dirty="0"/>
              <a:t>interested in superiority or </a:t>
            </a:r>
            <a:r>
              <a:rPr lang="en-US" sz="1700" dirty="0" smtClean="0"/>
              <a:t>noninferiority</a:t>
            </a:r>
            <a:r>
              <a:rPr lang="en-US" sz="1700" dirty="0"/>
              <a:t>?</a:t>
            </a:r>
          </a:p>
          <a:p>
            <a:pPr>
              <a:spcBef>
                <a:spcPts val="2000"/>
              </a:spcBef>
            </a:pPr>
            <a:r>
              <a:rPr lang="en-US" sz="1700" b="1" u="sng" dirty="0"/>
              <a:t>O</a:t>
            </a:r>
            <a:r>
              <a:rPr lang="en-US" sz="1700" b="1" dirty="0"/>
              <a:t>utcomes: </a:t>
            </a:r>
            <a:r>
              <a:rPr lang="en-US" sz="1700" dirty="0"/>
              <a:t>What are the outcomes of interest?</a:t>
            </a:r>
          </a:p>
          <a:p>
            <a:pPr>
              <a:spcBef>
                <a:spcPts val="2000"/>
              </a:spcBef>
            </a:pPr>
            <a:r>
              <a:rPr lang="en-US" sz="1700" b="1" u="sng" dirty="0"/>
              <a:t>T</a:t>
            </a:r>
            <a:r>
              <a:rPr lang="en-US" sz="1700" b="1" dirty="0"/>
              <a:t>iming: </a:t>
            </a:r>
            <a:r>
              <a:rPr lang="en-US" sz="1700" dirty="0"/>
              <a:t>What is the </a:t>
            </a:r>
            <a:r>
              <a:rPr lang="en-US" sz="1700" dirty="0" smtClean="0"/>
              <a:t>time frame </a:t>
            </a:r>
            <a:r>
              <a:rPr lang="en-US" sz="1700" dirty="0"/>
              <a:t>of interest for assessing outcomes? </a:t>
            </a:r>
            <a:r>
              <a:rPr lang="en-US" sz="1700" dirty="0" smtClean="0"/>
              <a:t>Are decisionmakers </a:t>
            </a:r>
            <a:r>
              <a:rPr lang="en-US" sz="1700" dirty="0"/>
              <a:t>interested in short-term or long-term outcomes?</a:t>
            </a:r>
          </a:p>
          <a:p>
            <a:pPr>
              <a:spcBef>
                <a:spcPts val="2000"/>
              </a:spcBef>
            </a:pPr>
            <a:r>
              <a:rPr lang="en-US" sz="1700" b="1" u="sng" dirty="0"/>
              <a:t>S</a:t>
            </a:r>
            <a:r>
              <a:rPr lang="en-US" sz="1700" b="1" dirty="0"/>
              <a:t>etting: </a:t>
            </a:r>
            <a:r>
              <a:rPr lang="en-US" sz="1700" dirty="0"/>
              <a:t>What is the clinical setting of interest?</a:t>
            </a:r>
          </a:p>
          <a:p>
            <a:endParaRPr lang="en-US" sz="1800" dirty="0"/>
          </a:p>
        </p:txBody>
      </p:sp>
      <p:sp>
        <p:nvSpPr>
          <p:cNvPr id="3" name="Title 2"/>
          <p:cNvSpPr>
            <a:spLocks noGrp="1"/>
          </p:cNvSpPr>
          <p:nvPr>
            <p:ph type="title"/>
          </p:nvPr>
        </p:nvSpPr>
        <p:spPr>
          <a:xfrm>
            <a:off x="457200" y="130175"/>
            <a:ext cx="7924800" cy="860425"/>
          </a:xfrm>
        </p:spPr>
        <p:txBody>
          <a:bodyPr/>
          <a:lstStyle/>
          <a:p>
            <a:r>
              <a:rPr lang="en-US" dirty="0"/>
              <a:t>Defining and Refining Study Questions Using </a:t>
            </a:r>
            <a:r>
              <a:rPr lang="en-US" dirty="0" smtClean="0"/>
              <a:t>the PICOTS </a:t>
            </a:r>
            <a:r>
              <a:rPr lang="en-US" dirty="0"/>
              <a:t>Framework</a:t>
            </a:r>
          </a:p>
        </p:txBody>
      </p:sp>
    </p:spTree>
    <p:extLst>
      <p:ext uri="{BB962C8B-B14F-4D97-AF65-F5344CB8AC3E}">
        <p14:creationId xmlns:p14="http://schemas.microsoft.com/office/powerpoint/2010/main" val="207752309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600" dirty="0" smtClean="0"/>
              <a:t>The following are suggested questions to discuss with stakeholders to help elicit the amount of uncertainty that is acceptable to them.</a:t>
            </a:r>
          </a:p>
          <a:p>
            <a:pPr lvl="1"/>
            <a:r>
              <a:rPr lang="en-US" dirty="0" smtClean="0"/>
              <a:t>What </a:t>
            </a:r>
            <a:r>
              <a:rPr lang="en-US" dirty="0"/>
              <a:t>level of new scientific evidence is needed by the decisionmaker to make a decision or to take action?</a:t>
            </a:r>
          </a:p>
          <a:p>
            <a:pPr lvl="1"/>
            <a:r>
              <a:rPr lang="en-US" dirty="0"/>
              <a:t>What quality of evidence is needed for the decisionmaker to act?</a:t>
            </a:r>
          </a:p>
          <a:p>
            <a:pPr lvl="1"/>
            <a:r>
              <a:rPr lang="en-US" dirty="0"/>
              <a:t>What level of certainty of the outcome is needed by the decisionmaker(s)?</a:t>
            </a:r>
          </a:p>
          <a:p>
            <a:pPr lvl="1"/>
            <a:r>
              <a:rPr lang="en-US" dirty="0"/>
              <a:t>How specific does the evidence need to be?</a:t>
            </a:r>
          </a:p>
          <a:p>
            <a:pPr lvl="1"/>
            <a:r>
              <a:rPr lang="en-US" dirty="0"/>
              <a:t>Will decisions require </a:t>
            </a:r>
            <a:r>
              <a:rPr lang="en-US" dirty="0" smtClean="0"/>
              <a:t>the consensus </a:t>
            </a:r>
            <a:r>
              <a:rPr lang="en-US" dirty="0"/>
              <a:t>of multiple parties?</a:t>
            </a:r>
            <a:endParaRPr lang="en-US" dirty="0">
              <a:effectLst/>
            </a:endParaRPr>
          </a:p>
        </p:txBody>
      </p:sp>
      <p:sp>
        <p:nvSpPr>
          <p:cNvPr id="3" name="Title 2"/>
          <p:cNvSpPr>
            <a:spLocks noGrp="1"/>
          </p:cNvSpPr>
          <p:nvPr>
            <p:ph type="title"/>
          </p:nvPr>
        </p:nvSpPr>
        <p:spPr/>
        <p:txBody>
          <a:bodyPr/>
          <a:lstStyle/>
          <a:p>
            <a:r>
              <a:rPr lang="en-US" dirty="0" smtClean="0"/>
              <a:t>Discuss the Evidentiary Need and Uncertainty </a:t>
            </a:r>
            <a:endParaRPr lang="en-US" dirty="0"/>
          </a:p>
        </p:txBody>
      </p:sp>
    </p:spTree>
    <p:extLst>
      <p:ext uri="{BB962C8B-B14F-4D97-AF65-F5344CB8AC3E}">
        <p14:creationId xmlns:p14="http://schemas.microsoft.com/office/powerpoint/2010/main" val="237297120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2638</TotalTime>
  <Words>4292</Words>
  <Application>Microsoft Macintosh PowerPoint</Application>
  <PresentationFormat>On-screen Show (4:3)</PresentationFormat>
  <Paragraphs>194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EHC-slide-template-final-2011</vt:lpstr>
      <vt:lpstr>Study Objectives and Questions for Observational Comparative Effectiveness Research</vt:lpstr>
      <vt:lpstr>Outline of Material</vt:lpstr>
      <vt:lpstr>Introduction</vt:lpstr>
      <vt:lpstr>Identify Decisions, Decisionmakers, Actions, and Context</vt:lpstr>
      <vt:lpstr>Synthesize Current Knowledge Base</vt:lpstr>
      <vt:lpstr>Conceptualize the Research Problem</vt:lpstr>
      <vt:lpstr>Determine the Stage of Knowledge Development</vt:lpstr>
      <vt:lpstr>Defining and Refining Study Questions Using the PICOTS Framework</vt:lpstr>
      <vt:lpstr>Discuss the Evidentiary Need and Uncertainty </vt:lpstr>
      <vt:lpstr>Specify Magnitude of Effect</vt:lpstr>
      <vt:lpstr>Conclusion</vt:lpstr>
      <vt:lpstr>Summary Checklist (1 of 2)</vt:lpstr>
      <vt:lpstr>Summary Checklist (2 of 2)</vt:lpstr>
    </vt:vector>
  </TitlesOfParts>
  <Company>Outcome Sciences,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Objectives and Questions for Observational Comparative Effectiveness Research</dc:title>
  <dc:creator>Allison Bryant</dc:creator>
  <cp:lastModifiedBy>Katharine Schneider</cp:lastModifiedBy>
  <cp:revision>117</cp:revision>
  <cp:lastPrinted>2012-09-19T21:37:50Z</cp:lastPrinted>
  <dcterms:created xsi:type="dcterms:W3CDTF">2012-05-13T15:03:47Z</dcterms:created>
  <dcterms:modified xsi:type="dcterms:W3CDTF">2013-09-01T20:17:03Z</dcterms:modified>
</cp:coreProperties>
</file>