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3" r:id="rId1"/>
  </p:sldMasterIdLst>
  <p:notesMasterIdLst>
    <p:notesMasterId r:id="rId13"/>
  </p:notesMasterIdLst>
  <p:handoutMasterIdLst>
    <p:handoutMasterId r:id="rId14"/>
  </p:handoutMasterIdLst>
  <p:sldIdLst>
    <p:sldId id="256" r:id="rId2"/>
    <p:sldId id="260" r:id="rId3"/>
    <p:sldId id="261" r:id="rId4"/>
    <p:sldId id="262" r:id="rId5"/>
    <p:sldId id="264" r:id="rId6"/>
    <p:sldId id="270" r:id="rId7"/>
    <p:sldId id="263" r:id="rId8"/>
    <p:sldId id="267" r:id="rId9"/>
    <p:sldId id="266" r:id="rId10"/>
    <p:sldId id="268" r:id="rId11"/>
    <p:sldId id="269" r:id="rId1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etoyer, Pamela Paradis" initials="MPP" lastIdx="5"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89" autoAdjust="0"/>
    <p:restoredTop sz="66355" autoAdjust="0"/>
  </p:normalViewPr>
  <p:slideViewPr>
    <p:cSldViewPr>
      <p:cViewPr varScale="1">
        <p:scale>
          <a:sx n="69" d="100"/>
          <a:sy n="69" d="100"/>
        </p:scale>
        <p:origin x="-104" y="-1024"/>
      </p:cViewPr>
      <p:guideLst>
        <p:guide orient="horz" pos="2160"/>
        <p:guide pos="2880"/>
      </p:guideLst>
    </p:cSldViewPr>
  </p:slideViewPr>
  <p:notesTextViewPr>
    <p:cViewPr>
      <p:scale>
        <a:sx n="66" d="100"/>
        <a:sy n="66" d="100"/>
      </p:scale>
      <p:origin x="0" y="0"/>
    </p:cViewPr>
  </p:notesTextViewPr>
  <p:notesViewPr>
    <p:cSldViewPr>
      <p:cViewPr varScale="1">
        <p:scale>
          <a:sx n="53" d="100"/>
          <a:sy n="53" d="100"/>
        </p:scale>
        <p:origin x="-2892"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handoutMaster" Target="handoutMasters/handoutMaster1.xml"/><Relationship Id="rId15" Type="http://schemas.openxmlformats.org/officeDocument/2006/relationships/printerSettings" Target="printerSettings/printerSettings1.bin"/><Relationship Id="rId16" Type="http://schemas.openxmlformats.org/officeDocument/2006/relationships/commentAuthors" Target="commentAuthors.xml"/><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mn-ea"/>
              </a:defRPr>
            </a:lvl1pPr>
          </a:lstStyle>
          <a:p>
            <a:pPr>
              <a:defRPr/>
            </a:pP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Arial" pitchFamily="34" charset="0"/>
              </a:defRPr>
            </a:lvl1pPr>
          </a:lstStyle>
          <a:p>
            <a:pPr>
              <a:defRPr/>
            </a:pPr>
            <a:fld id="{73D19646-0B34-4C76-B521-86DB210E3F6D}" type="datetimeFigureOut">
              <a:rPr lang="en-US"/>
              <a:pPr>
                <a:defRPr/>
              </a:pPr>
              <a:t>9/1/13</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mn-ea"/>
              </a:defRPr>
            </a:lvl1pPr>
          </a:lstStyle>
          <a:p>
            <a:pPr>
              <a:defRPr/>
            </a:pPr>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Arial" pitchFamily="34" charset="0"/>
              </a:defRPr>
            </a:lvl1pPr>
          </a:lstStyle>
          <a:p>
            <a:pPr>
              <a:defRPr/>
            </a:pPr>
            <a:fld id="{45CB5A5C-9D94-47CD-AAFF-85953E45658D}" type="slidenum">
              <a:rPr lang="en-US"/>
              <a:pPr>
                <a:defRPr/>
              </a:pPr>
              <a:t>‹#›</a:t>
            </a:fld>
            <a:endParaRPr lang="en-US" dirty="0"/>
          </a:p>
        </p:txBody>
      </p:sp>
    </p:spTree>
    <p:extLst>
      <p:ext uri="{BB962C8B-B14F-4D97-AF65-F5344CB8AC3E}">
        <p14:creationId xmlns:p14="http://schemas.microsoft.com/office/powerpoint/2010/main" val="127569300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 name="Slide Number Placeholder 1"/>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7662D2A-0154-494A-8FF8-1DDD51882FB2}" type="slidenum">
              <a:rPr lang="en-US" smtClean="0"/>
              <a:pPr/>
              <a:t>‹#›</a:t>
            </a:fld>
            <a:endParaRPr lang="en-US" dirty="0"/>
          </a:p>
        </p:txBody>
      </p:sp>
    </p:spTree>
    <p:extLst>
      <p:ext uri="{BB962C8B-B14F-4D97-AF65-F5344CB8AC3E}">
        <p14:creationId xmlns:p14="http://schemas.microsoft.com/office/powerpoint/2010/main" val="4048178705"/>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b="1" dirty="0" smtClean="0">
                <a:ea typeface="ＭＳ Ｐゴシック" pitchFamily="34" charset="-128"/>
              </a:rPr>
              <a:t>Study Size Planning for Observational Comparative Effectiveness Research</a:t>
            </a:r>
          </a:p>
          <a:p>
            <a:r>
              <a:rPr lang="en-US" dirty="0" smtClean="0">
                <a:solidFill>
                  <a:srgbClr val="000000"/>
                </a:solidFill>
                <a:ea typeface="ＭＳ Ｐゴシック" pitchFamily="34" charset="-128"/>
              </a:rPr>
              <a:t>This slide set is based on a user guide titled </a:t>
            </a:r>
            <a:r>
              <a:rPr lang="en-US" i="1" dirty="0" smtClean="0">
                <a:ea typeface="ＭＳ Ｐゴシック" pitchFamily="34" charset="-128"/>
              </a:rPr>
              <a:t>Developing a Protocol for Observational Comparative Effectiveness Research: A User</a:t>
            </a:r>
            <a:r>
              <a:rPr lang="ja-JP" altLang="en-US" i="1" dirty="0" smtClean="0">
                <a:ea typeface="ＭＳ Ｐゴシック" pitchFamily="34" charset="-128"/>
              </a:rPr>
              <a:t>’</a:t>
            </a:r>
            <a:r>
              <a:rPr lang="en-US" altLang="ja-JP" i="1" dirty="0" smtClean="0">
                <a:ea typeface="ＭＳ Ｐゴシック" pitchFamily="34" charset="-128"/>
              </a:rPr>
              <a:t>s Guide</a:t>
            </a:r>
            <a:r>
              <a:rPr lang="en-US" altLang="ja-JP" dirty="0" smtClean="0">
                <a:ea typeface="ＭＳ Ｐゴシック" pitchFamily="34" charset="-128"/>
              </a:rPr>
              <a:t>, which was developed by the Outcome DEcIDE Center (Quintiles Outcome, Cambridge, MA) for the </a:t>
            </a:r>
            <a:r>
              <a:rPr lang="en-US" altLang="ja-JP" dirty="0" smtClean="0">
                <a:solidFill>
                  <a:srgbClr val="000000"/>
                </a:solidFill>
                <a:ea typeface="ＭＳ Ｐゴシック" pitchFamily="34" charset="-128"/>
              </a:rPr>
              <a:t>Agency for Healthcare Research and Quality </a:t>
            </a:r>
            <a:r>
              <a:rPr lang="en-US" altLang="ja-JP" dirty="0" smtClean="0">
                <a:ea typeface="ＭＳ Ｐゴシック" pitchFamily="34" charset="-128"/>
              </a:rPr>
              <a:t>under Contract No. HHSA 290-2005-0016-I TO10 (AHRQ Publication No. 12-EHC099. Rockville, MD: Agency for Healthcare Research and Quality; </a:t>
            </a:r>
            <a:r>
              <a:rPr lang="en-US" altLang="ja-JP" b="0" dirty="0" smtClean="0">
                <a:ea typeface="ＭＳ Ｐゴシック" pitchFamily="34" charset="-128"/>
              </a:rPr>
              <a:t>January</a:t>
            </a:r>
            <a:r>
              <a:rPr lang="en-US" altLang="ja-JP" dirty="0" smtClean="0">
                <a:ea typeface="ＭＳ Ｐゴシック" pitchFamily="34" charset="-128"/>
              </a:rPr>
              <a:t> 2013).</a:t>
            </a:r>
          </a:p>
          <a:p>
            <a:endParaRPr lang="en-US" dirty="0" smtClean="0">
              <a:solidFill>
                <a:srgbClr val="000000"/>
              </a:solidFill>
              <a:ea typeface="ＭＳ Ｐゴシック" pitchFamily="34" charset="-128"/>
            </a:endParaRPr>
          </a:p>
          <a:p>
            <a:r>
              <a:rPr lang="en-US" dirty="0" smtClean="0">
                <a:solidFill>
                  <a:srgbClr val="000000"/>
                </a:solidFill>
                <a:ea typeface="ＭＳ Ｐゴシック" pitchFamily="34" charset="-128"/>
              </a:rPr>
              <a:t>This presentation covers chapter 9 of the </a:t>
            </a:r>
            <a:r>
              <a:rPr lang="en-US" i="1" dirty="0" smtClean="0">
                <a:solidFill>
                  <a:srgbClr val="000000"/>
                </a:solidFill>
                <a:ea typeface="ＭＳ Ｐゴシック" pitchFamily="34" charset="-128"/>
              </a:rPr>
              <a:t>User’s Guide</a:t>
            </a:r>
            <a:r>
              <a:rPr lang="en-US" i="0" dirty="0" smtClean="0">
                <a:solidFill>
                  <a:srgbClr val="000000"/>
                </a:solidFill>
                <a:ea typeface="ＭＳ Ｐゴシック" pitchFamily="34" charset="-128"/>
              </a:rPr>
              <a:t> and </a:t>
            </a:r>
            <a:r>
              <a:rPr lang="en-US" dirty="0" smtClean="0">
                <a:solidFill>
                  <a:srgbClr val="000000"/>
                </a:solidFill>
                <a:ea typeface="ＭＳ Ｐゴシック" pitchFamily="34" charset="-128"/>
              </a:rPr>
              <a:t>focuses on study size planning for observational comparative effectiveness research studies.</a:t>
            </a:r>
          </a:p>
          <a:p>
            <a:pPr eaLnBrk="1" hangingPunct="1">
              <a:spcBef>
                <a:spcPct val="0"/>
              </a:spcBef>
            </a:pPr>
            <a:endParaRPr lang="en-US" dirty="0" smtClean="0">
              <a:solidFill>
                <a:srgbClr val="000000"/>
              </a:solidFill>
              <a:ea typeface="ＭＳ Ｐゴシック" pitchFamily="34" charset="-128"/>
            </a:endParaRPr>
          </a:p>
          <a:p>
            <a:pPr eaLnBrk="1" hangingPunct="1">
              <a:spcBef>
                <a:spcPct val="0"/>
              </a:spcBef>
            </a:pPr>
            <a:r>
              <a:rPr lang="en-US" dirty="0" smtClean="0">
                <a:solidFill>
                  <a:srgbClr val="000000"/>
                </a:solidFill>
                <a:ea typeface="ＭＳ Ｐゴシック" pitchFamily="34" charset="-128"/>
              </a:rPr>
              <a:t>Reference:</a:t>
            </a:r>
          </a:p>
          <a:p>
            <a:pPr marL="0" marR="0" lvl="0" indent="0" algn="l" defTabSz="914400" rtl="0" eaLnBrk="1" fontAlgn="base" latinLnBrk="0" hangingPunct="1">
              <a:spcBef>
                <a:spcPct val="0"/>
              </a:spcBef>
              <a:spcAft>
                <a:spcPct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Johnson ES, Brookhart MA, Myers JA. Study size planning. In: Velentgas P and Dreyer NA, eds. Developing a Protocol for Observational Comparative Effectiveness Research: A User's Guide. Rockville, MD: Agency for Healthcare Research and Quality; January 2013. p. 129-134. AHRQ Publication No. 12-EHC099. Available at www.effectivehealthcare.ahrq.gov/Methods-OCER.cfm.</a:t>
            </a:r>
            <a:endParaRPr kumimoji="0" lang="en-US" sz="1200" b="1" i="0" u="none" strike="noStrike" kern="1200" cap="none" spc="0" normalizeH="0" baseline="0" noProof="0" dirty="0" smtClean="0">
              <a:ln>
                <a:noFill/>
              </a:ln>
              <a:solidFill>
                <a:prstClr val="black"/>
              </a:solidFill>
              <a:effectLst/>
              <a:uLnTx/>
              <a:uFillTx/>
              <a:ea typeface="ＭＳ Ｐゴシック" pitchFamily="34" charset="-128"/>
              <a:cs typeface="+mn-cs"/>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Summary Checklist</a:t>
            </a:r>
            <a:r>
              <a:rPr lang="en-US" b="1" baseline="0" dirty="0" smtClean="0"/>
              <a:t> (1 of 2)</a:t>
            </a:r>
            <a:endParaRPr lang="en-US" b="0" baseline="0" dirty="0" smtClean="0"/>
          </a:p>
          <a:p>
            <a:pPr marL="0" marR="0" indent="0" algn="l" defTabSz="914400" rtl="0" eaLnBrk="0" fontAlgn="base" latinLnBrk="0" hangingPunct="0">
              <a:spcBef>
                <a:spcPct val="30000"/>
              </a:spcBef>
              <a:spcAft>
                <a:spcPct val="0"/>
              </a:spcAft>
              <a:buClrTx/>
              <a:buSzTx/>
              <a:buFontTx/>
              <a:buNone/>
              <a:tabLst/>
              <a:defRPr/>
            </a:pPr>
            <a:r>
              <a:rPr lang="en-US" dirty="0" smtClean="0">
                <a:ea typeface="ＭＳ Ｐゴシック" pitchFamily="34" charset="-128"/>
              </a:rPr>
              <a:t>The material in this presentation included guidance and key considerations for study size planning in observational comparative effectiveness research. Guidance and considerations included information on how to: describe all relevant assumptions and decisions; specify the type of hypothesis, the clinically important inferiority margin or minimum clinically important excess/difference, and the level for the confidence interval; specify the statistical software and command or the formula to calculate the expected confidence interval; specify the expected precision (or statistical power) for any unplanned subgroup analyses; and specify the expected precision (or statistical power) as sensitivity analyses in special situations.</a:t>
            </a:r>
          </a:p>
          <a:p>
            <a:endParaRPr lang="en-US" b="0" dirty="0" smtClean="0"/>
          </a:p>
          <a:p>
            <a:r>
              <a:rPr lang="en-US" dirty="0" smtClean="0">
                <a:ea typeface="ＭＳ Ｐゴシック" pitchFamily="34" charset="-128"/>
              </a:rPr>
              <a:t>Reference:</a:t>
            </a:r>
          </a:p>
          <a:p>
            <a:pPr marL="0" marR="0" lvl="0" indent="0" algn="l" defTabSz="914400" rtl="0" eaLnBrk="1" fontAlgn="base" latinLnBrk="0" hangingPunct="1">
              <a:spcBef>
                <a:spcPct val="0"/>
              </a:spcBef>
              <a:spcAft>
                <a:spcPct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Johnson ES, </a:t>
            </a: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Brookhart</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MA, Myers JA. Study size planning. In: </a:t>
            </a: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P and Dreyer NA, eds. Developing a Protocol for Observational Comparative Effectiveness Research: A User's Guide. Rockville, MD: Agency for Healthcare Research and Quality; January 2013. p. 129-134. AHRQ Publication No. 12-EHC099. Available at www.effectivehealthcare.ahrq.gov/Methods-OCER.cfm.</a:t>
            </a:r>
            <a:endParaRPr kumimoji="0" lang="en-US" sz="1200" b="1" i="0" u="none" strike="noStrike" kern="1200" cap="none" spc="0" normalizeH="0" baseline="0" noProof="0" dirty="0" smtClean="0">
              <a:ln>
                <a:noFill/>
              </a:ln>
              <a:solidFill>
                <a:prstClr val="black"/>
              </a:solidFill>
              <a:effectLst/>
              <a:uLnTx/>
              <a:uFillTx/>
              <a:ea typeface="ＭＳ Ｐゴシック" pitchFamily="34" charset="-128"/>
              <a:cs typeface="+mn-cs"/>
            </a:endParaRPr>
          </a:p>
        </p:txBody>
      </p:sp>
    </p:spTree>
    <p:extLst>
      <p:ext uri="{BB962C8B-B14F-4D97-AF65-F5344CB8AC3E}">
        <p14:creationId xmlns:p14="http://schemas.microsoft.com/office/powerpoint/2010/main" val="18595186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Summary Checklist (2 of 2)</a:t>
            </a:r>
            <a:endParaRPr lang="en-US" b="0" dirty="0" smtClean="0"/>
          </a:p>
          <a:p>
            <a:pPr marL="0" marR="0" indent="0" algn="l" defTabSz="914400" rtl="0" eaLnBrk="0" fontAlgn="base" latinLnBrk="0" hangingPunct="0">
              <a:spcBef>
                <a:spcPct val="30000"/>
              </a:spcBef>
              <a:spcAft>
                <a:spcPct val="0"/>
              </a:spcAft>
              <a:buClrTx/>
              <a:buSzTx/>
              <a:buFontTx/>
              <a:buNone/>
              <a:tabLst/>
              <a:defRPr/>
            </a:pPr>
            <a:r>
              <a:rPr lang="en-US" dirty="0" smtClean="0">
                <a:ea typeface="ＭＳ Ｐゴシック" pitchFamily="34" charset="-128"/>
              </a:rPr>
              <a:t>The material in this presentation included guidance and key considerations for study size planning in observational comparative effectiveness research. Guidance and considerations included information on how to: describe all relevant assumptions and decisions; specify the type of hypothesis, the clinically important inferiority margin or minimum clinically important excess/difference,</a:t>
            </a:r>
            <a:r>
              <a:rPr lang="en-US" baseline="0" dirty="0" smtClean="0">
                <a:ea typeface="ＭＳ Ｐゴシック" pitchFamily="34" charset="-128"/>
              </a:rPr>
              <a:t> </a:t>
            </a:r>
            <a:r>
              <a:rPr lang="en-US" dirty="0" smtClean="0">
                <a:ea typeface="ＭＳ Ｐゴシック" pitchFamily="34" charset="-128"/>
              </a:rPr>
              <a:t>and the level for the confidence interval; specify the statistical software and command or the formula to calculate the expected confidence interval; specify the expected precision (or statistical power) for any unplanned subgroup analyses; and specify the expected precision (or statistical power) as sensitivity analyses in special situations.</a:t>
            </a:r>
          </a:p>
          <a:p>
            <a:endParaRPr lang="en-US" b="0" dirty="0" smtClean="0"/>
          </a:p>
          <a:p>
            <a:r>
              <a:rPr lang="en-US" dirty="0" smtClean="0">
                <a:ea typeface="ＭＳ Ｐゴシック" pitchFamily="34" charset="-128"/>
              </a:rPr>
              <a:t>Reference:</a:t>
            </a:r>
          </a:p>
          <a:p>
            <a:pPr marL="0" marR="0" lvl="0" indent="0" algn="l" defTabSz="914400" rtl="0" eaLnBrk="1" fontAlgn="base" latinLnBrk="0" hangingPunct="1">
              <a:spcBef>
                <a:spcPct val="0"/>
              </a:spcBef>
              <a:spcAft>
                <a:spcPct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Johnson ES, </a:t>
            </a: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Brookhart</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MA, Myers JA. Study size planning. In: </a:t>
            </a: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P and Dreyer NA, eds. Developing a Protocol for Observational Comparative Effectiveness Research: A User's Guide. Rockville, MD: Agency for Healthcare Research and Quality; January 2013. p. 129-134. AHRQ Publication No. 12-EHC099. Available at www.effectivehealthcare.ahrq.gov/Methods-OCER.cfm.</a:t>
            </a:r>
            <a:endParaRPr kumimoji="0" lang="en-US" sz="1200" b="1" i="0" u="none" strike="noStrike" kern="1200" cap="none" spc="0" normalizeH="0" baseline="0" noProof="0" dirty="0" smtClean="0">
              <a:ln>
                <a:noFill/>
              </a:ln>
              <a:solidFill>
                <a:prstClr val="black"/>
              </a:solidFill>
              <a:effectLst/>
              <a:uLnTx/>
              <a:uFillTx/>
              <a:ea typeface="ＭＳ Ｐゴシック" pitchFamily="34" charset="-128"/>
              <a:cs typeface="+mn-cs"/>
            </a:endParaRPr>
          </a:p>
          <a:p>
            <a:pPr marL="0" marR="0" lvl="0" indent="0" algn="l" defTabSz="914400" rtl="0" eaLnBrk="1" fontAlgn="base" latinLnBrk="0" hangingPunct="1">
              <a:spcBef>
                <a:spcPct val="0"/>
              </a:spcBef>
              <a:spcAft>
                <a:spcPct val="0"/>
              </a:spcAft>
              <a:buClrTx/>
              <a:buSzTx/>
              <a:buFontTx/>
              <a:buNone/>
              <a:tabLst/>
              <a:defRPr/>
            </a:pPr>
            <a:endParaRPr kumimoji="0" lang="en-US" sz="1200" b="1" i="0" u="none" strike="noStrike" kern="1200" cap="none" spc="0" normalizeH="0" baseline="0" noProof="0" dirty="0" smtClean="0">
              <a:ln>
                <a:noFill/>
              </a:ln>
              <a:solidFill>
                <a:prstClr val="black"/>
              </a:solidFill>
              <a:effectLst/>
              <a:uLnTx/>
              <a:uFillTx/>
              <a:latin typeface="+mn-lt"/>
              <a:ea typeface="ＭＳ Ｐゴシック" pitchFamily="34" charset="-128"/>
              <a:cs typeface="+mn-cs"/>
            </a:endParaRPr>
          </a:p>
        </p:txBody>
      </p:sp>
    </p:spTree>
    <p:extLst>
      <p:ext uri="{BB962C8B-B14F-4D97-AF65-F5344CB8AC3E}">
        <p14:creationId xmlns:p14="http://schemas.microsoft.com/office/powerpoint/2010/main" val="20209602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r>
              <a:rPr lang="en-US" b="1" dirty="0" smtClean="0">
                <a:ea typeface="ＭＳ Ｐゴシック" pitchFamily="34" charset="-128"/>
              </a:rPr>
              <a:t>Outline of Material</a:t>
            </a:r>
          </a:p>
          <a:p>
            <a:r>
              <a:rPr lang="en-US" dirty="0" smtClean="0">
                <a:ea typeface="ＭＳ Ｐゴシック" pitchFamily="34" charset="-128"/>
              </a:rPr>
              <a:t>The material in this presentation includes guidance and key considerations for study size planning in observational comparative effectiveness research. Guidance and considerations include information on how to: describe all relevant assumptions and decisions; specify the type of hypothesis, the clinically important inferiority margin or minimum clinically important excess/difference, and the level for the confidence interval; specify the statistical software and command or the formula to calculate the expected confidence interval; specify the expected precision (or statistical power) for any unplanned subgroup analyses; and specify the expected precision (or statistical power) as sensitivity analyses in special situations.</a:t>
            </a:r>
          </a:p>
          <a:p>
            <a:endParaRPr lang="en-US" dirty="0" smtClean="0">
              <a:ea typeface="ＭＳ Ｐゴシック" pitchFamily="34" charset="-128"/>
            </a:endParaRPr>
          </a:p>
          <a:p>
            <a:r>
              <a:rPr lang="en-US" dirty="0" smtClean="0">
                <a:ea typeface="ＭＳ Ｐゴシック" pitchFamily="34" charset="-128"/>
              </a:rPr>
              <a:t>Reference:</a:t>
            </a:r>
          </a:p>
          <a:p>
            <a:pPr marL="0" marR="0" lvl="0" indent="0" algn="l" defTabSz="914400" rtl="0" eaLnBrk="1" fontAlgn="base" latinLnBrk="0" hangingPunct="1">
              <a:spcBef>
                <a:spcPct val="0"/>
              </a:spcBef>
              <a:spcAft>
                <a:spcPct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Johnson ES, </a:t>
            </a: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Brookhart</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MA, Myers JA. Study size planning. In: </a:t>
            </a: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P and Dreyer NA, eds. Developing a Protocol for Observational Comparative Effectiveness Research: A User's Guide. Rockville, MD: Agency for Healthcare Research and Quality; January 2013. p. 129-134. AHRQ Publication No. 12-EHC099. Available at www.effectivehealthcare.ahrq.gov/Methods-OCER.cfm.</a:t>
            </a:r>
            <a:endParaRPr kumimoji="0" lang="en-US" sz="1200" b="1" i="0" u="none" strike="noStrike" kern="1200" cap="none" spc="0" normalizeH="0" baseline="0" noProof="0" dirty="0" smtClean="0">
              <a:ln>
                <a:noFill/>
              </a:ln>
              <a:solidFill>
                <a:prstClr val="black"/>
              </a:solidFill>
              <a:effectLst/>
              <a:uLnTx/>
              <a:uFillTx/>
              <a:ea typeface="ＭＳ Ｐゴシック" pitchFamily="34" charset="-128"/>
              <a:cs typeface="+mn-cs"/>
            </a:endParaRPr>
          </a:p>
          <a:p>
            <a:pPr marL="0" marR="0" lvl="0" indent="0" algn="l" defTabSz="914400" rtl="0" eaLnBrk="1" fontAlgn="base" latinLnBrk="0" hangingPunct="1">
              <a:spcBef>
                <a:spcPct val="0"/>
              </a:spcBef>
              <a:spcAft>
                <a:spcPct val="0"/>
              </a:spcAft>
              <a:buClrTx/>
              <a:buSzTx/>
              <a:buFontTx/>
              <a:buNone/>
              <a:tabLst/>
              <a:defRPr/>
            </a:pPr>
            <a:endParaRPr kumimoji="0" lang="en-US" sz="1200" b="1" i="0" u="none" strike="noStrike" kern="1200" cap="none" spc="0" normalizeH="0" baseline="0" noProof="0" dirty="0" smtClean="0">
              <a:ln>
                <a:noFill/>
              </a:ln>
              <a:solidFill>
                <a:prstClr val="black"/>
              </a:solidFill>
              <a:effectLst/>
              <a:uLnTx/>
              <a:uFillTx/>
              <a:latin typeface="+mn-lt"/>
              <a:ea typeface="ＭＳ Ｐゴシック" pitchFamily="34" charset="-128"/>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r>
              <a:rPr lang="en-US" b="1" dirty="0" smtClean="0">
                <a:ea typeface="ＭＳ Ｐゴシック" pitchFamily="34" charset="-128"/>
              </a:rPr>
              <a:t>Introduction</a:t>
            </a:r>
            <a:endParaRPr lang="en-US" dirty="0" smtClean="0">
              <a:ea typeface="ＭＳ Ｐゴシック" pitchFamily="34" charset="-128"/>
            </a:endParaRPr>
          </a:p>
          <a:p>
            <a:r>
              <a:rPr lang="en-US" dirty="0" smtClean="0">
                <a:ea typeface="ＭＳ Ｐゴシック" pitchFamily="34" charset="-128"/>
              </a:rPr>
              <a:t>An important aspect of assessing study feasibility is whether the projected number of accrued patients is adequate to reasonably address the scientific aims of the study. Many </a:t>
            </a:r>
            <a:r>
              <a:rPr lang="en-US" b="0" dirty="0" smtClean="0">
                <a:ea typeface="ＭＳ Ｐゴシック" pitchFamily="34" charset="-128"/>
              </a:rPr>
              <a:t>journal editorial</a:t>
            </a:r>
            <a:r>
              <a:rPr lang="en-US" b="0" baseline="0" dirty="0" smtClean="0">
                <a:ea typeface="ＭＳ Ｐゴシック" pitchFamily="34" charset="-128"/>
              </a:rPr>
              <a:t> board</a:t>
            </a:r>
            <a:r>
              <a:rPr lang="en-US" b="0" dirty="0" smtClean="0">
                <a:ea typeface="ＭＳ Ｐゴシック" pitchFamily="34" charset="-128"/>
              </a:rPr>
              <a:t>s</a:t>
            </a:r>
            <a:r>
              <a:rPr lang="en-US" b="1" dirty="0" smtClean="0">
                <a:ea typeface="ＭＳ Ｐゴシック" pitchFamily="34" charset="-128"/>
              </a:rPr>
              <a:t> </a:t>
            </a:r>
            <a:r>
              <a:rPr lang="en-US" dirty="0" smtClean="0">
                <a:ea typeface="ＭＳ Ｐゴシック" pitchFamily="34" charset="-128"/>
              </a:rPr>
              <a:t>have endorsed reporting standards that ask investigators to report the rationale for the study size. However, such a rationale is often missing from study proposals and protocols. This omission is problematic when investigators interpret study findings in terms of the statistical significance in relation to the null hypothesis, which implies both a prespecified hypothesis and adequate statistical power. Without the context of a numeric rationale for the study size, readers may misinterpret the lack of a statistically significant difference in effect as false reassurance of lack of harm or falsely conclude that there is no benefit when comparing two interventions.</a:t>
            </a:r>
          </a:p>
          <a:p>
            <a:endParaRPr lang="en-US" dirty="0" smtClean="0">
              <a:ea typeface="ＭＳ Ｐゴシック" pitchFamily="34" charset="-128"/>
            </a:endParaRPr>
          </a:p>
          <a:p>
            <a:r>
              <a:rPr lang="en-US" dirty="0" smtClean="0">
                <a:ea typeface="ＭＳ Ｐゴシック" pitchFamily="34" charset="-128"/>
              </a:rPr>
              <a:t>Reference:</a:t>
            </a:r>
          </a:p>
          <a:p>
            <a:pPr marL="0" marR="0" lvl="0" indent="0" algn="l" defTabSz="914400" rtl="0" eaLnBrk="1" fontAlgn="base" latinLnBrk="0" hangingPunct="1">
              <a:spcBef>
                <a:spcPct val="0"/>
              </a:spcBef>
              <a:spcAft>
                <a:spcPct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Johnson ES, </a:t>
            </a: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Brookhart</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MA, Myers JA. Study size planning. In: </a:t>
            </a: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P and Dreyer NA, eds. Developing a Protocol for Observational Comparative Effectiveness Research: A User's Guide. Rockville, MD: Agency for Healthcare Research and Quality; January 2013. p. 129-134. AHRQ Publication No. 12-EHC099. Available at www.effectivehealthcare.ahrq.gov/Methods-OCER.cfm.</a:t>
            </a:r>
            <a:endParaRPr kumimoji="0" lang="en-US" sz="1200" b="1" i="0" u="none" strike="noStrike" kern="1200" cap="none" spc="0" normalizeH="0" baseline="0" noProof="0" dirty="0" smtClean="0">
              <a:ln>
                <a:noFill/>
              </a:ln>
              <a:solidFill>
                <a:prstClr val="black"/>
              </a:solidFill>
              <a:effectLst/>
              <a:uLnTx/>
              <a:uFillTx/>
              <a:ea typeface="ＭＳ Ｐゴシック" pitchFamily="34" charset="-128"/>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85000" lnSpcReduction="10000"/>
          </a:bodyPr>
          <a:lstStyle/>
          <a:p>
            <a:pPr>
              <a:lnSpc>
                <a:spcPct val="110000"/>
              </a:lnSpc>
              <a:defRPr/>
            </a:pPr>
            <a:r>
              <a:rPr lang="en-US" b="1" dirty="0" smtClean="0"/>
              <a:t>Study Size and Power Calculations in Randomized</a:t>
            </a:r>
            <a:r>
              <a:rPr lang="en-US" b="1" baseline="0" dirty="0" smtClean="0"/>
              <a:t> Controlled Trials (1 of 3)</a:t>
            </a:r>
            <a:endParaRPr lang="en-US" dirty="0" smtClean="0"/>
          </a:p>
          <a:p>
            <a:pPr>
              <a:lnSpc>
                <a:spcPct val="110000"/>
              </a:lnSpc>
              <a:defRPr/>
            </a:pPr>
            <a:r>
              <a:rPr lang="en-US" dirty="0" smtClean="0"/>
              <a:t>The study planning needed to achieve various study sizes, and an understanding of statistical power that a given study size can yield, are important aspects in the design of randomized controlled trials (RCTs). Reporting on the rationale underlying the size of treatment arms is clearly specified in the Consolidated Standards of Reporting Trials (CONSORT) and Strengthening the Reporting of Observational Studies in Epidemiology (STROBE) reporting guidelines, and institutional review boards often require such statements in a study protocol before data collection can begin. The rationale for study size in an RCT usually depends on calculations of the study size needed to achieve a specified level of statistical power for the primary hypothesis under study, defined as the probability of rejecting the null hypothesis when an alternative hypothesis is true. Several software packages and online tools exist for performing these calculations, and textbooks give more detail on the calculations for a wide variety of data structures and statistical models.</a:t>
            </a:r>
          </a:p>
          <a:p>
            <a:pPr>
              <a:lnSpc>
                <a:spcPct val="110000"/>
              </a:lnSpc>
              <a:defRPr/>
            </a:pPr>
            <a:endParaRPr lang="en-US" dirty="0" smtClean="0"/>
          </a:p>
          <a:p>
            <a:pPr>
              <a:lnSpc>
                <a:spcPct val="110000"/>
              </a:lnSpc>
            </a:pPr>
            <a:r>
              <a:rPr lang="en-US" dirty="0" smtClean="0">
                <a:ea typeface="ＭＳ Ｐゴシック" pitchFamily="34" charset="-128"/>
              </a:rPr>
              <a:t>Reference:</a:t>
            </a:r>
          </a:p>
          <a:p>
            <a:pPr marL="0" marR="0" lvl="0" indent="0" algn="l" defTabSz="914400" rtl="0" eaLnBrk="1" fontAlgn="base" latinLnBrk="0" hangingPunct="1">
              <a:lnSpc>
                <a:spcPct val="11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Johnson ES, </a:t>
            </a: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Brookhart</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MA, Myers JA. Study size planning. In: </a:t>
            </a: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P and Dreyer NA, eds. Developing a Protocol for Observational Comparative Effectiveness Research: A User's Guide. Rockville, MD: Agency for Healthcare Research and Quality; January 2013. p. 129-134. AHRQ Publication No. 12-EHC099. Available at www.effectivehealthcare.ahrq.gov/Methods-OCER.cfm.</a:t>
            </a:r>
            <a:endParaRPr kumimoji="0" lang="en-US" sz="1200" b="1" i="0" u="none" strike="noStrike" kern="1200" cap="none" spc="0" normalizeH="0" baseline="0" noProof="0" dirty="0" smtClean="0">
              <a:ln>
                <a:noFill/>
              </a:ln>
              <a:solidFill>
                <a:prstClr val="black"/>
              </a:solidFill>
              <a:effectLst/>
              <a:uLnTx/>
              <a:uFillTx/>
              <a:ea typeface="ＭＳ Ｐゴシック" pitchFamily="34" charset="-128"/>
              <a:cs typeface="+mn-cs"/>
            </a:endParaRPr>
          </a:p>
          <a:p>
            <a:pPr>
              <a:lnSpc>
                <a:spcPct val="110000"/>
              </a:lnSpc>
              <a:defRPr/>
            </a:pPr>
            <a:endParaRPr lang="en-US" dirty="0" smtClean="0"/>
          </a:p>
          <a:p>
            <a:pPr>
              <a:lnSpc>
                <a:spcPct val="110000"/>
              </a:lnSpc>
              <a:defRPr/>
            </a:pPr>
            <a:r>
              <a:rPr lang="en-US" dirty="0" smtClean="0"/>
              <a:t>Altman DG, Schulz KF, Moher D, et al. CONSORT GROUP (Consolidated Standards of Reporting Trials). The revised CONSROT statement for reporting randomized trials: explanation and elaboration. Ann Intern Med 2001 Apr 17;134(8):663-94. PMID: 11304107.</a:t>
            </a:r>
          </a:p>
          <a:p>
            <a:pPr>
              <a:lnSpc>
                <a:spcPct val="110000"/>
              </a:lnSpc>
              <a:defRPr/>
            </a:pPr>
            <a:r>
              <a:rPr lang="en-US" sz="1200" kern="1200" dirty="0" smtClean="0">
                <a:solidFill>
                  <a:schemeClr val="tx1"/>
                </a:solidFill>
                <a:effectLst/>
                <a:latin typeface="+mn-lt"/>
                <a:ea typeface="ＭＳ Ｐゴシック" charset="0"/>
                <a:cs typeface="+mn-cs"/>
              </a:rPr>
              <a:t>http://www.ncbi.nlm.nih.gov/pubmed/</a:t>
            </a:r>
            <a:r>
              <a:rPr lang="en-US" dirty="0" smtClean="0"/>
              <a:t>11304107</a:t>
            </a:r>
            <a:endParaRPr lang="en-US" sz="1200" kern="1200" dirty="0" smtClean="0">
              <a:solidFill>
                <a:schemeClr val="tx1"/>
              </a:solidFill>
              <a:effectLst/>
              <a:latin typeface="+mn-lt"/>
              <a:ea typeface="ＭＳ Ｐゴシック" charset="0"/>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Autofit/>
          </a:bodyPr>
          <a:lstStyle/>
          <a:p>
            <a:r>
              <a:rPr lang="en-US" sz="1000" b="1" dirty="0" smtClean="0">
                <a:ea typeface="ＭＳ Ｐゴシック" pitchFamily="34" charset="-128"/>
              </a:rPr>
              <a:t>Study Size and Power Calculations in Randomized Controlled Trials (2 of 3)</a:t>
            </a:r>
            <a:endParaRPr lang="en-US" sz="1000" dirty="0" smtClean="0">
              <a:ea typeface="ＭＳ Ｐゴシック" pitchFamily="34" charset="-128"/>
            </a:endParaRPr>
          </a:p>
          <a:p>
            <a:r>
              <a:rPr lang="en-US" sz="1000" dirty="0" smtClean="0">
                <a:ea typeface="ＭＳ Ｐゴシック" pitchFamily="34" charset="-128"/>
              </a:rPr>
              <a:t>Calculating statistical power requires specification of several investigator choices and assumptions, each of which has important implications and must be specified with sufficient scientific rationale. Most importantly, investigators must specify a primary study outcome and a minimum treatment effect of interest for that outcome. This quantity, often referred to as the clinically meaningful or minimum detectable difference, identifies the size of the smallest potential treatment effect that would be of clinical relevance. Study size is calculated by assuming that value represents the true treatment effect. If the true treatment effect is larger than this quantity, then the power for a given study size will be even higher than originally calculated.</a:t>
            </a:r>
          </a:p>
          <a:p>
            <a:endParaRPr lang="en-US" sz="1000" dirty="0" smtClean="0">
              <a:ea typeface="ＭＳ Ｐゴシック" pitchFamily="34" charset="-128"/>
            </a:endParaRPr>
          </a:p>
          <a:p>
            <a:r>
              <a:rPr lang="en-US" sz="1000" dirty="0" smtClean="0">
                <a:ea typeface="ＭＳ Ｐゴシック" pitchFamily="34" charset="-128"/>
              </a:rPr>
              <a:t>In addition to the minimum treatment effect of interest, calculating the needed study size requires specifying a measure of data variability. In trials with a continuous outcome, investigators must make assumptions about the standard deviation of the outcome in each trial arm; when outcome is the necessary occurrence of an event (e.g., death), then an assumed event rate in the control group is necessary. It is recommended that estimates of standard deviations and event rates be taken from existing literature or pilot studies when available.</a:t>
            </a:r>
          </a:p>
          <a:p>
            <a:endParaRPr lang="en-US" sz="1000" dirty="0" smtClean="0">
              <a:ea typeface="ＭＳ Ｐゴシック" pitchFamily="34" charset="-128"/>
            </a:endParaRPr>
          </a:p>
          <a:p>
            <a:r>
              <a:rPr lang="en-US" sz="1000" dirty="0" smtClean="0">
                <a:ea typeface="ＭＳ Ｐゴシック" pitchFamily="34" charset="-128"/>
              </a:rPr>
              <a:t>Reference: </a:t>
            </a:r>
          </a:p>
          <a:p>
            <a:pPr marL="0" marR="0" lvl="0" indent="0" algn="l" defTabSz="914400" rtl="0" eaLnBrk="1" fontAlgn="base" latinLnBrk="0" hangingPunct="1">
              <a:spcBef>
                <a:spcPct val="0"/>
              </a:spcBef>
              <a:spcAft>
                <a:spcPct val="0"/>
              </a:spcAft>
              <a:buClrTx/>
              <a:buSzTx/>
              <a:buFontTx/>
              <a:buNone/>
              <a:tabLst/>
              <a:defRPr/>
            </a:pPr>
            <a:r>
              <a:rPr kumimoji="0" lang="en-US" sz="1000" b="0" i="0" u="none" strike="noStrike" kern="1200" cap="none" spc="0" normalizeH="0" baseline="0" noProof="0" dirty="0" smtClean="0">
                <a:ln>
                  <a:noFill/>
                </a:ln>
                <a:solidFill>
                  <a:prstClr val="black"/>
                </a:solidFill>
                <a:effectLst/>
                <a:uLnTx/>
                <a:uFillTx/>
                <a:ea typeface="ＭＳ Ｐゴシック" pitchFamily="34" charset="-128"/>
                <a:cs typeface="+mn-cs"/>
              </a:rPr>
              <a:t>Johnson ES, </a:t>
            </a:r>
            <a:r>
              <a:rPr kumimoji="0" lang="en-US" sz="1000" b="0" i="0" u="none" strike="noStrike" kern="1200" cap="none" spc="0" normalizeH="0" baseline="0" noProof="0" dirty="0" err="1" smtClean="0">
                <a:ln>
                  <a:noFill/>
                </a:ln>
                <a:solidFill>
                  <a:prstClr val="black"/>
                </a:solidFill>
                <a:effectLst/>
                <a:uLnTx/>
                <a:uFillTx/>
                <a:ea typeface="ＭＳ Ｐゴシック" pitchFamily="34" charset="-128"/>
                <a:cs typeface="+mn-cs"/>
              </a:rPr>
              <a:t>Brookhart</a:t>
            </a:r>
            <a:r>
              <a:rPr kumimoji="0" lang="en-US" sz="1000" b="0" i="0" u="none" strike="noStrike" kern="1200" cap="none" spc="0" normalizeH="0" baseline="0" noProof="0" dirty="0" smtClean="0">
                <a:ln>
                  <a:noFill/>
                </a:ln>
                <a:solidFill>
                  <a:prstClr val="black"/>
                </a:solidFill>
                <a:effectLst/>
                <a:uLnTx/>
                <a:uFillTx/>
                <a:ea typeface="ＭＳ Ｐゴシック" pitchFamily="34" charset="-128"/>
                <a:cs typeface="+mn-cs"/>
              </a:rPr>
              <a:t> MA, Myers JA. Study size planning. In: </a:t>
            </a:r>
            <a:r>
              <a:rPr kumimoji="0" lang="en-US" sz="10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1000" b="0" i="0" u="none" strike="noStrike" kern="1200" cap="none" spc="0" normalizeH="0" baseline="0" noProof="0" dirty="0" smtClean="0">
                <a:ln>
                  <a:noFill/>
                </a:ln>
                <a:solidFill>
                  <a:prstClr val="black"/>
                </a:solidFill>
                <a:effectLst/>
                <a:uLnTx/>
                <a:uFillTx/>
                <a:ea typeface="ＭＳ Ｐゴシック" pitchFamily="34" charset="-128"/>
                <a:cs typeface="+mn-cs"/>
              </a:rPr>
              <a:t> P and Dreyer NA, eds. Developing a Protocol for Observational Comparative Effectiveness Research: A User's Guide. Rockville, MD: Agency for Healthcare Research and Quality; January 2013. p. 129-134. AHRQ Publication No. 12-EHC099. Available at www.effectivehealthcare.ahrq.gov/Methods-OCER.cfm.</a:t>
            </a:r>
            <a:endParaRPr kumimoji="0" lang="en-US" sz="1000" b="1" i="0" u="none" strike="noStrike" kern="1200" cap="none" spc="0" normalizeH="0" baseline="0" noProof="0" dirty="0" smtClean="0">
              <a:ln>
                <a:noFill/>
              </a:ln>
              <a:solidFill>
                <a:prstClr val="black"/>
              </a:solidFill>
              <a:effectLst/>
              <a:uLnTx/>
              <a:uFillTx/>
              <a:ea typeface="ＭＳ Ｐゴシック" pitchFamily="34" charset="-128"/>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92500" lnSpcReduction="20000"/>
          </a:bodyPr>
          <a:lstStyle/>
          <a:p>
            <a:pPr>
              <a:lnSpc>
                <a:spcPct val="110000"/>
              </a:lnSpc>
              <a:defRPr/>
            </a:pPr>
            <a:r>
              <a:rPr lang="en-US" b="1" dirty="0" smtClean="0"/>
              <a:t>Study Size and Power Calculations in Randomized</a:t>
            </a:r>
            <a:r>
              <a:rPr lang="en-US" b="1" baseline="0" dirty="0" smtClean="0"/>
              <a:t> </a:t>
            </a:r>
            <a:r>
              <a:rPr lang="en-US" b="1" dirty="0" smtClean="0"/>
              <a:t>Controlled Trials (3 of 3)</a:t>
            </a:r>
            <a:endParaRPr lang="en-US" dirty="0" smtClean="0"/>
          </a:p>
          <a:p>
            <a:pPr>
              <a:lnSpc>
                <a:spcPct val="110000"/>
              </a:lnSpc>
              <a:defRPr/>
            </a:pPr>
            <a:r>
              <a:rPr lang="en-US" dirty="0" smtClean="0"/>
              <a:t>The needed study size depends on the chosen type 1 error rate and the required statistical power. For the majority of studies, the conventional cutoff for statistical significance, </a:t>
            </a:r>
            <a:r>
              <a:rPr lang="el-GR" dirty="0" smtClean="0">
                <a:ea typeface="ＭＳ Ｐゴシック" pitchFamily="34" charset="-128"/>
                <a:cs typeface="Shruti" pitchFamily="34" charset="0"/>
              </a:rPr>
              <a:t>α</a:t>
            </a:r>
            <a:r>
              <a:rPr lang="en-US" dirty="0" smtClean="0">
                <a:ea typeface="ＭＳ Ｐゴシック" pitchFamily="34" charset="-128"/>
                <a:cs typeface="Shruti" pitchFamily="34" charset="0"/>
              </a:rPr>
              <a:t> = 0.05, is almost always used, but this quantity should be clearly specified nonetheless. Many studies also use a standard required power of 80 percent, although other values are often considered. In randomized controlled</a:t>
            </a:r>
            <a:r>
              <a:rPr lang="en-US" baseline="0" dirty="0" smtClean="0">
                <a:ea typeface="ＭＳ Ｐゴシック" pitchFamily="34" charset="-128"/>
                <a:cs typeface="Shruti" pitchFamily="34" charset="0"/>
              </a:rPr>
              <a:t> trial</a:t>
            </a:r>
            <a:r>
              <a:rPr lang="en-US" dirty="0" smtClean="0">
                <a:ea typeface="ＭＳ Ｐゴシック" pitchFamily="34" charset="-128"/>
                <a:cs typeface="Shruti" pitchFamily="34" charset="0"/>
              </a:rPr>
              <a:t>s that have study size constraints due to budget or the pool of available patients, the power for the achievable study size should be reported. Potential reductions in the number of recruited patients available for analysis (e.g., due to loss to followup) should also be discussed.</a:t>
            </a:r>
          </a:p>
          <a:p>
            <a:pPr>
              <a:lnSpc>
                <a:spcPct val="110000"/>
              </a:lnSpc>
              <a:defRPr/>
            </a:pPr>
            <a:endParaRPr lang="en-US" b="1" dirty="0" smtClean="0">
              <a:ea typeface="ＭＳ Ｐゴシック" pitchFamily="34" charset="-128"/>
              <a:cs typeface="Shruti" pitchFamily="34" charset="0"/>
            </a:endParaRPr>
          </a:p>
          <a:p>
            <a:pPr>
              <a:lnSpc>
                <a:spcPct val="110000"/>
              </a:lnSpc>
              <a:defRPr/>
            </a:pPr>
            <a:r>
              <a:rPr lang="en-US" dirty="0" smtClean="0">
                <a:ea typeface="ＭＳ Ｐゴシック" pitchFamily="34" charset="-128"/>
                <a:cs typeface="Shruti" pitchFamily="34" charset="0"/>
              </a:rPr>
              <a:t>The table shows an example of an adequately reported consideration of study size under several potential scenarios that vary the baseline risk of the outcome, the minimum clinically relevant treatment effect, and the required power. In this table, all of the necessary quantities are reported for determining the adequacy of the chosen study size; therefore, investigators, funding agencies, and ethics review boards can make informed decisions about the potential utility of the planned study.</a:t>
            </a:r>
          </a:p>
          <a:p>
            <a:pPr>
              <a:lnSpc>
                <a:spcPct val="110000"/>
              </a:lnSpc>
              <a:defRPr/>
            </a:pPr>
            <a:endParaRPr lang="en-US" dirty="0" smtClean="0">
              <a:ea typeface="ＭＳ Ｐゴシック" pitchFamily="34" charset="-128"/>
              <a:cs typeface="Shruti" pitchFamily="34" charset="0"/>
            </a:endParaRPr>
          </a:p>
          <a:p>
            <a:pPr>
              <a:lnSpc>
                <a:spcPct val="110000"/>
              </a:lnSpc>
            </a:pPr>
            <a:r>
              <a:rPr lang="en-US" dirty="0" smtClean="0">
                <a:ea typeface="ＭＳ Ｐゴシック" pitchFamily="34" charset="-128"/>
              </a:rPr>
              <a:t>Reference:</a:t>
            </a:r>
          </a:p>
          <a:p>
            <a:pPr marL="0" marR="0" lvl="0" indent="0" algn="l" defTabSz="914400" rtl="0" eaLnBrk="1" fontAlgn="base" latinLnBrk="0" hangingPunct="1">
              <a:lnSpc>
                <a:spcPct val="11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Johnson ES, </a:t>
            </a: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Brookhart</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MA, Myers JA. Study size planning. In: </a:t>
            </a: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P and Dreyer NA, eds. Developing a Protocol for Observational Comparative Effectiveness Research: A User's Guide. Rockville, MD: Agency for Healthcare Research and Quality; January 2013. p. 129-134. AHRQ Publication No. 12-EHC099. Available at www.effectivehealthcare.ahrq.gov/Methods-OCER.cfm.</a:t>
            </a:r>
            <a:endParaRPr kumimoji="0" lang="en-US" sz="1200" b="1" i="0" u="none" strike="noStrike" kern="1200" cap="none" spc="0" normalizeH="0" baseline="0" noProof="0" dirty="0" smtClean="0">
              <a:ln>
                <a:noFill/>
              </a:ln>
              <a:solidFill>
                <a:prstClr val="black"/>
              </a:solidFill>
              <a:effectLst/>
              <a:uLnTx/>
              <a:uFillTx/>
              <a:ea typeface="ＭＳ Ｐゴシック" pitchFamily="34" charset="-128"/>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92500" lnSpcReduction="20000"/>
          </a:bodyPr>
          <a:lstStyle/>
          <a:p>
            <a:pPr>
              <a:lnSpc>
                <a:spcPct val="110000"/>
              </a:lnSpc>
            </a:pPr>
            <a:r>
              <a:rPr lang="en-US" b="1" dirty="0" smtClean="0">
                <a:ea typeface="ＭＳ Ｐゴシック" pitchFamily="34" charset="-128"/>
              </a:rPr>
              <a:t>Considerations for Observational Comparative Effectiveness</a:t>
            </a:r>
            <a:r>
              <a:rPr lang="en-US" b="1" baseline="0" dirty="0" smtClean="0">
                <a:ea typeface="ＭＳ Ｐゴシック" pitchFamily="34" charset="-128"/>
              </a:rPr>
              <a:t> </a:t>
            </a:r>
            <a:r>
              <a:rPr lang="en-US" b="1" dirty="0" smtClean="0">
                <a:ea typeface="ＭＳ Ｐゴシック" pitchFamily="34" charset="-128"/>
              </a:rPr>
              <a:t>Research Study Size Planning</a:t>
            </a:r>
            <a:endParaRPr lang="en-US" b="1" i="1" dirty="0" smtClean="0">
              <a:ea typeface="ＭＳ Ｐゴシック" pitchFamily="34" charset="-128"/>
            </a:endParaRPr>
          </a:p>
          <a:p>
            <a:pPr marL="0" marR="0" indent="0" algn="l" defTabSz="914400" rtl="0" eaLnBrk="0" fontAlgn="base" latinLnBrk="0" hangingPunct="0">
              <a:lnSpc>
                <a:spcPct val="110000"/>
              </a:lnSpc>
              <a:spcBef>
                <a:spcPct val="30000"/>
              </a:spcBef>
              <a:spcAft>
                <a:spcPct val="0"/>
              </a:spcAft>
              <a:buClrTx/>
              <a:buSzTx/>
              <a:buFontTx/>
              <a:buNone/>
              <a:tabLst/>
              <a:defRPr/>
            </a:pPr>
            <a:r>
              <a:rPr lang="en-US" sz="1200" kern="1200" dirty="0" smtClean="0">
                <a:solidFill>
                  <a:schemeClr val="tx1"/>
                </a:solidFill>
                <a:effectLst/>
                <a:latin typeface="+mn-lt"/>
                <a:ea typeface="ＭＳ Ｐゴシック" charset="0"/>
                <a:cs typeface="+mn-cs"/>
              </a:rPr>
              <a:t>Bland (2009) has commented that funding agencies and journals put investigators in an inconsistent position: Funding agencies ask for statistical power calculations to test one hypothesis for the primary outcome, yet journal editors ask for confidence intervals. Many funding agencies, however, rely on the conventional power calculations advocated by most trialists. Therefore, this presentation primarily focuses on power calculations and adapts conventional advice from trialists</a:t>
            </a:r>
            <a:r>
              <a:rPr lang="en-US" sz="1200" kern="1200" baseline="0" dirty="0" smtClean="0">
                <a:solidFill>
                  <a:schemeClr val="tx1"/>
                </a:solidFill>
                <a:effectLst/>
                <a:latin typeface="+mn-lt"/>
                <a:ea typeface="ＭＳ Ｐゴシック" charset="0"/>
                <a:cs typeface="+mn-cs"/>
              </a:rPr>
              <a:t> </a:t>
            </a:r>
            <a:r>
              <a:rPr lang="en-US" sz="1200" kern="1200" dirty="0" smtClean="0">
                <a:solidFill>
                  <a:schemeClr val="tx1"/>
                </a:solidFill>
                <a:effectLst/>
                <a:latin typeface="+mn-lt"/>
                <a:ea typeface="ＭＳ Ｐゴシック" charset="0"/>
                <a:cs typeface="+mn-cs"/>
              </a:rPr>
              <a:t>to nonrandomized or observational studies because they introduce complexities that randomized trials do not need to consider. For example, investigators may not be able to estimate the power or precision of their proposed comparisons until they have generated the propensity score and constructed matched cohorts, which may exclude patients and interventions that appeared eligible when the cohort was assembled.</a:t>
            </a:r>
          </a:p>
          <a:p>
            <a:pPr marL="0" marR="0" indent="0" algn="l" defTabSz="914400" rtl="0" eaLnBrk="0" fontAlgn="base" latinLnBrk="0" hangingPunct="0">
              <a:lnSpc>
                <a:spcPct val="110000"/>
              </a:lnSpc>
              <a:spcBef>
                <a:spcPct val="30000"/>
              </a:spcBef>
              <a:spcAft>
                <a:spcPct val="0"/>
              </a:spcAft>
              <a:buClrTx/>
              <a:buSzTx/>
              <a:buFontTx/>
              <a:buNone/>
              <a:tabLst/>
              <a:defRPr/>
            </a:pPr>
            <a:endParaRPr lang="en-US" sz="1200" kern="1200" dirty="0" smtClean="0">
              <a:solidFill>
                <a:schemeClr val="tx1"/>
              </a:solidFill>
              <a:effectLst/>
              <a:latin typeface="+mn-lt"/>
              <a:ea typeface="ＭＳ Ｐゴシック" charset="0"/>
              <a:cs typeface="+mn-cs"/>
            </a:endParaRPr>
          </a:p>
          <a:p>
            <a:pPr>
              <a:lnSpc>
                <a:spcPct val="110000"/>
              </a:lnSpc>
            </a:pPr>
            <a:r>
              <a:rPr lang="en-US" dirty="0" smtClean="0">
                <a:ea typeface="ＭＳ Ｐゴシック" pitchFamily="34" charset="-128"/>
              </a:rPr>
              <a:t>Reference: </a:t>
            </a:r>
          </a:p>
          <a:p>
            <a:pPr marL="0" marR="0" lvl="0" indent="0" algn="l" defTabSz="914400" rtl="0" eaLnBrk="1" fontAlgn="base" latinLnBrk="0" hangingPunct="1">
              <a:lnSpc>
                <a:spcPct val="11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Johnson ES, </a:t>
            </a: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Brookhart</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MA, Myers JA. Study size planning. In: </a:t>
            </a: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P and Dreyer NA, eds. Developing a Protocol for Observational Comparative Effectiveness Research: A User's Guide. Rockville, MD: Agency for Healthcare Research and Quality; January 2013. p. 129-134. AHRQ Publication No. 12-EHC099. Available at www.effectivehealthcare.ahrq.gov/Methods-OCER.cfm.</a:t>
            </a:r>
            <a:endParaRPr kumimoji="0" lang="en-US" sz="1200" b="1" i="0" u="none" strike="noStrike" kern="1200" cap="none" spc="0" normalizeH="0" baseline="0" noProof="0" dirty="0" smtClean="0">
              <a:ln>
                <a:noFill/>
              </a:ln>
              <a:solidFill>
                <a:prstClr val="black"/>
              </a:solidFill>
              <a:effectLst/>
              <a:uLnTx/>
              <a:uFillTx/>
              <a:ea typeface="ＭＳ Ｐゴシック" pitchFamily="34" charset="-128"/>
              <a:cs typeface="+mn-cs"/>
            </a:endParaRPr>
          </a:p>
          <a:p>
            <a:pPr marL="0" marR="0" lvl="0" indent="0" algn="l" defTabSz="914400" rtl="0" eaLnBrk="1" fontAlgn="base" latinLnBrk="0" hangingPunct="1">
              <a:lnSpc>
                <a:spcPct val="110000"/>
              </a:lnSpc>
              <a:spcBef>
                <a:spcPct val="0"/>
              </a:spcBef>
              <a:spcAft>
                <a:spcPct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ＭＳ Ｐゴシック" pitchFamily="34" charset="-128"/>
              <a:cs typeface="+mn-cs"/>
            </a:endParaRPr>
          </a:p>
          <a:p>
            <a:pPr marL="0" marR="0" indent="0" algn="l" defTabSz="914400" rtl="0" eaLnBrk="0" fontAlgn="base" latinLnBrk="0" hangingPunct="0">
              <a:lnSpc>
                <a:spcPct val="110000"/>
              </a:lnSpc>
              <a:spcBef>
                <a:spcPct val="30000"/>
              </a:spcBef>
              <a:spcAft>
                <a:spcPct val="0"/>
              </a:spcAft>
              <a:buClrTx/>
              <a:buSzTx/>
              <a:buFontTx/>
              <a:buNone/>
              <a:tabLst/>
              <a:defRPr/>
            </a:pPr>
            <a:r>
              <a:rPr lang="en-US" sz="1200" kern="1200" dirty="0" smtClean="0">
                <a:solidFill>
                  <a:schemeClr val="tx1"/>
                </a:solidFill>
                <a:effectLst/>
                <a:latin typeface="+mn-lt"/>
                <a:ea typeface="ＭＳ Ｐゴシック" charset="0"/>
                <a:cs typeface="+mn-cs"/>
              </a:rPr>
              <a:t>Bland JM. The tyranny of power: is there a better way to calculate sample size? BMJ 2009 Oct 6;339:b3985. PMID: 19808754.</a:t>
            </a:r>
          </a:p>
          <a:p>
            <a:pPr marL="0" marR="0" indent="0" algn="l" defTabSz="914400" rtl="0" eaLnBrk="0" fontAlgn="base" latinLnBrk="0" hangingPunct="0">
              <a:lnSpc>
                <a:spcPct val="110000"/>
              </a:lnSpc>
              <a:spcBef>
                <a:spcPct val="30000"/>
              </a:spcBef>
              <a:spcAft>
                <a:spcPct val="0"/>
              </a:spcAft>
              <a:buClrTx/>
              <a:buSzTx/>
              <a:buFontTx/>
              <a:buNone/>
              <a:tabLst/>
              <a:defRPr/>
            </a:pPr>
            <a:r>
              <a:rPr lang="en-US" sz="1200" kern="1200" dirty="0" smtClean="0">
                <a:solidFill>
                  <a:schemeClr val="tx1"/>
                </a:solidFill>
                <a:effectLst/>
                <a:latin typeface="+mn-lt"/>
                <a:ea typeface="ＭＳ Ｐゴシック" charset="0"/>
                <a:cs typeface="+mn-cs"/>
              </a:rPr>
              <a:t>http://www.ncbi.nlm.nih.gov/pubmed/19808754</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Autofit/>
          </a:bodyPr>
          <a:lstStyle/>
          <a:p>
            <a:pPr>
              <a:defRPr/>
            </a:pPr>
            <a:r>
              <a:rPr lang="en-US" sz="900" b="1" dirty="0" smtClean="0"/>
              <a:t>Considerations That Differ From Nonrandomized Studies</a:t>
            </a:r>
          </a:p>
          <a:p>
            <a:pPr>
              <a:defRPr/>
            </a:pPr>
            <a:r>
              <a:rPr lang="en-US" sz="900" dirty="0" smtClean="0"/>
              <a:t>Power calculations may require additional considerations for application to nonrandomized studies. For a well-planned and conducted randomized controlled trial, the type I and type II errors rank higher as possible explanations (i.e., false positive or false negative) for a finding of “no statistically significant difference,” because randomization has overcome the potential confounding, the protocol has reduced measurement error, et cetera. But for nonrandomized studies, type I and type II errors rank lower on the list of possible explanations for such a negative result. Confounding bias, measurement error, and other biases should concern investigators more than the expected precision when they consider the feasibility of a comparative effectiveness study.</a:t>
            </a:r>
          </a:p>
          <a:p>
            <a:pPr>
              <a:defRPr/>
            </a:pPr>
            <a:endParaRPr lang="en-US" sz="900" dirty="0" smtClean="0"/>
          </a:p>
          <a:p>
            <a:pPr>
              <a:defRPr/>
            </a:pPr>
            <a:r>
              <a:rPr lang="en-US" sz="900" dirty="0" smtClean="0"/>
              <a:t>In some cases, controlling for confounding can also reduce the precision of estimated effects. The reduction in precision is perhaps most clearly seen in studies that use propensity score matching. With propensity score matching and strong preferential prescribing in relation to patient characteristics (i.e., less overlap in propensity score distributions across cohorts), many patients will drop out of the analysis.</a:t>
            </a:r>
          </a:p>
          <a:p>
            <a:pPr>
              <a:defRPr/>
            </a:pPr>
            <a:endParaRPr lang="en-US" sz="900" dirty="0" smtClean="0"/>
          </a:p>
          <a:p>
            <a:pPr>
              <a:defRPr/>
            </a:pPr>
            <a:r>
              <a:rPr lang="en-US" sz="900" dirty="0" smtClean="0"/>
              <a:t>Because retrospective studies lack a protocol for data collection, they often suffer a higher frequency of missing data, especially for clinical examination values (e.g., blood pressure, body mass index, and laboratory results).</a:t>
            </a:r>
          </a:p>
          <a:p>
            <a:pPr>
              <a:defRPr/>
            </a:pPr>
            <a:endParaRPr lang="en-US" sz="900" dirty="0" smtClean="0"/>
          </a:p>
          <a:p>
            <a:pPr>
              <a:defRPr/>
            </a:pPr>
            <a:r>
              <a:rPr lang="en-US" sz="900" dirty="0" smtClean="0"/>
              <a:t>References:</a:t>
            </a:r>
          </a:p>
          <a:p>
            <a:pPr marL="0" marR="0" lvl="0" indent="0" algn="l" defTabSz="914400" rtl="0" eaLnBrk="1" fontAlgn="base" latinLnBrk="0" hangingPunct="1">
              <a:spcBef>
                <a:spcPct val="0"/>
              </a:spcBef>
              <a:spcAft>
                <a:spcPct val="0"/>
              </a:spcAft>
              <a:buClrTx/>
              <a:buSzTx/>
              <a:buFontTx/>
              <a:buNone/>
              <a:tabLst/>
              <a:defRPr/>
            </a:pPr>
            <a:r>
              <a:rPr kumimoji="0" lang="en-US" sz="900" b="0" i="0" u="none" strike="noStrike" kern="1200" cap="none" spc="0" normalizeH="0" baseline="0" noProof="0" dirty="0" smtClean="0">
                <a:ln>
                  <a:noFill/>
                </a:ln>
                <a:solidFill>
                  <a:prstClr val="black"/>
                </a:solidFill>
                <a:effectLst/>
                <a:uLnTx/>
                <a:uFillTx/>
                <a:ea typeface="ＭＳ Ｐゴシック" pitchFamily="34" charset="-128"/>
                <a:cs typeface="+mn-cs"/>
              </a:rPr>
              <a:t>Johnson ES, </a:t>
            </a:r>
            <a:r>
              <a:rPr kumimoji="0" lang="en-US" sz="900" b="0" i="0" u="none" strike="noStrike" kern="1200" cap="none" spc="0" normalizeH="0" baseline="0" noProof="0" dirty="0" err="1" smtClean="0">
                <a:ln>
                  <a:noFill/>
                </a:ln>
                <a:solidFill>
                  <a:prstClr val="black"/>
                </a:solidFill>
                <a:effectLst/>
                <a:uLnTx/>
                <a:uFillTx/>
                <a:ea typeface="ＭＳ Ｐゴシック" pitchFamily="34" charset="-128"/>
                <a:cs typeface="+mn-cs"/>
              </a:rPr>
              <a:t>Brookhart</a:t>
            </a:r>
            <a:r>
              <a:rPr kumimoji="0" lang="en-US" sz="900" b="0" i="0" u="none" strike="noStrike" kern="1200" cap="none" spc="0" normalizeH="0" baseline="0" noProof="0" dirty="0" smtClean="0">
                <a:ln>
                  <a:noFill/>
                </a:ln>
                <a:solidFill>
                  <a:prstClr val="black"/>
                </a:solidFill>
                <a:effectLst/>
                <a:uLnTx/>
                <a:uFillTx/>
                <a:ea typeface="ＭＳ Ｐゴシック" pitchFamily="34" charset="-128"/>
                <a:cs typeface="+mn-cs"/>
              </a:rPr>
              <a:t> MA, Myers JA. Study size planning. In: </a:t>
            </a:r>
            <a:r>
              <a:rPr kumimoji="0" lang="en-US" sz="9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900" b="0" i="0" u="none" strike="noStrike" kern="1200" cap="none" spc="0" normalizeH="0" baseline="0" noProof="0" dirty="0" smtClean="0">
                <a:ln>
                  <a:noFill/>
                </a:ln>
                <a:solidFill>
                  <a:prstClr val="black"/>
                </a:solidFill>
                <a:effectLst/>
                <a:uLnTx/>
                <a:uFillTx/>
                <a:ea typeface="ＭＳ Ｐゴシック" pitchFamily="34" charset="-128"/>
                <a:cs typeface="+mn-cs"/>
              </a:rPr>
              <a:t> P and Dreyer NA, eds. Developing a Protocol for Observational Comparative Effectiveness Research: A User's Guide. Rockville, MD: Agency for Healthcare Research and Quality; January 2013. p. 129-134. AHRQ Publication No. 12-EHC099. Available at www.effectivehealthcare.ahrq.gov/Methods-OCER.cfm.</a:t>
            </a:r>
            <a:endParaRPr kumimoji="0" lang="en-US" sz="900" b="1" i="0" u="none" strike="noStrike" kern="1200" cap="none" spc="0" normalizeH="0" baseline="0" noProof="0" dirty="0" smtClean="0">
              <a:ln>
                <a:noFill/>
              </a:ln>
              <a:solidFill>
                <a:prstClr val="black"/>
              </a:solidFill>
              <a:effectLst/>
              <a:uLnTx/>
              <a:uFillTx/>
              <a:ea typeface="ＭＳ Ｐゴシック" pitchFamily="34" charset="-128"/>
              <a:cs typeface="+mn-cs"/>
            </a:endParaRPr>
          </a:p>
          <a:p>
            <a:pPr>
              <a:defRPr/>
            </a:pPr>
            <a:endParaRPr lang="en-US" sz="900" dirty="0" smtClean="0"/>
          </a:p>
          <a:p>
            <a:pPr>
              <a:defRPr/>
            </a:pPr>
            <a:r>
              <a:rPr lang="en-US" sz="900" dirty="0" smtClean="0"/>
              <a:t>Schneeweiss S. A basic study design for expedited signal evaluation based on electronic healthcare data. Pharmacoepidemiol Drug Saf 2010 Aug;19(8):858-68. PMID: 20681003. </a:t>
            </a:r>
          </a:p>
          <a:p>
            <a:pPr>
              <a:defRPr/>
            </a:pPr>
            <a:r>
              <a:rPr lang="en-US" sz="900" kern="1200" dirty="0" smtClean="0">
                <a:solidFill>
                  <a:schemeClr val="tx1"/>
                </a:solidFill>
                <a:effectLst/>
                <a:latin typeface="+mn-lt"/>
                <a:ea typeface="ＭＳ Ｐゴシック" charset="0"/>
                <a:cs typeface="+mn-cs"/>
              </a:rPr>
              <a:t>http://www.ncbi.nlm.nih.gov/pubmed/</a:t>
            </a:r>
            <a:r>
              <a:rPr lang="en-US" sz="900" dirty="0" smtClean="0"/>
              <a:t>20681003</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b="1" dirty="0" smtClean="0">
                <a:ea typeface="ＭＳ Ｐゴシック" pitchFamily="34" charset="-128"/>
              </a:rPr>
              <a:t>Conclusions</a:t>
            </a:r>
            <a:endParaRPr lang="en-US" dirty="0" smtClean="0">
              <a:ea typeface="ＭＳ Ｐゴシック" pitchFamily="34" charset="-128"/>
            </a:endParaRPr>
          </a:p>
          <a:p>
            <a:r>
              <a:rPr lang="en-US" dirty="0" smtClean="0">
                <a:ea typeface="ＭＳ Ｐゴシック" pitchFamily="34" charset="-128"/>
              </a:rPr>
              <a:t>To ensure adequate study size and appropriate interpretation of results, investigators should provide a rationale for study size during the planning and reporting stages of an observational comparative</a:t>
            </a:r>
            <a:r>
              <a:rPr lang="en-US" baseline="0" dirty="0" smtClean="0">
                <a:ea typeface="ＭＳ Ｐゴシック" pitchFamily="34" charset="-128"/>
              </a:rPr>
              <a:t> effectiveness research</a:t>
            </a:r>
            <a:r>
              <a:rPr lang="en-US" dirty="0" smtClean="0">
                <a:ea typeface="ＭＳ Ｐゴシック" pitchFamily="34" charset="-128"/>
              </a:rPr>
              <a:t> study. All definitions and assumptions should be specified, including the primary study outcome, clinically important minimum effect size, variability measure, and type I and type II error rates. Investigators should also consider other cases whereby the sample size may be reduced—such as loss to followup, reductions due to statistical methods to control confounding, and missing data concerns—to ensure that the sample size necessary to detect a clinically meaningful difference is achieved.</a:t>
            </a:r>
          </a:p>
          <a:p>
            <a:endParaRPr lang="en-US" dirty="0" smtClean="0">
              <a:ea typeface="ＭＳ Ｐゴシック" pitchFamily="34" charset="-128"/>
            </a:endParaRPr>
          </a:p>
          <a:p>
            <a:r>
              <a:rPr lang="en-US" dirty="0" smtClean="0">
                <a:ea typeface="ＭＳ Ｐゴシック" pitchFamily="34" charset="-128"/>
              </a:rPr>
              <a:t>Reference:</a:t>
            </a:r>
          </a:p>
          <a:p>
            <a:pPr marL="0" marR="0" lvl="0" indent="0" algn="l" defTabSz="914400" rtl="0" eaLnBrk="1" fontAlgn="base" latinLnBrk="0" hangingPunct="1">
              <a:spcBef>
                <a:spcPct val="0"/>
              </a:spcBef>
              <a:spcAft>
                <a:spcPct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Johnson ES, </a:t>
            </a: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Brookhart</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MA, Myers JA. Study size planning. In: </a:t>
            </a: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P and Dreyer NA, eds. Developing a Protocol for Observational Comparative Effectiveness Research: A User's Guide. Rockville, MD: Agency for Healthcare Research and Quality; January 2013. p. 129-134. AHRQ Publication No. 12-EHC099. Available at www.effectivehealthcare.ahrq.gov/Methods-OCER.cfm.</a:t>
            </a:r>
            <a:endParaRPr kumimoji="0" lang="en-US" sz="1200" b="1" i="0" u="none" strike="noStrike" kern="1200" cap="none" spc="0" normalizeH="0" baseline="0" noProof="0" dirty="0" smtClean="0">
              <a:ln>
                <a:noFill/>
              </a:ln>
              <a:solidFill>
                <a:prstClr val="black"/>
              </a:solidFill>
              <a:effectLst/>
              <a:uLnTx/>
              <a:uFillTx/>
              <a:ea typeface="ＭＳ Ｐゴシック" pitchFamily="34" charset="-128"/>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cxnSp>
        <p:nvCxnSpPr>
          <p:cNvPr id="4" name="Straight Connector 3"/>
          <p:cNvCxnSpPr>
            <a:cxnSpLocks noChangeShapeType="1"/>
          </p:cNvCxnSpPr>
          <p:nvPr/>
        </p:nvCxnSpPr>
        <p:spPr bwMode="auto">
          <a:xfrm>
            <a:off x="703263" y="3059113"/>
            <a:ext cx="7715250" cy="0"/>
          </a:xfrm>
          <a:prstGeom prst="line">
            <a:avLst/>
          </a:prstGeom>
          <a:noFill/>
          <a:ln w="25400">
            <a:solidFill>
              <a:srgbClr val="820000"/>
            </a:solidFill>
            <a:round/>
            <a:headEnd/>
            <a:tailEnd/>
          </a:ln>
          <a:extLst>
            <a:ext uri="{909E8E84-426E-40dd-AFC4-6F175D3DCCD1}">
              <a14:hiddenFill xmlns:a14="http://schemas.microsoft.com/office/drawing/2010/main">
                <a:noFill/>
              </a14:hiddenFill>
            </a:ext>
          </a:extLst>
        </p:spPr>
      </p:cxnSp>
      <p:pic>
        <p:nvPicPr>
          <p:cNvPr id="5" name="Picture 4" descr="EHC-logo-reversed-color.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67000" y="5181600"/>
            <a:ext cx="358140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444625"/>
            <a:ext cx="7733805" cy="1565050"/>
          </a:xfrm>
          <a:effectLst/>
        </p:spPr>
        <p:txBody>
          <a:bodyPr/>
          <a:lstStyle>
            <a:lvl1pPr algn="ctr">
              <a:defRPr sz="32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799" y="3112477"/>
            <a:ext cx="7733805" cy="1840523"/>
          </a:xfrm>
          <a:prstGeom prst="rect">
            <a:avLst/>
          </a:prstGeom>
        </p:spPr>
        <p:txBody>
          <a:bodyPr lIns="0" tIns="0" rIns="0" bIns="0"/>
          <a:lstStyle>
            <a:lvl1pPr marL="0" indent="0" algn="ctr">
              <a:buNone/>
              <a:defRPr sz="2000"/>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Tree>
    <p:extLst>
      <p:ext uri="{BB962C8B-B14F-4D97-AF65-F5344CB8AC3E}">
        <p14:creationId xmlns:p14="http://schemas.microsoft.com/office/powerpoint/2010/main" val="30916891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Content Placeholder 2"/>
          <p:cNvSpPr>
            <a:spLocks noGrp="1"/>
          </p:cNvSpPr>
          <p:nvPr>
            <p:ph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None/>
              <a:defRPr sz="1800"/>
            </a:lvl4pPr>
            <a:lvl5pPr marL="1312863" indent="-227013">
              <a:lnSpc>
                <a:spcPct val="100000"/>
              </a:lnSpc>
              <a:buSzPct val="100000"/>
              <a:buFont typeface="Wingdings 2" pitchFamily="18" charset="2"/>
              <a:buChar char=""/>
              <a:defRPr sz="1800"/>
            </a:lvl5pPr>
          </a:lstStyle>
          <a:p>
            <a:pPr lvl="0"/>
            <a:r>
              <a:rPr lang="en-US" smtClean="0"/>
              <a:t>Click to edit Master text styles</a:t>
            </a:r>
          </a:p>
          <a:p>
            <a:pPr lvl="1"/>
            <a:r>
              <a:rPr lang="en-US" smtClean="0"/>
              <a:t>Second level</a:t>
            </a:r>
          </a:p>
          <a:p>
            <a:pPr lvl="2"/>
            <a:r>
              <a:rPr lang="en-US" smtClean="0"/>
              <a:t>Third level</a:t>
            </a:r>
          </a:p>
        </p:txBody>
      </p:sp>
      <p:sp>
        <p:nvSpPr>
          <p:cNvPr id="6" name="Content Placeholder 2"/>
          <p:cNvSpPr>
            <a:spLocks noGrp="1"/>
          </p:cNvSpPr>
          <p:nvPr>
            <p:ph sz="quarter" idx="10"/>
          </p:nvPr>
        </p:nvSpPr>
        <p:spPr>
          <a:xfrm>
            <a:off x="4648200" y="12954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sz="quarter" idx="12"/>
          </p:nvPr>
        </p:nvSpPr>
        <p:spPr>
          <a:xfrm>
            <a:off x="4648200" y="38100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6994136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SmartArt Placeholder 2"/>
          <p:cNvSpPr>
            <a:spLocks noGrp="1"/>
          </p:cNvSpPr>
          <p:nvPr>
            <p:ph type="dgm" idx="1"/>
          </p:nvPr>
        </p:nvSpPr>
        <p:spPr>
          <a:xfrm>
            <a:off x="457200" y="1295400"/>
            <a:ext cx="8229600" cy="4830763"/>
          </a:xfrm>
          <a:prstGeom prst="rect">
            <a:avLst/>
          </a:prstGeom>
        </p:spPr>
        <p:txBody>
          <a:bodyPr lIns="0" tIns="0" rIns="0" bIns="0"/>
          <a:lstStyle/>
          <a:p>
            <a:pPr lvl="0"/>
            <a:r>
              <a:rPr lang="en-US" noProof="0" dirty="0" smtClean="0"/>
              <a:t>Click icon to add SmartArt graphic</a:t>
            </a:r>
            <a:endParaRPr lang="en-US" noProof="0" dirty="0"/>
          </a:p>
        </p:txBody>
      </p:sp>
    </p:spTree>
    <p:extLst>
      <p:ext uri="{BB962C8B-B14F-4D97-AF65-F5344CB8AC3E}">
        <p14:creationId xmlns:p14="http://schemas.microsoft.com/office/powerpoint/2010/main" val="42451140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5105400"/>
            <a:ext cx="5486400" cy="457200"/>
          </a:xfrm>
        </p:spPr>
        <p:txBody>
          <a:bodyPr/>
          <a:lstStyle>
            <a:lvl1pPr algn="l">
              <a:defRPr sz="2000" b="1"/>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1371600"/>
            <a:ext cx="5486400" cy="3657599"/>
          </a:xfrm>
          <a:prstGeom prst="rect">
            <a:avLst/>
          </a:prstGeom>
        </p:spPr>
        <p:txBody>
          <a:bodyPr lIns="0" tIns="0" rIns="0" bIns="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Drag picture to placeholder or click icon to add</a:t>
            </a:r>
            <a:endParaRPr lang="en-US" noProof="0" dirty="0"/>
          </a:p>
        </p:txBody>
      </p:sp>
      <p:sp>
        <p:nvSpPr>
          <p:cNvPr id="4" name="Text Placeholder 3"/>
          <p:cNvSpPr>
            <a:spLocks noGrp="1"/>
          </p:cNvSpPr>
          <p:nvPr>
            <p:ph type="body" sz="half" idx="2"/>
          </p:nvPr>
        </p:nvSpPr>
        <p:spPr>
          <a:xfrm>
            <a:off x="1792288" y="5611090"/>
            <a:ext cx="5486400" cy="561109"/>
          </a:xfrm>
          <a:prstGeom prst="rect">
            <a:avLst/>
          </a:prstGeom>
        </p:spPr>
        <p:txBody>
          <a:bodyPr lIns="0" tIns="0" rIns="0" bIns="0"/>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4389772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dirty="0"/>
          </a:p>
        </p:txBody>
      </p:sp>
      <p:sp>
        <p:nvSpPr>
          <p:cNvPr id="3" name="Table Placeholder 2"/>
          <p:cNvSpPr>
            <a:spLocks noGrp="1"/>
          </p:cNvSpPr>
          <p:nvPr>
            <p:ph type="tbl" idx="1"/>
          </p:nvPr>
        </p:nvSpPr>
        <p:spPr>
          <a:xfrm>
            <a:off x="457200" y="1295400"/>
            <a:ext cx="8229600" cy="4830763"/>
          </a:xfrm>
          <a:prstGeom prst="rect">
            <a:avLst/>
          </a:prstGeom>
        </p:spPr>
        <p:txBody>
          <a:bodyPr lIns="0" tIns="0" rIns="0" bIns="0"/>
          <a:lstStyle/>
          <a:p>
            <a:pPr lvl="0"/>
            <a:r>
              <a:rPr lang="en-US" noProof="0" dirty="0" smtClean="0"/>
              <a:t>Click icon to add table</a:t>
            </a:r>
            <a:endParaRPr lang="en-US" noProof="0" dirty="0"/>
          </a:p>
        </p:txBody>
      </p:sp>
    </p:spTree>
    <p:extLst>
      <p:ext uri="{BB962C8B-B14F-4D97-AF65-F5344CB8AC3E}">
        <p14:creationId xmlns:p14="http://schemas.microsoft.com/office/powerpoint/2010/main" val="28754947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4" name="Chart Placeholder 3"/>
          <p:cNvSpPr>
            <a:spLocks noGrp="1"/>
          </p:cNvSpPr>
          <p:nvPr>
            <p:ph type="chart" sz="half" idx="2"/>
          </p:nvPr>
        </p:nvSpPr>
        <p:spPr>
          <a:xfrm>
            <a:off x="4648200" y="1295400"/>
            <a:ext cx="4038600" cy="4830763"/>
          </a:xfrm>
          <a:prstGeom prst="rect">
            <a:avLst/>
          </a:prstGeom>
        </p:spPr>
        <p:txBody>
          <a:bodyPr lIns="0" tIns="0" rIns="0" bIns="0"/>
          <a:lstStyle>
            <a:lvl1pPr>
              <a:buSzPct val="100000"/>
              <a:buFont typeface="Wingdings 2" pitchFamily="18" charset="2"/>
              <a:buChar char=""/>
              <a:defRPr/>
            </a:lvl1pPr>
          </a:lstStyle>
          <a:p>
            <a:pPr lvl="0"/>
            <a:r>
              <a:rPr lang="en-US" noProof="0" dirty="0" smtClean="0"/>
              <a:t>Click icon to add chart</a:t>
            </a:r>
            <a:endParaRPr lang="en-US" noProof="0" dirty="0"/>
          </a:p>
        </p:txBody>
      </p:sp>
      <p:sp>
        <p:nvSpPr>
          <p:cNvPr id="10" name="Text Placeholder 2"/>
          <p:cNvSpPr>
            <a:spLocks noGrp="1"/>
          </p:cNvSpPr>
          <p:nvPr>
            <p:ph type="body"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38212300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4" name="ClipArt Placeholder 3"/>
          <p:cNvSpPr>
            <a:spLocks noGrp="1"/>
          </p:cNvSpPr>
          <p:nvPr>
            <p:ph type="clipArt" sz="half" idx="2"/>
          </p:nvPr>
        </p:nvSpPr>
        <p:spPr>
          <a:xfrm>
            <a:off x="4648200" y="1295400"/>
            <a:ext cx="4038600" cy="4830763"/>
          </a:xfrm>
          <a:prstGeom prst="rect">
            <a:avLst/>
          </a:prstGeom>
        </p:spPr>
        <p:txBody>
          <a:bodyPr lIns="0" tIns="0" rIns="0" bIns="0"/>
          <a:lstStyle>
            <a:lvl1pPr>
              <a:buSzPct val="100000"/>
              <a:buFont typeface="Wingdings 2" pitchFamily="18" charset="2"/>
              <a:buChar char=""/>
              <a:defRPr/>
            </a:lvl1pPr>
          </a:lstStyle>
          <a:p>
            <a:pPr lvl="0"/>
            <a:r>
              <a:rPr lang="en-US" noProof="0" dirty="0" smtClean="0"/>
              <a:t>Click icon to add clip art</a:t>
            </a:r>
            <a:endParaRPr lang="en-US" noProof="0" dirty="0"/>
          </a:p>
        </p:txBody>
      </p:sp>
      <p:sp>
        <p:nvSpPr>
          <p:cNvPr id="5" name="Text Placeholder 2"/>
          <p:cNvSpPr>
            <a:spLocks noGrp="1"/>
          </p:cNvSpPr>
          <p:nvPr>
            <p:ph type="body"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31775">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38434977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4" name="Content Placeholder 3"/>
          <p:cNvSpPr>
            <a:spLocks noGrp="1"/>
          </p:cNvSpPr>
          <p:nvPr>
            <p:ph sz="half" idx="2"/>
          </p:nvPr>
        </p:nvSpPr>
        <p:spPr>
          <a:xfrm>
            <a:off x="4648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spcBef>
                <a:spcPts val="792"/>
              </a:spcBef>
              <a:buSzPct val="100000"/>
              <a:buFont typeface="Wingdings 2" pitchFamily="18" charset="2"/>
              <a:buChar char=""/>
              <a:defRPr/>
            </a:lvl2pPr>
            <a:lvl3pPr marL="859536" indent="-283464">
              <a:lnSpc>
                <a:spcPct val="100000"/>
              </a:lnSpc>
              <a:spcBef>
                <a:spcPts val="792"/>
              </a:spcBef>
              <a:buSzPct val="100000"/>
              <a:buFont typeface="Wingdings 2" pitchFamily="18" charset="2"/>
              <a:buChar char=""/>
              <a:defRPr sz="2000"/>
            </a:lvl3pPr>
            <a:lvl4pPr marL="1027113" indent="-225425">
              <a:lnSpc>
                <a:spcPct val="100000"/>
              </a:lnSpc>
              <a:buSzPct val="100000"/>
              <a:buFont typeface="Wingdings 2" pitchFamily="18" charset="2"/>
              <a:buChar char=""/>
              <a:defRPr sz="1800"/>
            </a:lvl4pPr>
            <a:lvl5pPr marL="1258888" indent="-231775">
              <a:lnSpc>
                <a:spcPct val="100000"/>
              </a:lnSpc>
              <a:buSzPct val="100000"/>
              <a:buFont typeface="Wingdings 2" pitchFamily="18" charset="2"/>
              <a:buChar char=""/>
              <a:defRPr sz="1800"/>
            </a:lvl5pPr>
          </a:lstStyle>
          <a:p>
            <a:pPr lvl="0"/>
            <a:r>
              <a:rPr lang="en-US" smtClean="0"/>
              <a:t>Click to edit Master text styles</a:t>
            </a:r>
          </a:p>
          <a:p>
            <a:pPr lvl="1"/>
            <a:r>
              <a:rPr lang="en-US" smtClean="0"/>
              <a:t>Second level</a:t>
            </a:r>
          </a:p>
          <a:p>
            <a:pPr lvl="2"/>
            <a:r>
              <a:rPr lang="en-US" smtClean="0"/>
              <a:t>Third level</a:t>
            </a:r>
          </a:p>
        </p:txBody>
      </p:sp>
      <p:sp>
        <p:nvSpPr>
          <p:cNvPr id="5" name="Text Placeholder 2"/>
          <p:cNvSpPr>
            <a:spLocks noGrp="1"/>
          </p:cNvSpPr>
          <p:nvPr>
            <p:ph type="body"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8203778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dirty="0"/>
          </a:p>
        </p:txBody>
      </p:sp>
      <p:sp>
        <p:nvSpPr>
          <p:cNvPr id="6" name="Text Placeholder 2"/>
          <p:cNvSpPr>
            <a:spLocks noGrp="1"/>
          </p:cNvSpPr>
          <p:nvPr>
            <p:ph type="body"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sz="quarter" idx="10"/>
          </p:nvPr>
        </p:nvSpPr>
        <p:spPr>
          <a:xfrm>
            <a:off x="4648200" y="12954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8" name="Content Placeholder 2"/>
          <p:cNvSpPr>
            <a:spLocks noGrp="1"/>
          </p:cNvSpPr>
          <p:nvPr>
            <p:ph sz="quarter" idx="12"/>
          </p:nvPr>
        </p:nvSpPr>
        <p:spPr>
          <a:xfrm>
            <a:off x="4648200" y="38100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248231461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2 Content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6" name="Content Placeholder 2"/>
          <p:cNvSpPr>
            <a:spLocks noGrp="1"/>
          </p:cNvSpPr>
          <p:nvPr>
            <p:ph sz="quarter" idx="1"/>
          </p:nvPr>
        </p:nvSpPr>
        <p:spPr>
          <a:xfrm>
            <a:off x="457200" y="12954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sz="quarter" idx="11"/>
          </p:nvPr>
        </p:nvSpPr>
        <p:spPr>
          <a:xfrm>
            <a:off x="457200" y="38100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8" name="Content Placeholder 3"/>
          <p:cNvSpPr>
            <a:spLocks noGrp="1"/>
          </p:cNvSpPr>
          <p:nvPr>
            <p:ph sz="half" idx="2"/>
          </p:nvPr>
        </p:nvSpPr>
        <p:spPr>
          <a:xfrm>
            <a:off x="4648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a:lvl2pPr>
            <a:lvl3pPr marL="801688" indent="-231775">
              <a:lnSpc>
                <a:spcPct val="100000"/>
              </a:lnSpc>
              <a:buSzPct val="100000"/>
              <a:buFont typeface="Wingdings 2" pitchFamily="18" charset="2"/>
              <a:buChar char=""/>
              <a:defRPr sz="2000"/>
            </a:lvl3pPr>
            <a:lvl4pPr marL="1027113" indent="-225425">
              <a:lnSpc>
                <a:spcPct val="100000"/>
              </a:lnSpc>
              <a:buSzPct val="100000"/>
              <a:buFont typeface="Wingdings 2" pitchFamily="18" charset="2"/>
              <a:buChar char=""/>
              <a:defRPr sz="1800"/>
            </a:lvl4pPr>
            <a:lvl5pPr marL="1258888" indent="-231775">
              <a:lnSpc>
                <a:spcPct val="100000"/>
              </a:lnSpc>
              <a:buSzPct val="100000"/>
              <a:buFont typeface="Wingdings 2" pitchFamily="18" charset="2"/>
              <a:buChar char=""/>
              <a:defRPr sz="1800"/>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40153124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8448"/>
            <a:ext cx="8229600" cy="4828032"/>
          </a:xfrm>
          <a:prstGeom prst="rect">
            <a:avLst/>
          </a:prstGeom>
        </p:spPr>
        <p:txBody>
          <a:bodyPr lIns="0" tIns="0" rIns="0" bIns="0"/>
          <a:lstStyle>
            <a:lvl1pPr marL="292608" indent="-292608">
              <a:lnSpc>
                <a:spcPct val="100000"/>
              </a:lnSpc>
              <a:buSzPct val="100000"/>
              <a:buFont typeface="Wingdings 2" pitchFamily="18" charset="2"/>
              <a:buChar char=""/>
              <a:defRPr sz="2400"/>
            </a:lvl1pPr>
            <a:lvl2pPr marL="694944" indent="-292608">
              <a:lnSpc>
                <a:spcPct val="100000"/>
              </a:lnSpc>
              <a:buSzPct val="100000"/>
              <a:buFont typeface="Wingdings 2" pitchFamily="18" charset="2"/>
              <a:buChar char=""/>
              <a:defRPr sz="2200"/>
            </a:lvl2pPr>
            <a:lvl3pPr marL="1097280" indent="-292608">
              <a:lnSpc>
                <a:spcPct val="100000"/>
              </a:lnSpc>
              <a:buSzPct val="100000"/>
              <a:buFont typeface="Wingdings 2" pitchFamily="18" charset="2"/>
              <a:buChar char=""/>
              <a:defRPr sz="2000" baseline="0"/>
            </a:lvl3pPr>
            <a:lvl4pPr marL="1499616" indent="-283464">
              <a:lnSpc>
                <a:spcPct val="100000"/>
              </a:lnSpc>
              <a:buSzPct val="100000"/>
              <a:buFont typeface="Wingdings 2" pitchFamily="18" charset="2"/>
              <a:buChar char=""/>
              <a:defRPr sz="2000"/>
            </a:lvl4pPr>
            <a:lvl5pPr marL="1499616" indent="-283464">
              <a:lnSpc>
                <a:spcPct val="100000"/>
              </a:lnSpc>
              <a:buSzPct val="100000"/>
              <a:buFont typeface="Wingdings 2" pitchFamily="18" charset="2"/>
              <a:buChar char=""/>
              <a:defRPr sz="2000"/>
            </a:lvl5pPr>
            <a:lvl6pPr>
              <a:buNone/>
              <a:defRPr/>
            </a:lvl6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5" name="Title 1"/>
          <p:cNvSpPr>
            <a:spLocks noGrp="1"/>
          </p:cNvSpPr>
          <p:nvPr>
            <p:ph type="title"/>
          </p:nvPr>
        </p:nvSpPr>
        <p:spPr>
          <a:xfrm>
            <a:off x="457200" y="130175"/>
            <a:ext cx="8229600" cy="860425"/>
          </a:xfrm>
        </p:spPr>
        <p:txBody>
          <a:bodyPr/>
          <a:lstStyle>
            <a:lvl1pPr>
              <a:defRPr sz="2800"/>
            </a:lvl1pPr>
          </a:lstStyle>
          <a:p>
            <a:r>
              <a:rPr lang="en-US" smtClean="0"/>
              <a:t>Click to edit Master title style</a:t>
            </a:r>
            <a:endParaRPr lang="en-US" dirty="0"/>
          </a:p>
        </p:txBody>
      </p:sp>
    </p:spTree>
    <p:extLst>
      <p:ext uri="{BB962C8B-B14F-4D97-AF65-F5344CB8AC3E}">
        <p14:creationId xmlns:p14="http://schemas.microsoft.com/office/powerpoint/2010/main" val="33039396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2-Column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Text Placeholder 2"/>
          <p:cNvSpPr>
            <a:spLocks noGrp="1"/>
          </p:cNvSpPr>
          <p:nvPr>
            <p:ph type="body"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5" name="Text Placeholder 2"/>
          <p:cNvSpPr>
            <a:spLocks noGrp="1"/>
          </p:cNvSpPr>
          <p:nvPr>
            <p:ph type="body" sz="half" idx="10"/>
          </p:nvPr>
        </p:nvSpPr>
        <p:spPr>
          <a:xfrm>
            <a:off x="4648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22402108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292070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and Blan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Tree>
    <p:extLst>
      <p:ext uri="{BB962C8B-B14F-4D97-AF65-F5344CB8AC3E}">
        <p14:creationId xmlns:p14="http://schemas.microsoft.com/office/powerpoint/2010/main" val="24987611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Chart Placeholder 2"/>
          <p:cNvSpPr>
            <a:spLocks noGrp="1"/>
          </p:cNvSpPr>
          <p:nvPr>
            <p:ph type="chart" idx="1"/>
          </p:nvPr>
        </p:nvSpPr>
        <p:spPr>
          <a:xfrm>
            <a:off x="457200" y="1295400"/>
            <a:ext cx="8229600" cy="4830763"/>
          </a:xfrm>
          <a:prstGeom prst="rect">
            <a:avLst/>
          </a:prstGeom>
        </p:spPr>
        <p:txBody>
          <a:bodyPr lIns="0" tIns="0" rIns="0" bIns="0"/>
          <a:lstStyle/>
          <a:p>
            <a:pPr lvl="0"/>
            <a:r>
              <a:rPr lang="en-US" noProof="0" dirty="0" smtClean="0"/>
              <a:t>Click icon to add chart</a:t>
            </a:r>
            <a:endParaRPr lang="en-US" noProof="0" dirty="0"/>
          </a:p>
        </p:txBody>
      </p:sp>
    </p:spTree>
    <p:extLst>
      <p:ext uri="{BB962C8B-B14F-4D97-AF65-F5344CB8AC3E}">
        <p14:creationId xmlns:p14="http://schemas.microsoft.com/office/powerpoint/2010/main" val="17999316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Chart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Chart Placeholder 2"/>
          <p:cNvSpPr>
            <a:spLocks noGrp="1"/>
          </p:cNvSpPr>
          <p:nvPr>
            <p:ph type="chart" sz="half" idx="1"/>
          </p:nvPr>
        </p:nvSpPr>
        <p:spPr>
          <a:xfrm>
            <a:off x="457200" y="1295400"/>
            <a:ext cx="4038600" cy="4830763"/>
          </a:xfrm>
          <a:prstGeom prst="rect">
            <a:avLst/>
          </a:prstGeom>
        </p:spPr>
        <p:txBody>
          <a:bodyPr/>
          <a:lstStyle/>
          <a:p>
            <a:pPr lvl="0"/>
            <a:r>
              <a:rPr lang="en-US" noProof="0" dirty="0" smtClean="0"/>
              <a:t>Click icon to add chart</a:t>
            </a:r>
            <a:endParaRPr lang="en-US" noProof="0" dirty="0"/>
          </a:p>
        </p:txBody>
      </p:sp>
      <p:sp>
        <p:nvSpPr>
          <p:cNvPr id="6" name="Text Placeholder 2"/>
          <p:cNvSpPr>
            <a:spLocks noGrp="1"/>
          </p:cNvSpPr>
          <p:nvPr>
            <p:ph type="body" sz="half" idx="10"/>
          </p:nvPr>
        </p:nvSpPr>
        <p:spPr>
          <a:xfrm>
            <a:off x="4648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None/>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32125565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ClipArt Placeholder 2"/>
          <p:cNvSpPr>
            <a:spLocks noGrp="1"/>
          </p:cNvSpPr>
          <p:nvPr>
            <p:ph type="clipArt" sz="half" idx="1"/>
          </p:nvPr>
        </p:nvSpPr>
        <p:spPr>
          <a:xfrm>
            <a:off x="457200" y="1295400"/>
            <a:ext cx="4038600" cy="4830763"/>
          </a:xfrm>
          <a:prstGeom prst="rect">
            <a:avLst/>
          </a:prstGeom>
        </p:spPr>
        <p:txBody>
          <a:bodyPr/>
          <a:lstStyle/>
          <a:p>
            <a:pPr lvl="0"/>
            <a:r>
              <a:rPr lang="en-US" noProof="0" dirty="0" smtClean="0"/>
              <a:t>Click icon to add clip art</a:t>
            </a:r>
            <a:endParaRPr lang="en-US" noProof="0" dirty="0"/>
          </a:p>
        </p:txBody>
      </p:sp>
      <p:sp>
        <p:nvSpPr>
          <p:cNvPr id="6" name="Text Placeholder 2"/>
          <p:cNvSpPr>
            <a:spLocks noGrp="1"/>
          </p:cNvSpPr>
          <p:nvPr>
            <p:ph type="body" sz="half" idx="10"/>
          </p:nvPr>
        </p:nvSpPr>
        <p:spPr>
          <a:xfrm>
            <a:off x="4648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None/>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31194179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p:txBody>
          <a:bodyPr/>
          <a:lstStyle>
            <a:lvl1pPr>
              <a:defRPr sz="2800"/>
            </a:lvl1pPr>
          </a:lstStyle>
          <a:p>
            <a:r>
              <a:rPr lang="en-US" smtClean="0"/>
              <a:t>Click to edit Master title style</a:t>
            </a:r>
            <a:endParaRPr lang="en-US"/>
          </a:p>
        </p:txBody>
      </p:sp>
      <p:sp>
        <p:nvSpPr>
          <p:cNvPr id="3" name="Content Placeholder 2"/>
          <p:cNvSpPr>
            <a:spLocks noGrp="1"/>
          </p:cNvSpPr>
          <p:nvPr>
            <p:ph sz="quarter" idx="1"/>
          </p:nvPr>
        </p:nvSpPr>
        <p:spPr>
          <a:xfrm>
            <a:off x="457200" y="12954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sz="quarter" idx="10"/>
          </p:nvPr>
        </p:nvSpPr>
        <p:spPr>
          <a:xfrm>
            <a:off x="4648200" y="12954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10" name="Content Placeholder 2"/>
          <p:cNvSpPr>
            <a:spLocks noGrp="1"/>
          </p:cNvSpPr>
          <p:nvPr>
            <p:ph sz="quarter" idx="11"/>
          </p:nvPr>
        </p:nvSpPr>
        <p:spPr>
          <a:xfrm>
            <a:off x="457200" y="38100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11" name="Content Placeholder 2"/>
          <p:cNvSpPr>
            <a:spLocks noGrp="1"/>
          </p:cNvSpPr>
          <p:nvPr>
            <p:ph sz="quarter" idx="12"/>
          </p:nvPr>
        </p:nvSpPr>
        <p:spPr>
          <a:xfrm>
            <a:off x="4648200" y="38100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2538184080"/>
      </p:ext>
    </p:extLst>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image" Target="../media/image1.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20"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130175"/>
            <a:ext cx="8229600" cy="86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p>
            <a:pPr lvl="0"/>
            <a:r>
              <a:rPr lang="en-US" smtClean="0"/>
              <a:t>Click here to change title</a:t>
            </a:r>
          </a:p>
        </p:txBody>
      </p:sp>
      <p:sp>
        <p:nvSpPr>
          <p:cNvPr id="1027" name="Rectangle 5"/>
          <p:cNvSpPr>
            <a:spLocks noChangeArrowheads="1"/>
          </p:cNvSpPr>
          <p:nvPr/>
        </p:nvSpPr>
        <p:spPr bwMode="auto">
          <a:xfrm>
            <a:off x="5638800" y="6497638"/>
            <a:ext cx="1066800" cy="258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Palatino Linotype" pitchFamily="18" charset="0"/>
            </a:endParaRPr>
          </a:p>
        </p:txBody>
      </p:sp>
    </p:spTree>
  </p:cSld>
  <p:clrMap bg1="lt1" tx1="dk1" bg2="lt2" tx2="dk2" accent1="accent1" accent2="accent2" accent3="accent3" accent4="accent4" accent5="accent5" accent6="accent6" hlink="hlink" folHlink="folHlink"/>
  <p:sldLayoutIdLst>
    <p:sldLayoutId id="2147484210" r:id="rId1"/>
    <p:sldLayoutId id="2147484193" r:id="rId2"/>
    <p:sldLayoutId id="2147484194" r:id="rId3"/>
    <p:sldLayoutId id="2147484195" r:id="rId4"/>
    <p:sldLayoutId id="2147484196" r:id="rId5"/>
    <p:sldLayoutId id="2147484197" r:id="rId6"/>
    <p:sldLayoutId id="2147484198" r:id="rId7"/>
    <p:sldLayoutId id="2147484199" r:id="rId8"/>
    <p:sldLayoutId id="2147484200" r:id="rId9"/>
    <p:sldLayoutId id="2147484201" r:id="rId10"/>
    <p:sldLayoutId id="2147484202" r:id="rId11"/>
    <p:sldLayoutId id="2147484203" r:id="rId12"/>
    <p:sldLayoutId id="2147484204" r:id="rId13"/>
    <p:sldLayoutId id="2147484205" r:id="rId14"/>
    <p:sldLayoutId id="2147484206" r:id="rId15"/>
    <p:sldLayoutId id="2147484207" r:id="rId16"/>
    <p:sldLayoutId id="2147484208" r:id="rId17"/>
    <p:sldLayoutId id="2147484209" r:id="rId18"/>
  </p:sldLayoutIdLst>
  <p:timing>
    <p:tnLst>
      <p:par>
        <p:cTn xmlns:p14="http://schemas.microsoft.com/office/powerpoint/2010/main" id="1" dur="indefinite" restart="never" nodeType="tmRoot"/>
      </p:par>
    </p:tnLst>
  </p:timing>
  <p:hf sldNum="0" hdr="0" ftr="0" dt="0"/>
  <p:txStyles>
    <p:titleStyle>
      <a:lvl1pPr algn="l" rtl="0" eaLnBrk="0" fontAlgn="base" hangingPunct="0">
        <a:lnSpc>
          <a:spcPct val="90000"/>
        </a:lnSpc>
        <a:spcBef>
          <a:spcPct val="0"/>
        </a:spcBef>
        <a:spcAft>
          <a:spcPct val="0"/>
        </a:spcAft>
        <a:defRPr sz="3200" b="1">
          <a:solidFill>
            <a:srgbClr val="FFFFFF"/>
          </a:solidFill>
          <a:latin typeface="+mj-lt"/>
          <a:ea typeface="ＭＳ Ｐゴシック" charset="0"/>
          <a:cs typeface="+mj-cs"/>
        </a:defRPr>
      </a:lvl1pPr>
      <a:lvl2pPr algn="l" rtl="0" eaLnBrk="0" fontAlgn="base" hangingPunct="0">
        <a:lnSpc>
          <a:spcPct val="90000"/>
        </a:lnSpc>
        <a:spcBef>
          <a:spcPct val="0"/>
        </a:spcBef>
        <a:spcAft>
          <a:spcPct val="0"/>
        </a:spcAft>
        <a:defRPr sz="3200" b="1">
          <a:solidFill>
            <a:srgbClr val="FFFFFF"/>
          </a:solidFill>
          <a:latin typeface="Trebuchet MS" pitchFamily="34" charset="0"/>
          <a:ea typeface="ＭＳ Ｐゴシック" charset="0"/>
        </a:defRPr>
      </a:lvl2pPr>
      <a:lvl3pPr algn="l" rtl="0" eaLnBrk="0" fontAlgn="base" hangingPunct="0">
        <a:lnSpc>
          <a:spcPct val="90000"/>
        </a:lnSpc>
        <a:spcBef>
          <a:spcPct val="0"/>
        </a:spcBef>
        <a:spcAft>
          <a:spcPct val="0"/>
        </a:spcAft>
        <a:defRPr sz="3200" b="1">
          <a:solidFill>
            <a:srgbClr val="FFFFFF"/>
          </a:solidFill>
          <a:latin typeface="Trebuchet MS" pitchFamily="34" charset="0"/>
          <a:ea typeface="ＭＳ Ｐゴシック" charset="0"/>
        </a:defRPr>
      </a:lvl3pPr>
      <a:lvl4pPr algn="l" rtl="0" eaLnBrk="0" fontAlgn="base" hangingPunct="0">
        <a:lnSpc>
          <a:spcPct val="90000"/>
        </a:lnSpc>
        <a:spcBef>
          <a:spcPct val="0"/>
        </a:spcBef>
        <a:spcAft>
          <a:spcPct val="0"/>
        </a:spcAft>
        <a:defRPr sz="3200" b="1">
          <a:solidFill>
            <a:srgbClr val="FFFFFF"/>
          </a:solidFill>
          <a:latin typeface="Trebuchet MS" pitchFamily="34" charset="0"/>
          <a:ea typeface="ＭＳ Ｐゴシック" charset="0"/>
        </a:defRPr>
      </a:lvl4pPr>
      <a:lvl5pPr algn="l" rtl="0" eaLnBrk="0" fontAlgn="base" hangingPunct="0">
        <a:lnSpc>
          <a:spcPct val="90000"/>
        </a:lnSpc>
        <a:spcBef>
          <a:spcPct val="0"/>
        </a:spcBef>
        <a:spcAft>
          <a:spcPct val="0"/>
        </a:spcAft>
        <a:defRPr sz="3200" b="1">
          <a:solidFill>
            <a:srgbClr val="FFFFFF"/>
          </a:solidFill>
          <a:latin typeface="Trebuchet MS" pitchFamily="34" charset="0"/>
          <a:ea typeface="ＭＳ Ｐゴシック" charset="0"/>
        </a:defRPr>
      </a:lvl5pPr>
      <a:lvl6pPr marL="457200" algn="l" rtl="0" eaLnBrk="1" fontAlgn="base" hangingPunct="1">
        <a:lnSpc>
          <a:spcPct val="90000"/>
        </a:lnSpc>
        <a:spcBef>
          <a:spcPct val="0"/>
        </a:spcBef>
        <a:spcAft>
          <a:spcPct val="0"/>
        </a:spcAft>
        <a:defRPr sz="2800" b="1">
          <a:solidFill>
            <a:srgbClr val="FFFFFF"/>
          </a:solidFill>
          <a:latin typeface="Trebuchet MS" pitchFamily="34" charset="0"/>
        </a:defRPr>
      </a:lvl6pPr>
      <a:lvl7pPr marL="914400" algn="l" rtl="0" eaLnBrk="1" fontAlgn="base" hangingPunct="1">
        <a:lnSpc>
          <a:spcPct val="90000"/>
        </a:lnSpc>
        <a:spcBef>
          <a:spcPct val="0"/>
        </a:spcBef>
        <a:spcAft>
          <a:spcPct val="0"/>
        </a:spcAft>
        <a:defRPr sz="2800" b="1">
          <a:solidFill>
            <a:srgbClr val="FFFFFF"/>
          </a:solidFill>
          <a:latin typeface="Trebuchet MS" pitchFamily="34" charset="0"/>
        </a:defRPr>
      </a:lvl7pPr>
      <a:lvl8pPr marL="1371600" algn="l" rtl="0" eaLnBrk="1" fontAlgn="base" hangingPunct="1">
        <a:lnSpc>
          <a:spcPct val="90000"/>
        </a:lnSpc>
        <a:spcBef>
          <a:spcPct val="0"/>
        </a:spcBef>
        <a:spcAft>
          <a:spcPct val="0"/>
        </a:spcAft>
        <a:defRPr sz="2800" b="1">
          <a:solidFill>
            <a:srgbClr val="FFFFFF"/>
          </a:solidFill>
          <a:latin typeface="Trebuchet MS" pitchFamily="34" charset="0"/>
        </a:defRPr>
      </a:lvl8pPr>
      <a:lvl9pPr marL="1828800" algn="l" rtl="0" eaLnBrk="1" fontAlgn="base" hangingPunct="1">
        <a:lnSpc>
          <a:spcPct val="90000"/>
        </a:lnSpc>
        <a:spcBef>
          <a:spcPct val="0"/>
        </a:spcBef>
        <a:spcAft>
          <a:spcPct val="0"/>
        </a:spcAft>
        <a:defRPr sz="2800" b="1">
          <a:solidFill>
            <a:srgbClr val="FFFFFF"/>
          </a:solidFill>
          <a:latin typeface="Trebuchet MS" pitchFamily="34" charset="0"/>
        </a:defRPr>
      </a:lvl9pPr>
    </p:titleStyle>
    <p:bodyStyle>
      <a:lvl1pPr marL="290513" indent="-290513" algn="l" rtl="0" eaLnBrk="0" fontAlgn="base" hangingPunct="0">
        <a:lnSpc>
          <a:spcPct val="110000"/>
        </a:lnSpc>
        <a:spcBef>
          <a:spcPct val="30000"/>
        </a:spcBef>
        <a:spcAft>
          <a:spcPct val="0"/>
        </a:spcAft>
        <a:buClr>
          <a:srgbClr val="DFB20F"/>
        </a:buClr>
        <a:buSzPct val="85000"/>
        <a:buFont typeface="Webdings" pitchFamily="18" charset="2"/>
        <a:buChar char="&lt;"/>
        <a:defRPr sz="2400">
          <a:solidFill>
            <a:srgbClr val="FFFFFF"/>
          </a:solidFill>
          <a:latin typeface="Trebuchet MS" pitchFamily="34" charset="0"/>
          <a:ea typeface="ＭＳ Ｐゴシック" charset="0"/>
          <a:cs typeface="+mn-cs"/>
        </a:defRPr>
      </a:lvl1pPr>
      <a:lvl2pPr marL="692150" indent="-287338" algn="l" rtl="0" eaLnBrk="0" fontAlgn="base" hangingPunct="0">
        <a:lnSpc>
          <a:spcPct val="110000"/>
        </a:lnSpc>
        <a:spcBef>
          <a:spcPct val="30000"/>
        </a:spcBef>
        <a:spcAft>
          <a:spcPct val="0"/>
        </a:spcAft>
        <a:buClr>
          <a:srgbClr val="DFB20F"/>
        </a:buClr>
        <a:buSzPct val="85000"/>
        <a:buFont typeface="Webdings" pitchFamily="18" charset="2"/>
        <a:buChar char="&lt;"/>
        <a:defRPr sz="2200">
          <a:solidFill>
            <a:srgbClr val="FFFFFF"/>
          </a:solidFill>
          <a:latin typeface="Trebuchet MS" pitchFamily="34" charset="0"/>
          <a:ea typeface="ＭＳ Ｐゴシック" charset="0"/>
        </a:defRPr>
      </a:lvl2pPr>
      <a:lvl3pPr marL="1081088" indent="-274638" algn="l" rtl="0" eaLnBrk="0" fontAlgn="base" hangingPunct="0">
        <a:lnSpc>
          <a:spcPct val="110000"/>
        </a:lnSpc>
        <a:spcBef>
          <a:spcPct val="30000"/>
        </a:spcBef>
        <a:spcAft>
          <a:spcPct val="0"/>
        </a:spcAft>
        <a:buClr>
          <a:srgbClr val="DFB20F"/>
        </a:buClr>
        <a:buSzPct val="85000"/>
        <a:buFont typeface="Webdings" pitchFamily="18" charset="2"/>
        <a:buChar char="&lt;"/>
        <a:defRPr sz="2200">
          <a:solidFill>
            <a:srgbClr val="FFFFFF"/>
          </a:solidFill>
          <a:latin typeface="Trebuchet MS" pitchFamily="34" charset="0"/>
          <a:ea typeface="ＭＳ Ｐゴシック" charset="0"/>
        </a:defRPr>
      </a:lvl3pPr>
      <a:lvl4pPr marL="1427163" indent="-231775" algn="l" rtl="0" eaLnBrk="0" fontAlgn="base" hangingPunct="0">
        <a:lnSpc>
          <a:spcPct val="110000"/>
        </a:lnSpc>
        <a:spcBef>
          <a:spcPct val="30000"/>
        </a:spcBef>
        <a:spcAft>
          <a:spcPct val="0"/>
        </a:spcAft>
        <a:buClr>
          <a:srgbClr val="DFB20F"/>
        </a:buClr>
        <a:buSzPct val="85000"/>
        <a:buFont typeface="Webdings" pitchFamily="18" charset="2"/>
        <a:buChar char="&lt;"/>
        <a:defRPr sz="2200">
          <a:solidFill>
            <a:srgbClr val="FFFFFF"/>
          </a:solidFill>
          <a:latin typeface="Trebuchet MS" pitchFamily="34" charset="0"/>
          <a:ea typeface="ＭＳ Ｐゴシック" charset="0"/>
        </a:defRPr>
      </a:lvl4pPr>
      <a:lvl5pPr marL="1828800" indent="-287338" algn="l" rtl="0" eaLnBrk="0" fontAlgn="base" hangingPunct="0">
        <a:lnSpc>
          <a:spcPct val="110000"/>
        </a:lnSpc>
        <a:spcBef>
          <a:spcPct val="30000"/>
        </a:spcBef>
        <a:spcAft>
          <a:spcPct val="0"/>
        </a:spcAft>
        <a:buClr>
          <a:srgbClr val="DFB20F"/>
        </a:buClr>
        <a:buSzPct val="85000"/>
        <a:buFont typeface="Webdings" pitchFamily="18" charset="2"/>
        <a:buChar char="&lt;"/>
        <a:defRPr sz="2200">
          <a:solidFill>
            <a:srgbClr val="FFFFFF"/>
          </a:solidFill>
          <a:latin typeface="Trebuchet MS" pitchFamily="34" charset="0"/>
          <a:ea typeface="ＭＳ Ｐゴシック" charset="0"/>
        </a:defRPr>
      </a:lvl5pPr>
      <a:lvl6pPr marL="2286000" indent="-287338" algn="l" rtl="0" eaLnBrk="1" fontAlgn="base" hangingPunct="1">
        <a:lnSpc>
          <a:spcPct val="110000"/>
        </a:lnSpc>
        <a:spcBef>
          <a:spcPct val="30000"/>
        </a:spcBef>
        <a:spcAft>
          <a:spcPct val="0"/>
        </a:spcAft>
        <a:buClr>
          <a:srgbClr val="DFB20F"/>
        </a:buClr>
        <a:buSzPct val="85000"/>
        <a:buFont typeface="Webdings" pitchFamily="18" charset="2"/>
        <a:buChar char="&lt;"/>
        <a:defRPr sz="2200">
          <a:solidFill>
            <a:srgbClr val="0E1D4E"/>
          </a:solidFill>
          <a:latin typeface="+mn-lt"/>
        </a:defRPr>
      </a:lvl6pPr>
      <a:lvl7pPr marL="2743200" indent="-287338" algn="l" rtl="0" eaLnBrk="1" fontAlgn="base" hangingPunct="1">
        <a:lnSpc>
          <a:spcPct val="110000"/>
        </a:lnSpc>
        <a:spcBef>
          <a:spcPct val="30000"/>
        </a:spcBef>
        <a:spcAft>
          <a:spcPct val="0"/>
        </a:spcAft>
        <a:buClr>
          <a:srgbClr val="DFB20F"/>
        </a:buClr>
        <a:buSzPct val="85000"/>
        <a:buFont typeface="Webdings" pitchFamily="18" charset="2"/>
        <a:buChar char="&lt;"/>
        <a:defRPr sz="2200">
          <a:solidFill>
            <a:srgbClr val="0E1D4E"/>
          </a:solidFill>
          <a:latin typeface="+mn-lt"/>
        </a:defRPr>
      </a:lvl7pPr>
      <a:lvl8pPr marL="3200400" indent="-287338" algn="l" rtl="0" eaLnBrk="1" fontAlgn="base" hangingPunct="1">
        <a:lnSpc>
          <a:spcPct val="110000"/>
        </a:lnSpc>
        <a:spcBef>
          <a:spcPct val="30000"/>
        </a:spcBef>
        <a:spcAft>
          <a:spcPct val="0"/>
        </a:spcAft>
        <a:buClr>
          <a:srgbClr val="DFB20F"/>
        </a:buClr>
        <a:buSzPct val="85000"/>
        <a:buFont typeface="Webdings" pitchFamily="18" charset="2"/>
        <a:buChar char="&lt;"/>
        <a:defRPr sz="2200">
          <a:solidFill>
            <a:srgbClr val="0E1D4E"/>
          </a:solidFill>
          <a:latin typeface="+mn-lt"/>
        </a:defRPr>
      </a:lvl8pPr>
      <a:lvl9pPr marL="3657600" indent="-287338" algn="l" rtl="0" eaLnBrk="1" fontAlgn="base" hangingPunct="1">
        <a:lnSpc>
          <a:spcPct val="110000"/>
        </a:lnSpc>
        <a:spcBef>
          <a:spcPct val="30000"/>
        </a:spcBef>
        <a:spcAft>
          <a:spcPct val="0"/>
        </a:spcAft>
        <a:buClr>
          <a:srgbClr val="DFB20F"/>
        </a:buClr>
        <a:buSzPct val="85000"/>
        <a:buFont typeface="Webdings" pitchFamily="18" charset="2"/>
        <a:buChar char="&lt;"/>
        <a:defRPr sz="2200">
          <a:solidFill>
            <a:srgbClr val="0E1D4E"/>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685800" y="1444625"/>
            <a:ext cx="7734300" cy="1565275"/>
          </a:xfrm>
        </p:spPr>
        <p:txBody>
          <a:bodyPr/>
          <a:lstStyle/>
          <a:p>
            <a:pPr eaLnBrk="1" hangingPunct="1"/>
            <a:r>
              <a:rPr lang="en-US" dirty="0" smtClean="0">
                <a:ea typeface="ＭＳ Ｐゴシック" pitchFamily="34" charset="-128"/>
              </a:rPr>
              <a:t>Study Size Planning for Observational Comparative Effectiveness Research</a:t>
            </a:r>
          </a:p>
        </p:txBody>
      </p:sp>
      <p:sp>
        <p:nvSpPr>
          <p:cNvPr id="3075" name="Subtitle 7"/>
          <p:cNvSpPr>
            <a:spLocks noGrp="1"/>
          </p:cNvSpPr>
          <p:nvPr>
            <p:ph type="subTitle" idx="1"/>
          </p:nvPr>
        </p:nvSpPr>
        <p:spPr bwMode="auto">
          <a:xfrm>
            <a:off x="685800" y="3352800"/>
            <a:ext cx="7734300" cy="1600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eaLnBrk="1" hangingPunct="1"/>
            <a:r>
              <a:rPr lang="en-US" dirty="0" smtClean="0">
                <a:ea typeface="ＭＳ Ｐゴシック" pitchFamily="34" charset="-128"/>
              </a:rPr>
              <a:t>Prepared for:</a:t>
            </a:r>
          </a:p>
          <a:p>
            <a:pPr eaLnBrk="1" hangingPunct="1"/>
            <a:r>
              <a:rPr lang="en-US" dirty="0" smtClean="0">
                <a:ea typeface="ＭＳ Ｐゴシック" pitchFamily="34" charset="-128"/>
              </a:rPr>
              <a:t>Agency for Healthcare Research and Quality (AHRQ)</a:t>
            </a:r>
          </a:p>
          <a:p>
            <a:pPr eaLnBrk="1" hangingPunct="1"/>
            <a:r>
              <a:rPr lang="en-US" dirty="0" smtClean="0">
                <a:ea typeface="ＭＳ Ｐゴシック" pitchFamily="34" charset="-128"/>
              </a:rPr>
              <a:t>www.ahrq.gov</a:t>
            </a:r>
          </a:p>
          <a:p>
            <a:pPr eaLnBrk="1" hangingPunct="1"/>
            <a:endParaRPr lang="en-US" dirty="0" smtClean="0">
              <a:ea typeface="ＭＳ Ｐゴシック" pitchFamily="34" charset="-128"/>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2" descr="This is the first of two slides. It includes a table of guidance and key considerations for study size planning in comparative effectiveness research protocols and proposals. Guidance and key considerations include: &#10;&#10;Describe all relevant assumptions and decisions:&#10;- The primary outcome on which the study size or power estimate is based&#10;- The clinically important minimum effect size (e.g., hazard ratio ≥1.20)&#10;- The type I error level&#10;- The statistical power or type II error level (for study size calculations) or the assumed sample size (for power calculations)&#10;- The details of the sample size formulas and calculations including correction for loss to followup, treatment discontinuation, and other forms of censoring; and the expected absolute risk or rate for the reference or control cohort, including the expected number of events&#10;&#10;Specify the type of hypothesis, the clinically important inferiority margin or minimum clinically important excess/difference, and the level of confidence for the interval (e.g., 95%):&#10;- Types of hypotheses include equivalence, noninferiority, and inferiority"/>
          <p:cNvSpPr>
            <a:spLocks noGrp="1"/>
          </p:cNvSpPr>
          <p:nvPr>
            <p:ph type="title"/>
          </p:nvPr>
        </p:nvSpPr>
        <p:spPr/>
        <p:txBody>
          <a:bodyPr/>
          <a:lstStyle/>
          <a:p>
            <a:r>
              <a:rPr lang="en-US" dirty="0" smtClean="0">
                <a:ea typeface="ＭＳ Ｐゴシック" pitchFamily="34" charset="-128"/>
              </a:rPr>
              <a:t>Summary Checklist (1 of 2)</a:t>
            </a:r>
          </a:p>
        </p:txBody>
      </p:sp>
      <p:graphicFrame>
        <p:nvGraphicFramePr>
          <p:cNvPr id="4" name="Content Placeholder 3" descr="This is the first of two slides. It includes a table of guidance and key considerations for study size planning in comparative effectiveness research protocols and proposals. Guidance and key considerations include: &#10;&#10;Describe all relevant assumptions and decisions:&#10;- The primary outcome on which the study size or power estimate is based&#10;- The clinically important minimum effect size (e.g., hazard ratio ≥1.20)&#10;- The type I error level&#10;- The statistical power or type II error level (for study size calculations) or the assumed sample size (for power calculations)&#10;- The details of the sample size formulas and calculations including correction for loss to followup, treatment discontinuation, and other forms of censoring; and the expected absolute risk or rate for the reference or control cohort, including the expected number of events&#10;&#10;Specify the type of hypothesis, the clinically important inferiority margin or minimum clinically important excess/difference, and the level of confidence for the interval (e.g., 95%):&#10;- Types of hypotheses include equivalence, noninferiority, and inferiority"/>
          <p:cNvGraphicFramePr>
            <a:graphicFrameLocks noGrp="1"/>
          </p:cNvGraphicFramePr>
          <p:nvPr>
            <p:ph type="chart" idx="1"/>
            <p:extLst>
              <p:ext uri="{D42A27DB-BD31-4B8C-83A1-F6EECF244321}">
                <p14:modId xmlns:p14="http://schemas.microsoft.com/office/powerpoint/2010/main" val="2570458342"/>
              </p:ext>
            </p:extLst>
          </p:nvPr>
        </p:nvGraphicFramePr>
        <p:xfrm>
          <a:off x="457200" y="1295400"/>
          <a:ext cx="8229600" cy="4267200"/>
        </p:xfrm>
        <a:graphic>
          <a:graphicData uri="http://schemas.openxmlformats.org/drawingml/2006/table">
            <a:tbl>
              <a:tblPr firstRow="1" firstCol="1" bandRow="1">
                <a:tableStyleId>{C4B1156A-380E-4F78-BDF5-A606A8083BF9}</a:tableStyleId>
              </a:tblPr>
              <a:tblGrid>
                <a:gridCol w="2869035"/>
                <a:gridCol w="5360565"/>
              </a:tblGrid>
              <a:tr h="457200">
                <a:tc>
                  <a:txBody>
                    <a:bodyPr/>
                    <a:lstStyle/>
                    <a:p>
                      <a:pPr marL="0" marR="0" algn="ctr">
                        <a:spcBef>
                          <a:spcPts val="0"/>
                        </a:spcBef>
                        <a:spcAft>
                          <a:spcPts val="0"/>
                        </a:spcAft>
                      </a:pPr>
                      <a:r>
                        <a:rPr lang="en-US" sz="1700" u="none" dirty="0" smtClean="0">
                          <a:solidFill>
                            <a:schemeClr val="tx1"/>
                          </a:solidFill>
                          <a:effectLst/>
                        </a:rPr>
                        <a:t>Guidance</a:t>
                      </a:r>
                    </a:p>
                  </a:txBody>
                  <a:tcPr marL="65671" marR="65671" marT="0" marB="0" anchor="ctr"/>
                </a:tc>
                <a:tc>
                  <a:txBody>
                    <a:bodyPr/>
                    <a:lstStyle/>
                    <a:p>
                      <a:pPr marL="0" marR="0" algn="ctr">
                        <a:spcBef>
                          <a:spcPts val="0"/>
                        </a:spcBef>
                        <a:spcAft>
                          <a:spcPts val="0"/>
                        </a:spcAft>
                      </a:pPr>
                      <a:r>
                        <a:rPr lang="en-US" sz="1700" u="none" dirty="0">
                          <a:solidFill>
                            <a:schemeClr val="tx1"/>
                          </a:solidFill>
                          <a:effectLst/>
                        </a:rPr>
                        <a:t>Key Considerations</a:t>
                      </a:r>
                      <a:endParaRPr lang="en-US" sz="1700" u="none" dirty="0">
                        <a:solidFill>
                          <a:schemeClr val="tx1"/>
                        </a:solidFill>
                        <a:effectLst/>
                        <a:latin typeface="Times New Roman"/>
                        <a:ea typeface="Calibri"/>
                        <a:cs typeface="Times New Roman"/>
                      </a:endParaRPr>
                    </a:p>
                  </a:txBody>
                  <a:tcPr marL="65671" marR="65671" marT="0" marB="0" anchor="ctr"/>
                </a:tc>
              </a:tr>
              <a:tr h="2209800">
                <a:tc>
                  <a:txBody>
                    <a:bodyPr/>
                    <a:lstStyle/>
                    <a:p>
                      <a:pPr marL="0" marR="0" lvl="0" indent="0" algn="l" defTabSz="914400" rtl="0" eaLnBrk="1" latinLnBrk="0" hangingPunct="1">
                        <a:lnSpc>
                          <a:spcPct val="100000"/>
                        </a:lnSpc>
                        <a:spcBef>
                          <a:spcPts val="0"/>
                        </a:spcBef>
                        <a:spcAft>
                          <a:spcPts val="0"/>
                        </a:spcAft>
                        <a:buFontTx/>
                        <a:buNone/>
                      </a:pPr>
                      <a:r>
                        <a:rPr lang="en-US" sz="1400" b="0" kern="1200" dirty="0">
                          <a:solidFill>
                            <a:schemeClr val="tx1"/>
                          </a:solidFill>
                          <a:effectLst/>
                          <a:latin typeface="Times New Roman"/>
                          <a:ea typeface="Calibri"/>
                          <a:cs typeface="Times New Roman"/>
                        </a:rPr>
                        <a:t>Describe all relevant assumptions and </a:t>
                      </a:r>
                      <a:r>
                        <a:rPr lang="en-US" sz="1400" b="0" kern="1200" dirty="0" smtClean="0">
                          <a:solidFill>
                            <a:schemeClr val="tx1"/>
                          </a:solidFill>
                          <a:effectLst/>
                          <a:latin typeface="Times New Roman"/>
                          <a:ea typeface="Calibri"/>
                          <a:cs typeface="Times New Roman"/>
                        </a:rPr>
                        <a:t>decisions.</a:t>
                      </a:r>
                      <a:endParaRPr lang="en-US" sz="1400" b="0" kern="1200" dirty="0">
                        <a:solidFill>
                          <a:schemeClr val="tx1"/>
                        </a:solidFill>
                        <a:effectLst/>
                        <a:latin typeface="Times New Roman"/>
                        <a:ea typeface="Calibri"/>
                        <a:cs typeface="Times New Roman"/>
                      </a:endParaRPr>
                    </a:p>
                  </a:txBody>
                  <a:tcPr marL="45301" marR="45301"/>
                </a:tc>
                <a:tc>
                  <a:txBody>
                    <a:bodyPr/>
                    <a:lstStyle/>
                    <a:p>
                      <a:pPr marL="285750" marR="0" lvl="0" indent="-285750" algn="l" defTabSz="914400" rtl="0" eaLnBrk="1" latinLnBrk="0" hangingPunct="1">
                        <a:lnSpc>
                          <a:spcPct val="100000"/>
                        </a:lnSpc>
                        <a:spcBef>
                          <a:spcPts val="0"/>
                        </a:spcBef>
                        <a:spcAft>
                          <a:spcPts val="0"/>
                        </a:spcAft>
                        <a:buFont typeface="Arial" pitchFamily="34" charset="0"/>
                        <a:buChar char="•"/>
                      </a:pPr>
                      <a:r>
                        <a:rPr lang="en-US" sz="1400" b="0" kern="1200" dirty="0" smtClean="0">
                          <a:solidFill>
                            <a:schemeClr val="tx1"/>
                          </a:solidFill>
                          <a:effectLst/>
                          <a:latin typeface="Times New Roman"/>
                          <a:ea typeface="Calibri"/>
                          <a:cs typeface="Times New Roman"/>
                        </a:rPr>
                        <a:t>Report the </a:t>
                      </a:r>
                      <a:r>
                        <a:rPr lang="en-US" sz="1400" b="0" kern="1200" dirty="0">
                          <a:solidFill>
                            <a:schemeClr val="tx1"/>
                          </a:solidFill>
                          <a:effectLst/>
                          <a:latin typeface="Times New Roman"/>
                          <a:ea typeface="Calibri"/>
                          <a:cs typeface="Times New Roman"/>
                        </a:rPr>
                        <a:t>primary outcome on which the study size or power estimate is </a:t>
                      </a:r>
                      <a:r>
                        <a:rPr lang="en-US" sz="1400" b="0" kern="1200" dirty="0" smtClean="0">
                          <a:solidFill>
                            <a:schemeClr val="tx1"/>
                          </a:solidFill>
                          <a:effectLst/>
                          <a:latin typeface="Times New Roman"/>
                          <a:ea typeface="Calibri"/>
                          <a:cs typeface="Times New Roman"/>
                        </a:rPr>
                        <a:t>based.</a:t>
                      </a:r>
                      <a:endParaRPr lang="en-US" sz="1400" b="0" kern="1200" dirty="0">
                        <a:solidFill>
                          <a:schemeClr val="tx1"/>
                        </a:solidFill>
                        <a:effectLst/>
                        <a:latin typeface="Times New Roman"/>
                        <a:ea typeface="Calibri"/>
                        <a:cs typeface="Times New Roman"/>
                      </a:endParaRPr>
                    </a:p>
                    <a:p>
                      <a:pPr marL="285750" marR="0" lvl="0" indent="-285750" algn="l" defTabSz="914400" rtl="0" eaLnBrk="1" latinLnBrk="0" hangingPunct="1">
                        <a:lnSpc>
                          <a:spcPct val="100000"/>
                        </a:lnSpc>
                        <a:spcBef>
                          <a:spcPts val="0"/>
                        </a:spcBef>
                        <a:spcAft>
                          <a:spcPts val="0"/>
                        </a:spcAft>
                        <a:buFont typeface="Arial" pitchFamily="34" charset="0"/>
                        <a:buChar char="•"/>
                      </a:pPr>
                      <a:r>
                        <a:rPr lang="en-US" sz="1400" b="0" kern="1200" dirty="0" smtClean="0">
                          <a:solidFill>
                            <a:schemeClr val="tx1"/>
                          </a:solidFill>
                          <a:effectLst/>
                          <a:latin typeface="Times New Roman"/>
                          <a:ea typeface="Calibri"/>
                          <a:cs typeface="Times New Roman"/>
                        </a:rPr>
                        <a:t>Report the </a:t>
                      </a:r>
                      <a:r>
                        <a:rPr lang="en-US" sz="1400" b="0" kern="1200" dirty="0">
                          <a:solidFill>
                            <a:schemeClr val="tx1"/>
                          </a:solidFill>
                          <a:effectLst/>
                          <a:latin typeface="Times New Roman"/>
                          <a:ea typeface="Calibri"/>
                          <a:cs typeface="Times New Roman"/>
                        </a:rPr>
                        <a:t>clinically important minimum effect size (e.g., hazard ratio ≥1.20</a:t>
                      </a:r>
                      <a:r>
                        <a:rPr lang="en-US" sz="1400" b="0" kern="1200" dirty="0" smtClean="0">
                          <a:solidFill>
                            <a:schemeClr val="tx1"/>
                          </a:solidFill>
                          <a:effectLst/>
                          <a:latin typeface="Times New Roman"/>
                          <a:ea typeface="Calibri"/>
                          <a:cs typeface="Times New Roman"/>
                        </a:rPr>
                        <a:t>).</a:t>
                      </a:r>
                      <a:endParaRPr lang="en-US" sz="1400" b="0" kern="1200" dirty="0">
                        <a:solidFill>
                          <a:schemeClr val="tx1"/>
                        </a:solidFill>
                        <a:effectLst/>
                        <a:latin typeface="Times New Roman"/>
                        <a:ea typeface="Calibri"/>
                        <a:cs typeface="Times New Roman"/>
                      </a:endParaRPr>
                    </a:p>
                    <a:p>
                      <a:pPr marL="285750" marR="0" lvl="0" indent="-285750" algn="l" defTabSz="914400" rtl="0" eaLnBrk="1" latinLnBrk="0" hangingPunct="1">
                        <a:lnSpc>
                          <a:spcPct val="100000"/>
                        </a:lnSpc>
                        <a:spcBef>
                          <a:spcPts val="0"/>
                        </a:spcBef>
                        <a:spcAft>
                          <a:spcPts val="0"/>
                        </a:spcAft>
                        <a:buFont typeface="Arial" pitchFamily="34" charset="0"/>
                        <a:buChar char="•"/>
                      </a:pPr>
                      <a:r>
                        <a:rPr lang="en-US" sz="1400" b="0" kern="1200" dirty="0" smtClean="0">
                          <a:solidFill>
                            <a:schemeClr val="tx1"/>
                          </a:solidFill>
                          <a:effectLst/>
                          <a:latin typeface="Times New Roman"/>
                          <a:ea typeface="Calibri"/>
                          <a:cs typeface="Times New Roman"/>
                        </a:rPr>
                        <a:t>Report the </a:t>
                      </a:r>
                      <a:r>
                        <a:rPr lang="en-US" sz="1400" b="0" kern="1200" dirty="0">
                          <a:solidFill>
                            <a:schemeClr val="tx1"/>
                          </a:solidFill>
                          <a:effectLst/>
                          <a:latin typeface="Times New Roman"/>
                          <a:ea typeface="Calibri"/>
                          <a:cs typeface="Times New Roman"/>
                        </a:rPr>
                        <a:t>type I error </a:t>
                      </a:r>
                      <a:r>
                        <a:rPr lang="en-US" sz="1400" b="0" kern="1200" dirty="0" smtClean="0">
                          <a:solidFill>
                            <a:schemeClr val="tx1"/>
                          </a:solidFill>
                          <a:effectLst/>
                          <a:latin typeface="Times New Roman"/>
                          <a:ea typeface="Calibri"/>
                          <a:cs typeface="Times New Roman"/>
                        </a:rPr>
                        <a:t>level.</a:t>
                      </a:r>
                      <a:endParaRPr lang="en-US" sz="1400" b="0" kern="1200" dirty="0">
                        <a:solidFill>
                          <a:schemeClr val="tx1"/>
                        </a:solidFill>
                        <a:effectLst/>
                        <a:latin typeface="Times New Roman"/>
                        <a:ea typeface="Calibri"/>
                        <a:cs typeface="Times New Roman"/>
                      </a:endParaRPr>
                    </a:p>
                    <a:p>
                      <a:pPr marL="285750" marR="0" lvl="0" indent="-285750" algn="l" defTabSz="914400" rtl="0" eaLnBrk="1" latinLnBrk="0" hangingPunct="1">
                        <a:lnSpc>
                          <a:spcPct val="100000"/>
                        </a:lnSpc>
                        <a:spcBef>
                          <a:spcPts val="0"/>
                        </a:spcBef>
                        <a:spcAft>
                          <a:spcPts val="0"/>
                        </a:spcAft>
                        <a:buFont typeface="Arial" pitchFamily="34" charset="0"/>
                        <a:buChar char="•"/>
                      </a:pPr>
                      <a:r>
                        <a:rPr lang="en-US" sz="1400" b="0" kern="1200" dirty="0" smtClean="0">
                          <a:solidFill>
                            <a:schemeClr val="tx1"/>
                          </a:solidFill>
                          <a:effectLst/>
                          <a:latin typeface="Times New Roman"/>
                          <a:ea typeface="Calibri"/>
                          <a:cs typeface="Times New Roman"/>
                        </a:rPr>
                        <a:t>Report the </a:t>
                      </a:r>
                      <a:r>
                        <a:rPr lang="en-US" sz="1400" b="0" kern="1200" dirty="0">
                          <a:solidFill>
                            <a:schemeClr val="tx1"/>
                          </a:solidFill>
                          <a:effectLst/>
                          <a:latin typeface="Times New Roman"/>
                          <a:ea typeface="Calibri"/>
                          <a:cs typeface="Times New Roman"/>
                        </a:rPr>
                        <a:t>statistical power or type II error level (for study size calculations) or the assumed sample size (for power calculations</a:t>
                      </a:r>
                      <a:r>
                        <a:rPr lang="en-US" sz="1400" b="0" kern="1200" dirty="0" smtClean="0">
                          <a:solidFill>
                            <a:schemeClr val="tx1"/>
                          </a:solidFill>
                          <a:effectLst/>
                          <a:latin typeface="Times New Roman"/>
                          <a:ea typeface="Calibri"/>
                          <a:cs typeface="Times New Roman"/>
                        </a:rPr>
                        <a:t>).</a:t>
                      </a:r>
                      <a:endParaRPr lang="en-US" sz="1400" b="0" kern="1200" dirty="0">
                        <a:solidFill>
                          <a:schemeClr val="tx1"/>
                        </a:solidFill>
                        <a:effectLst/>
                        <a:latin typeface="Times New Roman"/>
                        <a:ea typeface="Calibri"/>
                        <a:cs typeface="Times New Roman"/>
                      </a:endParaRPr>
                    </a:p>
                    <a:p>
                      <a:pPr marL="285750" marR="0" lvl="0" indent="-285750" algn="l" defTabSz="914400" rtl="0" eaLnBrk="1" latinLnBrk="0" hangingPunct="1">
                        <a:lnSpc>
                          <a:spcPct val="100000"/>
                        </a:lnSpc>
                        <a:spcBef>
                          <a:spcPts val="0"/>
                        </a:spcBef>
                        <a:spcAft>
                          <a:spcPts val="0"/>
                        </a:spcAft>
                        <a:buFont typeface="Arial" pitchFamily="34" charset="0"/>
                        <a:buChar char="•"/>
                      </a:pPr>
                      <a:r>
                        <a:rPr lang="en-US" sz="1400" b="0" kern="1200" dirty="0" smtClean="0">
                          <a:solidFill>
                            <a:schemeClr val="tx1"/>
                          </a:solidFill>
                          <a:effectLst/>
                          <a:latin typeface="Times New Roman"/>
                          <a:ea typeface="Calibri"/>
                          <a:cs typeface="Times New Roman"/>
                        </a:rPr>
                        <a:t>Report the </a:t>
                      </a:r>
                      <a:r>
                        <a:rPr lang="en-US" sz="1400" b="0" kern="1200" dirty="0">
                          <a:solidFill>
                            <a:schemeClr val="tx1"/>
                          </a:solidFill>
                          <a:effectLst/>
                          <a:latin typeface="Times New Roman"/>
                          <a:ea typeface="Calibri"/>
                          <a:cs typeface="Times New Roman"/>
                        </a:rPr>
                        <a:t>details of the sample size formulas and calculations including correction for loss to followup, treatment discontinuation, and other forms of censoring. Report the expected absolute risk or rate for the reference or control cohort, including the expected number of </a:t>
                      </a:r>
                      <a:r>
                        <a:rPr lang="en-US" sz="1400" b="0" kern="1200" dirty="0" smtClean="0">
                          <a:solidFill>
                            <a:schemeClr val="tx1"/>
                          </a:solidFill>
                          <a:effectLst/>
                          <a:latin typeface="Times New Roman"/>
                          <a:ea typeface="Calibri"/>
                          <a:cs typeface="Times New Roman"/>
                        </a:rPr>
                        <a:t>events.</a:t>
                      </a:r>
                      <a:endParaRPr lang="en-US" sz="1400" b="0" kern="1200" dirty="0">
                        <a:solidFill>
                          <a:schemeClr val="tx1"/>
                        </a:solidFill>
                        <a:effectLst/>
                        <a:latin typeface="Times New Roman"/>
                        <a:ea typeface="Calibri"/>
                        <a:cs typeface="Times New Roman"/>
                      </a:endParaRPr>
                    </a:p>
                  </a:txBody>
                  <a:tcPr marL="45301" marR="45301"/>
                </a:tc>
              </a:tr>
              <a:tr h="1143000">
                <a:tc>
                  <a:txBody>
                    <a:bodyPr/>
                    <a:lstStyle/>
                    <a:p>
                      <a:pPr marL="0" marR="0" lvl="0" indent="0" algn="l" defTabSz="914400" rtl="0" eaLnBrk="1" latinLnBrk="0" hangingPunct="1">
                        <a:lnSpc>
                          <a:spcPct val="100000"/>
                        </a:lnSpc>
                        <a:spcBef>
                          <a:spcPts val="0"/>
                        </a:spcBef>
                        <a:spcAft>
                          <a:spcPts val="0"/>
                        </a:spcAft>
                        <a:buFontTx/>
                        <a:buNone/>
                      </a:pPr>
                      <a:r>
                        <a:rPr lang="en-US" sz="1400" b="0" kern="1200" dirty="0">
                          <a:solidFill>
                            <a:schemeClr val="tx1"/>
                          </a:solidFill>
                          <a:effectLst/>
                          <a:latin typeface="Times New Roman"/>
                          <a:ea typeface="Calibri"/>
                          <a:cs typeface="Times New Roman"/>
                        </a:rPr>
                        <a:t>Specify the type of hypothesis, the clinically important inferiority margin or minimum clinically important excess/difference, and the level of confidence for the interval (e.g., 95</a:t>
                      </a:r>
                      <a:r>
                        <a:rPr lang="en-US" sz="1400" b="0" kern="1200" dirty="0" smtClean="0">
                          <a:solidFill>
                            <a:schemeClr val="tx1"/>
                          </a:solidFill>
                          <a:effectLst/>
                          <a:latin typeface="Times New Roman"/>
                          <a:ea typeface="Calibri"/>
                          <a:cs typeface="Times New Roman"/>
                        </a:rPr>
                        <a:t>%).</a:t>
                      </a:r>
                      <a:endParaRPr lang="en-US" sz="1400" b="0" kern="1200" dirty="0">
                        <a:solidFill>
                          <a:schemeClr val="tx1"/>
                        </a:solidFill>
                        <a:effectLst/>
                        <a:latin typeface="Times New Roman"/>
                        <a:ea typeface="Calibri"/>
                        <a:cs typeface="Times New Roman"/>
                      </a:endParaRPr>
                    </a:p>
                  </a:txBody>
                  <a:tcPr marL="45301" marR="45301"/>
                </a:tc>
                <a:tc>
                  <a:txBody>
                    <a:bodyPr/>
                    <a:lstStyle/>
                    <a:p>
                      <a:pPr marL="285750" marR="0" lvl="0" indent="-285750" algn="l" defTabSz="914400" rtl="0" eaLnBrk="1" latinLnBrk="0" hangingPunct="1">
                        <a:lnSpc>
                          <a:spcPct val="100000"/>
                        </a:lnSpc>
                        <a:spcBef>
                          <a:spcPts val="0"/>
                        </a:spcBef>
                        <a:spcAft>
                          <a:spcPts val="0"/>
                        </a:spcAft>
                        <a:buFont typeface="Arial" pitchFamily="34" charset="0"/>
                        <a:buChar char="•"/>
                      </a:pPr>
                      <a:r>
                        <a:rPr lang="en-US" sz="1400" b="0" kern="1200" dirty="0">
                          <a:solidFill>
                            <a:schemeClr val="tx1"/>
                          </a:solidFill>
                          <a:effectLst/>
                          <a:latin typeface="Times New Roman"/>
                          <a:ea typeface="Calibri"/>
                          <a:cs typeface="Times New Roman"/>
                        </a:rPr>
                        <a:t>Types of hypotheses include equivalence, </a:t>
                      </a:r>
                      <a:r>
                        <a:rPr lang="en-US" sz="1400" b="0" kern="1200" dirty="0" smtClean="0">
                          <a:solidFill>
                            <a:schemeClr val="tx1"/>
                          </a:solidFill>
                          <a:effectLst/>
                          <a:latin typeface="Times New Roman"/>
                          <a:ea typeface="Calibri"/>
                          <a:cs typeface="Times New Roman"/>
                        </a:rPr>
                        <a:t>noninferiority, and inferiority.</a:t>
                      </a:r>
                      <a:endParaRPr lang="en-US" sz="1400" b="0" kern="1200" dirty="0">
                        <a:solidFill>
                          <a:schemeClr val="tx1"/>
                        </a:solidFill>
                        <a:effectLst/>
                        <a:latin typeface="Times New Roman"/>
                        <a:ea typeface="Calibri"/>
                        <a:cs typeface="Times New Roman"/>
                      </a:endParaRPr>
                    </a:p>
                  </a:txBody>
                  <a:tcPr marL="45301" marR="45301"/>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2" descr="This is the second of two slides. It includes a table of guidance and key considerations for study size planning in comparative effectiveness research protocols and proposals.&#10;&#10;Guidance and key considerations include:&#10;&#10;Specify the statistical software and command or the formula to calculate the expected confidence interval:&#10;- Examples include Stata, Confidence Interval Analysis, and Power Analysis and Sample Size (PASS)&#10;&#10;Specify the expected precision (or statistical power) for any planned subgroup analyses&#10;&#10;Specify the expected precision (or statistical power) as sensitivity analyses in special situations:&#10;- The investigators anticipate strong confounding that will eliminate many patients from the analysis (e.g., when matching or trimming on propensity scores).&#10;- The investigators anticipate a high frequency of missing data that cannot (or will not) be imputed, which would eliminate many patients from the analysis."/>
          <p:cNvSpPr>
            <a:spLocks noGrp="1"/>
          </p:cNvSpPr>
          <p:nvPr>
            <p:ph type="title"/>
          </p:nvPr>
        </p:nvSpPr>
        <p:spPr/>
        <p:txBody>
          <a:bodyPr/>
          <a:lstStyle/>
          <a:p>
            <a:r>
              <a:rPr lang="en-US" dirty="0" smtClean="0">
                <a:ea typeface="ＭＳ Ｐゴシック" pitchFamily="34" charset="-128"/>
              </a:rPr>
              <a:t>Summary Checklist (2 of 2)</a:t>
            </a:r>
          </a:p>
        </p:txBody>
      </p:sp>
      <p:graphicFrame>
        <p:nvGraphicFramePr>
          <p:cNvPr id="4" name="Content Placeholder 3" descr="This is the second of two slides. It includes a table of guidance and key considerations for study size planning in comparative effectiveness research protocols and proposals.&#10;&#10;Guidance and key considerations include:&#10;&#10;Specify the statistical software and command or the formula to calculate the expected confidence interval:&#10;- Examples include Stata, Confidence Interval Analysis, and Power Analysis and Sample Size (PASS)&#10;&#10;Specify the expected precision (or statistical power) for any planned subgroup analyses&#10;&#10;Specify the expected precision (or statistical power) as sensitivity analyses in special situations:&#10;- The investigators anticipate strong confounding that will eliminate many patients from the analysis (e.g., when matching or trimming on propensity scores).&#10;- The investigators anticipate a high frequency of missing data that cannot (or will not) be imputed, which would eliminate many patients from the analysis."/>
          <p:cNvGraphicFramePr>
            <a:graphicFrameLocks noGrp="1"/>
          </p:cNvGraphicFramePr>
          <p:nvPr>
            <p:ph type="chart" idx="1"/>
            <p:extLst>
              <p:ext uri="{D42A27DB-BD31-4B8C-83A1-F6EECF244321}">
                <p14:modId xmlns:p14="http://schemas.microsoft.com/office/powerpoint/2010/main" val="3696226882"/>
              </p:ext>
            </p:extLst>
          </p:nvPr>
        </p:nvGraphicFramePr>
        <p:xfrm>
          <a:off x="457200" y="1295400"/>
          <a:ext cx="8229600" cy="4150012"/>
        </p:xfrm>
        <a:graphic>
          <a:graphicData uri="http://schemas.openxmlformats.org/drawingml/2006/table">
            <a:tbl>
              <a:tblPr firstRow="1" firstCol="1" bandRow="1">
                <a:tableStyleId>{C4B1156A-380E-4F78-BDF5-A606A8083BF9}</a:tableStyleId>
              </a:tblPr>
              <a:tblGrid>
                <a:gridCol w="3076486"/>
                <a:gridCol w="5153114"/>
              </a:tblGrid>
              <a:tr h="461932">
                <a:tc>
                  <a:txBody>
                    <a:bodyPr/>
                    <a:lstStyle/>
                    <a:p>
                      <a:pPr marL="0" marR="0" algn="ctr">
                        <a:spcBef>
                          <a:spcPts val="0"/>
                        </a:spcBef>
                        <a:spcAft>
                          <a:spcPts val="0"/>
                        </a:spcAft>
                      </a:pPr>
                      <a:r>
                        <a:rPr lang="en-US" sz="1700" u="none" dirty="0" smtClean="0">
                          <a:solidFill>
                            <a:schemeClr val="tx1"/>
                          </a:solidFill>
                          <a:effectLst/>
                        </a:rPr>
                        <a:t>Guidance</a:t>
                      </a:r>
                    </a:p>
                  </a:txBody>
                  <a:tcPr marL="66898" marR="66898" marT="0" marB="0" anchor="ctr"/>
                </a:tc>
                <a:tc>
                  <a:txBody>
                    <a:bodyPr/>
                    <a:lstStyle/>
                    <a:p>
                      <a:pPr marL="0" marR="0" algn="ctr">
                        <a:spcBef>
                          <a:spcPts val="0"/>
                        </a:spcBef>
                        <a:spcAft>
                          <a:spcPts val="0"/>
                        </a:spcAft>
                      </a:pPr>
                      <a:r>
                        <a:rPr lang="en-US" sz="1700" u="none" dirty="0">
                          <a:solidFill>
                            <a:schemeClr val="tx1"/>
                          </a:solidFill>
                          <a:effectLst/>
                        </a:rPr>
                        <a:t>Key Considerations</a:t>
                      </a:r>
                      <a:endParaRPr lang="en-US" sz="1700" u="none" dirty="0">
                        <a:solidFill>
                          <a:schemeClr val="tx1"/>
                        </a:solidFill>
                        <a:effectLst/>
                        <a:latin typeface="Times New Roman"/>
                        <a:ea typeface="Calibri"/>
                        <a:cs typeface="Times New Roman"/>
                      </a:endParaRPr>
                    </a:p>
                  </a:txBody>
                  <a:tcPr marL="66898" marR="66898" marT="0" marB="0" anchor="ctr"/>
                </a:tc>
              </a:tr>
              <a:tr h="982623">
                <a:tc>
                  <a:txBody>
                    <a:bodyPr/>
                    <a:lstStyle/>
                    <a:p>
                      <a:pPr marL="0" marR="0" lvl="0" indent="0" algn="l" defTabSz="914400" rtl="0" eaLnBrk="1" latinLnBrk="0" hangingPunct="1">
                        <a:lnSpc>
                          <a:spcPct val="100000"/>
                        </a:lnSpc>
                        <a:spcBef>
                          <a:spcPts val="0"/>
                        </a:spcBef>
                        <a:spcAft>
                          <a:spcPts val="0"/>
                        </a:spcAft>
                        <a:buFontTx/>
                        <a:buNone/>
                      </a:pPr>
                      <a:r>
                        <a:rPr lang="en-US" sz="1600" b="0" kern="1200" dirty="0">
                          <a:solidFill>
                            <a:schemeClr val="tx1"/>
                          </a:solidFill>
                          <a:effectLst/>
                          <a:latin typeface="Times New Roman"/>
                          <a:ea typeface="Calibri"/>
                          <a:cs typeface="Times New Roman"/>
                        </a:rPr>
                        <a:t>Specify the statistical software and command or the </a:t>
                      </a:r>
                      <a:r>
                        <a:rPr lang="en-US" sz="1600" b="0" kern="1200" dirty="0" smtClean="0">
                          <a:solidFill>
                            <a:schemeClr val="tx1"/>
                          </a:solidFill>
                          <a:effectLst/>
                          <a:latin typeface="Times New Roman"/>
                          <a:ea typeface="Calibri"/>
                          <a:cs typeface="Times New Roman"/>
                        </a:rPr>
                        <a:t>formula </a:t>
                      </a:r>
                      <a:r>
                        <a:rPr lang="en-US" sz="1600" b="0" kern="1200" dirty="0">
                          <a:solidFill>
                            <a:schemeClr val="tx1"/>
                          </a:solidFill>
                          <a:effectLst/>
                          <a:latin typeface="Times New Roman"/>
                          <a:ea typeface="Calibri"/>
                          <a:cs typeface="Times New Roman"/>
                        </a:rPr>
                        <a:t>to calculate the expected confidence </a:t>
                      </a:r>
                      <a:r>
                        <a:rPr lang="en-US" sz="1600" b="0" kern="1200" dirty="0" smtClean="0">
                          <a:solidFill>
                            <a:schemeClr val="tx1"/>
                          </a:solidFill>
                          <a:effectLst/>
                          <a:latin typeface="Times New Roman"/>
                          <a:ea typeface="Calibri"/>
                          <a:cs typeface="Times New Roman"/>
                        </a:rPr>
                        <a:t>interval.</a:t>
                      </a:r>
                      <a:endParaRPr lang="en-US" sz="1600" b="0" kern="1200" dirty="0">
                        <a:solidFill>
                          <a:schemeClr val="tx1"/>
                        </a:solidFill>
                        <a:effectLst/>
                        <a:latin typeface="Times New Roman"/>
                        <a:ea typeface="Calibri"/>
                        <a:cs typeface="Times New Roman"/>
                      </a:endParaRPr>
                    </a:p>
                  </a:txBody>
                  <a:tcPr marL="46147" marR="46147"/>
                </a:tc>
                <a:tc>
                  <a:txBody>
                    <a:bodyPr/>
                    <a:lstStyle/>
                    <a:p>
                      <a:pPr marL="285750" marR="0" lvl="0" indent="-285750" algn="l" defTabSz="914400" rtl="0" eaLnBrk="1" latinLnBrk="0" hangingPunct="1">
                        <a:lnSpc>
                          <a:spcPct val="100000"/>
                        </a:lnSpc>
                        <a:spcBef>
                          <a:spcPts val="0"/>
                        </a:spcBef>
                        <a:spcAft>
                          <a:spcPts val="0"/>
                        </a:spcAft>
                        <a:buFont typeface="Arial" pitchFamily="34" charset="0"/>
                        <a:buChar char="•"/>
                      </a:pPr>
                      <a:r>
                        <a:rPr lang="en-US" sz="1600" b="0" kern="1200" dirty="0">
                          <a:solidFill>
                            <a:schemeClr val="tx1"/>
                          </a:solidFill>
                          <a:effectLst/>
                          <a:latin typeface="Times New Roman"/>
                          <a:ea typeface="Calibri"/>
                          <a:cs typeface="Times New Roman"/>
                        </a:rPr>
                        <a:t>Examples include </a:t>
                      </a:r>
                      <a:r>
                        <a:rPr lang="en-US" sz="1600" b="0" kern="1200" dirty="0" smtClean="0">
                          <a:solidFill>
                            <a:schemeClr val="tx1"/>
                          </a:solidFill>
                          <a:effectLst/>
                          <a:latin typeface="Times New Roman"/>
                          <a:ea typeface="Calibri"/>
                          <a:cs typeface="Times New Roman"/>
                        </a:rPr>
                        <a:t>Stata</a:t>
                      </a:r>
                      <a:r>
                        <a:rPr lang="en-US" sz="1600" b="0" kern="1200" baseline="30000" dirty="0" smtClean="0">
                          <a:solidFill>
                            <a:schemeClr val="tx1"/>
                          </a:solidFill>
                          <a:effectLst/>
                          <a:latin typeface="Times New Roman"/>
                          <a:ea typeface="Calibri"/>
                          <a:cs typeface="Times New Roman"/>
                          <a:sym typeface="Symbol"/>
                        </a:rPr>
                        <a:t></a:t>
                      </a:r>
                      <a:r>
                        <a:rPr lang="en-US" sz="1600" b="0" kern="1200" dirty="0" smtClean="0">
                          <a:solidFill>
                            <a:schemeClr val="tx1"/>
                          </a:solidFill>
                          <a:effectLst/>
                          <a:latin typeface="Times New Roman"/>
                          <a:ea typeface="Calibri"/>
                          <a:cs typeface="Times New Roman"/>
                        </a:rPr>
                        <a:t>, </a:t>
                      </a:r>
                      <a:r>
                        <a:rPr lang="en-US" sz="1600" b="0" kern="1200" dirty="0">
                          <a:solidFill>
                            <a:schemeClr val="tx1"/>
                          </a:solidFill>
                          <a:effectLst/>
                          <a:latin typeface="Times New Roman"/>
                          <a:ea typeface="Calibri"/>
                          <a:cs typeface="Times New Roman"/>
                        </a:rPr>
                        <a:t>Confidence Interval Analysis, </a:t>
                      </a:r>
                      <a:r>
                        <a:rPr lang="en-US" sz="1600" b="0" kern="1200" dirty="0" smtClean="0">
                          <a:solidFill>
                            <a:schemeClr val="tx1"/>
                          </a:solidFill>
                          <a:effectLst/>
                          <a:latin typeface="Times New Roman"/>
                          <a:ea typeface="Calibri"/>
                          <a:cs typeface="Times New Roman"/>
                        </a:rPr>
                        <a:t>and Power </a:t>
                      </a:r>
                      <a:r>
                        <a:rPr lang="en-US" sz="1600" b="0" kern="1200" dirty="0">
                          <a:solidFill>
                            <a:schemeClr val="tx1"/>
                          </a:solidFill>
                          <a:effectLst/>
                          <a:latin typeface="Times New Roman"/>
                          <a:ea typeface="Calibri"/>
                          <a:cs typeface="Times New Roman"/>
                        </a:rPr>
                        <a:t>Analysis and Sample Size (PASS</a:t>
                      </a:r>
                      <a:r>
                        <a:rPr lang="en-US" sz="1600" b="0" kern="1200" dirty="0" smtClean="0">
                          <a:solidFill>
                            <a:schemeClr val="tx1"/>
                          </a:solidFill>
                          <a:effectLst/>
                          <a:latin typeface="Times New Roman"/>
                          <a:ea typeface="Calibri"/>
                          <a:cs typeface="Times New Roman"/>
                        </a:rPr>
                        <a:t>).</a:t>
                      </a:r>
                      <a:endParaRPr lang="en-US" sz="1600" b="0" kern="1200" dirty="0">
                        <a:solidFill>
                          <a:schemeClr val="tx1"/>
                        </a:solidFill>
                        <a:effectLst/>
                        <a:latin typeface="Times New Roman"/>
                        <a:ea typeface="Calibri"/>
                        <a:cs typeface="Times New Roman"/>
                      </a:endParaRPr>
                    </a:p>
                  </a:txBody>
                  <a:tcPr marL="46147" marR="46147"/>
                </a:tc>
              </a:tr>
              <a:tr h="693777">
                <a:tc>
                  <a:txBody>
                    <a:bodyPr/>
                    <a:lstStyle/>
                    <a:p>
                      <a:pPr marL="0" marR="0" lvl="0" indent="0" algn="l" defTabSz="914400" rtl="0" eaLnBrk="1" latinLnBrk="0" hangingPunct="1">
                        <a:lnSpc>
                          <a:spcPct val="100000"/>
                        </a:lnSpc>
                        <a:spcBef>
                          <a:spcPts val="0"/>
                        </a:spcBef>
                        <a:spcAft>
                          <a:spcPts val="0"/>
                        </a:spcAft>
                        <a:buFontTx/>
                        <a:buNone/>
                      </a:pPr>
                      <a:r>
                        <a:rPr lang="en-US" sz="1600" b="0" kern="1200" dirty="0">
                          <a:solidFill>
                            <a:schemeClr val="tx1"/>
                          </a:solidFill>
                          <a:effectLst/>
                          <a:latin typeface="Times New Roman"/>
                          <a:ea typeface="Calibri"/>
                          <a:cs typeface="Times New Roman"/>
                        </a:rPr>
                        <a:t>Specify the expected precision (or statistical power) for any planned subgroup </a:t>
                      </a:r>
                      <a:r>
                        <a:rPr lang="en-US" sz="1600" b="0" kern="1200" dirty="0" smtClean="0">
                          <a:solidFill>
                            <a:schemeClr val="tx1"/>
                          </a:solidFill>
                          <a:effectLst/>
                          <a:latin typeface="Times New Roman"/>
                          <a:ea typeface="Calibri"/>
                          <a:cs typeface="Times New Roman"/>
                        </a:rPr>
                        <a:t>analyses.</a:t>
                      </a:r>
                      <a:endParaRPr lang="en-US" sz="1600" b="0" kern="1200" dirty="0">
                        <a:solidFill>
                          <a:schemeClr val="tx1"/>
                        </a:solidFill>
                        <a:effectLst/>
                        <a:latin typeface="Times New Roman"/>
                        <a:ea typeface="Calibri"/>
                        <a:cs typeface="Times New Roman"/>
                      </a:endParaRPr>
                    </a:p>
                  </a:txBody>
                  <a:tcPr marL="46147" marR="46147"/>
                </a:tc>
                <a:tc>
                  <a:txBody>
                    <a:bodyPr/>
                    <a:lstStyle/>
                    <a:p>
                      <a:pPr marL="0" marR="0" lvl="0" indent="0" algn="l" defTabSz="914400" rtl="0" eaLnBrk="1" latinLnBrk="0" hangingPunct="1">
                        <a:lnSpc>
                          <a:spcPct val="100000"/>
                        </a:lnSpc>
                        <a:spcBef>
                          <a:spcPts val="0"/>
                        </a:spcBef>
                        <a:spcAft>
                          <a:spcPts val="0"/>
                        </a:spcAft>
                        <a:buFontTx/>
                        <a:buNone/>
                      </a:pPr>
                      <a:endParaRPr lang="en-US" sz="1600" b="0" kern="1200" dirty="0">
                        <a:solidFill>
                          <a:schemeClr val="tx1"/>
                        </a:solidFill>
                        <a:effectLst/>
                        <a:latin typeface="Times New Roman"/>
                        <a:ea typeface="Calibri"/>
                        <a:cs typeface="Times New Roman"/>
                      </a:endParaRPr>
                    </a:p>
                  </a:txBody>
                  <a:tcPr marL="46147" marR="46147"/>
                </a:tc>
              </a:tr>
              <a:tr h="1791057">
                <a:tc>
                  <a:txBody>
                    <a:bodyPr/>
                    <a:lstStyle/>
                    <a:p>
                      <a:pPr marL="0" marR="0" lvl="0" indent="0" algn="l" defTabSz="914400" rtl="0" eaLnBrk="1" latinLnBrk="0" hangingPunct="1">
                        <a:lnSpc>
                          <a:spcPct val="100000"/>
                        </a:lnSpc>
                        <a:spcBef>
                          <a:spcPts val="0"/>
                        </a:spcBef>
                        <a:spcAft>
                          <a:spcPts val="0"/>
                        </a:spcAft>
                        <a:buFontTx/>
                        <a:buNone/>
                      </a:pPr>
                      <a:r>
                        <a:rPr lang="en-US" sz="1600" b="0" kern="1200" dirty="0">
                          <a:solidFill>
                            <a:schemeClr val="tx1"/>
                          </a:solidFill>
                          <a:effectLst/>
                          <a:latin typeface="Times New Roman"/>
                          <a:ea typeface="Calibri"/>
                          <a:cs typeface="Times New Roman"/>
                        </a:rPr>
                        <a:t>Specify the expected precision (or statistical power) as sensitivity analyses in special </a:t>
                      </a:r>
                      <a:r>
                        <a:rPr lang="en-US" sz="1600" b="0" kern="1200" dirty="0" smtClean="0">
                          <a:solidFill>
                            <a:schemeClr val="tx1"/>
                          </a:solidFill>
                          <a:effectLst/>
                          <a:latin typeface="Times New Roman"/>
                          <a:ea typeface="Calibri"/>
                          <a:cs typeface="Times New Roman"/>
                        </a:rPr>
                        <a:t>situations.</a:t>
                      </a:r>
                      <a:endParaRPr lang="en-US" sz="1600" b="0" kern="1200" dirty="0">
                        <a:solidFill>
                          <a:schemeClr val="tx1"/>
                        </a:solidFill>
                        <a:effectLst/>
                        <a:latin typeface="Times New Roman"/>
                        <a:ea typeface="Calibri"/>
                        <a:cs typeface="Times New Roman"/>
                      </a:endParaRPr>
                    </a:p>
                  </a:txBody>
                  <a:tcPr marL="46147" marR="46147"/>
                </a:tc>
                <a:tc>
                  <a:txBody>
                    <a:bodyPr/>
                    <a:lstStyle/>
                    <a:p>
                      <a:pPr marL="0" marR="0" lvl="0" indent="0" algn="l" defTabSz="914400" rtl="0" eaLnBrk="1" latinLnBrk="0" hangingPunct="1">
                        <a:lnSpc>
                          <a:spcPct val="100000"/>
                        </a:lnSpc>
                        <a:spcBef>
                          <a:spcPts val="0"/>
                        </a:spcBef>
                        <a:spcAft>
                          <a:spcPts val="0"/>
                        </a:spcAft>
                        <a:buFontTx/>
                        <a:buNone/>
                      </a:pPr>
                      <a:r>
                        <a:rPr lang="en-US" sz="1600" b="0" kern="1200" dirty="0">
                          <a:solidFill>
                            <a:schemeClr val="tx1"/>
                          </a:solidFill>
                          <a:effectLst/>
                          <a:latin typeface="Times New Roman"/>
                          <a:ea typeface="Calibri"/>
                          <a:cs typeface="Times New Roman"/>
                        </a:rPr>
                        <a:t>Special situations include</a:t>
                      </a:r>
                      <a:r>
                        <a:rPr lang="en-US" sz="1600" b="0" kern="1200" dirty="0" smtClean="0">
                          <a:solidFill>
                            <a:schemeClr val="tx1"/>
                          </a:solidFill>
                          <a:effectLst/>
                          <a:latin typeface="Times New Roman"/>
                          <a:ea typeface="Calibri"/>
                          <a:cs typeface="Times New Roman"/>
                        </a:rPr>
                        <a:t>:</a:t>
                      </a:r>
                    </a:p>
                    <a:p>
                      <a:pPr marL="285750" marR="0" lvl="0" indent="-285750" algn="l" defTabSz="914400" rtl="0" eaLnBrk="1" latinLnBrk="0" hangingPunct="1">
                        <a:lnSpc>
                          <a:spcPct val="100000"/>
                        </a:lnSpc>
                        <a:spcBef>
                          <a:spcPts val="0"/>
                        </a:spcBef>
                        <a:spcAft>
                          <a:spcPts val="0"/>
                        </a:spcAft>
                        <a:buFont typeface="Arial" pitchFamily="34" charset="0"/>
                        <a:buChar char="•"/>
                      </a:pPr>
                      <a:r>
                        <a:rPr lang="en-US" sz="1600" b="0" kern="1200" dirty="0" smtClean="0">
                          <a:solidFill>
                            <a:schemeClr val="tx1"/>
                          </a:solidFill>
                          <a:effectLst/>
                          <a:latin typeface="Times New Roman"/>
                          <a:ea typeface="Calibri"/>
                          <a:cs typeface="Times New Roman"/>
                        </a:rPr>
                        <a:t>The </a:t>
                      </a:r>
                      <a:r>
                        <a:rPr lang="en-US" sz="1600" b="0" kern="1200" dirty="0">
                          <a:solidFill>
                            <a:schemeClr val="tx1"/>
                          </a:solidFill>
                          <a:effectLst/>
                          <a:latin typeface="Times New Roman"/>
                          <a:ea typeface="Calibri"/>
                          <a:cs typeface="Times New Roman"/>
                        </a:rPr>
                        <a:t>investigators anticipate strong confounding that will eliminate many patients from the analysis (e.g., when matching or trimming on propensity scores</a:t>
                      </a:r>
                      <a:r>
                        <a:rPr lang="en-US" sz="1600" b="0" kern="1200" dirty="0" smtClean="0">
                          <a:solidFill>
                            <a:schemeClr val="tx1"/>
                          </a:solidFill>
                          <a:effectLst/>
                          <a:latin typeface="Times New Roman"/>
                          <a:ea typeface="Calibri"/>
                          <a:cs typeface="Times New Roman"/>
                        </a:rPr>
                        <a:t>).</a:t>
                      </a:r>
                      <a:endParaRPr lang="en-US" sz="1600" b="0" kern="1200" dirty="0">
                        <a:solidFill>
                          <a:schemeClr val="tx1"/>
                        </a:solidFill>
                        <a:effectLst/>
                        <a:latin typeface="Times New Roman"/>
                        <a:ea typeface="Calibri"/>
                        <a:cs typeface="Times New Roman"/>
                      </a:endParaRPr>
                    </a:p>
                    <a:p>
                      <a:pPr marL="285750" marR="0" lvl="0" indent="-285750" algn="l" defTabSz="914400" rtl="0" eaLnBrk="1" latinLnBrk="0" hangingPunct="1">
                        <a:lnSpc>
                          <a:spcPct val="100000"/>
                        </a:lnSpc>
                        <a:spcBef>
                          <a:spcPts val="0"/>
                        </a:spcBef>
                        <a:spcAft>
                          <a:spcPts val="0"/>
                        </a:spcAft>
                        <a:buFont typeface="Arial" pitchFamily="34" charset="0"/>
                        <a:buChar char="•"/>
                      </a:pPr>
                      <a:r>
                        <a:rPr lang="en-US" sz="1600" b="0" kern="1200" dirty="0">
                          <a:solidFill>
                            <a:schemeClr val="tx1"/>
                          </a:solidFill>
                          <a:effectLst/>
                          <a:latin typeface="Times New Roman"/>
                          <a:ea typeface="Calibri"/>
                          <a:cs typeface="Times New Roman"/>
                        </a:rPr>
                        <a:t>The investigators anticipate a high frequency of missing data that cannot (or will not) be imputed, which would eliminate many patients from the </a:t>
                      </a:r>
                      <a:r>
                        <a:rPr lang="en-US" sz="1600" b="0" kern="1200" dirty="0" smtClean="0">
                          <a:solidFill>
                            <a:schemeClr val="tx1"/>
                          </a:solidFill>
                          <a:effectLst/>
                          <a:latin typeface="Times New Roman"/>
                          <a:ea typeface="Calibri"/>
                          <a:cs typeface="Times New Roman"/>
                        </a:rPr>
                        <a:t>analysis.</a:t>
                      </a:r>
                      <a:endParaRPr lang="en-US" sz="1600" b="0" kern="1200" dirty="0">
                        <a:solidFill>
                          <a:schemeClr val="tx1"/>
                        </a:solidFill>
                        <a:effectLst/>
                        <a:latin typeface="Times New Roman"/>
                        <a:ea typeface="Calibri"/>
                        <a:cs typeface="Times New Roman"/>
                      </a:endParaRPr>
                    </a:p>
                  </a:txBody>
                  <a:tcPr marL="46147" marR="46147"/>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1"/>
          <p:cNvSpPr>
            <a:spLocks noGrp="1"/>
          </p:cNvSpPr>
          <p:nvPr>
            <p:ph idx="1"/>
          </p:nvPr>
        </p:nvSpPr>
        <p:spPr bwMode="auto">
          <a:xfrm>
            <a:off x="457200" y="1295400"/>
            <a:ext cx="8229600" cy="4876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0" indent="0">
              <a:buNone/>
            </a:pPr>
            <a:r>
              <a:rPr lang="en-US" sz="2350" dirty="0" smtClean="0">
                <a:ea typeface="ＭＳ Ｐゴシック" pitchFamily="34" charset="-128"/>
              </a:rPr>
              <a:t>This presentation will:</a:t>
            </a:r>
          </a:p>
          <a:p>
            <a:pPr marL="292100" indent="-292100"/>
            <a:r>
              <a:rPr lang="en-US" sz="2350" dirty="0" smtClean="0">
                <a:ea typeface="ＭＳ Ｐゴシック" pitchFamily="34" charset="-128"/>
              </a:rPr>
              <a:t>Describe all relevant assumptions and decisions </a:t>
            </a:r>
          </a:p>
          <a:p>
            <a:pPr marL="292100" indent="-292100"/>
            <a:r>
              <a:rPr lang="en-US" sz="2350" dirty="0" smtClean="0">
                <a:ea typeface="ＭＳ Ｐゴシック" pitchFamily="34" charset="-128"/>
              </a:rPr>
              <a:t>Specify the type of hypothesis, the clinically important inferiority margin or minimum clinically important excess/difference, and the level for the confidence interval </a:t>
            </a:r>
          </a:p>
          <a:p>
            <a:pPr marL="292100" indent="-292100"/>
            <a:r>
              <a:rPr lang="en-US" sz="2350" dirty="0" smtClean="0">
                <a:ea typeface="ＭＳ Ｐゴシック" pitchFamily="34" charset="-128"/>
              </a:rPr>
              <a:t>Specify the statistical software and command or the formula to calculate the expected confidence interval</a:t>
            </a:r>
          </a:p>
          <a:p>
            <a:pPr marL="292100" indent="-292100"/>
            <a:r>
              <a:rPr lang="en-US" sz="2350" dirty="0" smtClean="0">
                <a:ea typeface="ＭＳ Ｐゴシック" pitchFamily="34" charset="-128"/>
              </a:rPr>
              <a:t>Specify the expected precision (or statistical power) for any subgroup analyses</a:t>
            </a:r>
          </a:p>
          <a:p>
            <a:pPr marL="292100" indent="-292100"/>
            <a:r>
              <a:rPr lang="en-US" sz="2350" dirty="0" smtClean="0">
                <a:ea typeface="ＭＳ Ｐゴシック" pitchFamily="34" charset="-128"/>
              </a:rPr>
              <a:t>Specify the expected precision (or statistical power) as sensitivity analyses in special situations</a:t>
            </a:r>
          </a:p>
        </p:txBody>
      </p:sp>
      <p:sp>
        <p:nvSpPr>
          <p:cNvPr id="4099" name="Title 2"/>
          <p:cNvSpPr>
            <a:spLocks noGrp="1"/>
          </p:cNvSpPr>
          <p:nvPr>
            <p:ph type="title"/>
          </p:nvPr>
        </p:nvSpPr>
        <p:spPr/>
        <p:txBody>
          <a:bodyPr/>
          <a:lstStyle/>
          <a:p>
            <a:r>
              <a:rPr lang="en-US" dirty="0" smtClean="0">
                <a:ea typeface="ＭＳ Ｐゴシック" pitchFamily="34" charset="-128"/>
              </a:rPr>
              <a:t>Outline of Material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Content Placeholder 1"/>
          <p:cNvSpPr>
            <a:spLocks noGrp="1"/>
          </p:cNvSpPr>
          <p:nvPr>
            <p:ph idx="1"/>
          </p:nvPr>
        </p:nvSpPr>
        <p:spPr bwMode="auto">
          <a:xfrm>
            <a:off x="457200" y="1298575"/>
            <a:ext cx="8229600" cy="4827588"/>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defRPr/>
            </a:pPr>
            <a:r>
              <a:rPr lang="en-US" sz="2200" dirty="0" smtClean="0">
                <a:ea typeface="ＭＳ Ｐゴシック" pitchFamily="34" charset="-128"/>
              </a:rPr>
              <a:t>Study feasibility relies on whether the projected number of accrued patients is adequate to address the scientific aims of the study. </a:t>
            </a:r>
          </a:p>
          <a:p>
            <a:pPr marL="292100" indent="-292100">
              <a:defRPr/>
            </a:pPr>
            <a:r>
              <a:rPr lang="en-US" sz="2200" dirty="0" smtClean="0">
                <a:ea typeface="ＭＳ Ｐゴシック" pitchFamily="34" charset="-128"/>
              </a:rPr>
              <a:t>Many </a:t>
            </a:r>
            <a:r>
              <a:rPr lang="en-US" sz="2200" dirty="0" smtClean="0">
                <a:solidFill>
                  <a:schemeClr val="bg1"/>
                </a:solidFill>
                <a:ea typeface="ＭＳ Ｐゴシック" pitchFamily="34" charset="-128"/>
              </a:rPr>
              <a:t>journal editorial boards </a:t>
            </a:r>
            <a:r>
              <a:rPr lang="en-US" sz="2200" dirty="0" smtClean="0">
                <a:ea typeface="ＭＳ Ｐゴシック" pitchFamily="34" charset="-128"/>
              </a:rPr>
              <a:t>endorse reporting of study size rationale.</a:t>
            </a:r>
          </a:p>
          <a:p>
            <a:pPr marL="693738" lvl="1" indent="-292100">
              <a:defRPr/>
            </a:pPr>
            <a:r>
              <a:rPr lang="en-US" sz="2000" dirty="0" smtClean="0">
                <a:ea typeface="ＭＳ Ｐゴシック" pitchFamily="34" charset="-128"/>
              </a:rPr>
              <a:t>However, this rationale is often missing from study protocols and proposals. </a:t>
            </a:r>
          </a:p>
          <a:p>
            <a:pPr marL="291402" indent="-292100">
              <a:defRPr/>
            </a:pPr>
            <a:r>
              <a:rPr lang="en-US" sz="2200" dirty="0" smtClean="0">
                <a:ea typeface="ＭＳ Ｐゴシック" pitchFamily="34" charset="-128"/>
              </a:rPr>
              <a:t>Interpreting study findings in terms of statistical significance in relation to the null hypothesis implies a prespecified hypothesis and adequate statistical power. </a:t>
            </a:r>
          </a:p>
          <a:p>
            <a:pPr marL="292100" indent="-292100">
              <a:defRPr/>
            </a:pPr>
            <a:r>
              <a:rPr lang="en-US" sz="2200" dirty="0" smtClean="0">
                <a:ea typeface="ＭＳ Ｐゴシック" pitchFamily="34" charset="-128"/>
              </a:rPr>
              <a:t>Without the context of a numeric rationale for the study size, readers may misinterpret the results.</a:t>
            </a:r>
          </a:p>
        </p:txBody>
      </p:sp>
      <p:sp>
        <p:nvSpPr>
          <p:cNvPr id="5123" name="Title 2"/>
          <p:cNvSpPr>
            <a:spLocks noGrp="1"/>
          </p:cNvSpPr>
          <p:nvPr>
            <p:ph type="title"/>
          </p:nvPr>
        </p:nvSpPr>
        <p:spPr/>
        <p:txBody>
          <a:bodyPr/>
          <a:lstStyle/>
          <a:p>
            <a:r>
              <a:rPr lang="en-US" dirty="0" smtClean="0">
                <a:ea typeface="ＭＳ Ｐゴシック" pitchFamily="34" charset="-128"/>
              </a:rPr>
              <a:t>Introduction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1"/>
          <p:cNvSpPr>
            <a:spLocks noGrp="1"/>
          </p:cNvSpPr>
          <p:nvPr>
            <p:ph idx="1"/>
          </p:nvPr>
        </p:nvSpPr>
        <p:spPr bwMode="auto">
          <a:xfrm>
            <a:off x="457200" y="1268412"/>
            <a:ext cx="8229600" cy="48275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r>
              <a:rPr lang="en-US" sz="2500" dirty="0" smtClean="0">
                <a:ea typeface="ＭＳ Ｐゴシック" pitchFamily="34" charset="-128"/>
              </a:rPr>
              <a:t>Reporting on study size rationale in the study protocol is often required by institutional review boards before data collection can begin.</a:t>
            </a:r>
          </a:p>
          <a:p>
            <a:pPr marL="292100" indent="-292100"/>
            <a:r>
              <a:rPr lang="en-US" sz="2500" dirty="0" smtClean="0">
                <a:ea typeface="ＭＳ Ｐゴシック" pitchFamily="34" charset="-128"/>
              </a:rPr>
              <a:t>The rationale for study size depends on calculations of the study size needed to achieve a specified level of statistical power.</a:t>
            </a:r>
          </a:p>
          <a:p>
            <a:pPr marL="292100" indent="-292100"/>
            <a:r>
              <a:rPr lang="en-US" sz="2500" dirty="0" smtClean="0">
                <a:ea typeface="ＭＳ Ｐゴシック" pitchFamily="34" charset="-128"/>
              </a:rPr>
              <a:t>Statistical power is defined as the probability of rejecting the null hypothesis when an alternative hypothesis is true.</a:t>
            </a:r>
          </a:p>
          <a:p>
            <a:pPr marL="292100" indent="-292100"/>
            <a:r>
              <a:rPr lang="en-US" sz="2500" dirty="0" smtClean="0">
                <a:ea typeface="ＭＳ Ｐゴシック" pitchFamily="34" charset="-128"/>
              </a:rPr>
              <a:t>Software packages and online tools can assist with these calculations.</a:t>
            </a:r>
          </a:p>
        </p:txBody>
      </p:sp>
      <p:sp>
        <p:nvSpPr>
          <p:cNvPr id="6147" name="Title 2"/>
          <p:cNvSpPr>
            <a:spLocks noGrp="1"/>
          </p:cNvSpPr>
          <p:nvPr>
            <p:ph type="title"/>
          </p:nvPr>
        </p:nvSpPr>
        <p:spPr/>
        <p:txBody>
          <a:bodyPr/>
          <a:lstStyle/>
          <a:p>
            <a:r>
              <a:rPr lang="en-US" dirty="0" smtClean="0">
                <a:ea typeface="ＭＳ Ｐゴシック" pitchFamily="34" charset="-128"/>
              </a:rPr>
              <a:t>Study Size and Power Calculations in Randomized Controlled Trials (1 of 3)</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ontent Placeholder 1"/>
          <p:cNvSpPr>
            <a:spLocks noGrp="1"/>
          </p:cNvSpPr>
          <p:nvPr>
            <p:ph idx="1"/>
          </p:nvPr>
        </p:nvSpPr>
        <p:spPr bwMode="auto">
          <a:xfrm>
            <a:off x="457200" y="1219200"/>
            <a:ext cx="8229600" cy="4827588"/>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a:defRPr/>
            </a:pPr>
            <a:r>
              <a:rPr lang="en-US" dirty="0" smtClean="0">
                <a:solidFill>
                  <a:schemeClr val="bg1"/>
                </a:solidFill>
                <a:ea typeface="ＭＳ Ｐゴシック" pitchFamily="34" charset="-128"/>
              </a:rPr>
              <a:t>Specify</a:t>
            </a:r>
            <a:r>
              <a:rPr lang="en-US" dirty="0" smtClean="0">
                <a:ea typeface="ＭＳ Ｐゴシック" pitchFamily="34" charset="-128"/>
              </a:rPr>
              <a:t> the clinically meaningful or minimum detectable difference. </a:t>
            </a:r>
          </a:p>
          <a:p>
            <a:pPr marL="693738" lvl="1" indent="-292100">
              <a:defRPr/>
            </a:pPr>
            <a:r>
              <a:rPr lang="en-US" dirty="0" smtClean="0">
                <a:solidFill>
                  <a:schemeClr val="bg1"/>
                </a:solidFill>
                <a:ea typeface="ＭＳ Ｐゴシック" pitchFamily="34" charset="-128"/>
              </a:rPr>
              <a:t>Identify the size of the smallest potential treatment effect that would be of clinical relevance.</a:t>
            </a:r>
          </a:p>
          <a:p>
            <a:pPr marL="693738" lvl="1" indent="-292100">
              <a:defRPr/>
            </a:pPr>
            <a:r>
              <a:rPr lang="en-US" dirty="0" smtClean="0">
                <a:solidFill>
                  <a:schemeClr val="bg1"/>
                </a:solidFill>
                <a:ea typeface="ＭＳ Ｐゴシック" pitchFamily="34" charset="-128"/>
              </a:rPr>
              <a:t>Calculate the study size, assuming the value represents the true treatment effect.</a:t>
            </a:r>
          </a:p>
          <a:p>
            <a:pPr marL="292100" indent="-292100">
              <a:defRPr/>
            </a:pPr>
            <a:r>
              <a:rPr lang="en-US" dirty="0" smtClean="0">
                <a:solidFill>
                  <a:schemeClr val="bg1"/>
                </a:solidFill>
                <a:ea typeface="ＭＳ Ｐゴシック" pitchFamily="34" charset="-128"/>
              </a:rPr>
              <a:t>Specify</a:t>
            </a:r>
            <a:r>
              <a:rPr lang="en-US" dirty="0" smtClean="0">
                <a:ea typeface="ＭＳ Ｐゴシック" pitchFamily="34" charset="-128"/>
              </a:rPr>
              <a:t> a measure of data variability. </a:t>
            </a:r>
          </a:p>
          <a:p>
            <a:pPr marL="693738" lvl="1" indent="-292100">
              <a:defRPr/>
            </a:pPr>
            <a:r>
              <a:rPr lang="en-US" dirty="0" smtClean="0">
                <a:solidFill>
                  <a:schemeClr val="bg1"/>
                </a:solidFill>
                <a:ea typeface="ＭＳ Ｐゴシック" pitchFamily="34" charset="-128"/>
              </a:rPr>
              <a:t>For continuous outcomes, make assumptions about the standard deviation.</a:t>
            </a:r>
          </a:p>
          <a:p>
            <a:pPr marL="693738" lvl="1" indent="-292100">
              <a:defRPr/>
            </a:pPr>
            <a:r>
              <a:rPr lang="en-US" dirty="0" smtClean="0">
                <a:solidFill>
                  <a:schemeClr val="bg1"/>
                </a:solidFill>
                <a:ea typeface="ＭＳ Ｐゴシック" pitchFamily="34" charset="-128"/>
              </a:rPr>
              <a:t>For occurrence of event outcomes (e.g., death), estimation of the assumed event rate in the control group is necessary.</a:t>
            </a:r>
          </a:p>
        </p:txBody>
      </p:sp>
      <p:sp>
        <p:nvSpPr>
          <p:cNvPr id="7171" name="Title 2"/>
          <p:cNvSpPr>
            <a:spLocks noGrp="1"/>
          </p:cNvSpPr>
          <p:nvPr>
            <p:ph type="title"/>
          </p:nvPr>
        </p:nvSpPr>
        <p:spPr/>
        <p:txBody>
          <a:bodyPr/>
          <a:lstStyle/>
          <a:p>
            <a:r>
              <a:rPr lang="en-US" dirty="0" smtClean="0">
                <a:ea typeface="ＭＳ Ｐゴシック" pitchFamily="34" charset="-128"/>
              </a:rPr>
              <a:t>Study Size and Power Calculations in Randomized Controlled Trials (2 of 3)</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Content Placeholder 1" descr="The table presents an example of adequately reported consideration of study size under several potential scenarios that vary the baseline risk of the outcome, the minimum clinically relevant treatment effect, and the required power. "/>
          <p:cNvSpPr>
            <a:spLocks noGrp="1"/>
          </p:cNvSpPr>
          <p:nvPr>
            <p:ph idx="1"/>
          </p:nvPr>
        </p:nvSpPr>
        <p:spPr bwMode="auto">
          <a:xfrm>
            <a:off x="457200" y="1298575"/>
            <a:ext cx="8229600" cy="19780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r>
              <a:rPr lang="en-US" sz="2000" dirty="0" smtClean="0">
                <a:ea typeface="ＭＳ Ｐゴシック" pitchFamily="34" charset="-128"/>
              </a:rPr>
              <a:t>Needed study size depends on the chosen type 1 error rate (</a:t>
            </a:r>
            <a:r>
              <a:rPr lang="el-GR" sz="2000" dirty="0" smtClean="0">
                <a:ea typeface="ＭＳ Ｐゴシック" pitchFamily="34" charset="-128"/>
                <a:cs typeface="Shruti" pitchFamily="34" charset="0"/>
              </a:rPr>
              <a:t>α</a:t>
            </a:r>
            <a:r>
              <a:rPr lang="en-US" sz="2000" dirty="0" smtClean="0">
                <a:ea typeface="ＭＳ Ｐゴシック" pitchFamily="34" charset="-128"/>
              </a:rPr>
              <a:t>) and required statistical power.</a:t>
            </a:r>
          </a:p>
          <a:p>
            <a:pPr marL="693738" lvl="1" indent="-292100"/>
            <a:r>
              <a:rPr lang="en-US" sz="2000" dirty="0" smtClean="0">
                <a:ea typeface="ＭＳ Ｐゴシック" pitchFamily="34" charset="-128"/>
              </a:rPr>
              <a:t>Use a conventional statistical significance cutoff of </a:t>
            </a:r>
            <a:r>
              <a:rPr lang="el-GR" sz="2000" dirty="0" smtClean="0">
                <a:ea typeface="ＭＳ Ｐゴシック" pitchFamily="34" charset="-128"/>
                <a:cs typeface="Shruti" pitchFamily="34" charset="0"/>
              </a:rPr>
              <a:t>α</a:t>
            </a:r>
            <a:r>
              <a:rPr lang="en-US" sz="2000" dirty="0" smtClean="0">
                <a:ea typeface="ＭＳ Ｐゴシック" pitchFamily="34" charset="-128"/>
                <a:cs typeface="Shruti" pitchFamily="34" charset="0"/>
              </a:rPr>
              <a:t> = 0.05 and a standard required power of 80 percent.</a:t>
            </a:r>
          </a:p>
          <a:p>
            <a:pPr marL="693738" lvl="1" indent="-292100"/>
            <a:r>
              <a:rPr lang="en-US" sz="2000" dirty="0" smtClean="0">
                <a:ea typeface="ＭＳ Ｐゴシック" pitchFamily="34" charset="-128"/>
                <a:cs typeface="Shruti" pitchFamily="34" charset="0"/>
              </a:rPr>
              <a:t>Consider potential reductions in the number of recruited patients available for analysis. </a:t>
            </a:r>
          </a:p>
          <a:p>
            <a:pPr marL="693738" lvl="1" indent="-292100"/>
            <a:endParaRPr lang="en-US" dirty="0" smtClean="0">
              <a:ea typeface="ＭＳ Ｐゴシック" pitchFamily="34" charset="-128"/>
            </a:endParaRPr>
          </a:p>
        </p:txBody>
      </p:sp>
      <p:sp>
        <p:nvSpPr>
          <p:cNvPr id="8195" name="Title 2" descr="Study Size and Power Calculations in RCTs&#10;&#10;The table presents an example of adequately reported consideration of study size under several potential scenarios that vary the baseline risk of the outcome, the minimum clinically relevant treatment effect, and the required power. "/>
          <p:cNvSpPr>
            <a:spLocks noGrp="1"/>
          </p:cNvSpPr>
          <p:nvPr>
            <p:ph type="title"/>
          </p:nvPr>
        </p:nvSpPr>
        <p:spPr/>
        <p:txBody>
          <a:bodyPr/>
          <a:lstStyle/>
          <a:p>
            <a:r>
              <a:rPr lang="en-US" dirty="0" smtClean="0">
                <a:ea typeface="ＭＳ Ｐゴシック" pitchFamily="34" charset="-128"/>
              </a:rPr>
              <a:t>Study Size and Power Calculations in Randomized Controlled Trials (3 of 3)</a:t>
            </a:r>
          </a:p>
        </p:txBody>
      </p:sp>
      <p:graphicFrame>
        <p:nvGraphicFramePr>
          <p:cNvPr id="2" name="Table 1" descr="The table presents an example of adequately reported consideration of study size under several potential scenarios that vary the baseline risk of the outcome, the minimum clinically relevant treatment effect, and the required power. "/>
          <p:cNvGraphicFramePr>
            <a:graphicFrameLocks noGrp="1"/>
          </p:cNvGraphicFramePr>
          <p:nvPr>
            <p:extLst>
              <p:ext uri="{D42A27DB-BD31-4B8C-83A1-F6EECF244321}">
                <p14:modId xmlns:p14="http://schemas.microsoft.com/office/powerpoint/2010/main" val="1746469578"/>
              </p:ext>
            </p:extLst>
          </p:nvPr>
        </p:nvGraphicFramePr>
        <p:xfrm>
          <a:off x="1295399" y="3505202"/>
          <a:ext cx="6469063" cy="1828798"/>
        </p:xfrm>
        <a:graphic>
          <a:graphicData uri="http://schemas.openxmlformats.org/drawingml/2006/table">
            <a:tbl>
              <a:tblPr firstRow="1" firstCol="1" bandRow="1">
                <a:tableStyleId>{5C22544A-7EE6-4342-B048-85BDC9FD1C3A}</a:tableStyleId>
              </a:tblPr>
              <a:tblGrid>
                <a:gridCol w="914400"/>
                <a:gridCol w="914400"/>
                <a:gridCol w="914400"/>
                <a:gridCol w="914400"/>
                <a:gridCol w="762000"/>
                <a:gridCol w="990600"/>
                <a:gridCol w="1058863"/>
              </a:tblGrid>
              <a:tr h="484094">
                <a:tc>
                  <a:txBody>
                    <a:bodyPr/>
                    <a:lstStyle/>
                    <a:p>
                      <a:pPr marL="0" marR="0" algn="ctr">
                        <a:spcBef>
                          <a:spcPts val="0"/>
                        </a:spcBef>
                        <a:spcAft>
                          <a:spcPts val="0"/>
                        </a:spcAft>
                      </a:pPr>
                      <a:endParaRPr lang="en-US" sz="1200" dirty="0" smtClean="0">
                        <a:solidFill>
                          <a:schemeClr val="tx1"/>
                        </a:solidFill>
                        <a:effectLst/>
                      </a:endParaRPr>
                    </a:p>
                    <a:p>
                      <a:pPr marL="0" marR="0" algn="ctr">
                        <a:spcBef>
                          <a:spcPts val="0"/>
                        </a:spcBef>
                        <a:spcAft>
                          <a:spcPts val="0"/>
                        </a:spcAft>
                      </a:pPr>
                      <a:r>
                        <a:rPr lang="en-US" sz="1200" dirty="0" smtClean="0">
                          <a:solidFill>
                            <a:schemeClr val="tx1"/>
                          </a:solidFill>
                          <a:effectLst/>
                        </a:rPr>
                        <a:t>Scenario</a:t>
                      </a:r>
                      <a:endParaRPr lang="en-US" sz="1200" dirty="0">
                        <a:solidFill>
                          <a:schemeClr val="tx1"/>
                        </a:solidFill>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200" dirty="0">
                          <a:solidFill>
                            <a:schemeClr val="tx1"/>
                          </a:solidFill>
                          <a:effectLst/>
                        </a:rPr>
                        <a:t>Effect of Interest</a:t>
                      </a:r>
                      <a:endParaRPr lang="en-US" sz="1200" dirty="0">
                        <a:solidFill>
                          <a:schemeClr val="tx1"/>
                        </a:solidFill>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200" dirty="0">
                          <a:solidFill>
                            <a:schemeClr val="tx1"/>
                          </a:solidFill>
                          <a:effectLst/>
                        </a:rPr>
                        <a:t>Therapy 1 Risk</a:t>
                      </a:r>
                      <a:endParaRPr lang="en-US" sz="1200" dirty="0">
                        <a:solidFill>
                          <a:schemeClr val="tx1"/>
                        </a:solidFill>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200" dirty="0">
                          <a:solidFill>
                            <a:schemeClr val="tx1"/>
                          </a:solidFill>
                          <a:effectLst/>
                        </a:rPr>
                        <a:t>Therapy 2 Risk</a:t>
                      </a:r>
                      <a:endParaRPr lang="en-US" sz="1200" dirty="0">
                        <a:solidFill>
                          <a:schemeClr val="tx1"/>
                        </a:solidFill>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200" dirty="0">
                          <a:solidFill>
                            <a:schemeClr val="tx1"/>
                          </a:solidFill>
                          <a:effectLst/>
                        </a:rPr>
                        <a:t>Desired Power</a:t>
                      </a:r>
                      <a:endParaRPr lang="en-US" sz="1200" dirty="0">
                        <a:solidFill>
                          <a:schemeClr val="tx1"/>
                        </a:solidFill>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200" dirty="0">
                          <a:solidFill>
                            <a:schemeClr val="tx1"/>
                          </a:solidFill>
                          <a:effectLst/>
                        </a:rPr>
                        <a:t>Needed </a:t>
                      </a:r>
                      <a:r>
                        <a:rPr lang="en-US" sz="1200" dirty="0" smtClean="0">
                          <a:solidFill>
                            <a:schemeClr val="tx1"/>
                          </a:solidFill>
                          <a:effectLst/>
                        </a:rPr>
                        <a:t>Study Size</a:t>
                      </a:r>
                      <a:endParaRPr lang="en-US" sz="1200" dirty="0">
                        <a:solidFill>
                          <a:schemeClr val="tx1"/>
                        </a:solidFill>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200" dirty="0">
                          <a:solidFill>
                            <a:schemeClr val="tx1"/>
                          </a:solidFill>
                          <a:effectLst/>
                        </a:rPr>
                        <a:t>Needed </a:t>
                      </a:r>
                      <a:r>
                        <a:rPr lang="en-US" sz="1200" dirty="0" smtClean="0">
                          <a:solidFill>
                            <a:schemeClr val="tx1"/>
                          </a:solidFill>
                          <a:effectLst/>
                        </a:rPr>
                        <a:t>Recruitment</a:t>
                      </a:r>
                      <a:endParaRPr lang="en-US" sz="1200" dirty="0">
                        <a:solidFill>
                          <a:schemeClr val="tx1"/>
                        </a:solidFill>
                        <a:effectLst/>
                        <a:latin typeface="Times New Roman"/>
                        <a:ea typeface="Times New Roman"/>
                      </a:endParaRPr>
                    </a:p>
                  </a:txBody>
                  <a:tcPr marL="68580" marR="68580" marT="0" marB="0" anchor="ctr"/>
                </a:tc>
              </a:tr>
              <a:tr h="336176">
                <a:tc>
                  <a:txBody>
                    <a:bodyPr/>
                    <a:lstStyle/>
                    <a:p>
                      <a:pPr marL="0" marR="0" algn="ctr">
                        <a:spcBef>
                          <a:spcPts val="0"/>
                        </a:spcBef>
                        <a:spcAft>
                          <a:spcPts val="0"/>
                        </a:spcAft>
                      </a:pPr>
                      <a:r>
                        <a:rPr lang="en-US" sz="1200" dirty="0">
                          <a:solidFill>
                            <a:schemeClr val="tx1"/>
                          </a:solidFill>
                          <a:effectLst/>
                        </a:rPr>
                        <a:t>1</a:t>
                      </a:r>
                      <a:endParaRPr lang="en-US" sz="1200" dirty="0">
                        <a:solidFill>
                          <a:schemeClr val="tx1"/>
                        </a:solidFill>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200" dirty="0">
                          <a:solidFill>
                            <a:schemeClr val="tx1"/>
                          </a:solidFill>
                          <a:effectLst/>
                        </a:rPr>
                        <a:t>0.75</a:t>
                      </a:r>
                      <a:endParaRPr lang="en-US" sz="1200" dirty="0">
                        <a:solidFill>
                          <a:schemeClr val="tx1"/>
                        </a:solidFill>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200" dirty="0">
                          <a:solidFill>
                            <a:schemeClr val="tx1"/>
                          </a:solidFill>
                          <a:effectLst/>
                        </a:rPr>
                        <a:t>0.020</a:t>
                      </a:r>
                      <a:endParaRPr lang="en-US" sz="1200" dirty="0">
                        <a:solidFill>
                          <a:schemeClr val="tx1"/>
                        </a:solidFill>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200" dirty="0">
                          <a:solidFill>
                            <a:schemeClr val="tx1"/>
                          </a:solidFill>
                          <a:effectLst/>
                        </a:rPr>
                        <a:t>0.015</a:t>
                      </a:r>
                      <a:endParaRPr lang="en-US" sz="1200" dirty="0">
                        <a:solidFill>
                          <a:schemeClr val="tx1"/>
                        </a:solidFill>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200" dirty="0">
                          <a:solidFill>
                            <a:schemeClr val="tx1"/>
                          </a:solidFill>
                          <a:effectLst/>
                        </a:rPr>
                        <a:t>80%</a:t>
                      </a:r>
                      <a:endParaRPr lang="en-US" sz="1200" dirty="0">
                        <a:solidFill>
                          <a:schemeClr val="tx1"/>
                        </a:solidFill>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200" dirty="0">
                          <a:solidFill>
                            <a:schemeClr val="tx1"/>
                          </a:solidFill>
                          <a:effectLst/>
                        </a:rPr>
                        <a:t>10,795</a:t>
                      </a:r>
                      <a:endParaRPr lang="en-US" sz="1200" dirty="0">
                        <a:solidFill>
                          <a:schemeClr val="tx1"/>
                        </a:solidFill>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200" dirty="0" smtClean="0">
                          <a:solidFill>
                            <a:schemeClr val="tx1"/>
                          </a:solidFill>
                          <a:effectLst/>
                        </a:rPr>
                        <a:t>13,494</a:t>
                      </a:r>
                      <a:endParaRPr lang="en-US" sz="1200" dirty="0">
                        <a:solidFill>
                          <a:schemeClr val="tx1"/>
                        </a:solidFill>
                        <a:effectLst/>
                        <a:latin typeface="Times New Roman"/>
                        <a:ea typeface="Times New Roman"/>
                      </a:endParaRPr>
                    </a:p>
                  </a:txBody>
                  <a:tcPr marL="68580" marR="68580" marT="0" marB="0" anchor="ctr"/>
                </a:tc>
              </a:tr>
              <a:tr h="336176">
                <a:tc>
                  <a:txBody>
                    <a:bodyPr/>
                    <a:lstStyle/>
                    <a:p>
                      <a:pPr marL="0" marR="0" algn="ctr">
                        <a:spcBef>
                          <a:spcPts val="0"/>
                        </a:spcBef>
                        <a:spcAft>
                          <a:spcPts val="0"/>
                        </a:spcAft>
                      </a:pPr>
                      <a:r>
                        <a:rPr lang="en-US" sz="1200" dirty="0">
                          <a:solidFill>
                            <a:schemeClr val="tx1"/>
                          </a:solidFill>
                          <a:effectLst/>
                        </a:rPr>
                        <a:t>2</a:t>
                      </a:r>
                      <a:endParaRPr lang="en-US" sz="1200" dirty="0">
                        <a:solidFill>
                          <a:schemeClr val="tx1"/>
                        </a:solidFill>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200" dirty="0">
                          <a:solidFill>
                            <a:schemeClr val="tx1"/>
                          </a:solidFill>
                          <a:effectLst/>
                        </a:rPr>
                        <a:t>0.75</a:t>
                      </a:r>
                      <a:endParaRPr lang="en-US" sz="1200" dirty="0">
                        <a:solidFill>
                          <a:schemeClr val="tx1"/>
                        </a:solidFill>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200" dirty="0">
                          <a:solidFill>
                            <a:schemeClr val="tx1"/>
                          </a:solidFill>
                          <a:effectLst/>
                        </a:rPr>
                        <a:t>0.100</a:t>
                      </a:r>
                      <a:endParaRPr lang="en-US" sz="1200" dirty="0">
                        <a:solidFill>
                          <a:schemeClr val="tx1"/>
                        </a:solidFill>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200" dirty="0">
                          <a:solidFill>
                            <a:schemeClr val="tx1"/>
                          </a:solidFill>
                          <a:effectLst/>
                        </a:rPr>
                        <a:t>0.075</a:t>
                      </a:r>
                      <a:endParaRPr lang="en-US" sz="1200" dirty="0">
                        <a:solidFill>
                          <a:schemeClr val="tx1"/>
                        </a:solidFill>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200" dirty="0">
                          <a:solidFill>
                            <a:schemeClr val="tx1"/>
                          </a:solidFill>
                          <a:effectLst/>
                        </a:rPr>
                        <a:t>80%</a:t>
                      </a:r>
                      <a:endParaRPr lang="en-US" sz="1200" dirty="0">
                        <a:solidFill>
                          <a:schemeClr val="tx1"/>
                        </a:solidFill>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200" dirty="0" smtClean="0">
                          <a:solidFill>
                            <a:schemeClr val="tx1"/>
                          </a:solidFill>
                          <a:effectLst/>
                        </a:rPr>
                        <a:t>  2,005</a:t>
                      </a:r>
                      <a:endParaRPr lang="en-US" sz="1200" dirty="0">
                        <a:solidFill>
                          <a:schemeClr val="tx1"/>
                        </a:solidFill>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200" dirty="0" smtClean="0">
                          <a:solidFill>
                            <a:schemeClr val="tx1"/>
                          </a:solidFill>
                          <a:effectLst/>
                        </a:rPr>
                        <a:t>  2,507</a:t>
                      </a:r>
                      <a:endParaRPr lang="en-US" sz="1200" dirty="0">
                        <a:solidFill>
                          <a:schemeClr val="tx1"/>
                        </a:solidFill>
                        <a:effectLst/>
                        <a:latin typeface="Times New Roman"/>
                        <a:ea typeface="Times New Roman"/>
                      </a:endParaRPr>
                    </a:p>
                  </a:txBody>
                  <a:tcPr marL="68580" marR="68580" marT="0" marB="0" anchor="ctr"/>
                </a:tc>
              </a:tr>
              <a:tr h="336176">
                <a:tc>
                  <a:txBody>
                    <a:bodyPr/>
                    <a:lstStyle/>
                    <a:p>
                      <a:pPr marL="0" marR="0" algn="ctr">
                        <a:spcBef>
                          <a:spcPts val="0"/>
                        </a:spcBef>
                        <a:spcAft>
                          <a:spcPts val="0"/>
                        </a:spcAft>
                      </a:pPr>
                      <a:r>
                        <a:rPr lang="en-US" sz="1200" dirty="0">
                          <a:solidFill>
                            <a:schemeClr val="tx1"/>
                          </a:solidFill>
                          <a:effectLst/>
                        </a:rPr>
                        <a:t>3</a:t>
                      </a:r>
                      <a:endParaRPr lang="en-US" sz="1200" dirty="0">
                        <a:solidFill>
                          <a:schemeClr val="tx1"/>
                        </a:solidFill>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200" dirty="0">
                          <a:solidFill>
                            <a:schemeClr val="tx1"/>
                          </a:solidFill>
                          <a:effectLst/>
                        </a:rPr>
                        <a:t>0.50</a:t>
                      </a:r>
                      <a:endParaRPr lang="en-US" sz="1200" dirty="0">
                        <a:solidFill>
                          <a:schemeClr val="tx1"/>
                        </a:solidFill>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200" dirty="0">
                          <a:solidFill>
                            <a:schemeClr val="tx1"/>
                          </a:solidFill>
                          <a:effectLst/>
                        </a:rPr>
                        <a:t>0.100</a:t>
                      </a:r>
                      <a:endParaRPr lang="en-US" sz="1200" dirty="0">
                        <a:solidFill>
                          <a:schemeClr val="tx1"/>
                        </a:solidFill>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200" dirty="0">
                          <a:solidFill>
                            <a:schemeClr val="tx1"/>
                          </a:solidFill>
                          <a:effectLst/>
                        </a:rPr>
                        <a:t>0.050</a:t>
                      </a:r>
                      <a:endParaRPr lang="en-US" sz="1200" dirty="0">
                        <a:solidFill>
                          <a:schemeClr val="tx1"/>
                        </a:solidFill>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200" dirty="0">
                          <a:solidFill>
                            <a:schemeClr val="tx1"/>
                          </a:solidFill>
                          <a:effectLst/>
                        </a:rPr>
                        <a:t>80%</a:t>
                      </a:r>
                      <a:endParaRPr lang="en-US" sz="1200" dirty="0">
                        <a:solidFill>
                          <a:schemeClr val="tx1"/>
                        </a:solidFill>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200" dirty="0" smtClean="0">
                          <a:solidFill>
                            <a:schemeClr val="tx1"/>
                          </a:solidFill>
                          <a:effectLst/>
                        </a:rPr>
                        <a:t>     435</a:t>
                      </a:r>
                      <a:endParaRPr lang="en-US" sz="1200" dirty="0">
                        <a:solidFill>
                          <a:schemeClr val="tx1"/>
                        </a:solidFill>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200" dirty="0" smtClean="0">
                          <a:solidFill>
                            <a:schemeClr val="tx1"/>
                          </a:solidFill>
                          <a:effectLst/>
                        </a:rPr>
                        <a:t>     544</a:t>
                      </a:r>
                      <a:endParaRPr lang="en-US" sz="1200" dirty="0">
                        <a:solidFill>
                          <a:schemeClr val="tx1"/>
                        </a:solidFill>
                        <a:effectLst/>
                        <a:latin typeface="Times New Roman"/>
                        <a:ea typeface="Times New Roman"/>
                      </a:endParaRPr>
                    </a:p>
                  </a:txBody>
                  <a:tcPr marL="68580" marR="68580" marT="0" marB="0" anchor="ctr"/>
                </a:tc>
              </a:tr>
              <a:tr h="336176">
                <a:tc>
                  <a:txBody>
                    <a:bodyPr/>
                    <a:lstStyle/>
                    <a:p>
                      <a:pPr marL="0" marR="0" algn="ctr">
                        <a:spcBef>
                          <a:spcPts val="0"/>
                        </a:spcBef>
                        <a:spcAft>
                          <a:spcPts val="0"/>
                        </a:spcAft>
                      </a:pPr>
                      <a:r>
                        <a:rPr lang="en-US" sz="1200" dirty="0">
                          <a:solidFill>
                            <a:schemeClr val="tx1"/>
                          </a:solidFill>
                          <a:effectLst/>
                        </a:rPr>
                        <a:t>4</a:t>
                      </a:r>
                      <a:endParaRPr lang="en-US" sz="1200" dirty="0">
                        <a:solidFill>
                          <a:schemeClr val="tx1"/>
                        </a:solidFill>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200" dirty="0" smtClean="0">
                          <a:solidFill>
                            <a:schemeClr val="tx1"/>
                          </a:solidFill>
                          <a:effectLst/>
                        </a:rPr>
                        <a:t>0.50</a:t>
                      </a:r>
                      <a:endParaRPr lang="en-US" sz="1200" dirty="0">
                        <a:solidFill>
                          <a:schemeClr val="tx1"/>
                        </a:solidFill>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200" dirty="0">
                          <a:solidFill>
                            <a:schemeClr val="tx1"/>
                          </a:solidFill>
                          <a:effectLst/>
                        </a:rPr>
                        <a:t>0.100</a:t>
                      </a:r>
                      <a:endParaRPr lang="en-US" sz="1200" dirty="0">
                        <a:solidFill>
                          <a:schemeClr val="tx1"/>
                        </a:solidFill>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200" dirty="0">
                          <a:solidFill>
                            <a:schemeClr val="tx1"/>
                          </a:solidFill>
                          <a:effectLst/>
                        </a:rPr>
                        <a:t>0.050</a:t>
                      </a:r>
                      <a:endParaRPr lang="en-US" sz="1200" dirty="0">
                        <a:solidFill>
                          <a:schemeClr val="tx1"/>
                        </a:solidFill>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200" dirty="0">
                          <a:solidFill>
                            <a:schemeClr val="tx1"/>
                          </a:solidFill>
                          <a:effectLst/>
                        </a:rPr>
                        <a:t>90%</a:t>
                      </a:r>
                      <a:endParaRPr lang="en-US" sz="1200" dirty="0">
                        <a:solidFill>
                          <a:schemeClr val="tx1"/>
                        </a:solidFill>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200" dirty="0" smtClean="0">
                          <a:solidFill>
                            <a:schemeClr val="tx1"/>
                          </a:solidFill>
                          <a:effectLst/>
                        </a:rPr>
                        <a:t>     592</a:t>
                      </a:r>
                      <a:endParaRPr lang="en-US" sz="1200" dirty="0">
                        <a:solidFill>
                          <a:schemeClr val="tx1"/>
                        </a:solidFill>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200" dirty="0" smtClean="0">
                          <a:solidFill>
                            <a:schemeClr val="tx1"/>
                          </a:solidFill>
                          <a:effectLst/>
                        </a:rPr>
                        <a:t>     728</a:t>
                      </a:r>
                      <a:endParaRPr lang="en-US" sz="1200" dirty="0">
                        <a:solidFill>
                          <a:schemeClr val="tx1"/>
                        </a:solidFill>
                        <a:effectLst/>
                        <a:latin typeface="Times New Roman"/>
                        <a:ea typeface="Times New Roman"/>
                      </a:endParaRPr>
                    </a:p>
                  </a:txBody>
                  <a:tcPr marL="68580" marR="68580" marT="0" marB="0" anchor="ctr"/>
                </a:tc>
              </a:tr>
            </a:tbl>
          </a:graphicData>
        </a:graphic>
      </p:graphicFrame>
      <p:sp>
        <p:nvSpPr>
          <p:cNvPr id="8246" name="TextBox 2" descr="The table presents an example of adequately reported consideration of study size under several potential scenarios that vary the baseline risk of the outcome, the minimum clinically relevant treatment effect, and the required power. "/>
          <p:cNvSpPr txBox="1">
            <a:spLocks noChangeArrowheads="1"/>
          </p:cNvSpPr>
          <p:nvPr/>
        </p:nvSpPr>
        <p:spPr bwMode="auto">
          <a:xfrm>
            <a:off x="838200" y="5562600"/>
            <a:ext cx="76962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eaLnBrk="0" hangingPunct="0">
              <a:defRPr>
                <a:solidFill>
                  <a:schemeClr val="tx1"/>
                </a:solidFill>
                <a:latin typeface="Arial" charset="0"/>
                <a:ea typeface="ＭＳ Ｐゴシック" pitchFamily="34" charset="-128"/>
              </a:defRPr>
            </a:lvl1pPr>
            <a:lvl2pPr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marL="0" lvl="1">
              <a:spcBef>
                <a:spcPct val="30000"/>
              </a:spcBef>
            </a:pPr>
            <a:r>
              <a:rPr lang="en-US" sz="1200" dirty="0" smtClean="0">
                <a:solidFill>
                  <a:schemeClr val="bg1"/>
                </a:solidFill>
                <a:cs typeface="Shruti" pitchFamily="34" charset="0"/>
              </a:rPr>
              <a:t>An example </a:t>
            </a:r>
            <a:r>
              <a:rPr lang="en-US" sz="1200" dirty="0">
                <a:solidFill>
                  <a:schemeClr val="bg1"/>
                </a:solidFill>
                <a:cs typeface="Shruti" pitchFamily="34" charset="0"/>
              </a:rPr>
              <a:t>of adequately reported consideration of study size under several potential scenarios that vary the baseline risk of the outcome, the minimum clinically relevant treatment effect, and the required </a:t>
            </a:r>
            <a:r>
              <a:rPr lang="en-US" sz="1200" dirty="0" smtClean="0">
                <a:solidFill>
                  <a:schemeClr val="bg1"/>
                </a:solidFill>
                <a:cs typeface="Shruti" pitchFamily="34" charset="0"/>
              </a:rPr>
              <a:t>power. </a:t>
            </a:r>
            <a:endParaRPr lang="en-US" sz="1200" dirty="0">
              <a:solidFill>
                <a:schemeClr val="bg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Content Placeholder 1"/>
          <p:cNvSpPr>
            <a:spLocks noGrp="1"/>
          </p:cNvSpPr>
          <p:nvPr>
            <p:ph idx="1"/>
          </p:nvPr>
        </p:nvSpPr>
        <p:spPr bwMode="auto">
          <a:xfrm>
            <a:off x="457200" y="1298575"/>
            <a:ext cx="8229600" cy="48275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r>
              <a:rPr lang="en-US" dirty="0" smtClean="0">
                <a:ea typeface="ＭＳ Ｐゴシック" pitchFamily="34" charset="-128"/>
              </a:rPr>
              <a:t>Sample size and power calculations in the context of randomized controlled trials are relevant for observational studies, but their application may differ.</a:t>
            </a:r>
          </a:p>
          <a:p>
            <a:pPr marL="693738" lvl="1" indent="-292100"/>
            <a:r>
              <a:rPr lang="en-US" dirty="0" smtClean="0">
                <a:ea typeface="ＭＳ Ｐゴシック" pitchFamily="34" charset="-128"/>
              </a:rPr>
              <a:t>Strengthening the Reporting of Observational Studies in Epidemiology (STROBE) guidelines</a:t>
            </a:r>
          </a:p>
          <a:p>
            <a:pPr marL="291402" indent="-292100"/>
            <a:r>
              <a:rPr lang="en-US" dirty="0" smtClean="0">
                <a:ea typeface="ＭＳ Ｐゴシック" pitchFamily="34" charset="-128"/>
              </a:rPr>
              <a:t>Funding agencies often ask for statistical power calculations, while journal editors ask for confidence intervals.</a:t>
            </a:r>
          </a:p>
        </p:txBody>
      </p:sp>
      <p:sp>
        <p:nvSpPr>
          <p:cNvPr id="9219" name="Title 2"/>
          <p:cNvSpPr>
            <a:spLocks noGrp="1"/>
          </p:cNvSpPr>
          <p:nvPr>
            <p:ph type="title"/>
          </p:nvPr>
        </p:nvSpPr>
        <p:spPr/>
        <p:txBody>
          <a:bodyPr/>
          <a:lstStyle/>
          <a:p>
            <a:r>
              <a:rPr lang="en-US" dirty="0" smtClean="0">
                <a:ea typeface="ＭＳ Ｐゴシック" pitchFamily="34" charset="-128"/>
              </a:rPr>
              <a:t>Considerations for Observational Comparative Effectiveness Research Study Size Planning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1"/>
          <p:cNvSpPr>
            <a:spLocks noGrp="1"/>
          </p:cNvSpPr>
          <p:nvPr>
            <p:ph idx="1"/>
          </p:nvPr>
        </p:nvSpPr>
        <p:spPr bwMode="auto">
          <a:xfrm>
            <a:off x="457200" y="1298575"/>
            <a:ext cx="8229600" cy="48275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r>
              <a:rPr lang="en-US" sz="2500" dirty="0" smtClean="0">
                <a:ea typeface="ＭＳ Ｐゴシック" pitchFamily="34" charset="-128"/>
              </a:rPr>
              <a:t>Confounding bias, measurement error, and other biases should concern investigators more than the expected precision when they consider the feasibility of an observational comparative effectiveness study. </a:t>
            </a:r>
          </a:p>
          <a:p>
            <a:pPr marL="292100" indent="-292100"/>
            <a:r>
              <a:rPr lang="en-US" sz="2500" dirty="0" smtClean="0">
                <a:ea typeface="ＭＳ Ｐゴシック" pitchFamily="34" charset="-128"/>
              </a:rPr>
              <a:t>Controlling for confounding can also reduce the precision of estimated effects (often seen in studies with propensity score matching).</a:t>
            </a:r>
          </a:p>
          <a:p>
            <a:pPr marL="292100" indent="-292100"/>
            <a:r>
              <a:rPr lang="en-US" sz="2500" dirty="0" smtClean="0">
                <a:ea typeface="ＭＳ Ｐゴシック" pitchFamily="34" charset="-128"/>
              </a:rPr>
              <a:t>Retrospective studies often suffer from a higher frequency of missing data, which can limit precision and power. </a:t>
            </a:r>
          </a:p>
        </p:txBody>
      </p:sp>
      <p:sp>
        <p:nvSpPr>
          <p:cNvPr id="10243" name="Title 2"/>
          <p:cNvSpPr>
            <a:spLocks noGrp="1"/>
          </p:cNvSpPr>
          <p:nvPr>
            <p:ph type="title"/>
          </p:nvPr>
        </p:nvSpPr>
        <p:spPr/>
        <p:txBody>
          <a:bodyPr/>
          <a:lstStyle/>
          <a:p>
            <a:r>
              <a:rPr lang="en-US" dirty="0" smtClean="0">
                <a:ea typeface="ＭＳ Ｐゴシック" pitchFamily="34" charset="-128"/>
              </a:rPr>
              <a:t>Considerations That Differ From</a:t>
            </a:r>
            <a:br>
              <a:rPr lang="en-US" dirty="0" smtClean="0">
                <a:ea typeface="ＭＳ Ｐゴシック" pitchFamily="34" charset="-128"/>
              </a:rPr>
            </a:br>
            <a:r>
              <a:rPr lang="en-US" dirty="0" smtClean="0">
                <a:ea typeface="ＭＳ Ｐゴシック" pitchFamily="34" charset="-128"/>
              </a:rPr>
              <a:t>Nonrandomized Studies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1"/>
          <p:cNvSpPr>
            <a:spLocks noGrp="1"/>
          </p:cNvSpPr>
          <p:nvPr>
            <p:ph idx="1"/>
          </p:nvPr>
        </p:nvSpPr>
        <p:spPr bwMode="auto">
          <a:xfrm>
            <a:off x="457200" y="1298575"/>
            <a:ext cx="8229600" cy="48275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r>
              <a:rPr lang="en-US" dirty="0" smtClean="0">
                <a:ea typeface="ＭＳ Ｐゴシック" pitchFamily="34" charset="-128"/>
              </a:rPr>
              <a:t>To ensure adequate study size and appropriate interpretation of results, provide a rationale for study size during the planning and reporting stages.</a:t>
            </a:r>
          </a:p>
          <a:p>
            <a:pPr marL="292100" indent="-292100"/>
            <a:r>
              <a:rPr lang="en-US" dirty="0" smtClean="0">
                <a:ea typeface="ＭＳ Ｐゴシック" pitchFamily="34" charset="-128"/>
              </a:rPr>
              <a:t>All definitions and assumptions should be specified, including primary study outcome, clinically important minimum effect size, variability measure, and type I and type II error rates. </a:t>
            </a:r>
          </a:p>
          <a:p>
            <a:pPr marL="292100" indent="-292100"/>
            <a:r>
              <a:rPr lang="en-US" dirty="0" smtClean="0">
                <a:ea typeface="ＭＳ Ｐゴシック" pitchFamily="34" charset="-128"/>
              </a:rPr>
              <a:t>Consider loss to followup, reductions due to statistical methods to control for confounding, and missing data to ensure the sample size is adequate to detect clinically meaningful differences. </a:t>
            </a:r>
          </a:p>
        </p:txBody>
      </p:sp>
      <p:sp>
        <p:nvSpPr>
          <p:cNvPr id="12291" name="Title 2"/>
          <p:cNvSpPr>
            <a:spLocks noGrp="1"/>
          </p:cNvSpPr>
          <p:nvPr>
            <p:ph type="title"/>
          </p:nvPr>
        </p:nvSpPr>
        <p:spPr/>
        <p:txBody>
          <a:bodyPr/>
          <a:lstStyle/>
          <a:p>
            <a:r>
              <a:rPr lang="en-US" dirty="0" smtClean="0">
                <a:ea typeface="ＭＳ Ｐゴシック" pitchFamily="34" charset="-128"/>
              </a:rPr>
              <a:t>Conclusions</a:t>
            </a:r>
          </a:p>
        </p:txBody>
      </p:sp>
    </p:spTree>
  </p:cSld>
  <p:clrMapOvr>
    <a:masterClrMapping/>
  </p:clrMapOvr>
</p:sld>
</file>

<file path=ppt/theme/theme1.xml><?xml version="1.0" encoding="utf-8"?>
<a:theme xmlns:a="http://schemas.openxmlformats.org/drawingml/2006/main" name="EHC-slide-template-final-2011">
  <a:themeElements>
    <a:clrScheme name="Custom 1">
      <a:dk1>
        <a:srgbClr val="000000"/>
      </a:dk1>
      <a:lt1>
        <a:srgbClr val="FFFFFF"/>
      </a:lt1>
      <a:dk2>
        <a:srgbClr val="595959"/>
      </a:dk2>
      <a:lt2>
        <a:srgbClr val="BFBFBF"/>
      </a:lt2>
      <a:accent1>
        <a:srgbClr val="DDE3EE"/>
      </a:accent1>
      <a:accent2>
        <a:srgbClr val="7030A0"/>
      </a:accent2>
      <a:accent3>
        <a:srgbClr val="C00000"/>
      </a:accent3>
      <a:accent4>
        <a:srgbClr val="6984B5"/>
      </a:accent4>
      <a:accent5>
        <a:srgbClr val="92D050"/>
      </a:accent5>
      <a:accent6>
        <a:srgbClr val="FFC000"/>
      </a:accent6>
      <a:hlink>
        <a:srgbClr val="515798"/>
      </a:hlink>
      <a:folHlink>
        <a:srgbClr val="6984B5"/>
      </a:folHlink>
    </a:clrScheme>
    <a:fontScheme name="ccit_template">
      <a:majorFont>
        <a:latin typeface="Trebuchet MS"/>
        <a:ea typeface=""/>
        <a:cs typeface=""/>
      </a:majorFont>
      <a:minorFont>
        <a:latin typeface="Palatino Linotype"/>
        <a:ea typeface=""/>
        <a:cs typeface=""/>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905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905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ccit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cit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cit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cit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cit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cit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cit_templa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cit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cit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cit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cit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cit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cit_template 13">
        <a:dk1>
          <a:srgbClr val="000000"/>
        </a:dk1>
        <a:lt1>
          <a:srgbClr val="AAB9D5"/>
        </a:lt1>
        <a:dk2>
          <a:srgbClr val="000000"/>
        </a:dk2>
        <a:lt2>
          <a:srgbClr val="808080"/>
        </a:lt2>
        <a:accent1>
          <a:srgbClr val="BF946D"/>
        </a:accent1>
        <a:accent2>
          <a:srgbClr val="76572A"/>
        </a:accent2>
        <a:accent3>
          <a:srgbClr val="D2D9E7"/>
        </a:accent3>
        <a:accent4>
          <a:srgbClr val="000000"/>
        </a:accent4>
        <a:accent5>
          <a:srgbClr val="DCC8BA"/>
        </a:accent5>
        <a:accent6>
          <a:srgbClr val="6A4E25"/>
        </a:accent6>
        <a:hlink>
          <a:srgbClr val="6D6DBF"/>
        </a:hlink>
        <a:folHlink>
          <a:srgbClr val="4E4E7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7243</TotalTime>
  <Words>3766</Words>
  <Application>Microsoft Macintosh PowerPoint</Application>
  <PresentationFormat>On-screen Show (4:3)</PresentationFormat>
  <Paragraphs>177</Paragraphs>
  <Slides>11</Slides>
  <Notes>11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EHC-slide-template-final-2011</vt:lpstr>
      <vt:lpstr>Study Size Planning for Observational Comparative Effectiveness Research</vt:lpstr>
      <vt:lpstr>Outline of Material</vt:lpstr>
      <vt:lpstr>Introduction</vt:lpstr>
      <vt:lpstr>Study Size and Power Calculations in Randomized Controlled Trials (1 of 3)</vt:lpstr>
      <vt:lpstr>Study Size and Power Calculations in Randomized Controlled Trials (2 of 3)</vt:lpstr>
      <vt:lpstr>Study Size and Power Calculations in Randomized Controlled Trials (3 of 3)</vt:lpstr>
      <vt:lpstr>Considerations for Observational Comparative Effectiveness Research Study Size Planning</vt:lpstr>
      <vt:lpstr>Considerations That Differ From Nonrandomized Studies</vt:lpstr>
      <vt:lpstr>Conclusions</vt:lpstr>
      <vt:lpstr>Summary Checklist (1 of 2)</vt:lpstr>
      <vt:lpstr>Summary Checklist (2 of 2)</vt:lpstr>
    </vt:vector>
  </TitlesOfParts>
  <Company>Baylor College of Medicine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khs</dc:creator>
  <cp:lastModifiedBy>Katharine Schneider</cp:lastModifiedBy>
  <cp:revision>411</cp:revision>
  <dcterms:created xsi:type="dcterms:W3CDTF">2011-03-23T16:45:48Z</dcterms:created>
  <dcterms:modified xsi:type="dcterms:W3CDTF">2013-09-01T20:18:01Z</dcterms:modified>
</cp:coreProperties>
</file>