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0" r:id="rId5"/>
  </p:sldMasterIdLst>
  <p:notesMasterIdLst>
    <p:notesMasterId r:id="rId52"/>
  </p:notesMasterIdLst>
  <p:handoutMasterIdLst>
    <p:handoutMasterId r:id="rId53"/>
  </p:handoutMasterIdLst>
  <p:sldIdLst>
    <p:sldId id="259" r:id="rId6"/>
    <p:sldId id="12693" r:id="rId7"/>
    <p:sldId id="12686" r:id="rId8"/>
    <p:sldId id="452" r:id="rId9"/>
    <p:sldId id="453" r:id="rId10"/>
    <p:sldId id="371" r:id="rId11"/>
    <p:sldId id="12685" r:id="rId12"/>
    <p:sldId id="12691" r:id="rId13"/>
    <p:sldId id="269" r:id="rId14"/>
    <p:sldId id="277" r:id="rId15"/>
    <p:sldId id="276" r:id="rId16"/>
    <p:sldId id="278" r:id="rId17"/>
    <p:sldId id="279" r:id="rId18"/>
    <p:sldId id="280" r:id="rId19"/>
    <p:sldId id="281" r:id="rId20"/>
    <p:sldId id="283" r:id="rId21"/>
    <p:sldId id="282" r:id="rId22"/>
    <p:sldId id="284" r:id="rId23"/>
    <p:sldId id="285" r:id="rId24"/>
    <p:sldId id="539" r:id="rId25"/>
    <p:sldId id="541" r:id="rId26"/>
    <p:sldId id="538" r:id="rId27"/>
    <p:sldId id="544" r:id="rId28"/>
    <p:sldId id="546" r:id="rId29"/>
    <p:sldId id="547" r:id="rId30"/>
    <p:sldId id="548" r:id="rId31"/>
    <p:sldId id="549" r:id="rId32"/>
    <p:sldId id="550" r:id="rId33"/>
    <p:sldId id="12694" r:id="rId34"/>
    <p:sldId id="294" r:id="rId35"/>
    <p:sldId id="12684" r:id="rId36"/>
    <p:sldId id="12692" r:id="rId37"/>
    <p:sldId id="12688" r:id="rId38"/>
    <p:sldId id="264" r:id="rId39"/>
    <p:sldId id="266" r:id="rId40"/>
    <p:sldId id="268" r:id="rId41"/>
    <p:sldId id="12681" r:id="rId42"/>
    <p:sldId id="270" r:id="rId43"/>
    <p:sldId id="271" r:id="rId44"/>
    <p:sldId id="272" r:id="rId45"/>
    <p:sldId id="274" r:id="rId46"/>
    <p:sldId id="273" r:id="rId47"/>
    <p:sldId id="12689" r:id="rId48"/>
    <p:sldId id="261" r:id="rId49"/>
    <p:sldId id="12690" r:id="rId50"/>
    <p:sldId id="367"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2DBDE57-F210-1968-DD7F-E9F1E636CDBF}" name="Fiordalisi, Celia V., Project Manager (Portland)" initials="FCVPM(" userId="S::Celia.Fiordalisi@va.gov::8286a99a-9755-4cab-bcdf-2978db84f1c9" providerId="AD"/>
  <p188:author id="{D193505A-65D7-67EE-4DE9-ADCBA886A01C}" name="Heidenrich, Christine (AHRQ/OC) (CTR)" initials="HC((" userId="S::Christine.Heidenrich@ahrq.hhs.gov::58cf9597-5aed-4544-869e-b91fdda55fa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97E241-FF4C-4BEA-A18B-D54EE268A0D4}" v="3" dt="2023-12-13T18:45:16.14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474" autoAdjust="0"/>
    <p:restoredTop sz="86722" autoAdjust="0"/>
  </p:normalViewPr>
  <p:slideViewPr>
    <p:cSldViewPr>
      <p:cViewPr varScale="1">
        <p:scale>
          <a:sx n="58" d="100"/>
          <a:sy n="58" d="100"/>
        </p:scale>
        <p:origin x="472" y="40"/>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5" d="100"/>
          <a:sy n="75" d="100"/>
        </p:scale>
        <p:origin x="-1776"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handoutMaster" Target="handoutMasters/handoutMaster1.xml"/><Relationship Id="rId58"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0E40ABE-DCA6-4B7A-B1BC-961182C98C1E}" type="datetimeFigureOut">
              <a:rPr lang="en-US" smtClean="0"/>
              <a:pPr/>
              <a:t>12/15/2023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63DE9D1-BBA0-4F2C-9FA0-7B37DDC69B66}" type="slidenum">
              <a:rPr lang="en-US" smtClean="0"/>
              <a:pPr/>
              <a:t>‹#›</a:t>
            </a:fld>
            <a:endParaRPr lang="en-US"/>
          </a:p>
        </p:txBody>
      </p:sp>
    </p:spTree>
    <p:extLst>
      <p:ext uri="{BB962C8B-B14F-4D97-AF65-F5344CB8AC3E}">
        <p14:creationId xmlns:p14="http://schemas.microsoft.com/office/powerpoint/2010/main" val="8245258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106A1E-4DC8-4B97-9735-D05403F9CA2D}" type="datetimeFigureOut">
              <a:rPr lang="en-US" smtClean="0"/>
              <a:t>12/15/2023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7BA40C-25F7-4A81-B7B0-365A5351FE20}" type="slidenum">
              <a:rPr lang="en-US" smtClean="0"/>
              <a:t>‹#›</a:t>
            </a:fld>
            <a:endParaRPr lang="en-US"/>
          </a:p>
        </p:txBody>
      </p:sp>
    </p:spTree>
    <p:extLst>
      <p:ext uri="{BB962C8B-B14F-4D97-AF65-F5344CB8AC3E}">
        <p14:creationId xmlns:p14="http://schemas.microsoft.com/office/powerpoint/2010/main" val="261497403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7BA40C-25F7-4A81-B7B0-365A5351FE20}" type="slidenum">
              <a:rPr lang="en-US" smtClean="0"/>
              <a:t>11</a:t>
            </a:fld>
            <a:endParaRPr lang="en-US"/>
          </a:p>
        </p:txBody>
      </p:sp>
    </p:spTree>
    <p:extLst>
      <p:ext uri="{BB962C8B-B14F-4D97-AF65-F5344CB8AC3E}">
        <p14:creationId xmlns:p14="http://schemas.microsoft.com/office/powerpoint/2010/main" val="1242910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1F3C20D-DEED-49AE-8873-0468D4EFCB5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4685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1F3C20D-DEED-49AE-8873-0468D4EFCB5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46855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1F3C20D-DEED-49AE-8873-0468D4EFCB5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46855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1F3C20D-DEED-49AE-8873-0468D4EFCB5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89256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1F3C20D-DEED-49AE-8873-0468D4EFCB5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2371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https://www.surveymonkey.com/r/NOV23EPC_CME</a:t>
            </a:r>
          </a:p>
        </p:txBody>
      </p:sp>
      <p:sp>
        <p:nvSpPr>
          <p:cNvPr id="4" name="Slide Number Placeholder 3"/>
          <p:cNvSpPr>
            <a:spLocks noGrp="1"/>
          </p:cNvSpPr>
          <p:nvPr>
            <p:ph type="sldNum" sz="quarter" idx="5"/>
          </p:nvPr>
        </p:nvSpPr>
        <p:spPr/>
        <p:txBody>
          <a:bodyPr/>
          <a:lstStyle/>
          <a:p>
            <a:fld id="{B17BA40C-25F7-4A81-B7B0-365A5351FE20}" type="slidenum">
              <a:rPr lang="en-US" smtClean="0"/>
              <a:t>46</a:t>
            </a:fld>
            <a:endParaRPr lang="en-US"/>
          </a:p>
        </p:txBody>
      </p:sp>
    </p:spTree>
    <p:extLst>
      <p:ext uri="{BB962C8B-B14F-4D97-AF65-F5344CB8AC3E}">
        <p14:creationId xmlns:p14="http://schemas.microsoft.com/office/powerpoint/2010/main" val="41696821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3352800"/>
            <a:ext cx="10363200" cy="1295400"/>
          </a:xfrm>
        </p:spPr>
        <p:txBody>
          <a:bodyPr/>
          <a:lstStyle>
            <a:lvl1pPr algn="ctr">
              <a:defRPr>
                <a:solidFill>
                  <a:schemeClr val="tx1"/>
                </a:solidFill>
              </a:defRPr>
            </a:lvl1pPr>
          </a:lstStyle>
          <a:p>
            <a:r>
              <a:rPr lang="en-US" dirty="0"/>
              <a:t>Title of Presentation</a:t>
            </a:r>
          </a:p>
        </p:txBody>
      </p:sp>
      <p:sp>
        <p:nvSpPr>
          <p:cNvPr id="3" name="Subtitle 2"/>
          <p:cNvSpPr>
            <a:spLocks noGrp="1"/>
          </p:cNvSpPr>
          <p:nvPr>
            <p:ph type="subTitle" idx="1" hasCustomPrompt="1"/>
          </p:nvPr>
        </p:nvSpPr>
        <p:spPr>
          <a:xfrm>
            <a:off x="1828800" y="4876800"/>
            <a:ext cx="8534400" cy="762000"/>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Author and Date</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Headline and Bulleted List">
    <p:spTree>
      <p:nvGrpSpPr>
        <p:cNvPr id="1" name=""/>
        <p:cNvGrpSpPr/>
        <p:nvPr/>
      </p:nvGrpSpPr>
      <p:grpSpPr>
        <a:xfrm>
          <a:off x="0" y="0"/>
          <a:ext cx="0" cy="0"/>
          <a:chOff x="0" y="0"/>
          <a:chExt cx="0" cy="0"/>
        </a:xfrm>
      </p:grpSpPr>
      <p:sp>
        <p:nvSpPr>
          <p:cNvPr id="3" name="Title Placeholder 1"/>
          <p:cNvSpPr>
            <a:spLocks noGrp="1"/>
          </p:cNvSpPr>
          <p:nvPr>
            <p:ph type="title"/>
          </p:nvPr>
        </p:nvSpPr>
        <p:spPr>
          <a:xfrm>
            <a:off x="1081817" y="693735"/>
            <a:ext cx="10045907" cy="1143000"/>
          </a:xfrm>
          <a:prstGeom prst="rect">
            <a:avLst/>
          </a:prstGeom>
        </p:spPr>
        <p:txBody>
          <a:bodyPr vert="horz" lIns="91440" tIns="45720" rIns="91440" bIns="45720" rtlCol="0" anchor="ctr">
            <a:normAutofit/>
          </a:bodyPr>
          <a:lstStyle>
            <a:lvl1pPr algn="l">
              <a:defRPr/>
            </a:lvl1pPr>
          </a:lstStyle>
          <a:p>
            <a:r>
              <a:rPr lang="en-US" dirty="0"/>
              <a:t>Click to edit master title style</a:t>
            </a:r>
          </a:p>
        </p:txBody>
      </p:sp>
      <p:sp>
        <p:nvSpPr>
          <p:cNvPr id="6" name="Text Placeholder 5"/>
          <p:cNvSpPr>
            <a:spLocks noGrp="1"/>
          </p:cNvSpPr>
          <p:nvPr>
            <p:ph type="body" sz="quarter" idx="10"/>
          </p:nvPr>
        </p:nvSpPr>
        <p:spPr>
          <a:xfrm>
            <a:off x="1081619" y="1917628"/>
            <a:ext cx="10045700" cy="2938995"/>
          </a:xfrm>
        </p:spPr>
        <p:txBody>
          <a:bodyPr/>
          <a:lstStyle>
            <a:lvl1pPr>
              <a:lnSpc>
                <a:spcPct val="130000"/>
              </a:lnSpc>
              <a:defRPr>
                <a:solidFill>
                  <a:srgbClr val="585E60"/>
                </a:solidFill>
                <a:latin typeface="Noto Serif"/>
                <a:cs typeface="Noto Serif"/>
              </a:defRPr>
            </a:lvl1pPr>
            <a:lvl2pPr>
              <a:lnSpc>
                <a:spcPct val="130000"/>
              </a:lnSpc>
              <a:defRPr>
                <a:solidFill>
                  <a:srgbClr val="585E60"/>
                </a:solidFill>
                <a:latin typeface="Noto Serif"/>
                <a:cs typeface="Noto Serif"/>
              </a:defRPr>
            </a:lvl2pPr>
            <a:lvl3pPr>
              <a:lnSpc>
                <a:spcPct val="130000"/>
              </a:lnSpc>
              <a:defRPr>
                <a:solidFill>
                  <a:srgbClr val="585E60"/>
                </a:solidFill>
                <a:latin typeface="Noto Serif"/>
                <a:cs typeface="Noto Serif"/>
              </a:defRPr>
            </a:lvl3pPr>
            <a:lvl4pPr>
              <a:lnSpc>
                <a:spcPct val="130000"/>
              </a:lnSpc>
              <a:defRPr>
                <a:solidFill>
                  <a:srgbClr val="585E60"/>
                </a:solidFill>
                <a:latin typeface="Noto Serif"/>
                <a:cs typeface="Noto Serif"/>
              </a:defRPr>
            </a:lvl4pPr>
            <a:lvl5pPr>
              <a:lnSpc>
                <a:spcPct val="130000"/>
              </a:lnSpc>
              <a:defRPr>
                <a:solidFill>
                  <a:srgbClr val="585E60"/>
                </a:solidFill>
                <a:latin typeface="Noto Serif"/>
                <a:cs typeface="Noto Seri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userDrawn="1"/>
        </p:nvSpPr>
        <p:spPr>
          <a:xfrm>
            <a:off x="11314178" y="252202"/>
            <a:ext cx="657713" cy="290241"/>
          </a:xfrm>
          <a:prstGeom prst="rect">
            <a:avLst/>
          </a:prstGeom>
        </p:spPr>
        <p:txBody>
          <a:bodyPr vert="horz" lIns="91440" tIns="45720" rIns="91440" bIns="4572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fld id="{2A59DB8F-8FAF-2B4A-8A2B-8E81A1CA772A}" type="slidenum">
              <a:rPr lang="en-US" sz="1000" baseline="0" smtClean="0">
                <a:solidFill>
                  <a:schemeClr val="tx2"/>
                </a:solidFill>
                <a:latin typeface="Lato Regular" panose="020F0502020204030203" pitchFamily="34" charset="0"/>
                <a:ea typeface="Noto Serif" charset="0"/>
                <a:cs typeface="Noto Serif" charset="0"/>
              </a:rPr>
              <a:pPr algn="l"/>
              <a:t>‹#›</a:t>
            </a:fld>
            <a:endParaRPr lang="en-US" sz="1000" baseline="0" dirty="0">
              <a:solidFill>
                <a:schemeClr val="tx2"/>
              </a:solidFill>
              <a:latin typeface="Lato Regular" panose="020F0502020204030203" pitchFamily="34" charset="0"/>
              <a:ea typeface="Noto Serif" charset="0"/>
              <a:cs typeface="Noto Serif" charset="0"/>
            </a:endParaRPr>
          </a:p>
        </p:txBody>
      </p:sp>
      <p:sp>
        <p:nvSpPr>
          <p:cNvPr id="2" name="TextBox 1"/>
          <p:cNvSpPr txBox="1"/>
          <p:nvPr userDrawn="1"/>
        </p:nvSpPr>
        <p:spPr>
          <a:xfrm>
            <a:off x="6596173" y="6298574"/>
            <a:ext cx="4906272" cy="276999"/>
          </a:xfrm>
          <a:prstGeom prst="rect">
            <a:avLst/>
          </a:prstGeom>
          <a:noFill/>
        </p:spPr>
        <p:txBody>
          <a:bodyPr wrap="square" rtlCol="0">
            <a:spAutoFit/>
          </a:bodyPr>
          <a:lstStyle/>
          <a:p>
            <a:r>
              <a:rPr lang="en-US" sz="1200" i="1" dirty="0">
                <a:solidFill>
                  <a:schemeClr val="tx2"/>
                </a:solidFill>
                <a:latin typeface="Lato Semibold" panose="020F0502020204030203" pitchFamily="34" charset="0"/>
                <a:ea typeface="Noto Serif" charset="0"/>
                <a:cs typeface="Noto Serif" charset="0"/>
              </a:rPr>
              <a:t>Pacific Northwest</a:t>
            </a:r>
            <a:r>
              <a:rPr lang="en-US" sz="1200" i="1" baseline="0" dirty="0">
                <a:solidFill>
                  <a:schemeClr val="tx2"/>
                </a:solidFill>
                <a:latin typeface="Lato Semibold" panose="020F0502020204030203" pitchFamily="34" charset="0"/>
                <a:ea typeface="Noto Serif" charset="0"/>
                <a:cs typeface="Noto Serif" charset="0"/>
              </a:rPr>
              <a:t> Evidence-based Practice Center</a:t>
            </a:r>
            <a:endParaRPr lang="en-US" sz="1200" i="1" dirty="0"/>
          </a:p>
        </p:txBody>
      </p:sp>
    </p:spTree>
    <p:extLst>
      <p:ext uri="{BB962C8B-B14F-4D97-AF65-F5344CB8AC3E}">
        <p14:creationId xmlns:p14="http://schemas.microsoft.com/office/powerpoint/2010/main" val="4080587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Title of Presentation</a:t>
            </a:r>
          </a:p>
        </p:txBody>
      </p:sp>
      <p:sp>
        <p:nvSpPr>
          <p:cNvPr id="3" name="Content Placeholder 2"/>
          <p:cNvSpPr>
            <a:spLocks noGrp="1"/>
          </p:cNvSpPr>
          <p:nvPr>
            <p:ph idx="1" hasCustomPrompt="1"/>
          </p:nvPr>
        </p:nvSpPr>
        <p:spPr/>
        <p:txBody>
          <a:bodyPr/>
          <a:lstStyle>
            <a:lvl1pPr>
              <a:defRPr baseline="0"/>
            </a:lvl1pPr>
          </a:lstStyle>
          <a:p>
            <a:pPr lvl="0"/>
            <a:r>
              <a:rPr lang="en-US" dirty="0"/>
              <a:t>Author and Date </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2981326"/>
            <a:ext cx="10363200" cy="1362075"/>
          </a:xfrm>
        </p:spPr>
        <p:txBody>
          <a:bodyPr anchor="t"/>
          <a:lstStyle>
            <a:lvl1pPr algn="ctr">
              <a:defRPr sz="4000" b="1" cap="all">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963084" y="4343401"/>
            <a:ext cx="10363200" cy="1500187"/>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a:t>
            </a:r>
          </a:p>
        </p:txBody>
      </p:sp>
      <p:sp>
        <p:nvSpPr>
          <p:cNvPr id="3" name="Text Placeholder 2"/>
          <p:cNvSpPr>
            <a:spLocks noGrp="1"/>
          </p:cNvSpPr>
          <p:nvPr>
            <p:ph type="body" idx="1"/>
          </p:nvPr>
        </p:nvSpPr>
        <p:spPr>
          <a:xfrm>
            <a:off x="609600" y="1447801"/>
            <a:ext cx="5386917" cy="727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447801"/>
            <a:ext cx="5389033" cy="727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a:t>
            </a:r>
          </a:p>
        </p:txBody>
      </p:sp>
      <p:sp>
        <p:nvSpPr>
          <p:cNvPr id="3" name="Slide Number Placeholder 2"/>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solidFill>
                  <a:schemeClr val="tx1"/>
                </a:solidFill>
              </a:defRPr>
            </a:lvl1pPr>
          </a:lstStyle>
          <a:p>
            <a:r>
              <a:rPr lang="en-US" dirty="0"/>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About Us">
    <p:spTree>
      <p:nvGrpSpPr>
        <p:cNvPr id="1" name=""/>
        <p:cNvGrpSpPr/>
        <p:nvPr/>
      </p:nvGrpSpPr>
      <p:grpSpPr>
        <a:xfrm>
          <a:off x="0" y="0"/>
          <a:ext cx="0" cy="0"/>
          <a:chOff x="0" y="0"/>
          <a:chExt cx="0" cy="0"/>
        </a:xfrm>
      </p:grpSpPr>
      <p:sp>
        <p:nvSpPr>
          <p:cNvPr id="10" name="Picture Placeholder 8"/>
          <p:cNvSpPr>
            <a:spLocks noGrp="1"/>
          </p:cNvSpPr>
          <p:nvPr>
            <p:ph type="pic" sz="quarter" idx="10"/>
          </p:nvPr>
        </p:nvSpPr>
        <p:spPr>
          <a:xfrm>
            <a:off x="6589648" y="1171200"/>
            <a:ext cx="4741245" cy="4684800"/>
          </a:xfrm>
        </p:spPr>
        <p:txBody>
          <a:bodyPr>
            <a:normAutofit/>
          </a:bodyPr>
          <a:lstStyle>
            <a:lvl1pPr marL="0" indent="0">
              <a:buNone/>
              <a:defRPr sz="1800">
                <a:solidFill>
                  <a:schemeClr val="tx1"/>
                </a:solidFill>
              </a:defRPr>
            </a:lvl1pPr>
          </a:lstStyle>
          <a:p>
            <a:endParaRPr lang="en-US" dirty="0"/>
          </a:p>
        </p:txBody>
      </p:sp>
      <p:sp>
        <p:nvSpPr>
          <p:cNvPr id="4" name="Title Placeholder 3"/>
          <p:cNvSpPr>
            <a:spLocks noGrp="1"/>
          </p:cNvSpPr>
          <p:nvPr>
            <p:ph type="title"/>
          </p:nvPr>
        </p:nvSpPr>
        <p:spPr>
          <a:xfrm>
            <a:off x="861107" y="-35733"/>
            <a:ext cx="10515600" cy="132503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2202300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theme" Target="../theme/theme2.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0" y="304800"/>
            <a:ext cx="8839200" cy="617884"/>
          </a:xfrm>
          <a:prstGeom prst="rect">
            <a:avLst/>
          </a:prstGeom>
        </p:spPr>
        <p:txBody>
          <a:bodyPr vert="horz" lIns="91440" tIns="45720" rIns="91440" bIns="45720" rtlCol="0" anchor="ctr">
            <a:normAutofit/>
          </a:bodyPr>
          <a:lstStyle/>
          <a:p>
            <a:r>
              <a:rPr lang="en-US" dirty="0"/>
              <a:t>Title goes here</a:t>
            </a:r>
          </a:p>
        </p:txBody>
      </p:sp>
      <p:sp>
        <p:nvSpPr>
          <p:cNvPr id="3" name="Text Placeholder 2"/>
          <p:cNvSpPr>
            <a:spLocks noGrp="1"/>
          </p:cNvSpPr>
          <p:nvPr>
            <p:ph type="body" idx="1"/>
          </p:nvPr>
        </p:nvSpPr>
        <p:spPr>
          <a:xfrm>
            <a:off x="609600" y="1646238"/>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2"/>
            <a:endParaRPr lang="en-US" dirty="0"/>
          </a:p>
        </p:txBody>
      </p:sp>
      <p:sp>
        <p:nvSpPr>
          <p:cNvPr id="4" name="Slide Number Placeholder 3"/>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F5B7A5-34A7-4AB0-A34F-A4DF2002FA98}"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64" r:id="rId9"/>
    <p:sldLayoutId id="2147483665" r:id="rId10"/>
  </p:sldLayoutIdLst>
  <p:hf hdr="0" ftr="0" dt="0"/>
  <p:txStyles>
    <p:titleStyle>
      <a:lvl1pPr algn="ctr" defTabSz="914400" rtl="0" eaLnBrk="1" latinLnBrk="0" hangingPunct="1">
        <a:spcBef>
          <a:spcPct val="0"/>
        </a:spcBef>
        <a:buNone/>
        <a:defRPr sz="3600" b="1" kern="1200" baseline="0">
          <a:solidFill>
            <a:schemeClr val="bg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200400"/>
            <a:ext cx="10972800" cy="1600200"/>
          </a:xfrm>
          <a:prstGeom prst="rect">
            <a:avLst/>
          </a:prstGeom>
        </p:spPr>
        <p:txBody>
          <a:bodyPr vert="horz" lIns="91440" tIns="45720" rIns="91440" bIns="45720" rtlCol="0" anchor="ctr">
            <a:normAutofit/>
          </a:bodyPr>
          <a:lstStyle/>
          <a:p>
            <a:r>
              <a:rPr lang="en-US" dirty="0"/>
              <a:t>Title of Presentation</a:t>
            </a:r>
          </a:p>
        </p:txBody>
      </p:sp>
      <p:sp>
        <p:nvSpPr>
          <p:cNvPr id="3" name="Text Placeholder 2"/>
          <p:cNvSpPr>
            <a:spLocks noGrp="1"/>
          </p:cNvSpPr>
          <p:nvPr>
            <p:ph type="body" idx="1"/>
          </p:nvPr>
        </p:nvSpPr>
        <p:spPr>
          <a:xfrm>
            <a:off x="609600" y="4953001"/>
            <a:ext cx="10972800" cy="1173163"/>
          </a:xfrm>
          <a:prstGeom prst="rect">
            <a:avLst/>
          </a:prstGeom>
        </p:spPr>
        <p:txBody>
          <a:bodyPr vert="horz" lIns="91440" tIns="45720" rIns="91440" bIns="45720" rtlCol="0" anchor="ctr">
            <a:normAutofit/>
          </a:bodyPr>
          <a:lstStyle/>
          <a:p>
            <a:pPr lvl="0"/>
            <a:r>
              <a:rPr lang="en-US" dirty="0"/>
              <a:t>Author and Date</a:t>
            </a:r>
          </a:p>
        </p:txBody>
      </p:sp>
    </p:spTree>
  </p:cSld>
  <p:clrMap bg1="lt1" tx1="dk1" bg2="lt2" tx2="dk2" accent1="accent1" accent2="accent2" accent3="accent3" accent4="accent4" accent5="accent5" accent6="accent6" hlink="hlink" folHlink="folHlink"/>
  <p:sldLayoutIdLst>
    <p:sldLayoutId id="2147483662" r:id="rId1"/>
  </p:sldLayoutIdLst>
  <p:hf hdr="0" ftr="0" dt="0"/>
  <p:txStyles>
    <p:titleStyle>
      <a:lvl1pPr algn="ctr" defTabSz="914400" rtl="0" eaLnBrk="1" latinLnBrk="0" hangingPunct="1">
        <a:spcBef>
          <a:spcPct val="0"/>
        </a:spcBef>
        <a:buNone/>
        <a:defRPr sz="3600" b="1" kern="1200">
          <a:solidFill>
            <a:schemeClr val="tx1"/>
          </a:solidFill>
          <a:latin typeface="Arial" pitchFamily="34" charset="0"/>
          <a:ea typeface="+mj-ea"/>
          <a:cs typeface="Arial" pitchFamily="34" charset="0"/>
        </a:defRPr>
      </a:lvl1pPr>
    </p:titleStyle>
    <p:bodyStyle>
      <a:lvl1pPr marL="342900" indent="-342900" algn="ctr" defTabSz="914400" rtl="0" eaLnBrk="1" latinLnBrk="0" hangingPunct="1">
        <a:spcBef>
          <a:spcPct val="20000"/>
        </a:spcBef>
        <a:buFont typeface="Arial" pitchFamily="34" charset="0"/>
        <a:buNone/>
        <a:defRPr sz="2800" b="1" kern="1200" baseline="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ffectivehealthcare.ahrq.gov/products/plant-based-chronic-pain-treatment/living-review" TargetMode="External"/><Relationship Id="rId2" Type="http://schemas.openxmlformats.org/officeDocument/2006/relationships/hyperlink" Target="https://effectivehealthcare.ahrq.gov/products/nonopioid-chronic-pain/research" TargetMode="External"/><Relationship Id="rId1" Type="http://schemas.openxmlformats.org/officeDocument/2006/relationships/slideLayout" Target="../slideLayouts/slideLayout2.xml"/><Relationship Id="rId4" Type="http://schemas.openxmlformats.org/officeDocument/2006/relationships/hyperlink" Target="https://effectivehealthcare.ahrq.gov/products/migraine-treatments/research"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6190B3F-09AD-446D-90A5-53239E497467}"/>
              </a:ext>
            </a:extLst>
          </p:cNvPr>
          <p:cNvSpPr>
            <a:spLocks noGrp="1"/>
          </p:cNvSpPr>
          <p:nvPr>
            <p:ph type="title"/>
          </p:nvPr>
        </p:nvSpPr>
        <p:spPr>
          <a:xfrm>
            <a:off x="1638300" y="2971800"/>
            <a:ext cx="8915400" cy="1600200"/>
          </a:xfrm>
        </p:spPr>
        <p:txBody>
          <a:bodyPr/>
          <a:lstStyle/>
          <a:p>
            <a:pPr>
              <a:lnSpc>
                <a:spcPct val="90000"/>
              </a:lnSpc>
            </a:pPr>
            <a:r>
              <a:rPr lang="en-US" sz="3600" b="1" dirty="0">
                <a:solidFill>
                  <a:srgbClr val="000000"/>
                </a:solidFill>
                <a:latin typeface="Arial" panose="020B0604020202020204" pitchFamily="34" charset="0"/>
                <a:cs typeface="Arial" panose="020B0604020202020204" pitchFamily="34" charset="0"/>
              </a:rPr>
              <a:t>AHRQ Evidence-based Practice Center (EPC) Program</a:t>
            </a:r>
            <a:endParaRPr lang="en-US" sz="3200" b="1" dirty="0">
              <a:solidFill>
                <a:srgbClr val="000000"/>
              </a:solidFill>
              <a:latin typeface="Arial" panose="020B06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8792621A-FC67-4F0E-8249-32C43C4AD88B}"/>
              </a:ext>
            </a:extLst>
          </p:cNvPr>
          <p:cNvSpPr>
            <a:spLocks noGrp="1"/>
          </p:cNvSpPr>
          <p:nvPr>
            <p:ph idx="1"/>
          </p:nvPr>
        </p:nvSpPr>
        <p:spPr>
          <a:xfrm>
            <a:off x="1638300" y="4512812"/>
            <a:ext cx="8915400" cy="1173163"/>
          </a:xfrm>
        </p:spPr>
        <p:txBody>
          <a:bodyPr/>
          <a:lstStyle/>
          <a:p>
            <a:r>
              <a:rPr lang="en-US" sz="2800" b="0" dirty="0">
                <a:latin typeface="Arial" panose="020B0604020202020204" pitchFamily="34" charset="0"/>
                <a:cs typeface="Arial" panose="020B0604020202020204" pitchFamily="34" charset="0"/>
              </a:rPr>
              <a:t>Welcome and thank you for joining the EPC Grand Rounds</a:t>
            </a:r>
          </a:p>
        </p:txBody>
      </p:sp>
      <p:pic>
        <p:nvPicPr>
          <p:cNvPr id="3" name="Picture 2" descr="A picture containing graphical user interface&#10;&#10;Description automatically generated">
            <a:extLst>
              <a:ext uri="{FF2B5EF4-FFF2-40B4-BE49-F238E27FC236}">
                <a16:creationId xmlns:a16="http://schemas.microsoft.com/office/drawing/2014/main" id="{99BAD0E8-8910-2C1F-7EC7-C4384B75B7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57146" y="2528591"/>
            <a:ext cx="3656657" cy="519409"/>
          </a:xfrm>
          <a:prstGeom prst="rect">
            <a:avLst/>
          </a:prstGeom>
        </p:spPr>
      </p:pic>
      <p:pic>
        <p:nvPicPr>
          <p:cNvPr id="5" name="Picture 4" descr="A logo with blue and yellow stars&#10;&#10;Description automatically generated">
            <a:extLst>
              <a:ext uri="{FF2B5EF4-FFF2-40B4-BE49-F238E27FC236}">
                <a16:creationId xmlns:a16="http://schemas.microsoft.com/office/drawing/2014/main" id="{9F619467-69F9-3915-58DE-C299719567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653001"/>
            <a:ext cx="2209800" cy="1182553"/>
          </a:xfrm>
          <a:prstGeom prst="rect">
            <a:avLst/>
          </a:prstGeom>
        </p:spPr>
      </p:pic>
    </p:spTree>
    <p:extLst>
      <p:ext uri="{BB962C8B-B14F-4D97-AF65-F5344CB8AC3E}">
        <p14:creationId xmlns:p14="http://schemas.microsoft.com/office/powerpoint/2010/main" val="8775165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61DA8-5B10-0D01-118D-0DEF289B365F}"/>
              </a:ext>
            </a:extLst>
          </p:cNvPr>
          <p:cNvSpPr>
            <a:spLocks noGrp="1"/>
          </p:cNvSpPr>
          <p:nvPr>
            <p:ph type="title"/>
          </p:nvPr>
        </p:nvSpPr>
        <p:spPr/>
        <p:txBody>
          <a:bodyPr>
            <a:noAutofit/>
          </a:bodyPr>
          <a:lstStyle/>
          <a:p>
            <a:r>
              <a:rPr lang="en-US" sz="4400" dirty="0"/>
              <a:t>Challenges</a:t>
            </a:r>
          </a:p>
        </p:txBody>
      </p:sp>
      <p:sp>
        <p:nvSpPr>
          <p:cNvPr id="4" name="Slide Number Placeholder 3">
            <a:extLst>
              <a:ext uri="{FF2B5EF4-FFF2-40B4-BE49-F238E27FC236}">
                <a16:creationId xmlns:a16="http://schemas.microsoft.com/office/drawing/2014/main" id="{904C60A7-895E-4CEB-0E9D-4B2066C78479}"/>
              </a:ext>
            </a:extLst>
          </p:cNvPr>
          <p:cNvSpPr>
            <a:spLocks noGrp="1"/>
          </p:cNvSpPr>
          <p:nvPr>
            <p:ph type="sldNum" sz="quarter" idx="10"/>
          </p:nvPr>
        </p:nvSpPr>
        <p:spPr/>
        <p:txBody>
          <a:bodyPr/>
          <a:lstStyle/>
          <a:p>
            <a:pPr defTabSz="914377"/>
            <a:fld id="{85F5B7A5-34A7-4AB0-A34F-A4DF2002FA98}" type="slidenum">
              <a:rPr lang="en-US">
                <a:solidFill>
                  <a:prstClr val="black">
                    <a:tint val="75000"/>
                  </a:prstClr>
                </a:solidFill>
                <a:latin typeface="Arial"/>
              </a:rPr>
              <a:pPr defTabSz="914377"/>
              <a:t>10</a:t>
            </a:fld>
            <a:endParaRPr lang="en-US" dirty="0">
              <a:solidFill>
                <a:prstClr val="black">
                  <a:tint val="75000"/>
                </a:prstClr>
              </a:solidFill>
              <a:latin typeface="Arial"/>
            </a:endParaRPr>
          </a:p>
        </p:txBody>
      </p:sp>
      <p:sp>
        <p:nvSpPr>
          <p:cNvPr id="3" name="TextBox 2">
            <a:extLst>
              <a:ext uri="{FF2B5EF4-FFF2-40B4-BE49-F238E27FC236}">
                <a16:creationId xmlns:a16="http://schemas.microsoft.com/office/drawing/2014/main" id="{9B55F93D-F115-4F68-B8CB-E833FB42096C}"/>
              </a:ext>
            </a:extLst>
          </p:cNvPr>
          <p:cNvSpPr txBox="1"/>
          <p:nvPr/>
        </p:nvSpPr>
        <p:spPr>
          <a:xfrm>
            <a:off x="685800" y="1447800"/>
            <a:ext cx="10058400" cy="5509200"/>
          </a:xfrm>
          <a:prstGeom prst="rect">
            <a:avLst/>
          </a:prstGeom>
          <a:noFill/>
        </p:spPr>
        <p:txBody>
          <a:bodyPr wrap="square" rtlCol="0">
            <a:spAutoFit/>
          </a:bodyPr>
          <a:lstStyle/>
          <a:p>
            <a:pPr marL="285744" indent="-285744" defTabSz="914377">
              <a:buFont typeface="Arial" panose="020B0604020202020204" pitchFamily="34" charset="0"/>
              <a:buChar char="•"/>
            </a:pPr>
            <a:r>
              <a:rPr lang="en-US" sz="2200" dirty="0">
                <a:solidFill>
                  <a:prstClr val="black"/>
                </a:solidFill>
                <a:latin typeface="Arial"/>
              </a:rPr>
              <a:t>Many chronic pain conditions and many nonpharmacological interventions</a:t>
            </a:r>
          </a:p>
          <a:p>
            <a:pPr marL="285744" indent="-285744" defTabSz="914377">
              <a:buFont typeface="Arial" panose="020B0604020202020204" pitchFamily="34" charset="0"/>
              <a:buChar char="•"/>
            </a:pPr>
            <a:r>
              <a:rPr lang="en-US" sz="2200" dirty="0">
                <a:solidFill>
                  <a:prstClr val="black"/>
                </a:solidFill>
                <a:latin typeface="Arial"/>
              </a:rPr>
              <a:t>Complexity of nonpharmacological interventions (method, duration, frequency, intensity, skill)</a:t>
            </a:r>
          </a:p>
          <a:p>
            <a:pPr marL="285744" indent="-285744" defTabSz="914377">
              <a:buFont typeface="Arial" panose="020B0604020202020204" pitchFamily="34" charset="0"/>
              <a:buChar char="•"/>
            </a:pPr>
            <a:r>
              <a:rPr lang="en-US" sz="2200" dirty="0">
                <a:solidFill>
                  <a:prstClr val="black"/>
                </a:solidFill>
                <a:latin typeface="Arial"/>
              </a:rPr>
              <a:t>Variability in and selection of comparators (no treatment, usual care, waitlist, minimal intervention, other pharmacological or nonpharmacological treatments)</a:t>
            </a:r>
          </a:p>
          <a:p>
            <a:pPr marL="285744" indent="-285744" defTabSz="914377">
              <a:buFont typeface="Arial" panose="020B0604020202020204" pitchFamily="34" charset="0"/>
              <a:buChar char="•"/>
            </a:pPr>
            <a:r>
              <a:rPr lang="en-US" sz="2200" dirty="0">
                <a:solidFill>
                  <a:prstClr val="black"/>
                </a:solidFill>
                <a:latin typeface="Arial"/>
              </a:rPr>
              <a:t>Difficulty masking some nonpharmacological interventions and other methodological limitations</a:t>
            </a:r>
          </a:p>
          <a:p>
            <a:pPr marL="285744" indent="-285744" defTabSz="914377">
              <a:buFont typeface="Arial" panose="020B0604020202020204" pitchFamily="34" charset="0"/>
              <a:buChar char="•"/>
            </a:pPr>
            <a:r>
              <a:rPr lang="en-US" sz="2200" dirty="0">
                <a:solidFill>
                  <a:prstClr val="black"/>
                </a:solidFill>
                <a:latin typeface="Arial"/>
              </a:rPr>
              <a:t>Variability in timing of outcome assessment, with uncertain relevance of short-term outcomes and limited evidence on long-term outcomes</a:t>
            </a:r>
          </a:p>
          <a:p>
            <a:pPr marL="285744" indent="-285744" defTabSz="914377">
              <a:buFont typeface="Arial" panose="020B0604020202020204" pitchFamily="34" charset="0"/>
              <a:buChar char="•"/>
            </a:pPr>
            <a:r>
              <a:rPr lang="en-US" sz="2200" dirty="0">
                <a:solidFill>
                  <a:prstClr val="black"/>
                </a:solidFill>
                <a:latin typeface="Arial"/>
              </a:rPr>
              <a:t>Defining magnitude of benefits; almost all interventions for chronic pain have effects below proposed Minimum Clinically Important Difference (MCID)</a:t>
            </a:r>
          </a:p>
          <a:p>
            <a:pPr marL="285744" indent="-285744" defTabSz="914377">
              <a:buFont typeface="Arial" panose="020B0604020202020204" pitchFamily="34" charset="0"/>
              <a:buChar char="•"/>
            </a:pPr>
            <a:r>
              <a:rPr lang="en-US" sz="2200" dirty="0">
                <a:solidFill>
                  <a:prstClr val="black"/>
                </a:solidFill>
                <a:latin typeface="Arial"/>
              </a:rPr>
              <a:t>Limited evidence on outcomes other than pain and function</a:t>
            </a:r>
          </a:p>
          <a:p>
            <a:pPr marL="285744" indent="-285744" defTabSz="914377">
              <a:buFont typeface="Arial" panose="020B0604020202020204" pitchFamily="34" charset="0"/>
              <a:buChar char="•"/>
            </a:pPr>
            <a:r>
              <a:rPr lang="en-US" sz="2200" dirty="0">
                <a:solidFill>
                  <a:prstClr val="black"/>
                </a:solidFill>
                <a:latin typeface="Arial"/>
              </a:rPr>
              <a:t>Evaluation of selected populations in trials</a:t>
            </a:r>
          </a:p>
          <a:p>
            <a:pPr marL="285744" indent="-285744" defTabSz="914377">
              <a:buFont typeface="Arial" panose="020B0604020202020204" pitchFamily="34" charset="0"/>
              <a:buChar char="•"/>
            </a:pPr>
            <a:r>
              <a:rPr lang="en-US" sz="2200" dirty="0">
                <a:solidFill>
                  <a:prstClr val="black"/>
                </a:solidFill>
                <a:latin typeface="Arial"/>
              </a:rPr>
              <a:t>Presentation of a very large number of results</a:t>
            </a:r>
          </a:p>
          <a:p>
            <a:pPr marL="285744" indent="-285744" defTabSz="914377">
              <a:buFont typeface="Arial" panose="020B0604020202020204" pitchFamily="34" charset="0"/>
              <a:buChar char="•"/>
            </a:pPr>
            <a:endParaRPr lang="en-US" sz="2200" dirty="0">
              <a:solidFill>
                <a:prstClr val="black"/>
              </a:solidFill>
              <a:latin typeface="Arial"/>
            </a:endParaRPr>
          </a:p>
        </p:txBody>
      </p:sp>
    </p:spTree>
    <p:extLst>
      <p:ext uri="{BB962C8B-B14F-4D97-AF65-F5344CB8AC3E}">
        <p14:creationId xmlns:p14="http://schemas.microsoft.com/office/powerpoint/2010/main" val="21051854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61DA8-5B10-0D01-118D-0DEF289B365F}"/>
              </a:ext>
            </a:extLst>
          </p:cNvPr>
          <p:cNvSpPr>
            <a:spLocks noGrp="1"/>
          </p:cNvSpPr>
          <p:nvPr>
            <p:ph type="title"/>
          </p:nvPr>
        </p:nvSpPr>
        <p:spPr/>
        <p:txBody>
          <a:bodyPr>
            <a:normAutofit fontScale="90000"/>
          </a:bodyPr>
          <a:lstStyle/>
          <a:p>
            <a:r>
              <a:rPr lang="en-US" dirty="0"/>
              <a:t>Analytic Framework</a:t>
            </a:r>
          </a:p>
        </p:txBody>
      </p:sp>
      <p:sp>
        <p:nvSpPr>
          <p:cNvPr id="4" name="Slide Number Placeholder 3">
            <a:extLst>
              <a:ext uri="{FF2B5EF4-FFF2-40B4-BE49-F238E27FC236}">
                <a16:creationId xmlns:a16="http://schemas.microsoft.com/office/drawing/2014/main" id="{904C60A7-895E-4CEB-0E9D-4B2066C78479}"/>
              </a:ext>
            </a:extLst>
          </p:cNvPr>
          <p:cNvSpPr>
            <a:spLocks noGrp="1"/>
          </p:cNvSpPr>
          <p:nvPr>
            <p:ph type="sldNum" sz="quarter" idx="10"/>
          </p:nvPr>
        </p:nvSpPr>
        <p:spPr/>
        <p:txBody>
          <a:bodyPr/>
          <a:lstStyle/>
          <a:p>
            <a:pPr defTabSz="914377"/>
            <a:fld id="{85F5B7A5-34A7-4AB0-A34F-A4DF2002FA98}" type="slidenum">
              <a:rPr lang="en-US">
                <a:solidFill>
                  <a:prstClr val="black">
                    <a:tint val="75000"/>
                  </a:prstClr>
                </a:solidFill>
                <a:latin typeface="Arial"/>
              </a:rPr>
              <a:pPr defTabSz="914377"/>
              <a:t>11</a:t>
            </a:fld>
            <a:endParaRPr lang="en-US" dirty="0">
              <a:solidFill>
                <a:prstClr val="black">
                  <a:tint val="75000"/>
                </a:prstClr>
              </a:solidFill>
              <a:latin typeface="Arial"/>
            </a:endParaRPr>
          </a:p>
        </p:txBody>
      </p:sp>
      <p:pic>
        <p:nvPicPr>
          <p:cNvPr id="9" name="Picture 8" descr="Figure 1, referred to as the analytical framework, depicts the Key Questions addressed in this review.  To the left is a description of the population of interest to this report which is adults (including pregnant or breastfeeding women) suffering from one of five common chronic pain conditions: low back pain, neck pain, osteoarthritis, fibromyalgia, or tension headache. An arrow goes from the population on the left to a box on the right that delineates the primary (function/disability/pain interference, pain) and secondary outcomes of interest (psychological distress, quality of life, opioid use, sleep, healthcare utilization); also, there is separate arrow that branches off the center arrow and points to a box addressing intervention-related harms. Above this primary arrow line is a list of the interventions of interest (exercise, psychological therapies, physical modalities, manual therapies, mindfulness and mind-body practices, acupuncture, multidisciplinary rehabilitation [includes functional restoration training]). The effect that these interventions have on the outcomes on the right for each chronic pain condition of interest on the left is the basis of Key Questions 1-5.  Key Question 6 is depicting by an arrow connecting patient characteristics such as age, sex, comorbidities, and nociplasticity to the population of interest on the left indicating that certain demographic or clinical variables may modify the effect of the intervention.">
            <a:extLst>
              <a:ext uri="{FF2B5EF4-FFF2-40B4-BE49-F238E27FC236}">
                <a16:creationId xmlns:a16="http://schemas.microsoft.com/office/drawing/2014/main" id="{E45E4565-A3DF-42F7-AF33-12F1E377A3A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1143000"/>
            <a:ext cx="10363200" cy="4792317"/>
          </a:xfrm>
          <a:prstGeom prst="rect">
            <a:avLst/>
          </a:prstGeom>
          <a:noFill/>
          <a:ln>
            <a:noFill/>
          </a:ln>
        </p:spPr>
      </p:pic>
      <p:sp>
        <p:nvSpPr>
          <p:cNvPr id="10" name="TextBox 9">
            <a:extLst>
              <a:ext uri="{FF2B5EF4-FFF2-40B4-BE49-F238E27FC236}">
                <a16:creationId xmlns:a16="http://schemas.microsoft.com/office/drawing/2014/main" id="{057072D5-C2BF-4744-AADE-96A8A2FA8AF1}"/>
              </a:ext>
            </a:extLst>
          </p:cNvPr>
          <p:cNvSpPr txBox="1"/>
          <p:nvPr/>
        </p:nvSpPr>
        <p:spPr>
          <a:xfrm>
            <a:off x="7543800" y="5105400"/>
            <a:ext cx="4038600" cy="1569660"/>
          </a:xfrm>
          <a:prstGeom prst="rect">
            <a:avLst/>
          </a:prstGeom>
          <a:noFill/>
        </p:spPr>
        <p:txBody>
          <a:bodyPr wrap="square" rtlCol="0">
            <a:spAutoFit/>
          </a:bodyPr>
          <a:lstStyle/>
          <a:p>
            <a:pPr defTabSz="914377"/>
            <a:r>
              <a:rPr lang="en-US" sz="1600" dirty="0">
                <a:solidFill>
                  <a:prstClr val="black"/>
                </a:solidFill>
                <a:latin typeface="Arial"/>
              </a:rPr>
              <a:t>Note: Restricted to studies that assessed outcomes </a:t>
            </a:r>
            <a:r>
              <a:rPr lang="en-US" sz="1600" dirty="0">
                <a:solidFill>
                  <a:prstClr val="black"/>
                </a:solidFill>
                <a:latin typeface="Arial"/>
                <a:ea typeface="Noto Serif" panose="02020600060500020200" pitchFamily="18" charset="0"/>
                <a:cs typeface="Noto Serif" panose="02020600060500020200" pitchFamily="18" charset="0"/>
              </a:rPr>
              <a:t>≥1 m after completing treatment or </a:t>
            </a:r>
            <a:r>
              <a:rPr lang="en-US" sz="1600" dirty="0">
                <a:solidFill>
                  <a:prstClr val="black"/>
                </a:solidFill>
                <a:latin typeface="Noto Serif" panose="02020600060500020200" pitchFamily="18" charset="0"/>
                <a:ea typeface="Noto Serif" panose="02020600060500020200" pitchFamily="18" charset="0"/>
                <a:cs typeface="Noto Serif" panose="02020600060500020200" pitchFamily="18" charset="0"/>
              </a:rPr>
              <a:t>≥</a:t>
            </a:r>
            <a:r>
              <a:rPr lang="en-US" sz="1600" dirty="0">
                <a:solidFill>
                  <a:prstClr val="black"/>
                </a:solidFill>
                <a:latin typeface="Arial"/>
                <a:ea typeface="Noto Serif" panose="02020600060500020200" pitchFamily="18" charset="0"/>
                <a:cs typeface="Noto Serif" panose="02020600060500020200" pitchFamily="18" charset="0"/>
              </a:rPr>
              <a:t>6 m after starting treatment; outcomes assessed at short- (1 to &lt;6 m), intermediate- (</a:t>
            </a:r>
            <a:r>
              <a:rPr lang="en-US" sz="1600" dirty="0">
                <a:solidFill>
                  <a:prstClr val="black"/>
                </a:solidFill>
                <a:latin typeface="Noto Serif" panose="02020600060500020200" pitchFamily="18" charset="0"/>
                <a:ea typeface="Noto Serif" panose="02020600060500020200" pitchFamily="18" charset="0"/>
                <a:cs typeface="Noto Serif" panose="02020600060500020200" pitchFamily="18" charset="0"/>
              </a:rPr>
              <a:t>≥</a:t>
            </a:r>
            <a:r>
              <a:rPr lang="en-US" sz="1600" dirty="0">
                <a:solidFill>
                  <a:prstClr val="black"/>
                </a:solidFill>
                <a:latin typeface="Arial"/>
                <a:ea typeface="Noto Serif" panose="02020600060500020200" pitchFamily="18" charset="0"/>
                <a:cs typeface="Noto Serif" panose="02020600060500020200" pitchFamily="18" charset="0"/>
              </a:rPr>
              <a:t>6 to &lt;12 m), and long-term (</a:t>
            </a:r>
            <a:r>
              <a:rPr lang="en-US" sz="1600" dirty="0">
                <a:solidFill>
                  <a:prstClr val="black"/>
                </a:solidFill>
                <a:latin typeface="Noto Serif" panose="02020600060500020200" pitchFamily="18" charset="0"/>
                <a:ea typeface="Noto Serif" panose="02020600060500020200" pitchFamily="18" charset="0"/>
                <a:cs typeface="Noto Serif" panose="02020600060500020200" pitchFamily="18" charset="0"/>
              </a:rPr>
              <a:t>≥</a:t>
            </a:r>
            <a:r>
              <a:rPr lang="en-US" sz="1600" dirty="0">
                <a:solidFill>
                  <a:prstClr val="black"/>
                </a:solidFill>
                <a:latin typeface="Arial"/>
                <a:ea typeface="Noto Serif" panose="02020600060500020200" pitchFamily="18" charset="0"/>
                <a:cs typeface="Noto Serif" panose="02020600060500020200" pitchFamily="18" charset="0"/>
              </a:rPr>
              <a:t>12 m)</a:t>
            </a:r>
            <a:endParaRPr lang="en-US" sz="1600" dirty="0">
              <a:solidFill>
                <a:prstClr val="black"/>
              </a:solidFill>
              <a:latin typeface="Arial"/>
            </a:endParaRPr>
          </a:p>
        </p:txBody>
      </p:sp>
      <p:sp>
        <p:nvSpPr>
          <p:cNvPr id="11" name="TextBox 10">
            <a:extLst>
              <a:ext uri="{FF2B5EF4-FFF2-40B4-BE49-F238E27FC236}">
                <a16:creationId xmlns:a16="http://schemas.microsoft.com/office/drawing/2014/main" id="{77E5BD3E-32CD-41F6-A8C5-22DD812B0FEF}"/>
              </a:ext>
            </a:extLst>
          </p:cNvPr>
          <p:cNvSpPr txBox="1"/>
          <p:nvPr/>
        </p:nvSpPr>
        <p:spPr>
          <a:xfrm>
            <a:off x="381000" y="5984867"/>
            <a:ext cx="6934200" cy="584775"/>
          </a:xfrm>
          <a:prstGeom prst="rect">
            <a:avLst/>
          </a:prstGeom>
          <a:noFill/>
        </p:spPr>
        <p:txBody>
          <a:bodyPr wrap="square" rtlCol="0">
            <a:spAutoFit/>
          </a:bodyPr>
          <a:lstStyle/>
          <a:p>
            <a:pPr defTabSz="914377"/>
            <a:r>
              <a:rPr lang="en-US" sz="1600" dirty="0">
                <a:solidFill>
                  <a:prstClr val="black"/>
                </a:solidFill>
                <a:latin typeface="Arial"/>
              </a:rPr>
              <a:t>KQ 1-5 evaluated benefits and harms for each condition versus nonactive controls, pharmacological therapies, and exercise or biofeedback (for HA)</a:t>
            </a:r>
          </a:p>
        </p:txBody>
      </p:sp>
    </p:spTree>
    <p:extLst>
      <p:ext uri="{BB962C8B-B14F-4D97-AF65-F5344CB8AC3E}">
        <p14:creationId xmlns:p14="http://schemas.microsoft.com/office/powerpoint/2010/main" val="36351665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61DA8-5B10-0D01-118D-0DEF289B365F}"/>
              </a:ext>
            </a:extLst>
          </p:cNvPr>
          <p:cNvSpPr>
            <a:spLocks noGrp="1"/>
          </p:cNvSpPr>
          <p:nvPr>
            <p:ph type="title"/>
          </p:nvPr>
        </p:nvSpPr>
        <p:spPr/>
        <p:txBody>
          <a:bodyPr>
            <a:normAutofit fontScale="90000"/>
          </a:bodyPr>
          <a:lstStyle/>
          <a:p>
            <a:r>
              <a:rPr lang="en-US" dirty="0"/>
              <a:t>Defining Magnitude of Effects</a:t>
            </a:r>
          </a:p>
        </p:txBody>
      </p:sp>
      <p:sp>
        <p:nvSpPr>
          <p:cNvPr id="4" name="Slide Number Placeholder 3">
            <a:extLst>
              <a:ext uri="{FF2B5EF4-FFF2-40B4-BE49-F238E27FC236}">
                <a16:creationId xmlns:a16="http://schemas.microsoft.com/office/drawing/2014/main" id="{904C60A7-895E-4CEB-0E9D-4B2066C78479}"/>
              </a:ext>
            </a:extLst>
          </p:cNvPr>
          <p:cNvSpPr>
            <a:spLocks noGrp="1"/>
          </p:cNvSpPr>
          <p:nvPr>
            <p:ph type="sldNum" sz="quarter" idx="10"/>
          </p:nvPr>
        </p:nvSpPr>
        <p:spPr/>
        <p:txBody>
          <a:bodyPr/>
          <a:lstStyle/>
          <a:p>
            <a:pPr defTabSz="914377"/>
            <a:fld id="{85F5B7A5-34A7-4AB0-A34F-A4DF2002FA98}" type="slidenum">
              <a:rPr lang="en-US">
                <a:solidFill>
                  <a:prstClr val="black">
                    <a:tint val="75000"/>
                  </a:prstClr>
                </a:solidFill>
                <a:latin typeface="Arial"/>
              </a:rPr>
              <a:pPr defTabSz="914377"/>
              <a:t>12</a:t>
            </a:fld>
            <a:endParaRPr lang="en-US" dirty="0">
              <a:solidFill>
                <a:prstClr val="black">
                  <a:tint val="75000"/>
                </a:prstClr>
              </a:solidFill>
              <a:latin typeface="Arial"/>
            </a:endParaRPr>
          </a:p>
        </p:txBody>
      </p:sp>
      <p:graphicFrame>
        <p:nvGraphicFramePr>
          <p:cNvPr id="8" name="Content Placeholder 1">
            <a:extLst>
              <a:ext uri="{FF2B5EF4-FFF2-40B4-BE49-F238E27FC236}">
                <a16:creationId xmlns:a16="http://schemas.microsoft.com/office/drawing/2014/main" id="{60E095E7-076F-4EAF-8815-8FA3CBA51B38}"/>
              </a:ext>
            </a:extLst>
          </p:cNvPr>
          <p:cNvGraphicFramePr>
            <a:graphicFrameLocks/>
          </p:cNvGraphicFramePr>
          <p:nvPr>
            <p:extLst>
              <p:ext uri="{D42A27DB-BD31-4B8C-83A1-F6EECF244321}">
                <p14:modId xmlns:p14="http://schemas.microsoft.com/office/powerpoint/2010/main" val="2780508790"/>
              </p:ext>
            </p:extLst>
          </p:nvPr>
        </p:nvGraphicFramePr>
        <p:xfrm>
          <a:off x="457199" y="1287809"/>
          <a:ext cx="10896599" cy="5029197"/>
        </p:xfrm>
        <a:graphic>
          <a:graphicData uri="http://schemas.openxmlformats.org/drawingml/2006/table">
            <a:tbl>
              <a:tblPr/>
              <a:tblGrid>
                <a:gridCol w="1242595">
                  <a:extLst>
                    <a:ext uri="{9D8B030D-6E8A-4147-A177-3AD203B41FA5}">
                      <a16:colId xmlns:a16="http://schemas.microsoft.com/office/drawing/2014/main" val="20000"/>
                    </a:ext>
                  </a:extLst>
                </a:gridCol>
                <a:gridCol w="3156033">
                  <a:extLst>
                    <a:ext uri="{9D8B030D-6E8A-4147-A177-3AD203B41FA5}">
                      <a16:colId xmlns:a16="http://schemas.microsoft.com/office/drawing/2014/main" val="20001"/>
                    </a:ext>
                  </a:extLst>
                </a:gridCol>
                <a:gridCol w="3398939">
                  <a:extLst>
                    <a:ext uri="{9D8B030D-6E8A-4147-A177-3AD203B41FA5}">
                      <a16:colId xmlns:a16="http://schemas.microsoft.com/office/drawing/2014/main" val="20002"/>
                    </a:ext>
                  </a:extLst>
                </a:gridCol>
                <a:gridCol w="3099032">
                  <a:extLst>
                    <a:ext uri="{9D8B030D-6E8A-4147-A177-3AD203B41FA5}">
                      <a16:colId xmlns:a16="http://schemas.microsoft.com/office/drawing/2014/main" val="20003"/>
                    </a:ext>
                  </a:extLst>
                </a:gridCol>
              </a:tblGrid>
              <a:tr h="513248">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gn="l" defTabSz="914400" rtl="0" eaLnBrk="1" latinLnBrk="0" hangingPunct="1">
                        <a:lnSpc>
                          <a:spcPct val="115000"/>
                        </a:lnSpc>
                        <a:spcBef>
                          <a:spcPts val="0"/>
                        </a:spcBef>
                        <a:spcAft>
                          <a:spcPts val="0"/>
                        </a:spcAft>
                      </a:pPr>
                      <a:r>
                        <a:rPr lang="en-US" sz="1500" b="1" kern="1200" dirty="0">
                          <a:solidFill>
                            <a:srgbClr val="221E1F"/>
                          </a:solidFill>
                          <a:effectLst/>
                          <a:latin typeface="+mn-lt"/>
                          <a:ea typeface="Calibri"/>
                          <a:cs typeface="BOGBK D+ Avenir Next LT Pro"/>
                        </a:rPr>
                        <a:t> Outcome</a:t>
                      </a:r>
                      <a:endParaRPr lang="en-US" sz="1500" b="1" kern="1200" dirty="0">
                        <a:solidFill>
                          <a:srgbClr val="221E1F"/>
                        </a:solidFill>
                        <a:effectLst/>
                        <a:latin typeface="+mn-lt"/>
                        <a:ea typeface="Calibri"/>
                        <a:cs typeface="BOGCA O+ Acta"/>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b="1" dirty="0">
                          <a:solidFill>
                            <a:srgbClr val="221E1F"/>
                          </a:solidFill>
                          <a:effectLst/>
                          <a:latin typeface="+mn-lt"/>
                          <a:ea typeface="Calibri"/>
                          <a:cs typeface="BOGBK D+ Avenir Next LT Pro"/>
                        </a:rPr>
                        <a:t>Slight/Small </a:t>
                      </a:r>
                      <a:endParaRPr lang="en-US" sz="1500" dirty="0">
                        <a:solidFill>
                          <a:srgbClr val="000000"/>
                        </a:solidFill>
                        <a:effectLst/>
                        <a:latin typeface="+mn-lt"/>
                        <a:ea typeface="Calibri"/>
                        <a:cs typeface="BOGCA O+ Acta"/>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F7D43">
                        <a:lumMod val="20000"/>
                        <a:lumOff val="8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b="1" dirty="0">
                          <a:solidFill>
                            <a:srgbClr val="221E1F"/>
                          </a:solidFill>
                          <a:effectLst/>
                          <a:latin typeface="+mn-lt"/>
                          <a:ea typeface="Calibri"/>
                          <a:cs typeface="BOGBK D+ Avenir Next LT Pro"/>
                        </a:rPr>
                        <a:t>Moderate </a:t>
                      </a:r>
                      <a:endParaRPr lang="en-US" sz="1500" dirty="0">
                        <a:solidFill>
                          <a:srgbClr val="000000"/>
                        </a:solidFill>
                        <a:effectLst/>
                        <a:latin typeface="+mn-lt"/>
                        <a:ea typeface="Calibri"/>
                        <a:cs typeface="BOGCA O+ Acta"/>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68A4B">
                        <a:lumMod val="40000"/>
                        <a:lumOff val="6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b="1" dirty="0">
                          <a:solidFill>
                            <a:srgbClr val="221E1F"/>
                          </a:solidFill>
                          <a:effectLst/>
                          <a:latin typeface="+mn-lt"/>
                          <a:ea typeface="Calibri"/>
                          <a:cs typeface="BOGBK D+ Avenir Next LT Pro"/>
                        </a:rPr>
                        <a:t>Large/Substantial </a:t>
                      </a:r>
                      <a:endParaRPr lang="en-US" sz="1500" dirty="0">
                        <a:solidFill>
                          <a:srgbClr val="000000"/>
                        </a:solidFill>
                        <a:effectLst/>
                        <a:latin typeface="+mn-lt"/>
                        <a:ea typeface="Calibri"/>
                        <a:cs typeface="BOGCA O+ Acta"/>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68A4B">
                        <a:lumMod val="60000"/>
                        <a:lumOff val="40000"/>
                      </a:srgbClr>
                    </a:solidFill>
                  </a:tcPr>
                </a:tc>
                <a:extLst>
                  <a:ext uri="{0D108BD9-81ED-4DB2-BD59-A6C34878D82A}">
                    <a16:rowId xmlns:a16="http://schemas.microsoft.com/office/drawing/2014/main" val="10000"/>
                  </a:ext>
                </a:extLst>
              </a:tr>
              <a:tr h="701115">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b="1" dirty="0">
                          <a:solidFill>
                            <a:srgbClr val="221E1F"/>
                          </a:solidFill>
                          <a:effectLst/>
                          <a:latin typeface="+mn-lt"/>
                          <a:ea typeface="Calibri"/>
                          <a:cs typeface="BOGBK D+ Avenir Next LT Pro"/>
                        </a:rPr>
                        <a:t>Pain</a:t>
                      </a:r>
                      <a:endParaRPr lang="en-US" sz="1500" dirty="0">
                        <a:solidFill>
                          <a:srgbClr val="000000"/>
                        </a:solidFill>
                        <a:effectLst/>
                        <a:latin typeface="+mn-lt"/>
                        <a:ea typeface="Calibri"/>
                        <a:cs typeface="BOGCA O+ Acta"/>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rgbClr val="336699">
                        <a:lumMod val="40000"/>
                        <a:lumOff val="6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5–10 points on 0- to 100-point VAS or equivalent</a:t>
                      </a:r>
                      <a:endParaRPr lang="en-US" sz="1500" dirty="0">
                        <a:solidFill>
                          <a:srgbClr val="000000"/>
                        </a:solidFill>
                        <a:effectLst/>
                        <a:latin typeface="+mn-lt"/>
                        <a:ea typeface="Calibri"/>
                        <a:cs typeface="BOGCA O+ Acta"/>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rgbClr val="3F7D43">
                        <a:lumMod val="20000"/>
                        <a:lumOff val="8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&gt;10–20 points on 0- to 100-point VAS or equivalent</a:t>
                      </a:r>
                      <a:endParaRPr lang="en-US" sz="1500" dirty="0">
                        <a:solidFill>
                          <a:srgbClr val="000000"/>
                        </a:solidFill>
                        <a:effectLst/>
                        <a:latin typeface="+mn-lt"/>
                        <a:ea typeface="Calibri"/>
                        <a:cs typeface="BOGCA O+ Acta"/>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rgbClr val="468A4B">
                        <a:lumMod val="40000"/>
                        <a:lumOff val="6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&gt;20 points on 0- to 100-point VAS or equivalent</a:t>
                      </a:r>
                      <a:endParaRPr lang="en-US" sz="1500" dirty="0">
                        <a:solidFill>
                          <a:srgbClr val="000000"/>
                        </a:solidFill>
                        <a:effectLst/>
                        <a:latin typeface="+mn-lt"/>
                        <a:ea typeface="Calibri"/>
                        <a:cs typeface="BOGCA O+ Acta"/>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rgbClr val="468A4B">
                        <a:lumMod val="60000"/>
                        <a:lumOff val="40000"/>
                      </a:srgbClr>
                    </a:solidFill>
                  </a:tcPr>
                </a:tc>
                <a:extLst>
                  <a:ext uri="{0D108BD9-81ED-4DB2-BD59-A6C34878D82A}">
                    <a16:rowId xmlns:a16="http://schemas.microsoft.com/office/drawing/2014/main" val="10001"/>
                  </a:ext>
                </a:extLst>
              </a:tr>
              <a:tr h="701115">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 </a:t>
                      </a:r>
                      <a:endParaRPr lang="en-US" sz="1500" dirty="0">
                        <a:solidFill>
                          <a:srgbClr val="000000"/>
                        </a:solidFill>
                        <a:effectLst/>
                        <a:latin typeface="+mn-lt"/>
                        <a:ea typeface="Calibri"/>
                        <a:cs typeface="BOGCA O+ Acta"/>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36699">
                        <a:lumMod val="40000"/>
                        <a:lumOff val="6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0.5–1.0 points on 0-10-point NRS or equivalent </a:t>
                      </a:r>
                      <a:endParaRPr lang="en-US" sz="1500" dirty="0">
                        <a:solidFill>
                          <a:srgbClr val="000000"/>
                        </a:solidFill>
                        <a:effectLst/>
                        <a:latin typeface="+mn-lt"/>
                        <a:ea typeface="Calibri"/>
                        <a:cs typeface="BOGCA O+ Acta"/>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F7D43">
                        <a:lumMod val="20000"/>
                        <a:lumOff val="8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&gt;1–2 points on 0- to 10-point NRS or equivalent </a:t>
                      </a:r>
                      <a:endParaRPr lang="en-US" sz="1500" dirty="0">
                        <a:solidFill>
                          <a:srgbClr val="000000"/>
                        </a:solidFill>
                        <a:effectLst/>
                        <a:latin typeface="+mn-lt"/>
                        <a:ea typeface="Calibri"/>
                        <a:cs typeface="BOGCA O+ Acta"/>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68A4B">
                        <a:lumMod val="40000"/>
                        <a:lumOff val="6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&gt;2 points on 0- to 10-point NRS or equivalent </a:t>
                      </a:r>
                      <a:endParaRPr lang="en-US" sz="1500" dirty="0">
                        <a:solidFill>
                          <a:srgbClr val="000000"/>
                        </a:solidFill>
                        <a:effectLst/>
                        <a:latin typeface="+mn-lt"/>
                        <a:ea typeface="Calibri"/>
                        <a:cs typeface="BOGCA O+ Acta"/>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68A4B">
                        <a:lumMod val="60000"/>
                        <a:lumOff val="40000"/>
                      </a:srgbClr>
                    </a:solidFill>
                  </a:tcPr>
                </a:tc>
                <a:extLst>
                  <a:ext uri="{0D108BD9-81ED-4DB2-BD59-A6C34878D82A}">
                    <a16:rowId xmlns:a16="http://schemas.microsoft.com/office/drawing/2014/main" val="10002"/>
                  </a:ext>
                </a:extLst>
              </a:tr>
              <a:tr h="701115">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b="1" dirty="0">
                          <a:solidFill>
                            <a:srgbClr val="221E1F"/>
                          </a:solidFill>
                          <a:effectLst/>
                          <a:latin typeface="+mn-lt"/>
                          <a:ea typeface="Calibri"/>
                          <a:cs typeface="BOGBK D+ Avenir Next LT Pro"/>
                        </a:rPr>
                        <a:t>Function</a:t>
                      </a:r>
                      <a:endParaRPr lang="en-US" sz="1500" dirty="0">
                        <a:solidFill>
                          <a:srgbClr val="000000"/>
                        </a:solidFill>
                        <a:effectLst/>
                        <a:latin typeface="+mn-lt"/>
                        <a:ea typeface="Calibri"/>
                        <a:cs typeface="BOGCA O+ Acta"/>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rgbClr val="336699">
                        <a:lumMod val="40000"/>
                        <a:lumOff val="6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5–10 points on ODI, WOMAC, KOOS, NPQ, FIQ Total  </a:t>
                      </a:r>
                      <a:endParaRPr lang="en-US" sz="1500" dirty="0">
                        <a:solidFill>
                          <a:srgbClr val="000000"/>
                        </a:solidFill>
                        <a:effectLst/>
                        <a:latin typeface="+mn-lt"/>
                        <a:ea typeface="Calibri"/>
                        <a:cs typeface="BOGCA O+ Acta"/>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rgbClr val="3F7D43">
                        <a:lumMod val="20000"/>
                        <a:lumOff val="8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&gt;10–20 points </a:t>
                      </a:r>
                      <a:endParaRPr lang="en-US" sz="1500" dirty="0">
                        <a:solidFill>
                          <a:srgbClr val="000000"/>
                        </a:solidFill>
                        <a:effectLst/>
                        <a:latin typeface="+mn-lt"/>
                        <a:ea typeface="Calibri"/>
                        <a:cs typeface="BOGCA O+ Acta"/>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rgbClr val="468A4B">
                        <a:lumMod val="40000"/>
                        <a:lumOff val="6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&gt;20 points </a:t>
                      </a:r>
                      <a:endParaRPr lang="en-US" sz="1500" dirty="0">
                        <a:solidFill>
                          <a:srgbClr val="000000"/>
                        </a:solidFill>
                        <a:effectLst/>
                        <a:latin typeface="+mn-lt"/>
                        <a:ea typeface="Calibri"/>
                        <a:cs typeface="BOGCA O+ Acta"/>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rgbClr val="468A4B">
                        <a:lumMod val="60000"/>
                        <a:lumOff val="40000"/>
                      </a:srgbClr>
                    </a:solidFill>
                  </a:tcPr>
                </a:tc>
                <a:extLst>
                  <a:ext uri="{0D108BD9-81ED-4DB2-BD59-A6C34878D82A}">
                    <a16:rowId xmlns:a16="http://schemas.microsoft.com/office/drawing/2014/main" val="10003"/>
                  </a:ext>
                </a:extLst>
              </a:tr>
              <a:tr h="701115">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 </a:t>
                      </a:r>
                      <a:endParaRPr lang="en-US" sz="1500" dirty="0">
                        <a:solidFill>
                          <a:srgbClr val="000000"/>
                        </a:solidFill>
                        <a:effectLst/>
                        <a:latin typeface="+mn-lt"/>
                        <a:ea typeface="Calibri"/>
                        <a:cs typeface="BOGCA O+ Acta"/>
                      </a:endParaRPr>
                    </a:p>
                  </a:txBody>
                  <a:tcPr marL="68580" marR="68580" marT="0" marB="0">
                    <a:lnL>
                      <a:noFill/>
                    </a:lnL>
                    <a:lnR>
                      <a:noFill/>
                    </a:lnR>
                    <a:lnT>
                      <a:noFill/>
                    </a:lnT>
                    <a:lnB>
                      <a:noFill/>
                    </a:lnB>
                    <a:lnTlToBr w="12700" cmpd="sng">
                      <a:noFill/>
                      <a:prstDash val="solid"/>
                    </a:lnTlToBr>
                    <a:lnBlToTr w="12700" cmpd="sng">
                      <a:noFill/>
                      <a:prstDash val="solid"/>
                    </a:lnBlToTr>
                    <a:solidFill>
                      <a:srgbClr val="336699">
                        <a:lumMod val="40000"/>
                        <a:lumOff val="6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1–2 points on RDQ, Lequesne Index</a:t>
                      </a:r>
                      <a:endParaRPr lang="en-US" sz="1500" dirty="0">
                        <a:solidFill>
                          <a:srgbClr val="000000"/>
                        </a:solidFill>
                        <a:effectLst/>
                        <a:latin typeface="+mn-lt"/>
                        <a:ea typeface="Calibri"/>
                        <a:cs typeface="BOGCA O+ Acta"/>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3F7D43">
                        <a:lumMod val="20000"/>
                        <a:lumOff val="8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&gt;2–5 points </a:t>
                      </a:r>
                      <a:endParaRPr lang="en-US" sz="1500" dirty="0">
                        <a:solidFill>
                          <a:srgbClr val="000000"/>
                        </a:solidFill>
                        <a:effectLst/>
                        <a:latin typeface="+mn-lt"/>
                        <a:ea typeface="Calibri"/>
                        <a:cs typeface="BOGCA O+ Acta"/>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468A4B">
                        <a:lumMod val="40000"/>
                        <a:lumOff val="6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&gt;5 points </a:t>
                      </a:r>
                      <a:endParaRPr lang="en-US" sz="1500" dirty="0">
                        <a:solidFill>
                          <a:srgbClr val="000000"/>
                        </a:solidFill>
                        <a:effectLst/>
                        <a:latin typeface="+mn-lt"/>
                        <a:ea typeface="Calibri"/>
                        <a:cs typeface="BOGCA O+ Acta"/>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468A4B">
                        <a:lumMod val="60000"/>
                        <a:lumOff val="40000"/>
                      </a:srgbClr>
                    </a:solidFill>
                  </a:tcPr>
                </a:tc>
                <a:extLst>
                  <a:ext uri="{0D108BD9-81ED-4DB2-BD59-A6C34878D82A}">
                    <a16:rowId xmlns:a16="http://schemas.microsoft.com/office/drawing/2014/main" val="10004"/>
                  </a:ext>
                </a:extLst>
              </a:tr>
              <a:tr h="505187">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 </a:t>
                      </a:r>
                      <a:endParaRPr lang="en-US" sz="1500" dirty="0">
                        <a:solidFill>
                          <a:srgbClr val="000000"/>
                        </a:solidFill>
                        <a:effectLst/>
                        <a:latin typeface="+mn-lt"/>
                        <a:ea typeface="Calibri"/>
                        <a:cs typeface="BOGCA O+ Acta"/>
                      </a:endParaRPr>
                    </a:p>
                  </a:txBody>
                  <a:tcPr marL="68580" marR="68580" marT="0" marB="0">
                    <a:lnL>
                      <a:noFill/>
                    </a:lnL>
                    <a:lnR>
                      <a:noFill/>
                    </a:lnR>
                    <a:lnT>
                      <a:noFill/>
                    </a:lnT>
                    <a:lnB>
                      <a:noFill/>
                    </a:lnB>
                    <a:lnTlToBr w="12700" cmpd="sng">
                      <a:noFill/>
                      <a:prstDash val="solid"/>
                    </a:lnTlToBr>
                    <a:lnBlToTr w="12700" cmpd="sng">
                      <a:noFill/>
                      <a:prstDash val="solid"/>
                    </a:lnBlToTr>
                    <a:solidFill>
                      <a:srgbClr val="336699">
                        <a:lumMod val="40000"/>
                        <a:lumOff val="6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7.5</a:t>
                      </a:r>
                      <a:r>
                        <a:rPr lang="en-US" sz="1500" kern="1200" dirty="0">
                          <a:solidFill>
                            <a:srgbClr val="221E1F"/>
                          </a:solidFill>
                          <a:effectLst/>
                          <a:latin typeface="Arial"/>
                          <a:ea typeface="Calibri"/>
                          <a:cs typeface="BOGBK I+ Avenir Next LT Pro"/>
                        </a:rPr>
                        <a:t>–</a:t>
                      </a:r>
                      <a:r>
                        <a:rPr lang="en-US" sz="1500" dirty="0">
                          <a:solidFill>
                            <a:srgbClr val="221E1F"/>
                          </a:solidFill>
                          <a:effectLst/>
                          <a:latin typeface="+mn-lt"/>
                          <a:ea typeface="Calibri"/>
                          <a:cs typeface="BOGBK I+ Avenir Next LT Pro"/>
                        </a:rPr>
                        <a:t>10 points on the NDI</a:t>
                      </a:r>
                      <a:endParaRPr lang="en-US" sz="1500" dirty="0">
                        <a:solidFill>
                          <a:srgbClr val="000000"/>
                        </a:solidFill>
                        <a:effectLst/>
                        <a:latin typeface="+mn-lt"/>
                        <a:ea typeface="Calibri"/>
                        <a:cs typeface="BOGCA O+ Acta"/>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3F7D43">
                        <a:lumMod val="20000"/>
                        <a:lumOff val="8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&gt;10</a:t>
                      </a:r>
                      <a:r>
                        <a:rPr lang="en-US" sz="1500" kern="1200" dirty="0">
                          <a:solidFill>
                            <a:srgbClr val="221E1F"/>
                          </a:solidFill>
                          <a:effectLst/>
                          <a:latin typeface="Arial"/>
                          <a:ea typeface="Calibri"/>
                          <a:cs typeface="BOGBK I+ Avenir Next LT Pro"/>
                        </a:rPr>
                        <a:t>–</a:t>
                      </a:r>
                      <a:r>
                        <a:rPr lang="en-US" sz="1500" dirty="0">
                          <a:solidFill>
                            <a:srgbClr val="221E1F"/>
                          </a:solidFill>
                          <a:effectLst/>
                          <a:latin typeface="+mn-lt"/>
                          <a:ea typeface="Calibri"/>
                          <a:cs typeface="BOGBK I+ Avenir Next LT Pro"/>
                        </a:rPr>
                        <a:t>20 on the NDI</a:t>
                      </a:r>
                      <a:endParaRPr lang="en-US" sz="1500" dirty="0">
                        <a:solidFill>
                          <a:srgbClr val="000000"/>
                        </a:solidFill>
                        <a:effectLst/>
                        <a:latin typeface="+mn-lt"/>
                        <a:ea typeface="Calibri"/>
                        <a:cs typeface="BOGCA O+ Acta"/>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468A4B">
                        <a:lumMod val="40000"/>
                        <a:lumOff val="6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&gt;20 points on the NDI</a:t>
                      </a:r>
                      <a:endParaRPr lang="en-US" sz="1500" dirty="0">
                        <a:solidFill>
                          <a:srgbClr val="000000"/>
                        </a:solidFill>
                        <a:effectLst/>
                        <a:latin typeface="+mn-lt"/>
                        <a:ea typeface="Calibri"/>
                        <a:cs typeface="BOGCA O+ Acta"/>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468A4B">
                        <a:lumMod val="60000"/>
                        <a:lumOff val="40000"/>
                      </a:srgbClr>
                    </a:solidFill>
                  </a:tcPr>
                </a:tc>
                <a:extLst>
                  <a:ext uri="{0D108BD9-81ED-4DB2-BD59-A6C34878D82A}">
                    <a16:rowId xmlns:a16="http://schemas.microsoft.com/office/drawing/2014/main" val="10005"/>
                  </a:ext>
                </a:extLst>
              </a:tr>
              <a:tr h="505187">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 </a:t>
                      </a:r>
                      <a:endParaRPr lang="en-US" sz="1500" dirty="0">
                        <a:solidFill>
                          <a:srgbClr val="000000"/>
                        </a:solidFill>
                        <a:effectLst/>
                        <a:latin typeface="+mn-lt"/>
                        <a:ea typeface="Calibri"/>
                        <a:cs typeface="BOGCA O+ Acta"/>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36699">
                        <a:lumMod val="40000"/>
                        <a:lumOff val="6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1.3–2.2 on the PSFS</a:t>
                      </a:r>
                      <a:endParaRPr lang="en-US" sz="1500" dirty="0">
                        <a:solidFill>
                          <a:srgbClr val="000000"/>
                        </a:solidFill>
                        <a:effectLst/>
                        <a:latin typeface="+mn-lt"/>
                        <a:ea typeface="Calibri"/>
                        <a:cs typeface="BOGCA O+ Acta"/>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F7D43">
                        <a:lumMod val="20000"/>
                        <a:lumOff val="8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2.3</a:t>
                      </a:r>
                      <a:r>
                        <a:rPr lang="en-US" sz="1500" kern="1200" dirty="0">
                          <a:solidFill>
                            <a:srgbClr val="221E1F"/>
                          </a:solidFill>
                          <a:effectLst/>
                          <a:latin typeface="Arial"/>
                          <a:ea typeface="Calibri"/>
                          <a:cs typeface="BOGBK I+ Avenir Next LT Pro"/>
                        </a:rPr>
                        <a:t>–</a:t>
                      </a:r>
                      <a:r>
                        <a:rPr lang="en-US" sz="1500" dirty="0">
                          <a:solidFill>
                            <a:srgbClr val="221E1F"/>
                          </a:solidFill>
                          <a:effectLst/>
                          <a:latin typeface="+mn-lt"/>
                          <a:ea typeface="Calibri"/>
                          <a:cs typeface="BOGBK I+ Avenir Next LT Pro"/>
                        </a:rPr>
                        <a:t>2.6 on the PSFS</a:t>
                      </a:r>
                      <a:endParaRPr lang="en-US" sz="1500" dirty="0">
                        <a:solidFill>
                          <a:srgbClr val="000000"/>
                        </a:solidFill>
                        <a:effectLst/>
                        <a:latin typeface="+mn-lt"/>
                        <a:ea typeface="Calibri"/>
                        <a:cs typeface="BOGCA O+ Acta"/>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68A4B">
                        <a:lumMod val="40000"/>
                        <a:lumOff val="6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&gt;2.6 on the PSFS</a:t>
                      </a:r>
                      <a:endParaRPr lang="en-US" sz="1500" dirty="0">
                        <a:solidFill>
                          <a:srgbClr val="000000"/>
                        </a:solidFill>
                        <a:effectLst/>
                        <a:latin typeface="+mn-lt"/>
                        <a:ea typeface="Calibri"/>
                        <a:cs typeface="BOGCA O+ Acta"/>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68A4B">
                        <a:lumMod val="60000"/>
                        <a:lumOff val="40000"/>
                      </a:srgbClr>
                    </a:solidFill>
                  </a:tcPr>
                </a:tc>
                <a:extLst>
                  <a:ext uri="{0D108BD9-81ED-4DB2-BD59-A6C34878D82A}">
                    <a16:rowId xmlns:a16="http://schemas.microsoft.com/office/drawing/2014/main" val="10006"/>
                  </a:ext>
                </a:extLst>
              </a:tr>
              <a:tr h="701115">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b="1" dirty="0">
                          <a:solidFill>
                            <a:srgbClr val="221E1F"/>
                          </a:solidFill>
                          <a:effectLst/>
                          <a:latin typeface="+mn-lt"/>
                          <a:ea typeface="Calibri"/>
                          <a:cs typeface="BOGBK D+ Avenir Next LT Pro"/>
                        </a:rPr>
                        <a:t>Pain or Function</a:t>
                      </a:r>
                      <a:endParaRPr lang="en-US" sz="1500" dirty="0">
                        <a:solidFill>
                          <a:srgbClr val="000000"/>
                        </a:solidFill>
                        <a:effectLst/>
                        <a:latin typeface="+mn-lt"/>
                        <a:ea typeface="Calibri"/>
                        <a:cs typeface="BOGCA O+ Acta"/>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36699">
                        <a:lumMod val="40000"/>
                        <a:lumOff val="6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0.2–0.5 SMD </a:t>
                      </a:r>
                      <a:endParaRPr lang="en-US" sz="1500" dirty="0">
                        <a:solidFill>
                          <a:srgbClr val="000000"/>
                        </a:solidFill>
                        <a:effectLst/>
                        <a:latin typeface="+mn-lt"/>
                        <a:ea typeface="Calibri"/>
                        <a:cs typeface="BOGCA O+ Acta"/>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F7D43">
                        <a:lumMod val="20000"/>
                        <a:lumOff val="8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&gt;0.5–0.8 SMD </a:t>
                      </a:r>
                      <a:endParaRPr lang="en-US" sz="1500" dirty="0">
                        <a:solidFill>
                          <a:srgbClr val="000000"/>
                        </a:solidFill>
                        <a:effectLst/>
                        <a:latin typeface="+mn-lt"/>
                        <a:ea typeface="Calibri"/>
                        <a:cs typeface="BOGCA O+ Acta"/>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68A4B">
                        <a:lumMod val="40000"/>
                        <a:lumOff val="60000"/>
                      </a:srgbClr>
                    </a:solidFill>
                  </a:tcPr>
                </a:tc>
                <a:tc>
                  <a:txBody>
                    <a:bodyPr/>
                    <a:lstStyle>
                      <a:lvl1pPr marL="0" algn="l" defTabSz="914400" rtl="0" eaLnBrk="1" latinLnBrk="0" hangingPunct="1">
                        <a:defRPr sz="1800" kern="1200">
                          <a:solidFill>
                            <a:schemeClr val="tx1"/>
                          </a:solidFill>
                          <a:latin typeface="Arial"/>
                          <a:cs typeface="Arial"/>
                        </a:defRPr>
                      </a:lvl1pPr>
                      <a:lvl2pPr marL="457200" algn="l" defTabSz="914400" rtl="0" eaLnBrk="1" latinLnBrk="0" hangingPunct="1">
                        <a:defRPr sz="1800" kern="1200">
                          <a:solidFill>
                            <a:schemeClr val="tx1"/>
                          </a:solidFill>
                          <a:latin typeface="Arial"/>
                          <a:cs typeface="Arial"/>
                        </a:defRPr>
                      </a:lvl2pPr>
                      <a:lvl3pPr marL="914400" algn="l" defTabSz="914400" rtl="0" eaLnBrk="1" latinLnBrk="0" hangingPunct="1">
                        <a:defRPr sz="1800" kern="1200">
                          <a:solidFill>
                            <a:schemeClr val="tx1"/>
                          </a:solidFill>
                          <a:latin typeface="Arial"/>
                          <a:cs typeface="Arial"/>
                        </a:defRPr>
                      </a:lvl3pPr>
                      <a:lvl4pPr marL="1371600" algn="l" defTabSz="914400" rtl="0" eaLnBrk="1" latinLnBrk="0" hangingPunct="1">
                        <a:defRPr sz="1800" kern="1200">
                          <a:solidFill>
                            <a:schemeClr val="tx1"/>
                          </a:solidFill>
                          <a:latin typeface="Arial"/>
                          <a:cs typeface="Arial"/>
                        </a:defRPr>
                      </a:lvl4pPr>
                      <a:lvl5pPr marL="1828800" algn="l" defTabSz="914400" rtl="0" eaLnBrk="1" latinLnBrk="0" hangingPunct="1">
                        <a:defRPr sz="1800" kern="1200">
                          <a:solidFill>
                            <a:schemeClr val="tx1"/>
                          </a:solidFill>
                          <a:latin typeface="Arial"/>
                          <a:cs typeface="Arial"/>
                        </a:defRPr>
                      </a:lvl5pPr>
                      <a:lvl6pPr marL="2286000" algn="l" defTabSz="914400" rtl="0" eaLnBrk="1" latinLnBrk="0" hangingPunct="1">
                        <a:defRPr sz="1800" kern="1200">
                          <a:solidFill>
                            <a:schemeClr val="tx1"/>
                          </a:solidFill>
                          <a:latin typeface="Arial"/>
                          <a:cs typeface="Arial"/>
                        </a:defRPr>
                      </a:lvl6pPr>
                      <a:lvl7pPr marL="2743200" algn="l" defTabSz="914400" rtl="0" eaLnBrk="1" latinLnBrk="0" hangingPunct="1">
                        <a:defRPr sz="1800" kern="1200">
                          <a:solidFill>
                            <a:schemeClr val="tx1"/>
                          </a:solidFill>
                          <a:latin typeface="Arial"/>
                          <a:cs typeface="Arial"/>
                        </a:defRPr>
                      </a:lvl7pPr>
                      <a:lvl8pPr marL="3200400" algn="l" defTabSz="914400" rtl="0" eaLnBrk="1" latinLnBrk="0" hangingPunct="1">
                        <a:defRPr sz="1800" kern="1200">
                          <a:solidFill>
                            <a:schemeClr val="tx1"/>
                          </a:solidFill>
                          <a:latin typeface="Arial"/>
                          <a:cs typeface="Arial"/>
                        </a:defRPr>
                      </a:lvl8pPr>
                      <a:lvl9pPr marL="3657600" algn="l" defTabSz="914400" rtl="0" eaLnBrk="1" latinLnBrk="0" hangingPunct="1">
                        <a:defRPr sz="1800" kern="1200">
                          <a:solidFill>
                            <a:schemeClr val="tx1"/>
                          </a:solidFill>
                          <a:latin typeface="Arial"/>
                          <a:cs typeface="Arial"/>
                        </a:defRPr>
                      </a:lvl9pPr>
                    </a:lstStyle>
                    <a:p>
                      <a:pPr marL="0" marR="0">
                        <a:lnSpc>
                          <a:spcPct val="115000"/>
                        </a:lnSpc>
                        <a:spcBef>
                          <a:spcPts val="0"/>
                        </a:spcBef>
                        <a:spcAft>
                          <a:spcPts val="0"/>
                        </a:spcAft>
                      </a:pPr>
                      <a:r>
                        <a:rPr lang="en-US" sz="1500" dirty="0">
                          <a:solidFill>
                            <a:srgbClr val="221E1F"/>
                          </a:solidFill>
                          <a:effectLst/>
                          <a:latin typeface="+mn-lt"/>
                          <a:ea typeface="Calibri"/>
                          <a:cs typeface="BOGBK I+ Avenir Next LT Pro"/>
                        </a:rPr>
                        <a:t>&gt;0.8 SMD </a:t>
                      </a:r>
                      <a:endParaRPr lang="en-US" sz="1500" dirty="0">
                        <a:solidFill>
                          <a:srgbClr val="000000"/>
                        </a:solidFill>
                        <a:effectLst/>
                        <a:latin typeface="+mn-lt"/>
                        <a:ea typeface="Calibri"/>
                        <a:cs typeface="BOGCA O+ Acta"/>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468A4B">
                        <a:lumMod val="60000"/>
                        <a:lumOff val="40000"/>
                      </a:srgbClr>
                    </a:solidFill>
                  </a:tcPr>
                </a:tc>
                <a:extLst>
                  <a:ext uri="{0D108BD9-81ED-4DB2-BD59-A6C34878D82A}">
                    <a16:rowId xmlns:a16="http://schemas.microsoft.com/office/drawing/2014/main" val="10007"/>
                  </a:ext>
                </a:extLst>
              </a:tr>
            </a:tbl>
          </a:graphicData>
        </a:graphic>
      </p:graphicFrame>
      <p:sp>
        <p:nvSpPr>
          <p:cNvPr id="3" name="TextBox 2">
            <a:extLst>
              <a:ext uri="{FF2B5EF4-FFF2-40B4-BE49-F238E27FC236}">
                <a16:creationId xmlns:a16="http://schemas.microsoft.com/office/drawing/2014/main" id="{A23DE6FF-331E-9864-3CC7-E7E7AC62DAE1}"/>
              </a:ext>
            </a:extLst>
          </p:cNvPr>
          <p:cNvSpPr txBox="1"/>
          <p:nvPr/>
        </p:nvSpPr>
        <p:spPr>
          <a:xfrm>
            <a:off x="380998" y="6337756"/>
            <a:ext cx="11049000" cy="430887"/>
          </a:xfrm>
          <a:prstGeom prst="rect">
            <a:avLst/>
          </a:prstGeom>
          <a:noFill/>
        </p:spPr>
        <p:txBody>
          <a:bodyPr wrap="square" rtlCol="0">
            <a:spAutoFit/>
          </a:bodyPr>
          <a:lstStyle/>
          <a:p>
            <a:r>
              <a:rPr lang="en-US" sz="1100" dirty="0"/>
              <a:t>Abbreviations: PSFS= Patient Specific Functional Scale; NRS= Numeric Rating Scale; ODI=</a:t>
            </a:r>
            <a:r>
              <a:rPr lang="en-US" sz="1100" dirty="0" err="1"/>
              <a:t>Oswestry</a:t>
            </a:r>
            <a:r>
              <a:rPr lang="en-US" sz="1100" dirty="0"/>
              <a:t> Disability Index; RDQ=Roland-Morris Disability Questionnaire; SMD=Standardized Mean Difference; VAS= Visual Analog Scale; WOMAC=Western Ontario and McMaster Universities Osteoarthritis Index</a:t>
            </a:r>
            <a:endParaRPr lang="en-US" dirty="0"/>
          </a:p>
        </p:txBody>
      </p:sp>
    </p:spTree>
    <p:extLst>
      <p:ext uri="{BB962C8B-B14F-4D97-AF65-F5344CB8AC3E}">
        <p14:creationId xmlns:p14="http://schemas.microsoft.com/office/powerpoint/2010/main" val="13463690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203200" y="177802"/>
            <a:ext cx="11176000" cy="534988"/>
          </a:xfrm>
        </p:spPr>
        <p:txBody>
          <a:bodyPr>
            <a:normAutofit fontScale="90000"/>
          </a:bodyPr>
          <a:lstStyle/>
          <a:p>
            <a:pPr eaLnBrk="1" hangingPunct="1"/>
            <a:r>
              <a:rPr lang="en-US" altLang="en-US" sz="2667" dirty="0">
                <a:ea typeface="ＭＳ Ｐゴシック" pitchFamily="34" charset="-128"/>
              </a:rPr>
              <a:t>Results: “Active”  CLBP Interventions Versus UC, Waitlist , Attention, Placebo</a:t>
            </a:r>
          </a:p>
        </p:txBody>
      </p:sp>
      <p:graphicFrame>
        <p:nvGraphicFramePr>
          <p:cNvPr id="3" name="Table 2"/>
          <p:cNvGraphicFramePr>
            <a:graphicFrameLocks noGrp="1"/>
          </p:cNvGraphicFramePr>
          <p:nvPr>
            <p:extLst>
              <p:ext uri="{D42A27DB-BD31-4B8C-83A1-F6EECF244321}">
                <p14:modId xmlns:p14="http://schemas.microsoft.com/office/powerpoint/2010/main" val="3990757566"/>
              </p:ext>
            </p:extLst>
          </p:nvPr>
        </p:nvGraphicFramePr>
        <p:xfrm>
          <a:off x="304802" y="1371600"/>
          <a:ext cx="11429999" cy="4896217"/>
        </p:xfrm>
        <a:graphic>
          <a:graphicData uri="http://schemas.openxmlformats.org/drawingml/2006/table">
            <a:tbl>
              <a:tblPr firstRow="1" firstCol="1" bandRow="1">
                <a:tableStyleId>{5C22544A-7EE6-4342-B048-85BDC9FD1C3A}</a:tableStyleId>
              </a:tblPr>
              <a:tblGrid>
                <a:gridCol w="2362198">
                  <a:extLst>
                    <a:ext uri="{9D8B030D-6E8A-4147-A177-3AD203B41FA5}">
                      <a16:colId xmlns:a16="http://schemas.microsoft.com/office/drawing/2014/main" val="20000"/>
                    </a:ext>
                  </a:extLst>
                </a:gridCol>
                <a:gridCol w="1425702">
                  <a:extLst>
                    <a:ext uri="{9D8B030D-6E8A-4147-A177-3AD203B41FA5}">
                      <a16:colId xmlns:a16="http://schemas.microsoft.com/office/drawing/2014/main" val="20001"/>
                    </a:ext>
                  </a:extLst>
                </a:gridCol>
                <a:gridCol w="1636776">
                  <a:extLst>
                    <a:ext uri="{9D8B030D-6E8A-4147-A177-3AD203B41FA5}">
                      <a16:colId xmlns:a16="http://schemas.microsoft.com/office/drawing/2014/main" val="20002"/>
                    </a:ext>
                  </a:extLst>
                </a:gridCol>
                <a:gridCol w="1456183">
                  <a:extLst>
                    <a:ext uri="{9D8B030D-6E8A-4147-A177-3AD203B41FA5}">
                      <a16:colId xmlns:a16="http://schemas.microsoft.com/office/drawing/2014/main" val="20003"/>
                    </a:ext>
                  </a:extLst>
                </a:gridCol>
                <a:gridCol w="1409914">
                  <a:extLst>
                    <a:ext uri="{9D8B030D-6E8A-4147-A177-3AD203B41FA5}">
                      <a16:colId xmlns:a16="http://schemas.microsoft.com/office/drawing/2014/main" val="20004"/>
                    </a:ext>
                  </a:extLst>
                </a:gridCol>
                <a:gridCol w="1676619">
                  <a:extLst>
                    <a:ext uri="{9D8B030D-6E8A-4147-A177-3AD203B41FA5}">
                      <a16:colId xmlns:a16="http://schemas.microsoft.com/office/drawing/2014/main" val="20005"/>
                    </a:ext>
                  </a:extLst>
                </a:gridCol>
                <a:gridCol w="1462607">
                  <a:extLst>
                    <a:ext uri="{9D8B030D-6E8A-4147-A177-3AD203B41FA5}">
                      <a16:colId xmlns:a16="http://schemas.microsoft.com/office/drawing/2014/main" val="20006"/>
                    </a:ext>
                  </a:extLst>
                </a:gridCol>
              </a:tblGrid>
              <a:tr h="1216787">
                <a:tc>
                  <a:txBody>
                    <a:bodyPr/>
                    <a:lstStyle/>
                    <a:p>
                      <a:pPr marL="0" marR="0">
                        <a:lnSpc>
                          <a:spcPct val="107000"/>
                        </a:lnSpc>
                        <a:spcBef>
                          <a:spcPts val="0"/>
                        </a:spcBef>
                        <a:spcAft>
                          <a:spcPts val="0"/>
                        </a:spcAft>
                      </a:pPr>
                      <a:r>
                        <a:rPr lang="en-US" sz="1900" b="1" dirty="0">
                          <a:solidFill>
                            <a:schemeClr val="bg1"/>
                          </a:solidFill>
                          <a:effectLst/>
                        </a:rPr>
                        <a:t>Intervention</a:t>
                      </a:r>
                      <a:endParaRPr lang="en-US" sz="19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800" dirty="0">
                          <a:solidFill>
                            <a:schemeClr val="bg1"/>
                          </a:solidFill>
                          <a:effectLst/>
                        </a:rPr>
                        <a:t>Function</a:t>
                      </a:r>
                    </a:p>
                    <a:p>
                      <a:pPr marL="0" marR="0" algn="ctr">
                        <a:lnSpc>
                          <a:spcPct val="107000"/>
                        </a:lnSpc>
                        <a:spcBef>
                          <a:spcPts val="0"/>
                        </a:spcBef>
                        <a:spcAft>
                          <a:spcPts val="0"/>
                        </a:spcAft>
                      </a:pPr>
                      <a:r>
                        <a:rPr lang="en-US" sz="1800" dirty="0">
                          <a:solidFill>
                            <a:schemeClr val="bg1"/>
                          </a:solidFill>
                          <a:effectLst/>
                        </a:rPr>
                        <a:t>Short-Term</a:t>
                      </a:r>
                    </a:p>
                    <a:p>
                      <a:pPr marL="0" marR="0" algn="ctr">
                        <a:lnSpc>
                          <a:spcPct val="107000"/>
                        </a:lnSpc>
                        <a:spcBef>
                          <a:spcPts val="0"/>
                        </a:spcBef>
                        <a:spcAft>
                          <a:spcPts val="0"/>
                        </a:spcAft>
                      </a:pPr>
                      <a:r>
                        <a:rPr lang="en-US" sz="1800" dirty="0">
                          <a:solidFill>
                            <a:schemeClr val="bg1"/>
                          </a:solidFill>
                          <a:effectLst/>
                        </a:rPr>
                        <a:t>ES, SOE</a:t>
                      </a:r>
                      <a:endParaRPr lang="en-US" sz="18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800" dirty="0">
                          <a:solidFill>
                            <a:schemeClr val="bg1"/>
                          </a:solidFill>
                          <a:effectLst/>
                        </a:rPr>
                        <a:t>Function</a:t>
                      </a:r>
                    </a:p>
                    <a:p>
                      <a:pPr marL="0" marR="0" algn="ctr">
                        <a:lnSpc>
                          <a:spcPct val="107000"/>
                        </a:lnSpc>
                        <a:spcBef>
                          <a:spcPts val="0"/>
                        </a:spcBef>
                        <a:spcAft>
                          <a:spcPts val="0"/>
                        </a:spcAft>
                      </a:pPr>
                      <a:r>
                        <a:rPr lang="en-US" sz="1800" dirty="0">
                          <a:solidFill>
                            <a:schemeClr val="bg1"/>
                          </a:solidFill>
                          <a:effectLst/>
                        </a:rPr>
                        <a:t>Intermediate</a:t>
                      </a:r>
                    </a:p>
                    <a:p>
                      <a:pPr marL="0" marR="0" algn="ctr">
                        <a:lnSpc>
                          <a:spcPct val="107000"/>
                        </a:lnSpc>
                        <a:spcBef>
                          <a:spcPts val="0"/>
                        </a:spcBef>
                        <a:spcAft>
                          <a:spcPts val="0"/>
                        </a:spcAft>
                      </a:pPr>
                      <a:r>
                        <a:rPr lang="en-US" sz="1800" dirty="0">
                          <a:solidFill>
                            <a:schemeClr val="bg1"/>
                          </a:solidFill>
                          <a:effectLst/>
                        </a:rPr>
                        <a:t>ES, SOE</a:t>
                      </a:r>
                      <a:endParaRPr lang="en-US" sz="18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800" dirty="0">
                          <a:solidFill>
                            <a:schemeClr val="bg1"/>
                          </a:solidFill>
                          <a:effectLst/>
                        </a:rPr>
                        <a:t>Function</a:t>
                      </a:r>
                    </a:p>
                    <a:p>
                      <a:pPr marL="0" marR="0" algn="ctr">
                        <a:lnSpc>
                          <a:spcPct val="107000"/>
                        </a:lnSpc>
                        <a:spcBef>
                          <a:spcPts val="0"/>
                        </a:spcBef>
                        <a:spcAft>
                          <a:spcPts val="0"/>
                        </a:spcAft>
                      </a:pPr>
                      <a:r>
                        <a:rPr lang="en-US" sz="1800" dirty="0">
                          <a:solidFill>
                            <a:schemeClr val="bg1"/>
                          </a:solidFill>
                          <a:effectLst/>
                        </a:rPr>
                        <a:t>Long-Term</a:t>
                      </a:r>
                    </a:p>
                    <a:p>
                      <a:pPr marL="0" marR="0" algn="ctr">
                        <a:lnSpc>
                          <a:spcPct val="107000"/>
                        </a:lnSpc>
                        <a:spcBef>
                          <a:spcPts val="0"/>
                        </a:spcBef>
                        <a:spcAft>
                          <a:spcPts val="0"/>
                        </a:spcAft>
                      </a:pPr>
                      <a:r>
                        <a:rPr lang="en-US" sz="1800" dirty="0">
                          <a:solidFill>
                            <a:schemeClr val="bg1"/>
                          </a:solidFill>
                          <a:effectLst/>
                        </a:rPr>
                        <a:t>ES, SOE</a:t>
                      </a:r>
                      <a:endParaRPr lang="en-US" sz="18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800" dirty="0">
                          <a:solidFill>
                            <a:schemeClr val="bg1"/>
                          </a:solidFill>
                          <a:effectLst/>
                        </a:rPr>
                        <a:t>Pain</a:t>
                      </a:r>
                    </a:p>
                    <a:p>
                      <a:pPr marL="0" marR="0" algn="ctr">
                        <a:lnSpc>
                          <a:spcPct val="107000"/>
                        </a:lnSpc>
                        <a:spcBef>
                          <a:spcPts val="0"/>
                        </a:spcBef>
                        <a:spcAft>
                          <a:spcPts val="0"/>
                        </a:spcAft>
                      </a:pPr>
                      <a:r>
                        <a:rPr lang="en-US" sz="1800" dirty="0">
                          <a:solidFill>
                            <a:schemeClr val="bg1"/>
                          </a:solidFill>
                          <a:effectLst/>
                        </a:rPr>
                        <a:t>Short-Term</a:t>
                      </a:r>
                    </a:p>
                    <a:p>
                      <a:pPr marL="0" marR="0" algn="ctr">
                        <a:lnSpc>
                          <a:spcPct val="107000"/>
                        </a:lnSpc>
                        <a:spcBef>
                          <a:spcPts val="0"/>
                        </a:spcBef>
                        <a:spcAft>
                          <a:spcPts val="0"/>
                        </a:spcAft>
                      </a:pPr>
                      <a:r>
                        <a:rPr lang="en-US" sz="1800" dirty="0">
                          <a:solidFill>
                            <a:schemeClr val="bg1"/>
                          </a:solidFill>
                          <a:effectLst/>
                        </a:rPr>
                        <a:t>ES, SOE </a:t>
                      </a:r>
                      <a:endParaRPr lang="en-US" sz="18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800" dirty="0">
                          <a:solidFill>
                            <a:schemeClr val="bg1"/>
                          </a:solidFill>
                          <a:effectLst/>
                        </a:rPr>
                        <a:t>Pain</a:t>
                      </a:r>
                    </a:p>
                    <a:p>
                      <a:pPr marL="0" marR="0" algn="ctr">
                        <a:lnSpc>
                          <a:spcPct val="107000"/>
                        </a:lnSpc>
                        <a:spcBef>
                          <a:spcPts val="0"/>
                        </a:spcBef>
                        <a:spcAft>
                          <a:spcPts val="0"/>
                        </a:spcAft>
                      </a:pPr>
                      <a:r>
                        <a:rPr lang="en-US" sz="1800" dirty="0">
                          <a:solidFill>
                            <a:schemeClr val="bg1"/>
                          </a:solidFill>
                          <a:effectLst/>
                        </a:rPr>
                        <a:t>Intermediate</a:t>
                      </a:r>
                    </a:p>
                    <a:p>
                      <a:pPr marL="0" marR="0" algn="ctr">
                        <a:lnSpc>
                          <a:spcPct val="107000"/>
                        </a:lnSpc>
                        <a:spcBef>
                          <a:spcPts val="0"/>
                        </a:spcBef>
                        <a:spcAft>
                          <a:spcPts val="0"/>
                        </a:spcAft>
                      </a:pPr>
                      <a:r>
                        <a:rPr lang="en-US" sz="1800" dirty="0">
                          <a:solidFill>
                            <a:schemeClr val="bg1"/>
                          </a:solidFill>
                          <a:effectLst/>
                        </a:rPr>
                        <a:t>ES, SOE </a:t>
                      </a:r>
                      <a:endParaRPr lang="en-US" sz="18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800" dirty="0">
                          <a:solidFill>
                            <a:schemeClr val="bg1"/>
                          </a:solidFill>
                          <a:effectLst/>
                        </a:rPr>
                        <a:t>Pain</a:t>
                      </a:r>
                    </a:p>
                    <a:p>
                      <a:pPr marL="0" marR="0" algn="ctr">
                        <a:lnSpc>
                          <a:spcPct val="107000"/>
                        </a:lnSpc>
                        <a:spcBef>
                          <a:spcPts val="0"/>
                        </a:spcBef>
                        <a:spcAft>
                          <a:spcPts val="0"/>
                        </a:spcAft>
                      </a:pPr>
                      <a:r>
                        <a:rPr lang="en-US" sz="1800" dirty="0">
                          <a:solidFill>
                            <a:schemeClr val="bg1"/>
                          </a:solidFill>
                          <a:effectLst/>
                        </a:rPr>
                        <a:t>Long-Term</a:t>
                      </a:r>
                    </a:p>
                    <a:p>
                      <a:pPr marL="0" marR="0" algn="ctr">
                        <a:lnSpc>
                          <a:spcPct val="107000"/>
                        </a:lnSpc>
                        <a:spcBef>
                          <a:spcPts val="0"/>
                        </a:spcBef>
                        <a:spcAft>
                          <a:spcPts val="0"/>
                        </a:spcAft>
                      </a:pPr>
                      <a:r>
                        <a:rPr lang="en-US" sz="1800" dirty="0">
                          <a:solidFill>
                            <a:schemeClr val="bg1"/>
                          </a:solidFill>
                          <a:effectLst/>
                        </a:rPr>
                        <a:t>ES, SOE </a:t>
                      </a:r>
                      <a:endParaRPr lang="en-US" sz="1800" dirty="0">
                        <a:solidFill>
                          <a:schemeClr val="bg1"/>
                        </a:solidFill>
                        <a:effectLst/>
                        <a:latin typeface="+mn-lt"/>
                        <a:ea typeface="Calibri"/>
                        <a:cs typeface="Times New Roman"/>
                      </a:endParaRPr>
                    </a:p>
                  </a:txBody>
                  <a:tcPr marT="0" marB="0" anchor="ctr"/>
                </a:tc>
                <a:extLst>
                  <a:ext uri="{0D108BD9-81ED-4DB2-BD59-A6C34878D82A}">
                    <a16:rowId xmlns:a16="http://schemas.microsoft.com/office/drawing/2014/main" val="10001"/>
                  </a:ext>
                </a:extLst>
              </a:tr>
              <a:tr h="810987">
                <a:tc>
                  <a:txBody>
                    <a:bodyPr/>
                    <a:lstStyle/>
                    <a:p>
                      <a:pPr marL="0" marR="0">
                        <a:lnSpc>
                          <a:spcPct val="107000"/>
                        </a:lnSpc>
                        <a:spcBef>
                          <a:spcPts val="0"/>
                        </a:spcBef>
                        <a:spcAft>
                          <a:spcPts val="0"/>
                        </a:spcAft>
                      </a:pPr>
                      <a:r>
                        <a:rPr lang="en-US" sz="1900" b="1" dirty="0">
                          <a:solidFill>
                            <a:schemeClr val="bg1"/>
                          </a:solidFill>
                          <a:effectLst/>
                        </a:rPr>
                        <a:t>Exercise</a:t>
                      </a:r>
                      <a:endParaRPr lang="en-US" sz="19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900" dirty="0">
                          <a:solidFill>
                            <a:srgbClr val="000000"/>
                          </a:solidFill>
                          <a:effectLst/>
                        </a:rPr>
                        <a:t>slight</a:t>
                      </a:r>
                      <a:endParaRPr lang="en-US" sz="1900" dirty="0">
                        <a:effectLst/>
                      </a:endParaRPr>
                    </a:p>
                    <a:p>
                      <a:pPr marL="0" marR="0" algn="ctr">
                        <a:lnSpc>
                          <a:spcPct val="107000"/>
                        </a:lnSpc>
                        <a:spcBef>
                          <a:spcPts val="0"/>
                        </a:spcBef>
                        <a:spcAft>
                          <a:spcPts val="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900" dirty="0">
                          <a:solidFill>
                            <a:srgbClr val="000000"/>
                          </a:solidFill>
                          <a:effectLst/>
                        </a:rPr>
                        <a:t>none</a:t>
                      </a:r>
                      <a:endParaRPr lang="en-US" sz="1900" dirty="0">
                        <a:effectLst/>
                      </a:endParaRPr>
                    </a:p>
                    <a:p>
                      <a:pPr marL="0" marR="0" algn="ctr">
                        <a:lnSpc>
                          <a:spcPct val="107000"/>
                        </a:lnSpc>
                        <a:spcBef>
                          <a:spcPts val="0"/>
                        </a:spcBef>
                        <a:spcAft>
                          <a:spcPts val="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900" dirty="0">
                          <a:solidFill>
                            <a:srgbClr val="000000"/>
                          </a:solidFill>
                          <a:effectLst/>
                        </a:rPr>
                        <a:t>none</a:t>
                      </a:r>
                      <a:endParaRPr lang="en-US" sz="1900" dirty="0">
                        <a:effectLst/>
                      </a:endParaRPr>
                    </a:p>
                    <a:p>
                      <a:pPr marL="0" marR="0" algn="ctr">
                        <a:lnSpc>
                          <a:spcPct val="107000"/>
                        </a:lnSpc>
                        <a:spcBef>
                          <a:spcPts val="0"/>
                        </a:spcBef>
                        <a:spcAft>
                          <a:spcPts val="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900" dirty="0">
                          <a:solidFill>
                            <a:srgbClr val="000000"/>
                          </a:solidFill>
                          <a:effectLst/>
                        </a:rPr>
                        <a:t>slight</a:t>
                      </a:r>
                      <a:endParaRPr lang="en-US" sz="1900" dirty="0">
                        <a:effectLst/>
                      </a:endParaRPr>
                    </a:p>
                    <a:p>
                      <a:pPr marL="0" marR="0" algn="ctr">
                        <a:lnSpc>
                          <a:spcPct val="107000"/>
                        </a:lnSpc>
                        <a:spcBef>
                          <a:spcPts val="200"/>
                        </a:spcBef>
                        <a:spcAft>
                          <a:spcPts val="20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900" b="1" dirty="0">
                          <a:solidFill>
                            <a:srgbClr val="000000"/>
                          </a:solidFill>
                          <a:effectLst/>
                        </a:rPr>
                        <a:t>moderate</a:t>
                      </a:r>
                      <a:endParaRPr lang="en-US" sz="1900" dirty="0">
                        <a:effectLst/>
                      </a:endParaRPr>
                    </a:p>
                    <a:p>
                      <a:pPr marL="0" marR="0" algn="ctr">
                        <a:lnSpc>
                          <a:spcPct val="107000"/>
                        </a:lnSpc>
                        <a:spcBef>
                          <a:spcPts val="0"/>
                        </a:spcBef>
                        <a:spcAft>
                          <a:spcPts val="0"/>
                        </a:spcAft>
                      </a:pPr>
                      <a:r>
                        <a:rPr lang="en-US" sz="1900" b="1"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900" b="1" dirty="0">
                          <a:solidFill>
                            <a:srgbClr val="000000"/>
                          </a:solidFill>
                          <a:effectLst/>
                        </a:rPr>
                        <a:t>moderate</a:t>
                      </a:r>
                      <a:endParaRPr lang="en-US" sz="1900" dirty="0">
                        <a:effectLst/>
                      </a:endParaRPr>
                    </a:p>
                    <a:p>
                      <a:pPr marL="0" marR="0" algn="ctr">
                        <a:lnSpc>
                          <a:spcPct val="107000"/>
                        </a:lnSpc>
                        <a:spcBef>
                          <a:spcPts val="0"/>
                        </a:spcBef>
                        <a:spcAft>
                          <a:spcPts val="0"/>
                        </a:spcAft>
                      </a:pPr>
                      <a:r>
                        <a:rPr lang="en-US" sz="1900" b="1" dirty="0">
                          <a:solidFill>
                            <a:srgbClr val="000000"/>
                          </a:solidFill>
                          <a:effectLst/>
                        </a:rPr>
                        <a:t>+</a:t>
                      </a:r>
                      <a:endParaRPr lang="en-US" sz="1900" dirty="0">
                        <a:effectLst/>
                        <a:latin typeface="+mn-lt"/>
                        <a:ea typeface="Calibri"/>
                        <a:cs typeface="Times New Roman"/>
                      </a:endParaRPr>
                    </a:p>
                  </a:txBody>
                  <a:tcPr marT="0" marB="0" anchor="ctr"/>
                </a:tc>
                <a:extLst>
                  <a:ext uri="{0D108BD9-81ED-4DB2-BD59-A6C34878D82A}">
                    <a16:rowId xmlns:a16="http://schemas.microsoft.com/office/drawing/2014/main" val="10002"/>
                  </a:ext>
                </a:extLst>
              </a:tr>
              <a:tr h="713571">
                <a:tc>
                  <a:txBody>
                    <a:bodyPr/>
                    <a:lstStyle/>
                    <a:p>
                      <a:pPr marL="0" marR="0">
                        <a:lnSpc>
                          <a:spcPct val="107000"/>
                        </a:lnSpc>
                        <a:spcBef>
                          <a:spcPts val="0"/>
                        </a:spcBef>
                        <a:spcAft>
                          <a:spcPts val="0"/>
                        </a:spcAft>
                      </a:pPr>
                      <a:r>
                        <a:rPr lang="en-US" sz="1900" b="1" dirty="0">
                          <a:solidFill>
                            <a:schemeClr val="bg1"/>
                          </a:solidFill>
                          <a:effectLst/>
                        </a:rPr>
                        <a:t>Psychological: </a:t>
                      </a:r>
                      <a:r>
                        <a:rPr lang="en-US" sz="1900" dirty="0">
                          <a:solidFill>
                            <a:schemeClr val="bg1"/>
                          </a:solidFill>
                          <a:effectLst/>
                        </a:rPr>
                        <a:t>CBT primarily</a:t>
                      </a:r>
                      <a:r>
                        <a:rPr lang="en-US" sz="1900" b="1" dirty="0">
                          <a:solidFill>
                            <a:schemeClr val="bg1"/>
                          </a:solidFill>
                          <a:effectLst/>
                        </a:rPr>
                        <a:t> </a:t>
                      </a:r>
                      <a:endParaRPr lang="en-US" sz="19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900" dirty="0">
                          <a:solidFill>
                            <a:srgbClr val="000000"/>
                          </a:solidFill>
                          <a:effectLst/>
                        </a:rPr>
                        <a:t>slight</a:t>
                      </a:r>
                      <a:endParaRPr lang="en-US" sz="1900" dirty="0">
                        <a:effectLst/>
                      </a:endParaRPr>
                    </a:p>
                    <a:p>
                      <a:pPr marL="0" marR="0" algn="ctr">
                        <a:lnSpc>
                          <a:spcPct val="107000"/>
                        </a:lnSpc>
                        <a:spcBef>
                          <a:spcPts val="0"/>
                        </a:spcBef>
                        <a:spcAft>
                          <a:spcPts val="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900" dirty="0">
                          <a:solidFill>
                            <a:srgbClr val="000000"/>
                          </a:solidFill>
                          <a:effectLst/>
                        </a:rPr>
                        <a:t>slight</a:t>
                      </a:r>
                      <a:endParaRPr lang="en-US" sz="1900" dirty="0">
                        <a:effectLst/>
                      </a:endParaRPr>
                    </a:p>
                    <a:p>
                      <a:pPr marL="0" marR="0" algn="ctr">
                        <a:lnSpc>
                          <a:spcPct val="107000"/>
                        </a:lnSpc>
                        <a:spcBef>
                          <a:spcPts val="0"/>
                        </a:spcBef>
                        <a:spcAft>
                          <a:spcPts val="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900" dirty="0">
                          <a:solidFill>
                            <a:srgbClr val="000000"/>
                          </a:solidFill>
                          <a:effectLst/>
                        </a:rPr>
                        <a:t>slight</a:t>
                      </a:r>
                      <a:endParaRPr lang="en-US" sz="1900" dirty="0">
                        <a:effectLst/>
                      </a:endParaRPr>
                    </a:p>
                    <a:p>
                      <a:pPr marL="0" marR="0" algn="ctr">
                        <a:lnSpc>
                          <a:spcPct val="107000"/>
                        </a:lnSpc>
                        <a:spcBef>
                          <a:spcPts val="0"/>
                        </a:spcBef>
                        <a:spcAft>
                          <a:spcPts val="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900" dirty="0">
                          <a:solidFill>
                            <a:srgbClr val="000000"/>
                          </a:solidFill>
                          <a:effectLst/>
                        </a:rPr>
                        <a:t>slight</a:t>
                      </a:r>
                      <a:endParaRPr lang="en-US" sz="1900" dirty="0">
                        <a:effectLst/>
                      </a:endParaRPr>
                    </a:p>
                    <a:p>
                      <a:pPr marL="0" marR="0" algn="ctr">
                        <a:lnSpc>
                          <a:spcPct val="107000"/>
                        </a:lnSpc>
                        <a:spcBef>
                          <a:spcPts val="200"/>
                        </a:spcBef>
                        <a:spcAft>
                          <a:spcPts val="20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900" dirty="0">
                          <a:solidFill>
                            <a:srgbClr val="000000"/>
                          </a:solidFill>
                          <a:effectLst/>
                        </a:rPr>
                        <a:t>slight</a:t>
                      </a:r>
                      <a:endParaRPr lang="en-US" sz="1900" dirty="0">
                        <a:effectLst/>
                      </a:endParaRPr>
                    </a:p>
                    <a:p>
                      <a:pPr marL="0" marR="0" algn="ctr">
                        <a:lnSpc>
                          <a:spcPct val="107000"/>
                        </a:lnSpc>
                        <a:spcBef>
                          <a:spcPts val="200"/>
                        </a:spcBef>
                        <a:spcAft>
                          <a:spcPts val="20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900" dirty="0">
                          <a:solidFill>
                            <a:srgbClr val="000000"/>
                          </a:solidFill>
                          <a:effectLst/>
                        </a:rPr>
                        <a:t>slight</a:t>
                      </a:r>
                      <a:endParaRPr lang="en-US" sz="1900" dirty="0">
                        <a:effectLst/>
                      </a:endParaRPr>
                    </a:p>
                    <a:p>
                      <a:pPr marL="0" marR="0" algn="ctr">
                        <a:lnSpc>
                          <a:spcPct val="107000"/>
                        </a:lnSpc>
                        <a:spcBef>
                          <a:spcPts val="200"/>
                        </a:spcBef>
                        <a:spcAft>
                          <a:spcPts val="20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extLst>
                  <a:ext uri="{0D108BD9-81ED-4DB2-BD59-A6C34878D82A}">
                    <a16:rowId xmlns:a16="http://schemas.microsoft.com/office/drawing/2014/main" val="10003"/>
                  </a:ext>
                </a:extLst>
              </a:tr>
              <a:tr h="689785">
                <a:tc>
                  <a:txBody>
                    <a:bodyPr/>
                    <a:lstStyle/>
                    <a:p>
                      <a:pPr marL="0" marR="0">
                        <a:lnSpc>
                          <a:spcPct val="107000"/>
                        </a:lnSpc>
                        <a:spcBef>
                          <a:spcPts val="0"/>
                        </a:spcBef>
                        <a:spcAft>
                          <a:spcPts val="0"/>
                        </a:spcAft>
                      </a:pPr>
                      <a:r>
                        <a:rPr lang="en-US" sz="1900" b="1" dirty="0">
                          <a:solidFill>
                            <a:schemeClr val="bg1"/>
                          </a:solidFill>
                          <a:effectLst/>
                        </a:rPr>
                        <a:t>Mind-Body Practices: </a:t>
                      </a:r>
                      <a:r>
                        <a:rPr lang="en-US" sz="1900" dirty="0">
                          <a:solidFill>
                            <a:schemeClr val="bg1"/>
                          </a:solidFill>
                          <a:effectLst/>
                        </a:rPr>
                        <a:t>Yoga </a:t>
                      </a:r>
                      <a:endParaRPr lang="en-US" sz="19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900" dirty="0">
                          <a:solidFill>
                            <a:srgbClr val="000000"/>
                          </a:solidFill>
                          <a:effectLst/>
                        </a:rPr>
                        <a:t>slight</a:t>
                      </a:r>
                      <a:endParaRPr lang="en-US" sz="1900" dirty="0">
                        <a:effectLst/>
                      </a:endParaRPr>
                    </a:p>
                    <a:p>
                      <a:pPr marL="0" marR="0" algn="ctr">
                        <a:lnSpc>
                          <a:spcPct val="107000"/>
                        </a:lnSpc>
                        <a:spcBef>
                          <a:spcPts val="0"/>
                        </a:spcBef>
                        <a:spcAft>
                          <a:spcPts val="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900" dirty="0">
                          <a:solidFill>
                            <a:srgbClr val="000000"/>
                          </a:solidFill>
                          <a:effectLst/>
                        </a:rPr>
                        <a:t>slight</a:t>
                      </a:r>
                      <a:endParaRPr lang="en-US" sz="1900" dirty="0">
                        <a:effectLst/>
                      </a:endParaRPr>
                    </a:p>
                    <a:p>
                      <a:pPr marL="0" marR="0" algn="ctr">
                        <a:lnSpc>
                          <a:spcPct val="107000"/>
                        </a:lnSpc>
                        <a:spcBef>
                          <a:spcPts val="0"/>
                        </a:spcBef>
                        <a:spcAft>
                          <a:spcPts val="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900" dirty="0">
                          <a:solidFill>
                            <a:srgbClr val="000000"/>
                          </a:solidFill>
                          <a:effectLst/>
                        </a:rPr>
                        <a:t>no evidence</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900" b="1" dirty="0">
                          <a:solidFill>
                            <a:srgbClr val="000000"/>
                          </a:solidFill>
                          <a:effectLst/>
                        </a:rPr>
                        <a:t>moderate</a:t>
                      </a:r>
                      <a:endParaRPr lang="en-US" sz="1900" dirty="0">
                        <a:effectLst/>
                      </a:endParaRPr>
                    </a:p>
                    <a:p>
                      <a:pPr marL="0" marR="0" algn="ctr">
                        <a:lnSpc>
                          <a:spcPct val="107000"/>
                        </a:lnSpc>
                        <a:spcBef>
                          <a:spcPts val="0"/>
                        </a:spcBef>
                        <a:spcAft>
                          <a:spcPts val="0"/>
                        </a:spcAft>
                      </a:pPr>
                      <a:r>
                        <a:rPr lang="en-US" sz="1900" b="1"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900" b="1" dirty="0">
                          <a:solidFill>
                            <a:srgbClr val="000000"/>
                          </a:solidFill>
                          <a:effectLst/>
                        </a:rPr>
                        <a:t>moderate</a:t>
                      </a:r>
                      <a:endParaRPr lang="en-US" sz="1900" dirty="0">
                        <a:effectLst/>
                      </a:endParaRPr>
                    </a:p>
                    <a:p>
                      <a:pPr marL="0" marR="0" algn="ctr">
                        <a:lnSpc>
                          <a:spcPct val="107000"/>
                        </a:lnSpc>
                        <a:spcBef>
                          <a:spcPts val="0"/>
                        </a:spcBef>
                        <a:spcAft>
                          <a:spcPts val="0"/>
                        </a:spcAft>
                      </a:pPr>
                      <a:r>
                        <a:rPr lang="en-US" sz="1900" b="1"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900" dirty="0">
                          <a:solidFill>
                            <a:srgbClr val="000000"/>
                          </a:solidFill>
                          <a:effectLst/>
                        </a:rPr>
                        <a:t>no evidence</a:t>
                      </a:r>
                      <a:endParaRPr lang="en-US" sz="1900" dirty="0">
                        <a:effectLst/>
                        <a:latin typeface="+mn-lt"/>
                        <a:ea typeface="Calibri"/>
                        <a:cs typeface="Times New Roman"/>
                      </a:endParaRPr>
                    </a:p>
                  </a:txBody>
                  <a:tcPr marT="0" marB="0" anchor="ctr"/>
                </a:tc>
                <a:extLst>
                  <a:ext uri="{0D108BD9-81ED-4DB2-BD59-A6C34878D82A}">
                    <a16:rowId xmlns:a16="http://schemas.microsoft.com/office/drawing/2014/main" val="10004"/>
                  </a:ext>
                </a:extLst>
              </a:tr>
              <a:tr h="751516">
                <a:tc>
                  <a:txBody>
                    <a:bodyPr/>
                    <a:lstStyle/>
                    <a:p>
                      <a:pPr marL="0" marR="0">
                        <a:lnSpc>
                          <a:spcPct val="107000"/>
                        </a:lnSpc>
                        <a:spcBef>
                          <a:spcPts val="0"/>
                        </a:spcBef>
                        <a:spcAft>
                          <a:spcPts val="0"/>
                        </a:spcAft>
                      </a:pPr>
                      <a:r>
                        <a:rPr lang="en-US" sz="1900" b="1" dirty="0">
                          <a:solidFill>
                            <a:schemeClr val="bg1"/>
                          </a:solidFill>
                          <a:effectLst/>
                        </a:rPr>
                        <a:t>Mindfulness Practices: </a:t>
                      </a:r>
                      <a:r>
                        <a:rPr lang="en-US" sz="1900" dirty="0">
                          <a:solidFill>
                            <a:schemeClr val="bg1"/>
                          </a:solidFill>
                          <a:effectLst/>
                        </a:rPr>
                        <a:t>MBSR</a:t>
                      </a:r>
                      <a:endParaRPr lang="en-US" sz="19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900" dirty="0">
                          <a:solidFill>
                            <a:srgbClr val="000000"/>
                          </a:solidFill>
                          <a:effectLst/>
                        </a:rPr>
                        <a:t>none</a:t>
                      </a:r>
                      <a:endParaRPr lang="en-US" sz="1900" dirty="0">
                        <a:effectLst/>
                      </a:endParaRPr>
                    </a:p>
                    <a:p>
                      <a:pPr marL="0" marR="0" algn="ctr">
                        <a:lnSpc>
                          <a:spcPct val="107000"/>
                        </a:lnSpc>
                        <a:spcBef>
                          <a:spcPts val="0"/>
                        </a:spcBef>
                        <a:spcAft>
                          <a:spcPts val="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900" dirty="0">
                          <a:solidFill>
                            <a:srgbClr val="000000"/>
                          </a:solidFill>
                          <a:effectLst/>
                        </a:rPr>
                        <a:t>none</a:t>
                      </a:r>
                      <a:endParaRPr lang="en-US" sz="1900" dirty="0">
                        <a:effectLst/>
                      </a:endParaRPr>
                    </a:p>
                    <a:p>
                      <a:pPr marL="0" marR="0" algn="ctr">
                        <a:lnSpc>
                          <a:spcPct val="107000"/>
                        </a:lnSpc>
                        <a:spcBef>
                          <a:spcPts val="0"/>
                        </a:spcBef>
                        <a:spcAft>
                          <a:spcPts val="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900" dirty="0">
                          <a:solidFill>
                            <a:srgbClr val="000000"/>
                          </a:solidFill>
                          <a:effectLst/>
                        </a:rPr>
                        <a:t>none</a:t>
                      </a:r>
                      <a:endParaRPr lang="en-US" sz="1900" dirty="0">
                        <a:effectLst/>
                      </a:endParaRPr>
                    </a:p>
                    <a:p>
                      <a:pPr marL="0" marR="0" algn="ctr">
                        <a:lnSpc>
                          <a:spcPct val="107000"/>
                        </a:lnSpc>
                        <a:spcBef>
                          <a:spcPts val="0"/>
                        </a:spcBef>
                        <a:spcAft>
                          <a:spcPts val="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900" dirty="0">
                          <a:solidFill>
                            <a:srgbClr val="000000"/>
                          </a:solidFill>
                          <a:effectLst/>
                        </a:rPr>
                        <a:t>slight</a:t>
                      </a:r>
                      <a:endParaRPr lang="en-US" sz="1900" dirty="0">
                        <a:effectLst/>
                      </a:endParaRPr>
                    </a:p>
                    <a:p>
                      <a:pPr marL="0" marR="0" algn="ctr">
                        <a:lnSpc>
                          <a:spcPct val="107000"/>
                        </a:lnSpc>
                        <a:spcBef>
                          <a:spcPts val="200"/>
                        </a:spcBef>
                        <a:spcAft>
                          <a:spcPts val="20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defTabSz="914400" rtl="0" eaLnBrk="1" latinLnBrk="0" hangingPunct="1">
                        <a:lnSpc>
                          <a:spcPct val="107000"/>
                        </a:lnSpc>
                        <a:spcBef>
                          <a:spcPts val="0"/>
                        </a:spcBef>
                        <a:spcAft>
                          <a:spcPts val="0"/>
                        </a:spcAft>
                      </a:pPr>
                      <a:r>
                        <a:rPr lang="en-US" sz="1900" kern="1200" dirty="0">
                          <a:solidFill>
                            <a:srgbClr val="000000"/>
                          </a:solidFill>
                          <a:effectLst/>
                        </a:rPr>
                        <a:t>slight</a:t>
                      </a:r>
                    </a:p>
                    <a:p>
                      <a:pPr marL="0" marR="0" algn="ctr" defTabSz="914400" rtl="0" eaLnBrk="1" latinLnBrk="0" hangingPunct="1">
                        <a:lnSpc>
                          <a:spcPct val="107000"/>
                        </a:lnSpc>
                        <a:spcBef>
                          <a:spcPts val="0"/>
                        </a:spcBef>
                        <a:spcAft>
                          <a:spcPts val="0"/>
                        </a:spcAft>
                      </a:pPr>
                      <a:r>
                        <a:rPr lang="en-US" sz="1900" kern="1200" dirty="0">
                          <a:solidFill>
                            <a:srgbClr val="000000"/>
                          </a:solidFill>
                          <a:effectLst/>
                        </a:rPr>
                        <a:t>+</a:t>
                      </a:r>
                      <a:endParaRPr lang="en-US" sz="1900" kern="1200" dirty="0">
                        <a:solidFill>
                          <a:srgbClr val="000000"/>
                        </a:solidFill>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900" dirty="0">
                          <a:solidFill>
                            <a:srgbClr val="000000"/>
                          </a:solidFill>
                          <a:effectLst/>
                        </a:rPr>
                        <a:t>none</a:t>
                      </a:r>
                      <a:endParaRPr lang="en-US" sz="1900" dirty="0">
                        <a:effectLst/>
                      </a:endParaRPr>
                    </a:p>
                    <a:p>
                      <a:pPr marL="0" marR="0" algn="ctr">
                        <a:lnSpc>
                          <a:spcPct val="107000"/>
                        </a:lnSpc>
                        <a:spcBef>
                          <a:spcPts val="200"/>
                        </a:spcBef>
                        <a:spcAft>
                          <a:spcPts val="20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extLst>
                  <a:ext uri="{0D108BD9-81ED-4DB2-BD59-A6C34878D82A}">
                    <a16:rowId xmlns:a16="http://schemas.microsoft.com/office/drawing/2014/main" val="10005"/>
                  </a:ext>
                </a:extLst>
              </a:tr>
              <a:tr h="713571">
                <a:tc>
                  <a:txBody>
                    <a:bodyPr/>
                    <a:lstStyle/>
                    <a:p>
                      <a:pPr marL="0" marR="0">
                        <a:lnSpc>
                          <a:spcPct val="107000"/>
                        </a:lnSpc>
                        <a:spcBef>
                          <a:spcPts val="0"/>
                        </a:spcBef>
                        <a:spcAft>
                          <a:spcPts val="0"/>
                        </a:spcAft>
                      </a:pPr>
                      <a:r>
                        <a:rPr lang="en-US" sz="1900" b="1" dirty="0">
                          <a:solidFill>
                            <a:schemeClr val="bg1"/>
                          </a:solidFill>
                          <a:effectLst/>
                        </a:rPr>
                        <a:t>Multidisciplinary Rehabilitation </a:t>
                      </a:r>
                      <a:endParaRPr lang="en-US" sz="19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900" dirty="0">
                          <a:solidFill>
                            <a:srgbClr val="000000"/>
                          </a:solidFill>
                          <a:effectLst/>
                        </a:rPr>
                        <a:t>slight</a:t>
                      </a:r>
                      <a:endParaRPr lang="en-US" sz="1900" dirty="0">
                        <a:effectLst/>
                      </a:endParaRPr>
                    </a:p>
                    <a:p>
                      <a:pPr marL="0" marR="0" algn="ctr">
                        <a:lnSpc>
                          <a:spcPct val="107000"/>
                        </a:lnSpc>
                        <a:spcBef>
                          <a:spcPts val="0"/>
                        </a:spcBef>
                        <a:spcAft>
                          <a:spcPts val="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900" dirty="0">
                          <a:solidFill>
                            <a:srgbClr val="000000"/>
                          </a:solidFill>
                          <a:effectLst/>
                        </a:rPr>
                        <a:t>slight</a:t>
                      </a:r>
                      <a:endParaRPr lang="en-US" sz="1900" dirty="0">
                        <a:effectLst/>
                      </a:endParaRPr>
                    </a:p>
                    <a:p>
                      <a:pPr marL="0" marR="0" algn="ctr">
                        <a:lnSpc>
                          <a:spcPct val="107000"/>
                        </a:lnSpc>
                        <a:spcBef>
                          <a:spcPts val="0"/>
                        </a:spcBef>
                        <a:spcAft>
                          <a:spcPts val="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900" dirty="0">
                          <a:solidFill>
                            <a:srgbClr val="000000"/>
                          </a:solidFill>
                          <a:effectLst/>
                        </a:rPr>
                        <a:t>none</a:t>
                      </a:r>
                      <a:endParaRPr lang="en-US" sz="1900" dirty="0">
                        <a:effectLst/>
                      </a:endParaRPr>
                    </a:p>
                    <a:p>
                      <a:pPr marL="0" marR="0" algn="ctr">
                        <a:lnSpc>
                          <a:spcPct val="107000"/>
                        </a:lnSpc>
                        <a:spcBef>
                          <a:spcPts val="0"/>
                        </a:spcBef>
                        <a:spcAft>
                          <a:spcPts val="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900" dirty="0">
                          <a:solidFill>
                            <a:srgbClr val="000000"/>
                          </a:solidFill>
                          <a:effectLst/>
                        </a:rPr>
                        <a:t>slight</a:t>
                      </a:r>
                      <a:endParaRPr lang="en-US" sz="1900" dirty="0">
                        <a:effectLst/>
                      </a:endParaRPr>
                    </a:p>
                    <a:p>
                      <a:pPr marL="0" marR="0" algn="ctr">
                        <a:lnSpc>
                          <a:spcPct val="107000"/>
                        </a:lnSpc>
                        <a:spcBef>
                          <a:spcPts val="200"/>
                        </a:spcBef>
                        <a:spcAft>
                          <a:spcPts val="20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900" dirty="0">
                          <a:solidFill>
                            <a:srgbClr val="000000"/>
                          </a:solidFill>
                          <a:effectLst/>
                        </a:rPr>
                        <a:t>slight</a:t>
                      </a:r>
                      <a:endParaRPr lang="en-US" sz="1900" dirty="0">
                        <a:effectLst/>
                      </a:endParaRPr>
                    </a:p>
                    <a:p>
                      <a:pPr marL="0" marR="0" algn="ctr">
                        <a:lnSpc>
                          <a:spcPct val="107000"/>
                        </a:lnSpc>
                        <a:spcBef>
                          <a:spcPts val="200"/>
                        </a:spcBef>
                        <a:spcAft>
                          <a:spcPts val="20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900" dirty="0">
                          <a:solidFill>
                            <a:srgbClr val="000000"/>
                          </a:solidFill>
                          <a:effectLst/>
                        </a:rPr>
                        <a:t>none</a:t>
                      </a:r>
                      <a:endParaRPr lang="en-US" sz="1900" dirty="0">
                        <a:effectLst/>
                      </a:endParaRPr>
                    </a:p>
                    <a:p>
                      <a:pPr marL="0" marR="0" algn="ctr">
                        <a:lnSpc>
                          <a:spcPct val="107000"/>
                        </a:lnSpc>
                        <a:spcBef>
                          <a:spcPts val="200"/>
                        </a:spcBef>
                        <a:spcAft>
                          <a:spcPts val="200"/>
                        </a:spcAft>
                      </a:pPr>
                      <a:r>
                        <a:rPr lang="en-US" sz="1900" dirty="0">
                          <a:solidFill>
                            <a:srgbClr val="000000"/>
                          </a:solidFill>
                          <a:effectLst/>
                        </a:rPr>
                        <a:t>+</a:t>
                      </a:r>
                      <a:endParaRPr lang="en-US" sz="1900" dirty="0">
                        <a:effectLst/>
                        <a:latin typeface="+mn-lt"/>
                        <a:ea typeface="Calibri"/>
                        <a:cs typeface="Times New Roman"/>
                      </a:endParaRPr>
                    </a:p>
                  </a:txBody>
                  <a:tcPr marT="0" marB="0" anchor="ctr"/>
                </a:tc>
                <a:extLst>
                  <a:ext uri="{0D108BD9-81ED-4DB2-BD59-A6C34878D82A}">
                    <a16:rowId xmlns:a16="http://schemas.microsoft.com/office/drawing/2014/main" val="10006"/>
                  </a:ext>
                </a:extLst>
              </a:tr>
            </a:tbl>
          </a:graphicData>
        </a:graphic>
      </p:graphicFrame>
      <p:sp>
        <p:nvSpPr>
          <p:cNvPr id="2" name="TextBox 1">
            <a:extLst>
              <a:ext uri="{FF2B5EF4-FFF2-40B4-BE49-F238E27FC236}">
                <a16:creationId xmlns:a16="http://schemas.microsoft.com/office/drawing/2014/main" id="{494CD623-F44A-4F18-A20B-0C5981396A4C}"/>
              </a:ext>
            </a:extLst>
          </p:cNvPr>
          <p:cNvSpPr txBox="1"/>
          <p:nvPr/>
        </p:nvSpPr>
        <p:spPr>
          <a:xfrm>
            <a:off x="304802" y="6299198"/>
            <a:ext cx="11429999" cy="307777"/>
          </a:xfrm>
          <a:prstGeom prst="rect">
            <a:avLst/>
          </a:prstGeom>
          <a:noFill/>
        </p:spPr>
        <p:txBody>
          <a:bodyPr wrap="square" rtlCol="0">
            <a:spAutoFit/>
          </a:bodyPr>
          <a:lstStyle/>
          <a:p>
            <a:r>
              <a:rPr lang="en-US" sz="1400" dirty="0"/>
              <a:t>Abbreviations: SOE = Strength of Evidence      ES = Effect Size</a:t>
            </a:r>
          </a:p>
        </p:txBody>
      </p:sp>
    </p:spTree>
    <p:extLst>
      <p:ext uri="{BB962C8B-B14F-4D97-AF65-F5344CB8AC3E}">
        <p14:creationId xmlns:p14="http://schemas.microsoft.com/office/powerpoint/2010/main" val="33706329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091868786"/>
              </p:ext>
            </p:extLst>
          </p:nvPr>
        </p:nvGraphicFramePr>
        <p:xfrm>
          <a:off x="304798" y="1295400"/>
          <a:ext cx="11678651" cy="5078663"/>
        </p:xfrm>
        <a:graphic>
          <a:graphicData uri="http://schemas.openxmlformats.org/drawingml/2006/table">
            <a:tbl>
              <a:tblPr firstRow="1" firstCol="1" bandRow="1">
                <a:tableStyleId>{5C22544A-7EE6-4342-B048-85BDC9FD1C3A}</a:tableStyleId>
              </a:tblPr>
              <a:tblGrid>
                <a:gridCol w="2307701">
                  <a:extLst>
                    <a:ext uri="{9D8B030D-6E8A-4147-A177-3AD203B41FA5}">
                      <a16:colId xmlns:a16="http://schemas.microsoft.com/office/drawing/2014/main" val="20000"/>
                    </a:ext>
                  </a:extLst>
                </a:gridCol>
                <a:gridCol w="1564939">
                  <a:extLst>
                    <a:ext uri="{9D8B030D-6E8A-4147-A177-3AD203B41FA5}">
                      <a16:colId xmlns:a16="http://schemas.microsoft.com/office/drawing/2014/main" val="20001"/>
                    </a:ext>
                  </a:extLst>
                </a:gridCol>
                <a:gridCol w="1670046">
                  <a:extLst>
                    <a:ext uri="{9D8B030D-6E8A-4147-A177-3AD203B41FA5}">
                      <a16:colId xmlns:a16="http://schemas.microsoft.com/office/drawing/2014/main" val="20002"/>
                    </a:ext>
                  </a:extLst>
                </a:gridCol>
                <a:gridCol w="1487860">
                  <a:extLst>
                    <a:ext uri="{9D8B030D-6E8A-4147-A177-3AD203B41FA5}">
                      <a16:colId xmlns:a16="http://schemas.microsoft.com/office/drawing/2014/main" val="20003"/>
                    </a:ext>
                  </a:extLst>
                </a:gridCol>
                <a:gridCol w="1562604">
                  <a:extLst>
                    <a:ext uri="{9D8B030D-6E8A-4147-A177-3AD203B41FA5}">
                      <a16:colId xmlns:a16="http://schemas.microsoft.com/office/drawing/2014/main" val="20004"/>
                    </a:ext>
                  </a:extLst>
                </a:gridCol>
                <a:gridCol w="1707420">
                  <a:extLst>
                    <a:ext uri="{9D8B030D-6E8A-4147-A177-3AD203B41FA5}">
                      <a16:colId xmlns:a16="http://schemas.microsoft.com/office/drawing/2014/main" val="20005"/>
                    </a:ext>
                  </a:extLst>
                </a:gridCol>
                <a:gridCol w="1378081">
                  <a:extLst>
                    <a:ext uri="{9D8B030D-6E8A-4147-A177-3AD203B41FA5}">
                      <a16:colId xmlns:a16="http://schemas.microsoft.com/office/drawing/2014/main" val="20006"/>
                    </a:ext>
                  </a:extLst>
                </a:gridCol>
              </a:tblGrid>
              <a:tr h="908357">
                <a:tc>
                  <a:txBody>
                    <a:bodyPr/>
                    <a:lstStyle/>
                    <a:p>
                      <a:pPr marL="0" marR="0" algn="ctr">
                        <a:lnSpc>
                          <a:spcPct val="107000"/>
                        </a:lnSpc>
                        <a:spcBef>
                          <a:spcPts val="0"/>
                        </a:spcBef>
                        <a:spcAft>
                          <a:spcPts val="0"/>
                        </a:spcAft>
                      </a:pPr>
                      <a:r>
                        <a:rPr lang="en-US" sz="1600" b="1" dirty="0">
                          <a:solidFill>
                            <a:schemeClr val="bg1"/>
                          </a:solidFill>
                          <a:effectLst/>
                        </a:rPr>
                        <a:t>Intervention</a:t>
                      </a:r>
                      <a:endParaRPr lang="en-US" sz="16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chemeClr val="bg1"/>
                          </a:solidFill>
                          <a:effectLst/>
                        </a:rPr>
                        <a:t>Function Short-Term</a:t>
                      </a:r>
                    </a:p>
                    <a:p>
                      <a:pPr marL="0" marR="0" algn="ctr">
                        <a:lnSpc>
                          <a:spcPct val="107000"/>
                        </a:lnSpc>
                        <a:spcBef>
                          <a:spcPts val="0"/>
                        </a:spcBef>
                        <a:spcAft>
                          <a:spcPts val="0"/>
                        </a:spcAft>
                      </a:pPr>
                      <a:r>
                        <a:rPr lang="en-US" sz="1600" dirty="0">
                          <a:solidFill>
                            <a:schemeClr val="bg1"/>
                          </a:solidFill>
                          <a:effectLst/>
                        </a:rPr>
                        <a:t>ES, SOE</a:t>
                      </a:r>
                      <a:endParaRPr lang="en-US" sz="16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chemeClr val="bg1"/>
                          </a:solidFill>
                          <a:effectLst/>
                        </a:rPr>
                        <a:t>Function Intermediate</a:t>
                      </a:r>
                    </a:p>
                    <a:p>
                      <a:pPr marL="0" marR="0" algn="ctr">
                        <a:lnSpc>
                          <a:spcPct val="107000"/>
                        </a:lnSpc>
                        <a:spcBef>
                          <a:spcPts val="0"/>
                        </a:spcBef>
                        <a:spcAft>
                          <a:spcPts val="0"/>
                        </a:spcAft>
                      </a:pPr>
                      <a:r>
                        <a:rPr lang="en-US" sz="1600" dirty="0">
                          <a:solidFill>
                            <a:schemeClr val="bg1"/>
                          </a:solidFill>
                          <a:effectLst/>
                        </a:rPr>
                        <a:t>ES, SOE</a:t>
                      </a:r>
                      <a:endParaRPr lang="en-US" sz="16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chemeClr val="bg1"/>
                          </a:solidFill>
                          <a:effectLst/>
                        </a:rPr>
                        <a:t>Function Long-Term</a:t>
                      </a:r>
                    </a:p>
                    <a:p>
                      <a:pPr marL="0" marR="0" algn="ctr">
                        <a:lnSpc>
                          <a:spcPct val="107000"/>
                        </a:lnSpc>
                        <a:spcBef>
                          <a:spcPts val="0"/>
                        </a:spcBef>
                        <a:spcAft>
                          <a:spcPts val="0"/>
                        </a:spcAft>
                      </a:pPr>
                      <a:r>
                        <a:rPr lang="en-US" sz="1600" dirty="0">
                          <a:solidFill>
                            <a:schemeClr val="bg1"/>
                          </a:solidFill>
                          <a:effectLst/>
                        </a:rPr>
                        <a:t>ES, SOE</a:t>
                      </a:r>
                      <a:endParaRPr lang="en-US" sz="16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chemeClr val="bg1"/>
                          </a:solidFill>
                          <a:effectLst/>
                        </a:rPr>
                        <a:t>Pain </a:t>
                      </a:r>
                    </a:p>
                    <a:p>
                      <a:pPr marL="0" marR="0" algn="ctr">
                        <a:lnSpc>
                          <a:spcPct val="107000"/>
                        </a:lnSpc>
                        <a:spcBef>
                          <a:spcPts val="0"/>
                        </a:spcBef>
                        <a:spcAft>
                          <a:spcPts val="0"/>
                        </a:spcAft>
                      </a:pPr>
                      <a:r>
                        <a:rPr lang="en-US" sz="1600" dirty="0">
                          <a:solidFill>
                            <a:schemeClr val="bg1"/>
                          </a:solidFill>
                          <a:effectLst/>
                        </a:rPr>
                        <a:t>Short-Term</a:t>
                      </a:r>
                    </a:p>
                    <a:p>
                      <a:pPr marL="0" marR="0" algn="ctr">
                        <a:lnSpc>
                          <a:spcPct val="107000"/>
                        </a:lnSpc>
                        <a:spcBef>
                          <a:spcPts val="0"/>
                        </a:spcBef>
                        <a:spcAft>
                          <a:spcPts val="0"/>
                        </a:spcAft>
                      </a:pPr>
                      <a:r>
                        <a:rPr lang="en-US" sz="1600" dirty="0">
                          <a:solidFill>
                            <a:schemeClr val="bg1"/>
                          </a:solidFill>
                          <a:effectLst/>
                        </a:rPr>
                        <a:t>ES, SOE </a:t>
                      </a:r>
                      <a:endParaRPr lang="en-US" sz="16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chemeClr val="bg1"/>
                          </a:solidFill>
                          <a:effectLst/>
                        </a:rPr>
                        <a:t>Pain Intermediate</a:t>
                      </a:r>
                    </a:p>
                    <a:p>
                      <a:pPr marL="0" marR="0" algn="ctr">
                        <a:lnSpc>
                          <a:spcPct val="107000"/>
                        </a:lnSpc>
                        <a:spcBef>
                          <a:spcPts val="0"/>
                        </a:spcBef>
                        <a:spcAft>
                          <a:spcPts val="0"/>
                        </a:spcAft>
                      </a:pPr>
                      <a:r>
                        <a:rPr lang="en-US" sz="1600" dirty="0">
                          <a:solidFill>
                            <a:schemeClr val="bg1"/>
                          </a:solidFill>
                          <a:effectLst/>
                        </a:rPr>
                        <a:t>ES, SOE </a:t>
                      </a:r>
                      <a:endParaRPr lang="en-US" sz="16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chemeClr val="bg1"/>
                          </a:solidFill>
                          <a:effectLst/>
                        </a:rPr>
                        <a:t>Pain </a:t>
                      </a:r>
                    </a:p>
                    <a:p>
                      <a:pPr marL="0" marR="0" algn="ctr">
                        <a:lnSpc>
                          <a:spcPct val="107000"/>
                        </a:lnSpc>
                        <a:spcBef>
                          <a:spcPts val="0"/>
                        </a:spcBef>
                        <a:spcAft>
                          <a:spcPts val="0"/>
                        </a:spcAft>
                      </a:pPr>
                      <a:r>
                        <a:rPr lang="en-US" sz="1600" dirty="0">
                          <a:solidFill>
                            <a:schemeClr val="bg1"/>
                          </a:solidFill>
                          <a:effectLst/>
                        </a:rPr>
                        <a:t>Long-Term</a:t>
                      </a:r>
                    </a:p>
                    <a:p>
                      <a:pPr marL="0" marR="0" algn="ctr">
                        <a:lnSpc>
                          <a:spcPct val="107000"/>
                        </a:lnSpc>
                        <a:spcBef>
                          <a:spcPts val="0"/>
                        </a:spcBef>
                        <a:spcAft>
                          <a:spcPts val="0"/>
                        </a:spcAft>
                      </a:pPr>
                      <a:r>
                        <a:rPr lang="en-US" sz="1600" dirty="0">
                          <a:solidFill>
                            <a:schemeClr val="bg1"/>
                          </a:solidFill>
                          <a:effectLst/>
                        </a:rPr>
                        <a:t>ES, SOE </a:t>
                      </a:r>
                      <a:endParaRPr lang="en-US" sz="1600" dirty="0">
                        <a:solidFill>
                          <a:schemeClr val="bg1"/>
                        </a:solidFill>
                        <a:effectLst/>
                        <a:latin typeface="+mn-lt"/>
                        <a:ea typeface="Calibri"/>
                        <a:cs typeface="Times New Roman"/>
                      </a:endParaRPr>
                    </a:p>
                  </a:txBody>
                  <a:tcPr marT="0" marB="0" anchor="ctr"/>
                </a:tc>
                <a:extLst>
                  <a:ext uri="{0D108BD9-81ED-4DB2-BD59-A6C34878D82A}">
                    <a16:rowId xmlns:a16="http://schemas.microsoft.com/office/drawing/2014/main" val="10001"/>
                  </a:ext>
                </a:extLst>
              </a:tr>
              <a:tr h="677073">
                <a:tc>
                  <a:txBody>
                    <a:bodyPr/>
                    <a:lstStyle/>
                    <a:p>
                      <a:pPr marL="0" marR="0">
                        <a:lnSpc>
                          <a:spcPct val="107000"/>
                        </a:lnSpc>
                        <a:spcBef>
                          <a:spcPts val="0"/>
                        </a:spcBef>
                        <a:spcAft>
                          <a:spcPts val="0"/>
                        </a:spcAft>
                      </a:pPr>
                      <a:r>
                        <a:rPr lang="en-US" sz="1600" b="1" dirty="0">
                          <a:solidFill>
                            <a:schemeClr val="bg1"/>
                          </a:solidFill>
                          <a:effectLst/>
                        </a:rPr>
                        <a:t>Physical Modalities: </a:t>
                      </a:r>
                      <a:r>
                        <a:rPr lang="en-US" sz="1600" dirty="0">
                          <a:solidFill>
                            <a:schemeClr val="bg1"/>
                          </a:solidFill>
                          <a:effectLst/>
                        </a:rPr>
                        <a:t>Ultrasound </a:t>
                      </a:r>
                      <a:endParaRPr lang="en-US" sz="16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insufficient evidence</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none</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extLst>
                  <a:ext uri="{0D108BD9-81ED-4DB2-BD59-A6C34878D82A}">
                    <a16:rowId xmlns:a16="http://schemas.microsoft.com/office/drawing/2014/main" val="10002"/>
                  </a:ext>
                </a:extLst>
              </a:tr>
              <a:tr h="677073">
                <a:tc>
                  <a:txBody>
                    <a:bodyPr/>
                    <a:lstStyle/>
                    <a:p>
                      <a:pPr marL="0" marR="0">
                        <a:lnSpc>
                          <a:spcPct val="107000"/>
                        </a:lnSpc>
                        <a:spcBef>
                          <a:spcPts val="0"/>
                        </a:spcBef>
                        <a:spcAft>
                          <a:spcPts val="0"/>
                        </a:spcAft>
                      </a:pPr>
                      <a:r>
                        <a:rPr lang="en-US" sz="1600" b="1" dirty="0">
                          <a:solidFill>
                            <a:schemeClr val="bg1"/>
                          </a:solidFill>
                          <a:effectLst/>
                        </a:rPr>
                        <a:t>Modalities: </a:t>
                      </a:r>
                      <a:r>
                        <a:rPr lang="en-US" sz="1600" dirty="0">
                          <a:solidFill>
                            <a:schemeClr val="bg1"/>
                          </a:solidFill>
                          <a:effectLst/>
                        </a:rPr>
                        <a:t>Low Level Laser </a:t>
                      </a:r>
                      <a:endParaRPr lang="en-US" sz="16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slight</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none</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b="1" dirty="0">
                          <a:solidFill>
                            <a:srgbClr val="000000"/>
                          </a:solidFill>
                          <a:effectLst/>
                        </a:rPr>
                        <a:t>moderate</a:t>
                      </a:r>
                      <a:endParaRPr lang="en-US" sz="1600" dirty="0">
                        <a:effectLst/>
                      </a:endParaRPr>
                    </a:p>
                    <a:p>
                      <a:pPr marL="0" marR="0" algn="ctr">
                        <a:lnSpc>
                          <a:spcPct val="107000"/>
                        </a:lnSpc>
                        <a:spcBef>
                          <a:spcPts val="200"/>
                        </a:spcBef>
                        <a:spcAft>
                          <a:spcPts val="200"/>
                        </a:spcAft>
                      </a:pPr>
                      <a:r>
                        <a:rPr lang="en-US" sz="1600" b="1"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none</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extLst>
                  <a:ext uri="{0D108BD9-81ED-4DB2-BD59-A6C34878D82A}">
                    <a16:rowId xmlns:a16="http://schemas.microsoft.com/office/drawing/2014/main" val="10003"/>
                  </a:ext>
                </a:extLst>
              </a:tr>
              <a:tr h="908357">
                <a:tc>
                  <a:txBody>
                    <a:bodyPr/>
                    <a:lstStyle/>
                    <a:p>
                      <a:pPr marL="0" marR="0">
                        <a:lnSpc>
                          <a:spcPct val="107000"/>
                        </a:lnSpc>
                        <a:spcBef>
                          <a:spcPts val="0"/>
                        </a:spcBef>
                        <a:spcAft>
                          <a:spcPts val="0"/>
                        </a:spcAft>
                      </a:pPr>
                      <a:r>
                        <a:rPr lang="en-US" sz="1600" b="1" dirty="0">
                          <a:solidFill>
                            <a:schemeClr val="bg1"/>
                          </a:solidFill>
                          <a:effectLst/>
                        </a:rPr>
                        <a:t>Manual Therapies: </a:t>
                      </a:r>
                      <a:r>
                        <a:rPr lang="en-US" sz="1600" dirty="0">
                          <a:solidFill>
                            <a:schemeClr val="bg1"/>
                          </a:solidFill>
                          <a:effectLst/>
                        </a:rPr>
                        <a:t>Spinal Manipulation </a:t>
                      </a:r>
                      <a:endParaRPr lang="en-US" sz="1600" dirty="0">
                        <a:solidFill>
                          <a:schemeClr val="bg1"/>
                        </a:solidFill>
                        <a:effectLst/>
                        <a:latin typeface="+mn-lt"/>
                        <a:ea typeface="Calibri"/>
                        <a:cs typeface="Times New Roman"/>
                      </a:endParaRPr>
                    </a:p>
                  </a:txBody>
                  <a:tcPr marT="0" marB="0"/>
                </a:tc>
                <a:tc>
                  <a:txBody>
                    <a:bodyPr/>
                    <a:lstStyle/>
                    <a:p>
                      <a:pPr marL="0" marR="0" algn="ctr">
                        <a:lnSpc>
                          <a:spcPct val="107000"/>
                        </a:lnSpc>
                        <a:spcBef>
                          <a:spcPts val="0"/>
                        </a:spcBef>
                        <a:spcAft>
                          <a:spcPts val="0"/>
                        </a:spcAft>
                      </a:pPr>
                      <a:r>
                        <a:rPr lang="en-US" sz="1600" dirty="0">
                          <a:solidFill>
                            <a:srgbClr val="000000"/>
                          </a:solidFill>
                          <a:effectLst/>
                        </a:rPr>
                        <a:t>slight</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slight</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none</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slight</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extLst>
                  <a:ext uri="{0D108BD9-81ED-4DB2-BD59-A6C34878D82A}">
                    <a16:rowId xmlns:a16="http://schemas.microsoft.com/office/drawing/2014/main" val="10004"/>
                  </a:ext>
                </a:extLst>
              </a:tr>
              <a:tr h="677073">
                <a:tc>
                  <a:txBody>
                    <a:bodyPr/>
                    <a:lstStyle/>
                    <a:p>
                      <a:pPr marL="0" marR="0">
                        <a:lnSpc>
                          <a:spcPct val="107000"/>
                        </a:lnSpc>
                        <a:spcBef>
                          <a:spcPts val="0"/>
                        </a:spcBef>
                        <a:spcAft>
                          <a:spcPts val="0"/>
                        </a:spcAft>
                      </a:pPr>
                      <a:r>
                        <a:rPr lang="en-US" sz="1600" b="1" dirty="0">
                          <a:solidFill>
                            <a:schemeClr val="bg1"/>
                          </a:solidFill>
                          <a:effectLst/>
                        </a:rPr>
                        <a:t>Manual Therapies: </a:t>
                      </a:r>
                      <a:r>
                        <a:rPr lang="en-US" sz="1600" dirty="0">
                          <a:solidFill>
                            <a:schemeClr val="bg1"/>
                          </a:solidFill>
                          <a:effectLst/>
                        </a:rPr>
                        <a:t>Massage</a:t>
                      </a:r>
                      <a:endParaRPr lang="en-US" sz="16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slight</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none</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slight</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none</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extLst>
                  <a:ext uri="{0D108BD9-81ED-4DB2-BD59-A6C34878D82A}">
                    <a16:rowId xmlns:a16="http://schemas.microsoft.com/office/drawing/2014/main" val="10005"/>
                  </a:ext>
                </a:extLst>
              </a:tr>
              <a:tr h="677073">
                <a:tc>
                  <a:txBody>
                    <a:bodyPr/>
                    <a:lstStyle/>
                    <a:p>
                      <a:pPr marL="0" marR="0">
                        <a:lnSpc>
                          <a:spcPct val="107000"/>
                        </a:lnSpc>
                        <a:spcBef>
                          <a:spcPts val="0"/>
                        </a:spcBef>
                        <a:spcAft>
                          <a:spcPts val="0"/>
                        </a:spcAft>
                      </a:pPr>
                      <a:r>
                        <a:rPr lang="en-US" sz="1600" b="1" dirty="0">
                          <a:solidFill>
                            <a:schemeClr val="bg1"/>
                          </a:solidFill>
                          <a:effectLst/>
                        </a:rPr>
                        <a:t>Manual Therapies: </a:t>
                      </a:r>
                      <a:r>
                        <a:rPr lang="en-US" sz="1600" dirty="0">
                          <a:solidFill>
                            <a:schemeClr val="bg1"/>
                          </a:solidFill>
                          <a:effectLst/>
                        </a:rPr>
                        <a:t>Traction</a:t>
                      </a:r>
                      <a:endParaRPr lang="en-US" sz="16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none</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none</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extLst>
                  <a:ext uri="{0D108BD9-81ED-4DB2-BD59-A6C34878D82A}">
                    <a16:rowId xmlns:a16="http://schemas.microsoft.com/office/drawing/2014/main" val="10006"/>
                  </a:ext>
                </a:extLst>
              </a:tr>
              <a:tr h="483711">
                <a:tc>
                  <a:txBody>
                    <a:bodyPr/>
                    <a:lstStyle/>
                    <a:p>
                      <a:pPr marL="0" marR="0">
                        <a:lnSpc>
                          <a:spcPct val="107000"/>
                        </a:lnSpc>
                        <a:spcBef>
                          <a:spcPts val="0"/>
                        </a:spcBef>
                        <a:spcAft>
                          <a:spcPts val="0"/>
                        </a:spcAft>
                      </a:pPr>
                      <a:r>
                        <a:rPr lang="en-US" sz="1600" b="1" dirty="0">
                          <a:solidFill>
                            <a:schemeClr val="bg1"/>
                          </a:solidFill>
                          <a:effectLst/>
                        </a:rPr>
                        <a:t>Acupuncture</a:t>
                      </a:r>
                      <a:endParaRPr lang="en-US" sz="16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slight</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none</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none</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slight</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none</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slight</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extLst>
                  <a:ext uri="{0D108BD9-81ED-4DB2-BD59-A6C34878D82A}">
                    <a16:rowId xmlns:a16="http://schemas.microsoft.com/office/drawing/2014/main" val="10007"/>
                  </a:ext>
                </a:extLst>
              </a:tr>
            </a:tbl>
          </a:graphicData>
        </a:graphic>
      </p:graphicFrame>
      <p:sp>
        <p:nvSpPr>
          <p:cNvPr id="6" name="Title 1"/>
          <p:cNvSpPr txBox="1">
            <a:spLocks/>
          </p:cNvSpPr>
          <p:nvPr/>
        </p:nvSpPr>
        <p:spPr bwMode="auto">
          <a:xfrm>
            <a:off x="208547" y="68731"/>
            <a:ext cx="11678652"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60960" rIns="121920" bIns="60960" numCol="1" anchor="t" anchorCtr="0" compatLnSpc="1">
            <a:prstTxWarp prst="textNoShape">
              <a:avLst/>
            </a:prstTxWarp>
          </a:bodyPr>
          <a:lstStyle>
            <a:lvl1pPr algn="l" rtl="0" eaLnBrk="0" fontAlgn="base" hangingPunct="0">
              <a:spcBef>
                <a:spcPct val="0"/>
              </a:spcBef>
              <a:spcAft>
                <a:spcPct val="0"/>
              </a:spcAft>
              <a:defRPr sz="3000" b="1">
                <a:solidFill>
                  <a:schemeClr val="bg1"/>
                </a:solidFill>
                <a:latin typeface="+mj-lt"/>
                <a:ea typeface="ＭＳ Ｐゴシック" charset="0"/>
                <a:cs typeface="+mj-cs"/>
              </a:defRPr>
            </a:lvl1pPr>
            <a:lvl2pPr algn="l" rtl="0" eaLnBrk="0" fontAlgn="base" hangingPunct="0">
              <a:spcBef>
                <a:spcPct val="0"/>
              </a:spcBef>
              <a:spcAft>
                <a:spcPct val="0"/>
              </a:spcAft>
              <a:defRPr sz="3000" b="1">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3000" b="1">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3000" b="1">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3000" b="1">
                <a:solidFill>
                  <a:schemeClr val="bg1"/>
                </a:solidFill>
                <a:latin typeface="Arial" charset="0"/>
                <a:ea typeface="ＭＳ Ｐゴシック" charset="0"/>
                <a:cs typeface="Arial" charset="0"/>
              </a:defRPr>
            </a:lvl5pPr>
            <a:lvl6pPr marL="457200" algn="l" rtl="0" eaLnBrk="1" fontAlgn="base" hangingPunct="1">
              <a:spcBef>
                <a:spcPct val="0"/>
              </a:spcBef>
              <a:spcAft>
                <a:spcPct val="0"/>
              </a:spcAft>
              <a:defRPr sz="3000" b="1">
                <a:solidFill>
                  <a:schemeClr val="bg1"/>
                </a:solidFill>
                <a:latin typeface="Arial" charset="0"/>
                <a:cs typeface="Arial" charset="0"/>
              </a:defRPr>
            </a:lvl6pPr>
            <a:lvl7pPr marL="914400" algn="l" rtl="0" eaLnBrk="1" fontAlgn="base" hangingPunct="1">
              <a:spcBef>
                <a:spcPct val="0"/>
              </a:spcBef>
              <a:spcAft>
                <a:spcPct val="0"/>
              </a:spcAft>
              <a:defRPr sz="3000" b="1">
                <a:solidFill>
                  <a:schemeClr val="bg1"/>
                </a:solidFill>
                <a:latin typeface="Arial" charset="0"/>
                <a:cs typeface="Arial" charset="0"/>
              </a:defRPr>
            </a:lvl7pPr>
            <a:lvl8pPr marL="1371600" algn="l" rtl="0" eaLnBrk="1" fontAlgn="base" hangingPunct="1">
              <a:spcBef>
                <a:spcPct val="0"/>
              </a:spcBef>
              <a:spcAft>
                <a:spcPct val="0"/>
              </a:spcAft>
              <a:defRPr sz="3000" b="1">
                <a:solidFill>
                  <a:schemeClr val="bg1"/>
                </a:solidFill>
                <a:latin typeface="Arial" charset="0"/>
                <a:cs typeface="Arial" charset="0"/>
              </a:defRPr>
            </a:lvl8pPr>
            <a:lvl9pPr marL="1828800" algn="l" rtl="0" eaLnBrk="1" fontAlgn="base" hangingPunct="1">
              <a:spcBef>
                <a:spcPct val="0"/>
              </a:spcBef>
              <a:spcAft>
                <a:spcPct val="0"/>
              </a:spcAft>
              <a:defRPr sz="3000" b="1">
                <a:solidFill>
                  <a:schemeClr val="bg1"/>
                </a:solidFill>
                <a:latin typeface="Arial" charset="0"/>
                <a:cs typeface="Arial" charset="0"/>
              </a:defRPr>
            </a:lvl9pPr>
          </a:lstStyle>
          <a:p>
            <a:pPr algn="ctr" defTabSz="914377" eaLnBrk="1" hangingPunct="1"/>
            <a:r>
              <a:rPr lang="en-US" altLang="en-US" sz="2667" kern="0" dirty="0">
                <a:solidFill>
                  <a:prstClr val="white"/>
                </a:solidFill>
                <a:latin typeface="Arial"/>
                <a:ea typeface="ＭＳ Ｐゴシック" pitchFamily="34" charset="-128"/>
              </a:rPr>
              <a:t>Results: “Passive” CLBP Interventions Versus UC, Waitlist,</a:t>
            </a:r>
          </a:p>
          <a:p>
            <a:pPr algn="ctr" defTabSz="914377" eaLnBrk="1" hangingPunct="1"/>
            <a:r>
              <a:rPr lang="en-US" altLang="en-US" sz="2667" kern="0" dirty="0">
                <a:solidFill>
                  <a:prstClr val="white"/>
                </a:solidFill>
                <a:latin typeface="Arial"/>
                <a:ea typeface="ＭＳ Ｐゴシック" pitchFamily="34" charset="-128"/>
              </a:rPr>
              <a:t>Attention, Sham</a:t>
            </a:r>
          </a:p>
        </p:txBody>
      </p:sp>
      <p:sp>
        <p:nvSpPr>
          <p:cNvPr id="2" name="TextBox 1">
            <a:extLst>
              <a:ext uri="{FF2B5EF4-FFF2-40B4-BE49-F238E27FC236}">
                <a16:creationId xmlns:a16="http://schemas.microsoft.com/office/drawing/2014/main" id="{B882DB40-02B6-317B-52C4-BBA171776E1F}"/>
              </a:ext>
            </a:extLst>
          </p:cNvPr>
          <p:cNvSpPr txBox="1"/>
          <p:nvPr/>
        </p:nvSpPr>
        <p:spPr>
          <a:xfrm>
            <a:off x="304798" y="6374063"/>
            <a:ext cx="11429999" cy="307777"/>
          </a:xfrm>
          <a:prstGeom prst="rect">
            <a:avLst/>
          </a:prstGeom>
          <a:noFill/>
        </p:spPr>
        <p:txBody>
          <a:bodyPr wrap="square" rtlCol="0">
            <a:spAutoFit/>
          </a:bodyPr>
          <a:lstStyle/>
          <a:p>
            <a:r>
              <a:rPr lang="en-US" sz="1400" dirty="0"/>
              <a:t>Abbreviations: SOE = Strength of Evidence      ES = Effect Size</a:t>
            </a:r>
          </a:p>
        </p:txBody>
      </p:sp>
    </p:spTree>
    <p:extLst>
      <p:ext uri="{BB962C8B-B14F-4D97-AF65-F5344CB8AC3E}">
        <p14:creationId xmlns:p14="http://schemas.microsoft.com/office/powerpoint/2010/main" val="1040804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508000" y="253818"/>
            <a:ext cx="11176000" cy="406400"/>
          </a:xfrm>
        </p:spPr>
        <p:txBody>
          <a:bodyPr>
            <a:normAutofit fontScale="90000"/>
          </a:bodyPr>
          <a:lstStyle/>
          <a:p>
            <a:pPr eaLnBrk="1" hangingPunct="1"/>
            <a:r>
              <a:rPr lang="en-US" altLang="en-US" sz="2667" dirty="0">
                <a:ea typeface="ＭＳ Ｐゴシック" pitchFamily="34" charset="-128"/>
              </a:rPr>
              <a:t>Results: Active and Passive CLBP Interventions Versus Exercise </a:t>
            </a:r>
          </a:p>
        </p:txBody>
      </p:sp>
      <p:graphicFrame>
        <p:nvGraphicFramePr>
          <p:cNvPr id="4" name="Table 3"/>
          <p:cNvGraphicFramePr>
            <a:graphicFrameLocks noGrp="1"/>
          </p:cNvGraphicFramePr>
          <p:nvPr>
            <p:extLst>
              <p:ext uri="{D42A27DB-BD31-4B8C-83A1-F6EECF244321}">
                <p14:modId xmlns:p14="http://schemas.microsoft.com/office/powerpoint/2010/main" val="3895970997"/>
              </p:ext>
            </p:extLst>
          </p:nvPr>
        </p:nvGraphicFramePr>
        <p:xfrm>
          <a:off x="203200" y="1295400"/>
          <a:ext cx="11836400" cy="5128900"/>
        </p:xfrm>
        <a:graphic>
          <a:graphicData uri="http://schemas.openxmlformats.org/drawingml/2006/table">
            <a:tbl>
              <a:tblPr firstRow="1" firstCol="1" bandRow="1">
                <a:tableStyleId>{5C22544A-7EE6-4342-B048-85BDC9FD1C3A}</a:tableStyleId>
              </a:tblPr>
              <a:tblGrid>
                <a:gridCol w="2343607">
                  <a:extLst>
                    <a:ext uri="{9D8B030D-6E8A-4147-A177-3AD203B41FA5}">
                      <a16:colId xmlns:a16="http://schemas.microsoft.com/office/drawing/2014/main" val="20000"/>
                    </a:ext>
                  </a:extLst>
                </a:gridCol>
                <a:gridCol w="1583710">
                  <a:extLst>
                    <a:ext uri="{9D8B030D-6E8A-4147-A177-3AD203B41FA5}">
                      <a16:colId xmlns:a16="http://schemas.microsoft.com/office/drawing/2014/main" val="20001"/>
                    </a:ext>
                  </a:extLst>
                </a:gridCol>
                <a:gridCol w="1694972">
                  <a:extLst>
                    <a:ext uri="{9D8B030D-6E8A-4147-A177-3AD203B41FA5}">
                      <a16:colId xmlns:a16="http://schemas.microsoft.com/office/drawing/2014/main" val="20002"/>
                    </a:ext>
                  </a:extLst>
                </a:gridCol>
                <a:gridCol w="1470081">
                  <a:extLst>
                    <a:ext uri="{9D8B030D-6E8A-4147-A177-3AD203B41FA5}">
                      <a16:colId xmlns:a16="http://schemas.microsoft.com/office/drawing/2014/main" val="20003"/>
                    </a:ext>
                  </a:extLst>
                </a:gridCol>
                <a:gridCol w="1583710">
                  <a:extLst>
                    <a:ext uri="{9D8B030D-6E8A-4147-A177-3AD203B41FA5}">
                      <a16:colId xmlns:a16="http://schemas.microsoft.com/office/drawing/2014/main" val="20004"/>
                    </a:ext>
                  </a:extLst>
                </a:gridCol>
                <a:gridCol w="1676034">
                  <a:extLst>
                    <a:ext uri="{9D8B030D-6E8A-4147-A177-3AD203B41FA5}">
                      <a16:colId xmlns:a16="http://schemas.microsoft.com/office/drawing/2014/main" val="20005"/>
                    </a:ext>
                  </a:extLst>
                </a:gridCol>
                <a:gridCol w="1484286">
                  <a:extLst>
                    <a:ext uri="{9D8B030D-6E8A-4147-A177-3AD203B41FA5}">
                      <a16:colId xmlns:a16="http://schemas.microsoft.com/office/drawing/2014/main" val="20006"/>
                    </a:ext>
                  </a:extLst>
                </a:gridCol>
              </a:tblGrid>
              <a:tr h="666217">
                <a:tc>
                  <a:txBody>
                    <a:bodyPr/>
                    <a:lstStyle/>
                    <a:p>
                      <a:pPr marL="0" marR="0" algn="l">
                        <a:lnSpc>
                          <a:spcPct val="107000"/>
                        </a:lnSpc>
                        <a:spcBef>
                          <a:spcPts val="0"/>
                        </a:spcBef>
                        <a:spcAft>
                          <a:spcPts val="0"/>
                        </a:spcAft>
                      </a:pPr>
                      <a:r>
                        <a:rPr lang="en-US" sz="1600" b="1" dirty="0">
                          <a:solidFill>
                            <a:schemeClr val="bg1"/>
                          </a:solidFill>
                          <a:effectLst/>
                        </a:rPr>
                        <a:t>Intervention</a:t>
                      </a:r>
                      <a:endParaRPr lang="en-US" sz="1600" b="1"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b="1" dirty="0">
                          <a:solidFill>
                            <a:schemeClr val="bg1"/>
                          </a:solidFill>
                          <a:effectLst/>
                        </a:rPr>
                        <a:t>Function Short-Term</a:t>
                      </a:r>
                    </a:p>
                    <a:p>
                      <a:pPr marL="0" marR="0" algn="ctr">
                        <a:lnSpc>
                          <a:spcPct val="107000"/>
                        </a:lnSpc>
                        <a:spcBef>
                          <a:spcPts val="0"/>
                        </a:spcBef>
                        <a:spcAft>
                          <a:spcPts val="0"/>
                        </a:spcAft>
                      </a:pPr>
                      <a:r>
                        <a:rPr lang="en-US" sz="1600" b="1" dirty="0">
                          <a:solidFill>
                            <a:schemeClr val="bg1"/>
                          </a:solidFill>
                          <a:effectLst/>
                        </a:rPr>
                        <a:t>ES, SOE</a:t>
                      </a:r>
                      <a:endParaRPr lang="en-US" sz="1600" b="1"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b="1" dirty="0">
                          <a:solidFill>
                            <a:schemeClr val="bg1"/>
                          </a:solidFill>
                          <a:effectLst/>
                        </a:rPr>
                        <a:t>Function Intermediate</a:t>
                      </a:r>
                    </a:p>
                    <a:p>
                      <a:pPr marL="0" marR="0" algn="ctr">
                        <a:lnSpc>
                          <a:spcPct val="107000"/>
                        </a:lnSpc>
                        <a:spcBef>
                          <a:spcPts val="0"/>
                        </a:spcBef>
                        <a:spcAft>
                          <a:spcPts val="0"/>
                        </a:spcAft>
                      </a:pPr>
                      <a:r>
                        <a:rPr lang="en-US" sz="1600" b="1" dirty="0">
                          <a:solidFill>
                            <a:schemeClr val="bg1"/>
                          </a:solidFill>
                          <a:effectLst/>
                        </a:rPr>
                        <a:t>ES, SOE</a:t>
                      </a:r>
                      <a:endParaRPr lang="en-US" sz="1600" b="1"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b="1" dirty="0">
                          <a:solidFill>
                            <a:schemeClr val="bg1"/>
                          </a:solidFill>
                          <a:effectLst/>
                        </a:rPr>
                        <a:t>Function Long-Term</a:t>
                      </a:r>
                    </a:p>
                    <a:p>
                      <a:pPr marL="0" marR="0" algn="ctr">
                        <a:lnSpc>
                          <a:spcPct val="107000"/>
                        </a:lnSpc>
                        <a:spcBef>
                          <a:spcPts val="0"/>
                        </a:spcBef>
                        <a:spcAft>
                          <a:spcPts val="0"/>
                        </a:spcAft>
                      </a:pPr>
                      <a:r>
                        <a:rPr lang="en-US" sz="1600" b="1" dirty="0">
                          <a:solidFill>
                            <a:schemeClr val="bg1"/>
                          </a:solidFill>
                          <a:effectLst/>
                        </a:rPr>
                        <a:t>ES, SOE</a:t>
                      </a:r>
                      <a:endParaRPr lang="en-US" sz="1600" b="1"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b="1" dirty="0">
                          <a:solidFill>
                            <a:schemeClr val="bg1"/>
                          </a:solidFill>
                          <a:effectLst/>
                        </a:rPr>
                        <a:t>Pain </a:t>
                      </a:r>
                    </a:p>
                    <a:p>
                      <a:pPr marL="0" marR="0" algn="ctr">
                        <a:lnSpc>
                          <a:spcPct val="107000"/>
                        </a:lnSpc>
                        <a:spcBef>
                          <a:spcPts val="0"/>
                        </a:spcBef>
                        <a:spcAft>
                          <a:spcPts val="0"/>
                        </a:spcAft>
                      </a:pPr>
                      <a:r>
                        <a:rPr lang="en-US" sz="1600" b="1" dirty="0">
                          <a:solidFill>
                            <a:schemeClr val="bg1"/>
                          </a:solidFill>
                          <a:effectLst/>
                        </a:rPr>
                        <a:t>Short-Term</a:t>
                      </a:r>
                    </a:p>
                    <a:p>
                      <a:pPr marL="0" marR="0" algn="ctr">
                        <a:lnSpc>
                          <a:spcPct val="107000"/>
                        </a:lnSpc>
                        <a:spcBef>
                          <a:spcPts val="0"/>
                        </a:spcBef>
                        <a:spcAft>
                          <a:spcPts val="0"/>
                        </a:spcAft>
                      </a:pPr>
                      <a:r>
                        <a:rPr lang="en-US" sz="1600" b="1" dirty="0">
                          <a:solidFill>
                            <a:schemeClr val="bg1"/>
                          </a:solidFill>
                          <a:effectLst/>
                        </a:rPr>
                        <a:t>ES, SOE </a:t>
                      </a:r>
                      <a:endParaRPr lang="en-US" sz="1600" b="1"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b="1" dirty="0">
                          <a:solidFill>
                            <a:schemeClr val="bg1"/>
                          </a:solidFill>
                          <a:effectLst/>
                        </a:rPr>
                        <a:t>Pain Intermediate</a:t>
                      </a:r>
                    </a:p>
                    <a:p>
                      <a:pPr marL="0" marR="0" algn="ctr">
                        <a:lnSpc>
                          <a:spcPct val="107000"/>
                        </a:lnSpc>
                        <a:spcBef>
                          <a:spcPts val="0"/>
                        </a:spcBef>
                        <a:spcAft>
                          <a:spcPts val="0"/>
                        </a:spcAft>
                      </a:pPr>
                      <a:r>
                        <a:rPr lang="en-US" sz="1600" b="1" dirty="0">
                          <a:solidFill>
                            <a:schemeClr val="bg1"/>
                          </a:solidFill>
                          <a:effectLst/>
                        </a:rPr>
                        <a:t>ES, SOE </a:t>
                      </a:r>
                      <a:endParaRPr lang="en-US" sz="1600" b="1"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b="1" dirty="0">
                          <a:solidFill>
                            <a:schemeClr val="bg1"/>
                          </a:solidFill>
                          <a:effectLst/>
                        </a:rPr>
                        <a:t>Pain </a:t>
                      </a:r>
                    </a:p>
                    <a:p>
                      <a:pPr marL="0" marR="0" algn="ctr">
                        <a:lnSpc>
                          <a:spcPct val="107000"/>
                        </a:lnSpc>
                        <a:spcBef>
                          <a:spcPts val="0"/>
                        </a:spcBef>
                        <a:spcAft>
                          <a:spcPts val="0"/>
                        </a:spcAft>
                      </a:pPr>
                      <a:r>
                        <a:rPr lang="en-US" sz="1600" b="1" dirty="0">
                          <a:solidFill>
                            <a:schemeClr val="bg1"/>
                          </a:solidFill>
                          <a:effectLst/>
                        </a:rPr>
                        <a:t>Long-Term</a:t>
                      </a:r>
                    </a:p>
                    <a:p>
                      <a:pPr marL="0" marR="0" algn="ctr">
                        <a:lnSpc>
                          <a:spcPct val="107000"/>
                        </a:lnSpc>
                        <a:spcBef>
                          <a:spcPts val="0"/>
                        </a:spcBef>
                        <a:spcAft>
                          <a:spcPts val="0"/>
                        </a:spcAft>
                      </a:pPr>
                      <a:r>
                        <a:rPr lang="en-US" sz="1600" b="1" dirty="0">
                          <a:solidFill>
                            <a:schemeClr val="bg1"/>
                          </a:solidFill>
                          <a:effectLst/>
                        </a:rPr>
                        <a:t>ES, SOE </a:t>
                      </a:r>
                      <a:endParaRPr lang="en-US" sz="1600" b="1" dirty="0">
                        <a:solidFill>
                          <a:schemeClr val="bg1"/>
                        </a:solidFill>
                        <a:effectLst/>
                        <a:latin typeface="+mn-lt"/>
                        <a:ea typeface="Calibri"/>
                        <a:cs typeface="Times New Roman"/>
                      </a:endParaRPr>
                    </a:p>
                  </a:txBody>
                  <a:tcPr marT="0" marB="0" anchor="ctr"/>
                </a:tc>
                <a:extLst>
                  <a:ext uri="{0D108BD9-81ED-4DB2-BD59-A6C34878D82A}">
                    <a16:rowId xmlns:a16="http://schemas.microsoft.com/office/drawing/2014/main" val="10001"/>
                  </a:ext>
                </a:extLst>
              </a:tr>
              <a:tr h="618581">
                <a:tc>
                  <a:txBody>
                    <a:bodyPr/>
                    <a:lstStyle/>
                    <a:p>
                      <a:pPr marL="0" marR="0">
                        <a:lnSpc>
                          <a:spcPct val="107000"/>
                        </a:lnSpc>
                        <a:spcBef>
                          <a:spcPts val="0"/>
                        </a:spcBef>
                        <a:spcAft>
                          <a:spcPts val="0"/>
                        </a:spcAft>
                      </a:pPr>
                      <a:r>
                        <a:rPr lang="en-US" sz="1600" b="1" dirty="0">
                          <a:solidFill>
                            <a:schemeClr val="bg1"/>
                          </a:solidFill>
                          <a:effectLst/>
                        </a:rPr>
                        <a:t>“Active” Mind-Body Practices: </a:t>
                      </a:r>
                      <a:r>
                        <a:rPr lang="en-US" sz="1600" dirty="0">
                          <a:solidFill>
                            <a:schemeClr val="bg1"/>
                          </a:solidFill>
                          <a:effectLst/>
                        </a:rPr>
                        <a:t>Yoga </a:t>
                      </a:r>
                      <a:endParaRPr lang="en-US" sz="16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none</a:t>
                      </a:r>
                      <a:endParaRPr lang="en-US" sz="1600" dirty="0">
                        <a:effectLst/>
                      </a:endParaRPr>
                    </a:p>
                    <a:p>
                      <a:pPr marL="0" marR="0" algn="ctr">
                        <a:lnSpc>
                          <a:spcPct val="107000"/>
                        </a:lnSpc>
                        <a:spcBef>
                          <a:spcPts val="0"/>
                        </a:spcBef>
                        <a:spcAft>
                          <a:spcPts val="0"/>
                        </a:spcAft>
                      </a:pPr>
                      <a:r>
                        <a:rPr lang="en-US" sz="1600" dirty="0">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none</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slight</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none</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extLst>
                  <a:ext uri="{0D108BD9-81ED-4DB2-BD59-A6C34878D82A}">
                    <a16:rowId xmlns:a16="http://schemas.microsoft.com/office/drawing/2014/main" val="10003"/>
                  </a:ext>
                </a:extLst>
              </a:tr>
              <a:tr h="568342">
                <a:tc>
                  <a:txBody>
                    <a:bodyPr/>
                    <a:lstStyle/>
                    <a:p>
                      <a:pPr marL="0" marR="0">
                        <a:lnSpc>
                          <a:spcPct val="107000"/>
                        </a:lnSpc>
                        <a:spcBef>
                          <a:spcPts val="0"/>
                        </a:spcBef>
                        <a:spcAft>
                          <a:spcPts val="0"/>
                        </a:spcAft>
                      </a:pPr>
                      <a:r>
                        <a:rPr lang="en-US" sz="1600" b="1" dirty="0">
                          <a:solidFill>
                            <a:schemeClr val="bg1"/>
                          </a:solidFill>
                          <a:effectLst/>
                        </a:rPr>
                        <a:t>“Active” Mind-Body Practices: </a:t>
                      </a:r>
                      <a:r>
                        <a:rPr lang="en-US" sz="1600" dirty="0">
                          <a:solidFill>
                            <a:schemeClr val="bg1"/>
                          </a:solidFill>
                          <a:effectLst/>
                        </a:rPr>
                        <a:t>Qigong </a:t>
                      </a:r>
                      <a:endParaRPr lang="en-US" sz="16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none</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slight favoring </a:t>
                      </a:r>
                      <a:r>
                        <a:rPr lang="en-US" sz="1600" b="1" dirty="0">
                          <a:solidFill>
                            <a:srgbClr val="000000"/>
                          </a:solidFill>
                          <a:effectLst/>
                        </a:rPr>
                        <a:t>exercise</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slight favoring </a:t>
                      </a:r>
                      <a:r>
                        <a:rPr lang="en-US" sz="1600" b="1" dirty="0">
                          <a:solidFill>
                            <a:srgbClr val="000000"/>
                          </a:solidFill>
                          <a:effectLst/>
                        </a:rPr>
                        <a:t>exercise</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none</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extLst>
                  <a:ext uri="{0D108BD9-81ED-4DB2-BD59-A6C34878D82A}">
                    <a16:rowId xmlns:a16="http://schemas.microsoft.com/office/drawing/2014/main" val="10004"/>
                  </a:ext>
                </a:extLst>
              </a:tr>
              <a:tr h="618581">
                <a:tc>
                  <a:txBody>
                    <a:bodyPr/>
                    <a:lstStyle/>
                    <a:p>
                      <a:pPr marL="0" marR="0">
                        <a:lnSpc>
                          <a:spcPct val="107000"/>
                        </a:lnSpc>
                        <a:spcBef>
                          <a:spcPts val="0"/>
                        </a:spcBef>
                        <a:spcAft>
                          <a:spcPts val="0"/>
                        </a:spcAft>
                      </a:pPr>
                      <a:r>
                        <a:rPr lang="en-US" sz="1600" b="1" dirty="0">
                          <a:solidFill>
                            <a:schemeClr val="bg1"/>
                          </a:solidFill>
                          <a:effectLst/>
                        </a:rPr>
                        <a:t>“Active” Multidisciplinary Rehabilitation </a:t>
                      </a:r>
                      <a:endParaRPr lang="en-US" sz="16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slight</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slight</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none</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slight</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slight</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none</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extLst>
                  <a:ext uri="{0D108BD9-81ED-4DB2-BD59-A6C34878D82A}">
                    <a16:rowId xmlns:a16="http://schemas.microsoft.com/office/drawing/2014/main" val="10005"/>
                  </a:ext>
                </a:extLst>
              </a:tr>
              <a:tr h="785826">
                <a:tc>
                  <a:txBody>
                    <a:bodyPr/>
                    <a:lstStyle/>
                    <a:p>
                      <a:pPr marL="0" marR="0">
                        <a:lnSpc>
                          <a:spcPct val="107000"/>
                        </a:lnSpc>
                        <a:spcBef>
                          <a:spcPts val="0"/>
                        </a:spcBef>
                        <a:spcAft>
                          <a:spcPts val="0"/>
                        </a:spcAft>
                      </a:pPr>
                      <a:r>
                        <a:rPr lang="en-US" sz="1600" b="1" dirty="0">
                          <a:solidFill>
                            <a:schemeClr val="bg1"/>
                          </a:solidFill>
                          <a:effectLst/>
                        </a:rPr>
                        <a:t>“Passive” Physical Modalities: </a:t>
                      </a:r>
                      <a:r>
                        <a:rPr lang="en-US" sz="1600" dirty="0">
                          <a:solidFill>
                            <a:schemeClr val="bg1"/>
                          </a:solidFill>
                          <a:effectLst/>
                        </a:rPr>
                        <a:t>Low-Level Laser Therapy </a:t>
                      </a:r>
                      <a:endParaRPr lang="en-US" sz="16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none</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slight</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extLst>
                  <a:ext uri="{0D108BD9-81ED-4DB2-BD59-A6C34878D82A}">
                    <a16:rowId xmlns:a16="http://schemas.microsoft.com/office/drawing/2014/main" val="10007"/>
                  </a:ext>
                </a:extLst>
              </a:tr>
              <a:tr h="618581">
                <a:tc>
                  <a:txBody>
                    <a:bodyPr/>
                    <a:lstStyle/>
                    <a:p>
                      <a:pPr marL="0" marR="0">
                        <a:lnSpc>
                          <a:spcPct val="107000"/>
                        </a:lnSpc>
                        <a:spcBef>
                          <a:spcPts val="0"/>
                        </a:spcBef>
                        <a:spcAft>
                          <a:spcPts val="0"/>
                        </a:spcAft>
                      </a:pPr>
                      <a:r>
                        <a:rPr lang="en-US" sz="1600" b="1" dirty="0">
                          <a:solidFill>
                            <a:schemeClr val="bg1"/>
                          </a:solidFill>
                          <a:effectLst/>
                        </a:rPr>
                        <a:t>“Passive” Manual Therapies: </a:t>
                      </a:r>
                      <a:r>
                        <a:rPr lang="en-US" sz="1600" dirty="0">
                          <a:solidFill>
                            <a:schemeClr val="bg1"/>
                          </a:solidFill>
                          <a:effectLst/>
                        </a:rPr>
                        <a:t>Spinal Manipulation </a:t>
                      </a:r>
                      <a:endParaRPr lang="en-US" sz="16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none</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none</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none</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slight</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extLst>
                  <a:ext uri="{0D108BD9-81ED-4DB2-BD59-A6C34878D82A}">
                    <a16:rowId xmlns:a16="http://schemas.microsoft.com/office/drawing/2014/main" val="10008"/>
                  </a:ext>
                </a:extLst>
              </a:tr>
              <a:tr h="618581">
                <a:tc>
                  <a:txBody>
                    <a:bodyPr/>
                    <a:lstStyle/>
                    <a:p>
                      <a:pPr marL="0" marR="0">
                        <a:lnSpc>
                          <a:spcPct val="107000"/>
                        </a:lnSpc>
                        <a:spcBef>
                          <a:spcPts val="0"/>
                        </a:spcBef>
                        <a:spcAft>
                          <a:spcPts val="0"/>
                        </a:spcAft>
                      </a:pPr>
                      <a:r>
                        <a:rPr lang="en-US" sz="1600" b="1" dirty="0">
                          <a:solidFill>
                            <a:schemeClr val="bg1"/>
                          </a:solidFill>
                          <a:effectLst/>
                        </a:rPr>
                        <a:t>“Passive” Manual Therapies: </a:t>
                      </a:r>
                      <a:r>
                        <a:rPr lang="en-US" sz="1600" dirty="0">
                          <a:solidFill>
                            <a:schemeClr val="bg1"/>
                          </a:solidFill>
                          <a:effectLst/>
                        </a:rPr>
                        <a:t>Massage</a:t>
                      </a:r>
                      <a:endParaRPr lang="en-US" sz="1600" dirty="0">
                        <a:solidFill>
                          <a:schemeClr val="bg1"/>
                        </a:solidFill>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none</a:t>
                      </a:r>
                      <a:endParaRPr lang="en-US" sz="1600" dirty="0">
                        <a:effectLst/>
                      </a:endParaRPr>
                    </a:p>
                    <a:p>
                      <a:pPr marL="0" marR="0" algn="ctr">
                        <a:lnSpc>
                          <a:spcPct val="107000"/>
                        </a:lnSpc>
                        <a:spcBef>
                          <a:spcPts val="0"/>
                        </a:spcBef>
                        <a:spcAft>
                          <a:spcPts val="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0"/>
                        </a:spcBef>
                        <a:spcAft>
                          <a:spcPts val="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none</a:t>
                      </a:r>
                      <a:endParaRPr lang="en-US" sz="1600" dirty="0">
                        <a:effectLst/>
                      </a:endParaRPr>
                    </a:p>
                    <a:p>
                      <a:pPr marL="0" marR="0" algn="ctr">
                        <a:lnSpc>
                          <a:spcPct val="107000"/>
                        </a:lnSpc>
                        <a:spcBef>
                          <a:spcPts val="200"/>
                        </a:spcBef>
                        <a:spcAft>
                          <a:spcPts val="200"/>
                        </a:spcAft>
                      </a:pPr>
                      <a:r>
                        <a:rPr lang="en-US" sz="1600" dirty="0">
                          <a:solidFill>
                            <a:srgbClr val="000000"/>
                          </a:solidFill>
                          <a:effectLst/>
                        </a:rPr>
                        <a:t>+</a:t>
                      </a:r>
                      <a:endParaRPr lang="en-US" sz="1600" dirty="0">
                        <a:effectLst/>
                        <a:latin typeface="+mn-lt"/>
                        <a:ea typeface="Calibri"/>
                        <a:cs typeface="Times New Roman"/>
                      </a:endParaRPr>
                    </a:p>
                  </a:txBody>
                  <a:tcPr marT="0" marB="0" anchor="ctr"/>
                </a:tc>
                <a:tc>
                  <a:txBody>
                    <a:bodyPr/>
                    <a:lstStyle/>
                    <a:p>
                      <a:pPr marL="0" marR="0" algn="ctr">
                        <a:lnSpc>
                          <a:spcPct val="107000"/>
                        </a:lnSpc>
                        <a:spcBef>
                          <a:spcPts val="200"/>
                        </a:spcBef>
                        <a:spcAft>
                          <a:spcPts val="200"/>
                        </a:spcAft>
                      </a:pPr>
                      <a:r>
                        <a:rPr lang="en-US" sz="1600" dirty="0">
                          <a:solidFill>
                            <a:srgbClr val="000000"/>
                          </a:solidFill>
                          <a:effectLst/>
                        </a:rPr>
                        <a:t>no evidence</a:t>
                      </a:r>
                      <a:endParaRPr lang="en-US" sz="1600" dirty="0">
                        <a:effectLst/>
                        <a:latin typeface="+mn-lt"/>
                        <a:ea typeface="Calibri"/>
                        <a:cs typeface="Times New Roman"/>
                      </a:endParaRPr>
                    </a:p>
                  </a:txBody>
                  <a:tcPr marT="0" marB="0" anchor="ctr"/>
                </a:tc>
                <a:extLst>
                  <a:ext uri="{0D108BD9-81ED-4DB2-BD59-A6C34878D82A}">
                    <a16:rowId xmlns:a16="http://schemas.microsoft.com/office/drawing/2014/main" val="10009"/>
                  </a:ext>
                </a:extLst>
              </a:tr>
            </a:tbl>
          </a:graphicData>
        </a:graphic>
      </p:graphicFrame>
      <p:sp>
        <p:nvSpPr>
          <p:cNvPr id="2" name="TextBox 1">
            <a:extLst>
              <a:ext uri="{FF2B5EF4-FFF2-40B4-BE49-F238E27FC236}">
                <a16:creationId xmlns:a16="http://schemas.microsoft.com/office/drawing/2014/main" id="{7EB25405-52D7-1B6C-0960-B8E0781DECF9}"/>
              </a:ext>
            </a:extLst>
          </p:cNvPr>
          <p:cNvSpPr txBox="1"/>
          <p:nvPr/>
        </p:nvSpPr>
        <p:spPr>
          <a:xfrm>
            <a:off x="279401" y="6424300"/>
            <a:ext cx="11429999" cy="307777"/>
          </a:xfrm>
          <a:prstGeom prst="rect">
            <a:avLst/>
          </a:prstGeom>
          <a:noFill/>
        </p:spPr>
        <p:txBody>
          <a:bodyPr wrap="square" rtlCol="0">
            <a:spAutoFit/>
          </a:bodyPr>
          <a:lstStyle/>
          <a:p>
            <a:r>
              <a:rPr lang="en-US" sz="1400" dirty="0"/>
              <a:t>Abbreviations: SOE = Strength of Evidence      ES = Effect Size</a:t>
            </a:r>
          </a:p>
        </p:txBody>
      </p:sp>
    </p:spTree>
    <p:extLst>
      <p:ext uri="{BB962C8B-B14F-4D97-AF65-F5344CB8AC3E}">
        <p14:creationId xmlns:p14="http://schemas.microsoft.com/office/powerpoint/2010/main" val="3724151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228600" y="381000"/>
            <a:ext cx="11176000" cy="406400"/>
          </a:xfrm>
        </p:spPr>
        <p:txBody>
          <a:bodyPr>
            <a:noAutofit/>
          </a:bodyPr>
          <a:lstStyle/>
          <a:p>
            <a:pPr eaLnBrk="1" hangingPunct="1"/>
            <a:r>
              <a:rPr lang="en-US" altLang="en-US" sz="3400" dirty="0">
                <a:ea typeface="ＭＳ Ｐゴシック" pitchFamily="34" charset="-128"/>
              </a:rPr>
              <a:t>Chronic LBP, Pain: Exercise Versus Usual Care, Attention Control, Placebo </a:t>
            </a:r>
          </a:p>
        </p:txBody>
      </p:sp>
      <p:pic>
        <p:nvPicPr>
          <p:cNvPr id="2" name="Picture 1" descr="Figure 4 is a forest plot. Standardized mean differences were reported or calculated for 11 short-term studies, with a pooled standardized mean difference of -0.51 (95% confidence interval -0.98 to -0.08) and an overall I-squared value of 88.1%. Standardized mean differences were reported or calculated for five intermediate-term studies, with a pooled standardized mean difference of -0.17 (95% confidence interval -0.39 to 0.02) and an overall I-squared value of 0%. Standardized mean difference was reported or calculated for one long-term study (0, 95% confidence interval -0.38 to 0.38).&#10;&#10;&#10;">
            <a:extLst>
              <a:ext uri="{FF2B5EF4-FFF2-40B4-BE49-F238E27FC236}">
                <a16:creationId xmlns:a16="http://schemas.microsoft.com/office/drawing/2014/main" id="{3EDED1C3-7120-41C3-8342-4FD8C2FD878D}"/>
              </a:ext>
            </a:extLst>
          </p:cNvPr>
          <p:cNvPicPr>
            <a:picLocks noChangeAspect="1"/>
          </p:cNvPicPr>
          <p:nvPr/>
        </p:nvPicPr>
        <p:blipFill>
          <a:blip r:embed="rId3"/>
          <a:stretch>
            <a:fillRect/>
          </a:stretch>
        </p:blipFill>
        <p:spPr>
          <a:xfrm>
            <a:off x="838201" y="1524000"/>
            <a:ext cx="10316585" cy="4953000"/>
          </a:xfrm>
          <a:prstGeom prst="rect">
            <a:avLst/>
          </a:prstGeom>
        </p:spPr>
      </p:pic>
      <p:sp>
        <p:nvSpPr>
          <p:cNvPr id="3" name="TextBox 2">
            <a:extLst>
              <a:ext uri="{FF2B5EF4-FFF2-40B4-BE49-F238E27FC236}">
                <a16:creationId xmlns:a16="http://schemas.microsoft.com/office/drawing/2014/main" id="{7AAC2585-CFFE-345D-9613-D0361D730B8D}"/>
              </a:ext>
            </a:extLst>
          </p:cNvPr>
          <p:cNvSpPr txBox="1"/>
          <p:nvPr/>
        </p:nvSpPr>
        <p:spPr>
          <a:xfrm>
            <a:off x="9296400" y="5944288"/>
            <a:ext cx="2235200" cy="584198"/>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3477476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203200" y="177802"/>
            <a:ext cx="11176000" cy="736599"/>
          </a:xfrm>
        </p:spPr>
        <p:txBody>
          <a:bodyPr>
            <a:noAutofit/>
          </a:bodyPr>
          <a:lstStyle/>
          <a:p>
            <a:pPr eaLnBrk="1" hangingPunct="1"/>
            <a:r>
              <a:rPr lang="en-US" altLang="en-US" dirty="0">
                <a:ea typeface="ＭＳ Ｐゴシック" pitchFamily="34" charset="-128"/>
              </a:rPr>
              <a:t>Chronic LBP, Function: Exercise Versus Usual Care, Attention Control, Placebo </a:t>
            </a:r>
          </a:p>
        </p:txBody>
      </p:sp>
      <p:pic>
        <p:nvPicPr>
          <p:cNvPr id="3" name="Picture 2" descr="Figure 5 is a forest plot. Mean differences were reported or calculated for 11 short-term studies, with a pooled mean difference of -1.27 (95% confidence interval -1.77 to -0.65) and an overall I-squared value of 63.9%. Mean differences were reported or calculated for five intermediate-term studies, with a pooled mean difference of -0.85 (95% confidence interval &#10;-1.67 to -0.07) and an overall I-squared value of 50.2%. Mean difference was reported or calculated for one long-term study (-1.55, 95% confidence interval -2.76 to -0.34).&#10;">
            <a:extLst>
              <a:ext uri="{FF2B5EF4-FFF2-40B4-BE49-F238E27FC236}">
                <a16:creationId xmlns:a16="http://schemas.microsoft.com/office/drawing/2014/main" id="{C4D9B101-BD2F-4DDB-AD73-3F1521BF8F6A}"/>
              </a:ext>
            </a:extLst>
          </p:cNvPr>
          <p:cNvPicPr>
            <a:picLocks noChangeAspect="1"/>
          </p:cNvPicPr>
          <p:nvPr/>
        </p:nvPicPr>
        <p:blipFill>
          <a:blip r:embed="rId3"/>
          <a:stretch>
            <a:fillRect/>
          </a:stretch>
        </p:blipFill>
        <p:spPr>
          <a:xfrm>
            <a:off x="685800" y="1600201"/>
            <a:ext cx="10693400" cy="5080001"/>
          </a:xfrm>
          <a:prstGeom prst="rect">
            <a:avLst/>
          </a:prstGeom>
        </p:spPr>
      </p:pic>
      <p:sp>
        <p:nvSpPr>
          <p:cNvPr id="2" name="TextBox 1">
            <a:extLst>
              <a:ext uri="{FF2B5EF4-FFF2-40B4-BE49-F238E27FC236}">
                <a16:creationId xmlns:a16="http://schemas.microsoft.com/office/drawing/2014/main" id="{7DB02C7D-8881-CD5E-A0D4-085D4C752512}"/>
              </a:ext>
            </a:extLst>
          </p:cNvPr>
          <p:cNvSpPr txBox="1"/>
          <p:nvPr/>
        </p:nvSpPr>
        <p:spPr>
          <a:xfrm>
            <a:off x="9144000" y="6096000"/>
            <a:ext cx="2235200" cy="584198"/>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5099234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61DA8-5B10-0D01-118D-0DEF289B365F}"/>
              </a:ext>
            </a:extLst>
          </p:cNvPr>
          <p:cNvSpPr>
            <a:spLocks noGrp="1"/>
          </p:cNvSpPr>
          <p:nvPr>
            <p:ph type="title"/>
          </p:nvPr>
        </p:nvSpPr>
        <p:spPr>
          <a:xfrm>
            <a:off x="1676400" y="346676"/>
            <a:ext cx="8839200" cy="617884"/>
          </a:xfrm>
        </p:spPr>
        <p:txBody>
          <a:bodyPr>
            <a:noAutofit/>
          </a:bodyPr>
          <a:lstStyle/>
          <a:p>
            <a:r>
              <a:rPr lang="en-US" sz="4400" dirty="0"/>
              <a:t>Summary</a:t>
            </a:r>
          </a:p>
        </p:txBody>
      </p:sp>
      <p:sp>
        <p:nvSpPr>
          <p:cNvPr id="4" name="Slide Number Placeholder 3">
            <a:extLst>
              <a:ext uri="{FF2B5EF4-FFF2-40B4-BE49-F238E27FC236}">
                <a16:creationId xmlns:a16="http://schemas.microsoft.com/office/drawing/2014/main" id="{904C60A7-895E-4CEB-0E9D-4B2066C78479}"/>
              </a:ext>
            </a:extLst>
          </p:cNvPr>
          <p:cNvSpPr>
            <a:spLocks noGrp="1"/>
          </p:cNvSpPr>
          <p:nvPr>
            <p:ph type="sldNum" sz="quarter" idx="10"/>
          </p:nvPr>
        </p:nvSpPr>
        <p:spPr/>
        <p:txBody>
          <a:bodyPr/>
          <a:lstStyle/>
          <a:p>
            <a:pPr defTabSz="914377"/>
            <a:fld id="{85F5B7A5-34A7-4AB0-A34F-A4DF2002FA98}" type="slidenum">
              <a:rPr lang="en-US">
                <a:solidFill>
                  <a:prstClr val="black">
                    <a:tint val="75000"/>
                  </a:prstClr>
                </a:solidFill>
                <a:latin typeface="Arial"/>
              </a:rPr>
              <a:pPr defTabSz="914377"/>
              <a:t>18</a:t>
            </a:fld>
            <a:endParaRPr lang="en-US" dirty="0">
              <a:solidFill>
                <a:prstClr val="black">
                  <a:tint val="75000"/>
                </a:prstClr>
              </a:solidFill>
              <a:latin typeface="Arial"/>
            </a:endParaRPr>
          </a:p>
        </p:txBody>
      </p:sp>
      <p:sp>
        <p:nvSpPr>
          <p:cNvPr id="3" name="TextBox 2">
            <a:extLst>
              <a:ext uri="{FF2B5EF4-FFF2-40B4-BE49-F238E27FC236}">
                <a16:creationId xmlns:a16="http://schemas.microsoft.com/office/drawing/2014/main" id="{9B55F93D-F115-4F68-B8CB-E833FB42096C}"/>
              </a:ext>
            </a:extLst>
          </p:cNvPr>
          <p:cNvSpPr txBox="1"/>
          <p:nvPr/>
        </p:nvSpPr>
        <p:spPr>
          <a:xfrm>
            <a:off x="852055" y="1718746"/>
            <a:ext cx="10058400" cy="5109091"/>
          </a:xfrm>
          <a:prstGeom prst="rect">
            <a:avLst/>
          </a:prstGeom>
          <a:noFill/>
        </p:spPr>
        <p:txBody>
          <a:bodyPr wrap="square" rtlCol="0">
            <a:spAutoFit/>
          </a:bodyPr>
          <a:lstStyle/>
          <a:p>
            <a:pPr marL="285744" indent="-285744" defTabSz="914377">
              <a:spcBef>
                <a:spcPts val="600"/>
              </a:spcBef>
              <a:buFont typeface="Arial" panose="020B0604020202020204" pitchFamily="34" charset="0"/>
              <a:buChar char="•"/>
            </a:pPr>
            <a:r>
              <a:rPr lang="en-US" sz="2200" dirty="0">
                <a:solidFill>
                  <a:prstClr val="black"/>
                </a:solidFill>
                <a:latin typeface="Arial"/>
              </a:rPr>
              <a:t>Findings from this update largely consistent with 2018 AHRQ report</a:t>
            </a:r>
          </a:p>
          <a:p>
            <a:pPr marL="285744" indent="-285744" defTabSz="914377">
              <a:spcBef>
                <a:spcPts val="600"/>
              </a:spcBef>
              <a:buFont typeface="Arial" panose="020B0604020202020204" pitchFamily="34" charset="0"/>
              <a:buChar char="•"/>
            </a:pPr>
            <a:r>
              <a:rPr lang="en-US" sz="2200" dirty="0">
                <a:solidFill>
                  <a:prstClr val="black"/>
                </a:solidFill>
                <a:latin typeface="Arial"/>
              </a:rPr>
              <a:t>Exercise, multidisciplinary rehabilitation, acupuncture, CBT, mind-body practices, and massage associated with improved function and/or pain beyond the course of therapy for specific chronic pain conditions.</a:t>
            </a:r>
          </a:p>
          <a:p>
            <a:pPr marL="285744" indent="-285744" defTabSz="914377">
              <a:spcBef>
                <a:spcPts val="600"/>
              </a:spcBef>
              <a:buFont typeface="Arial" panose="020B0604020202020204" pitchFamily="34" charset="0"/>
              <a:buChar char="•"/>
            </a:pPr>
            <a:r>
              <a:rPr lang="en-US" sz="2200" dirty="0">
                <a:solidFill>
                  <a:prstClr val="black"/>
                </a:solidFill>
                <a:latin typeface="Arial"/>
              </a:rPr>
              <a:t>Some new evidence on massage therapy, exercise vs. acetaminophen, and mindfulness practices</a:t>
            </a:r>
          </a:p>
          <a:p>
            <a:pPr marL="285744" indent="-285744" defTabSz="914377">
              <a:spcBef>
                <a:spcPts val="600"/>
              </a:spcBef>
              <a:buFont typeface="Arial" panose="020B0604020202020204" pitchFamily="34" charset="0"/>
              <a:buChar char="•"/>
            </a:pPr>
            <a:r>
              <a:rPr lang="en-US" sz="2200" dirty="0">
                <a:solidFill>
                  <a:prstClr val="black"/>
                </a:solidFill>
                <a:latin typeface="Arial"/>
              </a:rPr>
              <a:t>Most effect sizes small and little evidence on long-term (&gt;12 m) outcomes</a:t>
            </a:r>
          </a:p>
          <a:p>
            <a:pPr marL="285744" indent="-285744" defTabSz="914377">
              <a:spcBef>
                <a:spcPts val="600"/>
              </a:spcBef>
              <a:buFont typeface="Arial" panose="020B0604020202020204" pitchFamily="34" charset="0"/>
              <a:buChar char="•"/>
            </a:pPr>
            <a:r>
              <a:rPr lang="en-US" sz="2200" dirty="0">
                <a:solidFill>
                  <a:prstClr val="black"/>
                </a:solidFill>
                <a:latin typeface="Arial"/>
              </a:rPr>
              <a:t>Evidence on harms limited, but serious harms not reported</a:t>
            </a:r>
          </a:p>
          <a:p>
            <a:pPr marL="285744" indent="-285744" defTabSz="914377">
              <a:spcBef>
                <a:spcPts val="600"/>
              </a:spcBef>
              <a:buFont typeface="Arial" panose="020B0604020202020204" pitchFamily="34" charset="0"/>
              <a:buChar char="•"/>
            </a:pPr>
            <a:r>
              <a:rPr lang="en-US" sz="2200" dirty="0">
                <a:solidFill>
                  <a:prstClr val="black"/>
                </a:solidFill>
                <a:latin typeface="Arial"/>
              </a:rPr>
              <a:t>Evidence varied across conditions; extrapolation across conditions</a:t>
            </a:r>
          </a:p>
          <a:p>
            <a:pPr marL="285744" indent="-285744" defTabSz="914377">
              <a:spcBef>
                <a:spcPts val="600"/>
              </a:spcBef>
              <a:buFont typeface="Arial" panose="020B0604020202020204" pitchFamily="34" charset="0"/>
              <a:buChar char="•"/>
            </a:pPr>
            <a:r>
              <a:rPr lang="en-US" sz="2200" dirty="0">
                <a:solidFill>
                  <a:prstClr val="black"/>
                </a:solidFill>
                <a:latin typeface="Arial"/>
              </a:rPr>
              <a:t>Subsequent series of three updates did not change main conclusions and used to inform 2022 CDC guideline update</a:t>
            </a:r>
          </a:p>
          <a:p>
            <a:pPr marL="285744" indent="-285744" defTabSz="914377">
              <a:spcBef>
                <a:spcPts val="600"/>
              </a:spcBef>
              <a:buFont typeface="Arial" panose="020B0604020202020204" pitchFamily="34" charset="0"/>
              <a:buChar char="•"/>
            </a:pPr>
            <a:endParaRPr lang="en-US" sz="2200" dirty="0">
              <a:solidFill>
                <a:prstClr val="black"/>
              </a:solidFill>
              <a:latin typeface="Arial"/>
            </a:endParaRPr>
          </a:p>
          <a:p>
            <a:pPr marL="285744" indent="-285744" defTabSz="914377">
              <a:spcBef>
                <a:spcPts val="600"/>
              </a:spcBef>
              <a:buFont typeface="Arial" panose="020B0604020202020204" pitchFamily="34" charset="0"/>
              <a:buChar char="•"/>
            </a:pPr>
            <a:endParaRPr lang="en-US" sz="2200" dirty="0">
              <a:solidFill>
                <a:prstClr val="black"/>
              </a:solidFill>
              <a:latin typeface="Arial"/>
            </a:endParaRPr>
          </a:p>
        </p:txBody>
      </p:sp>
    </p:spTree>
    <p:extLst>
      <p:ext uri="{BB962C8B-B14F-4D97-AF65-F5344CB8AC3E}">
        <p14:creationId xmlns:p14="http://schemas.microsoft.com/office/powerpoint/2010/main" val="25161462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61DA8-5B10-0D01-118D-0DEF289B365F}"/>
              </a:ext>
            </a:extLst>
          </p:cNvPr>
          <p:cNvSpPr>
            <a:spLocks noGrp="1"/>
          </p:cNvSpPr>
          <p:nvPr>
            <p:ph type="title"/>
          </p:nvPr>
        </p:nvSpPr>
        <p:spPr/>
        <p:txBody>
          <a:bodyPr>
            <a:normAutofit fontScale="90000"/>
          </a:bodyPr>
          <a:lstStyle/>
          <a:p>
            <a:r>
              <a:rPr lang="en-US" dirty="0"/>
              <a:t>Plant-Based Treatments for Chronic Pain</a:t>
            </a:r>
          </a:p>
        </p:txBody>
      </p:sp>
      <p:sp>
        <p:nvSpPr>
          <p:cNvPr id="4" name="Slide Number Placeholder 3">
            <a:extLst>
              <a:ext uri="{FF2B5EF4-FFF2-40B4-BE49-F238E27FC236}">
                <a16:creationId xmlns:a16="http://schemas.microsoft.com/office/drawing/2014/main" id="{904C60A7-895E-4CEB-0E9D-4B2066C78479}"/>
              </a:ext>
            </a:extLst>
          </p:cNvPr>
          <p:cNvSpPr>
            <a:spLocks noGrp="1"/>
          </p:cNvSpPr>
          <p:nvPr>
            <p:ph type="sldNum" sz="quarter" idx="10"/>
          </p:nvPr>
        </p:nvSpPr>
        <p:spPr/>
        <p:txBody>
          <a:bodyPr/>
          <a:lstStyle/>
          <a:p>
            <a:pPr defTabSz="914377"/>
            <a:fld id="{85F5B7A5-34A7-4AB0-A34F-A4DF2002FA98}" type="slidenum">
              <a:rPr lang="en-US">
                <a:solidFill>
                  <a:prstClr val="black">
                    <a:tint val="75000"/>
                  </a:prstClr>
                </a:solidFill>
                <a:latin typeface="Arial"/>
              </a:rPr>
              <a:pPr defTabSz="914377"/>
              <a:t>19</a:t>
            </a:fld>
            <a:endParaRPr lang="en-US" dirty="0">
              <a:solidFill>
                <a:prstClr val="black">
                  <a:tint val="75000"/>
                </a:prstClr>
              </a:solidFill>
              <a:latin typeface="Arial"/>
            </a:endParaRPr>
          </a:p>
        </p:txBody>
      </p:sp>
      <p:sp>
        <p:nvSpPr>
          <p:cNvPr id="8" name="Content Placeholder 2">
            <a:extLst>
              <a:ext uri="{FF2B5EF4-FFF2-40B4-BE49-F238E27FC236}">
                <a16:creationId xmlns:a16="http://schemas.microsoft.com/office/drawing/2014/main" id="{07A0F8B8-A784-4706-B54C-F7486D49E95C}"/>
              </a:ext>
            </a:extLst>
          </p:cNvPr>
          <p:cNvSpPr txBox="1">
            <a:spLocks/>
          </p:cNvSpPr>
          <p:nvPr/>
        </p:nvSpPr>
        <p:spPr>
          <a:xfrm>
            <a:off x="533400" y="1600201"/>
            <a:ext cx="10972800" cy="458787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377">
              <a:buClr>
                <a:srgbClr val="1F497D"/>
              </a:buClr>
              <a:buNone/>
              <a:defRPr/>
            </a:pPr>
            <a:r>
              <a:rPr lang="en-US" altLang="en-US" sz="2200" b="1" dirty="0">
                <a:latin typeface="Arial"/>
              </a:rPr>
              <a:t>BACKGROUND</a:t>
            </a:r>
          </a:p>
          <a:p>
            <a:pPr marL="342891" indent="-342891" defTabSz="914377">
              <a:buClr>
                <a:srgbClr val="1F497D"/>
              </a:buClr>
              <a:defRPr/>
            </a:pPr>
            <a:r>
              <a:rPr lang="en-US" altLang="en-US" sz="2200" dirty="0">
                <a:latin typeface="Arial"/>
              </a:rPr>
              <a:t>Treatments derived from plant sources, such as cannabis and its related compounds, could help address gaps in chronic pain management</a:t>
            </a:r>
          </a:p>
          <a:p>
            <a:pPr marL="342891" indent="-342891" defTabSz="914377">
              <a:buClr>
                <a:srgbClr val="1F497D"/>
              </a:buClr>
              <a:defRPr/>
            </a:pPr>
            <a:r>
              <a:rPr lang="en-US" altLang="en-US" sz="2200" dirty="0">
                <a:latin typeface="Arial"/>
              </a:rPr>
              <a:t>Cannabinoid refers to compounds active in cannabis, primarily tetrahydrocannabinol (THC) and cannabidiol (CBD)</a:t>
            </a:r>
          </a:p>
          <a:p>
            <a:pPr marL="342891" indent="-342891" defTabSz="914377">
              <a:buClr>
                <a:srgbClr val="1F497D"/>
              </a:buClr>
              <a:defRPr/>
            </a:pPr>
            <a:r>
              <a:rPr lang="en-US" altLang="en-US" sz="2200" dirty="0">
                <a:latin typeface="Arial"/>
              </a:rPr>
              <a:t>Effects of cannabinoids for chronic pain may vary according to the ratio of THC to CBD</a:t>
            </a:r>
          </a:p>
          <a:p>
            <a:pPr marL="342891" indent="-342891" defTabSz="914377">
              <a:buClr>
                <a:srgbClr val="1F497D"/>
              </a:buClr>
              <a:defRPr/>
            </a:pPr>
            <a:r>
              <a:rPr lang="en-US" altLang="en-US" sz="2200" dirty="0">
                <a:latin typeface="Arial"/>
              </a:rPr>
              <a:t>Other plant-based treatments of interest include kratom (focus on treatments with both potential analgesic effects and potential harms e.g., related to potential for use disorders)</a:t>
            </a:r>
          </a:p>
          <a:p>
            <a:pPr marL="342891" indent="-342891" defTabSz="914377">
              <a:buClr>
                <a:srgbClr val="1F497D"/>
              </a:buClr>
              <a:defRPr/>
            </a:pPr>
            <a:r>
              <a:rPr lang="en-US" altLang="en-US" sz="2200" dirty="0">
                <a:latin typeface="Arial"/>
              </a:rPr>
              <a:t>Living review approach, given interest in this area and emerging evidence</a:t>
            </a:r>
          </a:p>
          <a:p>
            <a:pPr marL="342891" indent="-342891" defTabSz="914377">
              <a:buClr>
                <a:srgbClr val="1F497D"/>
              </a:buClr>
              <a:defRPr/>
            </a:pPr>
            <a:endParaRPr lang="en-US" altLang="en-US" sz="2200" dirty="0">
              <a:solidFill>
                <a:srgbClr val="1F497D"/>
              </a:solidFill>
              <a:latin typeface="Arial"/>
            </a:endParaRPr>
          </a:p>
          <a:p>
            <a:pPr marL="0" indent="0" defTabSz="914377">
              <a:buClr>
                <a:srgbClr val="1F497D"/>
              </a:buClr>
              <a:buNone/>
              <a:defRPr/>
            </a:pPr>
            <a:endParaRPr lang="en-US" altLang="en-US" sz="2200" dirty="0">
              <a:solidFill>
                <a:srgbClr val="000000"/>
              </a:solidFill>
              <a:latin typeface="Arial"/>
            </a:endParaRPr>
          </a:p>
        </p:txBody>
      </p:sp>
    </p:spTree>
    <p:extLst>
      <p:ext uri="{BB962C8B-B14F-4D97-AF65-F5344CB8AC3E}">
        <p14:creationId xmlns:p14="http://schemas.microsoft.com/office/powerpoint/2010/main" val="1163308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AD63A40-8044-8C20-5BB1-6FB7205709B3}"/>
              </a:ext>
            </a:extLst>
          </p:cNvPr>
          <p:cNvSpPr>
            <a:spLocks noGrp="1"/>
          </p:cNvSpPr>
          <p:nvPr>
            <p:ph type="title"/>
          </p:nvPr>
        </p:nvSpPr>
        <p:spPr/>
        <p:txBody>
          <a:bodyPr>
            <a:normAutofit fontScale="90000"/>
          </a:bodyPr>
          <a:lstStyle/>
          <a:p>
            <a:r>
              <a:rPr lang="en-US" dirty="0"/>
              <a:t>Full EPC Report Links</a:t>
            </a:r>
          </a:p>
        </p:txBody>
      </p:sp>
      <p:sp>
        <p:nvSpPr>
          <p:cNvPr id="5" name="Content Placeholder 4">
            <a:extLst>
              <a:ext uri="{FF2B5EF4-FFF2-40B4-BE49-F238E27FC236}">
                <a16:creationId xmlns:a16="http://schemas.microsoft.com/office/drawing/2014/main" id="{7728C86B-3B53-9DEF-54A5-AC8F49B0F670}"/>
              </a:ext>
            </a:extLst>
          </p:cNvPr>
          <p:cNvSpPr>
            <a:spLocks noGrp="1"/>
          </p:cNvSpPr>
          <p:nvPr>
            <p:ph idx="1"/>
          </p:nvPr>
        </p:nvSpPr>
        <p:spPr/>
        <p:txBody>
          <a:bodyPr>
            <a:normAutofit fontScale="92500" lnSpcReduction="20000"/>
          </a:bodyPr>
          <a:lstStyle/>
          <a:p>
            <a:pPr marL="0" indent="0">
              <a:spcBef>
                <a:spcPts val="3600"/>
              </a:spcBef>
              <a:buNone/>
            </a:pPr>
            <a:r>
              <a:rPr lang="en-US" sz="2400" dirty="0"/>
              <a:t>The information provided in this presentation only represents a summary of report data. For detailed information, please visit the AHRQ website links below to read the full EPC report:</a:t>
            </a:r>
          </a:p>
          <a:p>
            <a:pPr>
              <a:spcBef>
                <a:spcPts val="3600"/>
              </a:spcBef>
            </a:pPr>
            <a:r>
              <a:rPr lang="en-US" sz="2400" dirty="0"/>
              <a:t>Nonopioid Pharmacologic Treatments for Chronic Pain: </a:t>
            </a:r>
            <a:r>
              <a:rPr lang="en-US" sz="2400" dirty="0">
                <a:hlinkClick r:id="rId2"/>
              </a:rPr>
              <a:t>https://effectivehealthcare.ahrq.gov/products/nonopioid-chronic-pain/research</a:t>
            </a:r>
            <a:endParaRPr lang="en-US" sz="2400" dirty="0"/>
          </a:p>
          <a:p>
            <a:pPr>
              <a:spcBef>
                <a:spcPts val="4200"/>
              </a:spcBef>
            </a:pPr>
            <a:r>
              <a:rPr lang="en-US" sz="2400" dirty="0"/>
              <a:t>Living Systematic Review on Cannabis and Other Plant-Based Treatments for Chronic Pain: </a:t>
            </a:r>
            <a:r>
              <a:rPr lang="en-US" sz="2400" dirty="0">
                <a:hlinkClick r:id="rId3"/>
              </a:rPr>
              <a:t>https://effectivehealthcare.ahrq.gov/products/plant-based-chronic-pain-treatment/living-review</a:t>
            </a:r>
            <a:endParaRPr lang="en-US" sz="2400" dirty="0"/>
          </a:p>
          <a:p>
            <a:pPr>
              <a:spcBef>
                <a:spcPts val="4200"/>
              </a:spcBef>
            </a:pPr>
            <a:r>
              <a:rPr lang="en-US" sz="2400" dirty="0"/>
              <a:t>Acute Treatments for Episodic Migraine: </a:t>
            </a:r>
            <a:r>
              <a:rPr lang="en-US" sz="2400" dirty="0">
                <a:hlinkClick r:id="rId4"/>
              </a:rPr>
              <a:t>https://effectivehealthcare.ahrq.gov/products/migraine-treatments/research</a:t>
            </a:r>
            <a:endParaRPr lang="en-US" sz="2400" dirty="0"/>
          </a:p>
        </p:txBody>
      </p:sp>
    </p:spTree>
    <p:extLst>
      <p:ext uri="{BB962C8B-B14F-4D97-AF65-F5344CB8AC3E}">
        <p14:creationId xmlns:p14="http://schemas.microsoft.com/office/powerpoint/2010/main" val="10826414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1472B-FEF8-6A4D-B0ED-BE84E70A63E0}"/>
              </a:ext>
            </a:extLst>
          </p:cNvPr>
          <p:cNvSpPr>
            <a:spLocks noGrp="1"/>
          </p:cNvSpPr>
          <p:nvPr>
            <p:ph type="title"/>
          </p:nvPr>
        </p:nvSpPr>
        <p:spPr/>
        <p:txBody>
          <a:bodyPr>
            <a:normAutofit fontScale="90000"/>
          </a:bodyPr>
          <a:lstStyle/>
          <a:p>
            <a:pPr algn="ctr"/>
            <a:r>
              <a:rPr lang="en-US" dirty="0"/>
              <a:t>Purpose and Scope </a:t>
            </a:r>
          </a:p>
        </p:txBody>
      </p:sp>
      <p:sp>
        <p:nvSpPr>
          <p:cNvPr id="3" name="Text Placeholder 2">
            <a:extLst>
              <a:ext uri="{FF2B5EF4-FFF2-40B4-BE49-F238E27FC236}">
                <a16:creationId xmlns:a16="http://schemas.microsoft.com/office/drawing/2014/main" id="{DB97D0D6-91DC-3140-8DCF-A79877D7B970}"/>
              </a:ext>
            </a:extLst>
          </p:cNvPr>
          <p:cNvSpPr>
            <a:spLocks noGrp="1"/>
          </p:cNvSpPr>
          <p:nvPr>
            <p:ph idx="1"/>
          </p:nvPr>
        </p:nvSpPr>
        <p:spPr/>
        <p:txBody>
          <a:bodyPr>
            <a:normAutofit/>
          </a:bodyPr>
          <a:lstStyle/>
          <a:p>
            <a:pPr marL="0" indent="0">
              <a:spcBef>
                <a:spcPts val="1008"/>
              </a:spcBef>
              <a:spcAft>
                <a:spcPts val="600"/>
              </a:spcAft>
              <a:buNone/>
            </a:pPr>
            <a:r>
              <a:rPr lang="en-US" sz="2600" b="1" dirty="0">
                <a:solidFill>
                  <a:schemeClr val="tx1"/>
                </a:solidFill>
                <a:latin typeface="+mn-lt"/>
              </a:rPr>
              <a:t>Key Questions</a:t>
            </a:r>
          </a:p>
          <a:p>
            <a:pPr marL="457200" indent="-457200">
              <a:spcBef>
                <a:spcPts val="1008"/>
              </a:spcBef>
              <a:spcAft>
                <a:spcPts val="600"/>
              </a:spcAft>
              <a:buAutoNum type="arabicPeriod"/>
            </a:pPr>
            <a:r>
              <a:rPr lang="en-US" sz="2200" dirty="0">
                <a:solidFill>
                  <a:schemeClr val="tx1"/>
                </a:solidFill>
                <a:latin typeface="+mn-lt"/>
              </a:rPr>
              <a:t>In adults with chronic pain, what are the benefits of cannabinoids for treatment of chronic pain? </a:t>
            </a:r>
          </a:p>
          <a:p>
            <a:pPr marL="457200" indent="-457200">
              <a:spcBef>
                <a:spcPts val="1008"/>
              </a:spcBef>
              <a:spcAft>
                <a:spcPts val="600"/>
              </a:spcAft>
              <a:buAutoNum type="arabicPeriod"/>
            </a:pPr>
            <a:r>
              <a:rPr lang="en-US" sz="2200" dirty="0">
                <a:solidFill>
                  <a:schemeClr val="tx1"/>
                </a:solidFill>
                <a:latin typeface="+mn-lt"/>
              </a:rPr>
              <a:t>In adults with chronic pain, what are the harms of cannabinoids for treatment of chronic pain?</a:t>
            </a:r>
          </a:p>
          <a:p>
            <a:pPr marL="457189" indent="-457189">
              <a:spcBef>
                <a:spcPts val="1008"/>
              </a:spcBef>
              <a:spcAft>
                <a:spcPts val="600"/>
              </a:spcAft>
              <a:buFont typeface="+mj-lt"/>
              <a:buAutoNum type="arabicPeriod"/>
            </a:pPr>
            <a:r>
              <a:rPr lang="en-US" sz="2200" dirty="0">
                <a:solidFill>
                  <a:schemeClr val="tx1"/>
                </a:solidFill>
                <a:latin typeface="+mn-lt"/>
              </a:rPr>
              <a:t>In adults with chronic pain, what are the benefits of kratom or other plant-based substances for treatment of chronic pain?</a:t>
            </a:r>
          </a:p>
          <a:p>
            <a:pPr marL="457189" indent="-457189">
              <a:spcBef>
                <a:spcPts val="1008"/>
              </a:spcBef>
              <a:spcAft>
                <a:spcPts val="600"/>
              </a:spcAft>
              <a:buFont typeface="+mj-lt"/>
              <a:buAutoNum type="arabicPeriod"/>
            </a:pPr>
            <a:r>
              <a:rPr lang="en-US" sz="2200" dirty="0">
                <a:solidFill>
                  <a:schemeClr val="tx1"/>
                </a:solidFill>
                <a:latin typeface="+mn-lt"/>
              </a:rPr>
              <a:t>In adults with chronic pain, what are the harms of kratom or other plant-based substances for treatment of chronic pain? </a:t>
            </a:r>
          </a:p>
        </p:txBody>
      </p:sp>
    </p:spTree>
    <p:extLst>
      <p:ext uri="{BB962C8B-B14F-4D97-AF65-F5344CB8AC3E}">
        <p14:creationId xmlns:p14="http://schemas.microsoft.com/office/powerpoint/2010/main" val="3042190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F5A20-2E4B-8547-89E0-641510367E06}"/>
              </a:ext>
            </a:extLst>
          </p:cNvPr>
          <p:cNvSpPr>
            <a:spLocks noGrp="1"/>
          </p:cNvSpPr>
          <p:nvPr>
            <p:ph type="title"/>
          </p:nvPr>
        </p:nvSpPr>
        <p:spPr/>
        <p:txBody>
          <a:bodyPr>
            <a:normAutofit fontScale="90000"/>
          </a:bodyPr>
          <a:lstStyle/>
          <a:p>
            <a:pPr algn="ctr"/>
            <a:r>
              <a:rPr lang="en-US" dirty="0"/>
              <a:t>Study Selection Criteria</a:t>
            </a:r>
          </a:p>
        </p:txBody>
      </p:sp>
      <p:sp>
        <p:nvSpPr>
          <p:cNvPr id="7" name="TextBox 6">
            <a:extLst>
              <a:ext uri="{FF2B5EF4-FFF2-40B4-BE49-F238E27FC236}">
                <a16:creationId xmlns:a16="http://schemas.microsoft.com/office/drawing/2014/main" id="{8315E9CB-A2BE-494F-B8D6-2F9E6D898077}"/>
              </a:ext>
            </a:extLst>
          </p:cNvPr>
          <p:cNvSpPr txBox="1"/>
          <p:nvPr/>
        </p:nvSpPr>
        <p:spPr>
          <a:xfrm>
            <a:off x="609601" y="1524001"/>
            <a:ext cx="9753601" cy="4739759"/>
          </a:xfrm>
          <a:prstGeom prst="rect">
            <a:avLst/>
          </a:prstGeom>
          <a:noFill/>
        </p:spPr>
        <p:txBody>
          <a:bodyPr wrap="square">
            <a:spAutoFit/>
          </a:bodyPr>
          <a:lstStyle/>
          <a:p>
            <a:pPr defTabSz="914377">
              <a:spcAft>
                <a:spcPts val="600"/>
              </a:spcAft>
            </a:pPr>
            <a:r>
              <a:rPr lang="en-US" b="1" dirty="0">
                <a:solidFill>
                  <a:prstClr val="black"/>
                </a:solidFill>
                <a:ea typeface="Noto Serif" panose="02020600060500020200" pitchFamily="18" charset="0"/>
                <a:cs typeface="Noto Serif" panose="02020600060500020200" pitchFamily="18" charset="0"/>
              </a:rPr>
              <a:t>Population</a:t>
            </a:r>
          </a:p>
          <a:p>
            <a:pPr marL="342891" indent="-342891" defTabSz="914377">
              <a:spcAft>
                <a:spcPts val="600"/>
              </a:spcAft>
              <a:buFont typeface="Symbol" pitchFamily="2" charset="2"/>
              <a:buChar char=""/>
            </a:pPr>
            <a:r>
              <a:rPr lang="en-US" dirty="0">
                <a:solidFill>
                  <a:prstClr val="black"/>
                </a:solidFill>
                <a:ea typeface="Noto Serif" panose="02020600060500020200" pitchFamily="18" charset="0"/>
                <a:cs typeface="Noto Serif" panose="02020600060500020200" pitchFamily="18" charset="0"/>
              </a:rPr>
              <a:t>Adults with chronic pain (&gt;12 weeks)</a:t>
            </a:r>
          </a:p>
          <a:p>
            <a:pPr defTabSz="914377">
              <a:spcAft>
                <a:spcPts val="600"/>
              </a:spcAft>
            </a:pPr>
            <a:r>
              <a:rPr lang="en-US" b="1" dirty="0">
                <a:solidFill>
                  <a:prstClr val="black"/>
                </a:solidFill>
                <a:ea typeface="Noto Serif" panose="02020600060500020200" pitchFamily="18" charset="0"/>
                <a:cs typeface="Noto Serif" panose="02020600060500020200" pitchFamily="18" charset="0"/>
              </a:rPr>
              <a:t>Interventions</a:t>
            </a:r>
          </a:p>
          <a:p>
            <a:pPr marL="342891" indent="-342891" defTabSz="914377">
              <a:spcAft>
                <a:spcPts val="600"/>
              </a:spcAft>
              <a:buFont typeface="Symbol" pitchFamily="2" charset="2"/>
              <a:buChar char=""/>
            </a:pPr>
            <a:r>
              <a:rPr lang="en-US" dirty="0">
                <a:solidFill>
                  <a:prstClr val="black"/>
                </a:solidFill>
                <a:ea typeface="Noto Serif" panose="02020600060500020200" pitchFamily="18" charset="0"/>
                <a:cs typeface="Noto Serif" panose="02020600060500020200" pitchFamily="18" charset="0"/>
              </a:rPr>
              <a:t>Cannabinoids (including synthetics) using different delivery mechanisms such as oral, buccal, inhalational, topical, or other administration routes</a:t>
            </a:r>
          </a:p>
          <a:p>
            <a:pPr marL="342891" indent="-342891" defTabSz="914377">
              <a:spcAft>
                <a:spcPts val="600"/>
              </a:spcAft>
              <a:buFont typeface="Symbol" pitchFamily="2" charset="2"/>
              <a:buChar char=""/>
            </a:pPr>
            <a:r>
              <a:rPr lang="en-US" dirty="0">
                <a:solidFill>
                  <a:prstClr val="black"/>
                </a:solidFill>
                <a:ea typeface="Noto Serif" panose="02020600060500020200" pitchFamily="18" charset="0"/>
                <a:cs typeface="Noto Serif" panose="02020600060500020200" pitchFamily="18" charset="0"/>
              </a:rPr>
              <a:t>Kratom or other plant-based substances</a:t>
            </a:r>
          </a:p>
          <a:p>
            <a:pPr defTabSz="914377">
              <a:spcAft>
                <a:spcPts val="600"/>
              </a:spcAft>
            </a:pPr>
            <a:r>
              <a:rPr lang="en-US" b="1" dirty="0">
                <a:solidFill>
                  <a:prstClr val="black"/>
                </a:solidFill>
                <a:ea typeface="Noto Serif" panose="02020600060500020200" pitchFamily="18" charset="0"/>
                <a:cs typeface="Noto Serif" panose="02020600060500020200" pitchFamily="18" charset="0"/>
              </a:rPr>
              <a:t>Comparators</a:t>
            </a:r>
            <a:r>
              <a:rPr lang="en-US" dirty="0">
                <a:solidFill>
                  <a:prstClr val="black"/>
                </a:solidFill>
                <a:ea typeface="Noto Serif" panose="02020600060500020200" pitchFamily="18" charset="0"/>
                <a:cs typeface="Noto Serif" panose="02020600060500020200" pitchFamily="18" charset="0"/>
              </a:rPr>
              <a:t>: Any comparator, or usual care</a:t>
            </a:r>
          </a:p>
          <a:p>
            <a:pPr defTabSz="914377">
              <a:spcAft>
                <a:spcPts val="600"/>
              </a:spcAft>
            </a:pPr>
            <a:r>
              <a:rPr lang="en-US" b="1" dirty="0">
                <a:solidFill>
                  <a:prstClr val="black"/>
                </a:solidFill>
                <a:ea typeface="Noto Serif" panose="02020600060500020200" pitchFamily="18" charset="0"/>
                <a:cs typeface="Noto Serif" panose="02020600060500020200" pitchFamily="18" charset="0"/>
              </a:rPr>
              <a:t>Outcomes</a:t>
            </a:r>
          </a:p>
          <a:p>
            <a:pPr marL="342891" indent="-342891" defTabSz="914377">
              <a:spcAft>
                <a:spcPts val="600"/>
              </a:spcAft>
              <a:buFont typeface="Symbol" pitchFamily="2" charset="2"/>
              <a:buChar char=""/>
            </a:pPr>
            <a:r>
              <a:rPr lang="en-US" i="1" dirty="0">
                <a:solidFill>
                  <a:prstClr val="black"/>
                </a:solidFill>
                <a:ea typeface="Noto Serif" panose="02020600060500020200" pitchFamily="18" charset="0"/>
                <a:cs typeface="Noto Serif" panose="02020600060500020200" pitchFamily="18" charset="0"/>
              </a:rPr>
              <a:t>Primary</a:t>
            </a:r>
            <a:r>
              <a:rPr lang="en-US" dirty="0">
                <a:solidFill>
                  <a:prstClr val="black"/>
                </a:solidFill>
                <a:ea typeface="Noto Serif" panose="02020600060500020200" pitchFamily="18" charset="0"/>
                <a:cs typeface="Noto Serif" panose="02020600060500020200" pitchFamily="18" charset="0"/>
              </a:rPr>
              <a:t>: efficacy outcomes (i.e., pain, overall function, adverse effects (e.g., dizziness, nausea, sedation, cannabis use disorder, serious adverse events)</a:t>
            </a:r>
          </a:p>
          <a:p>
            <a:pPr marL="342891" indent="-342891" defTabSz="914377">
              <a:spcAft>
                <a:spcPts val="600"/>
              </a:spcAft>
              <a:buFont typeface="Symbol" pitchFamily="2" charset="2"/>
              <a:buChar char=""/>
            </a:pPr>
            <a:r>
              <a:rPr lang="en-US" i="1" dirty="0">
                <a:solidFill>
                  <a:prstClr val="black"/>
                </a:solidFill>
                <a:ea typeface="Noto Serif" panose="02020600060500020200" pitchFamily="18" charset="0"/>
                <a:cs typeface="Noto Serif" panose="02020600060500020200" pitchFamily="18" charset="0"/>
              </a:rPr>
              <a:t>Secondary</a:t>
            </a:r>
            <a:r>
              <a:rPr lang="en-US" dirty="0">
                <a:solidFill>
                  <a:prstClr val="black"/>
                </a:solidFill>
                <a:ea typeface="Noto Serif" panose="02020600060500020200" pitchFamily="18" charset="0"/>
                <a:cs typeface="Noto Serif" panose="02020600060500020200" pitchFamily="18" charset="0"/>
              </a:rPr>
              <a:t>: Psychological (depression and anxiety), quality of life, opioid use, sleep quality/interference, health care utilization</a:t>
            </a:r>
          </a:p>
          <a:p>
            <a:pPr defTabSz="914377">
              <a:spcAft>
                <a:spcPts val="600"/>
              </a:spcAft>
            </a:pPr>
            <a:r>
              <a:rPr lang="en-US" b="1" dirty="0">
                <a:solidFill>
                  <a:prstClr val="black"/>
                </a:solidFill>
                <a:ea typeface="Noto Serif" panose="02020600060500020200" pitchFamily="18" charset="0"/>
                <a:cs typeface="Noto Serif" panose="02020600060500020200" pitchFamily="18" charset="0"/>
              </a:rPr>
              <a:t>Time</a:t>
            </a:r>
            <a:r>
              <a:rPr lang="en-US" dirty="0">
                <a:solidFill>
                  <a:prstClr val="black"/>
                </a:solidFill>
                <a:ea typeface="Noto Serif" panose="02020600060500020200" pitchFamily="18" charset="0"/>
                <a:cs typeface="Noto Serif" panose="02020600060500020200" pitchFamily="18" charset="0"/>
              </a:rPr>
              <a:t>: Short (1 mo to &lt;6 mos), intermediate (6 to &lt;12 mos), long (≥1 year)</a:t>
            </a:r>
          </a:p>
          <a:p>
            <a:pPr defTabSz="914377">
              <a:spcAft>
                <a:spcPts val="600"/>
              </a:spcAft>
            </a:pPr>
            <a:r>
              <a:rPr lang="en-US" b="1" dirty="0">
                <a:solidFill>
                  <a:prstClr val="black"/>
                </a:solidFill>
                <a:ea typeface="Noto Serif" panose="02020600060500020200" pitchFamily="18" charset="0"/>
                <a:cs typeface="Noto Serif" panose="02020600060500020200" pitchFamily="18" charset="0"/>
              </a:rPr>
              <a:t>Study design: </a:t>
            </a:r>
            <a:r>
              <a:rPr lang="en-US" dirty="0">
                <a:solidFill>
                  <a:prstClr val="black"/>
                </a:solidFill>
                <a:ea typeface="Noto Serif" panose="02020600060500020200" pitchFamily="18" charset="0"/>
                <a:cs typeface="Noto Serif" panose="02020600060500020200" pitchFamily="18" charset="0"/>
              </a:rPr>
              <a:t>RCTs; observational studies with a concurrent control group</a:t>
            </a:r>
          </a:p>
        </p:txBody>
      </p:sp>
    </p:spTree>
    <p:extLst>
      <p:ext uri="{BB962C8B-B14F-4D97-AF65-F5344CB8AC3E}">
        <p14:creationId xmlns:p14="http://schemas.microsoft.com/office/powerpoint/2010/main" val="14971771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018B6E-EB08-6847-ACFB-9F497BAA684D}"/>
              </a:ext>
            </a:extLst>
          </p:cNvPr>
          <p:cNvSpPr>
            <a:spLocks noGrp="1"/>
          </p:cNvSpPr>
          <p:nvPr>
            <p:ph type="title"/>
          </p:nvPr>
        </p:nvSpPr>
        <p:spPr>
          <a:xfrm>
            <a:off x="2276518" y="359549"/>
            <a:ext cx="7534431" cy="707252"/>
          </a:xfrm>
        </p:spPr>
        <p:txBody>
          <a:bodyPr>
            <a:normAutofit/>
          </a:bodyPr>
          <a:lstStyle/>
          <a:p>
            <a:r>
              <a:rPr lang="en-US" dirty="0"/>
              <a:t>Categorization of Interventions</a:t>
            </a:r>
          </a:p>
        </p:txBody>
      </p:sp>
      <p:graphicFrame>
        <p:nvGraphicFramePr>
          <p:cNvPr id="4" name="Table 3">
            <a:extLst>
              <a:ext uri="{FF2B5EF4-FFF2-40B4-BE49-F238E27FC236}">
                <a16:creationId xmlns:a16="http://schemas.microsoft.com/office/drawing/2014/main" id="{0854814A-4659-C748-A88F-467F15BE0149}"/>
              </a:ext>
            </a:extLst>
          </p:cNvPr>
          <p:cNvGraphicFramePr>
            <a:graphicFrameLocks noGrp="1"/>
          </p:cNvGraphicFramePr>
          <p:nvPr>
            <p:extLst>
              <p:ext uri="{D42A27DB-BD31-4B8C-83A1-F6EECF244321}">
                <p14:modId xmlns:p14="http://schemas.microsoft.com/office/powerpoint/2010/main" val="2220102381"/>
              </p:ext>
            </p:extLst>
          </p:nvPr>
        </p:nvGraphicFramePr>
        <p:xfrm>
          <a:off x="784700" y="1324619"/>
          <a:ext cx="10111902" cy="5457184"/>
        </p:xfrm>
        <a:graphic>
          <a:graphicData uri="http://schemas.openxmlformats.org/drawingml/2006/table">
            <a:tbl>
              <a:tblPr firstRow="1" firstCol="1" bandRow="1">
                <a:tableStyleId>{5C22544A-7EE6-4342-B048-85BDC9FD1C3A}</a:tableStyleId>
              </a:tblPr>
              <a:tblGrid>
                <a:gridCol w="1920480">
                  <a:extLst>
                    <a:ext uri="{9D8B030D-6E8A-4147-A177-3AD203B41FA5}">
                      <a16:colId xmlns:a16="http://schemas.microsoft.com/office/drawing/2014/main" val="1683148924"/>
                    </a:ext>
                  </a:extLst>
                </a:gridCol>
                <a:gridCol w="2588407">
                  <a:extLst>
                    <a:ext uri="{9D8B030D-6E8A-4147-A177-3AD203B41FA5}">
                      <a16:colId xmlns:a16="http://schemas.microsoft.com/office/drawing/2014/main" val="177232628"/>
                    </a:ext>
                  </a:extLst>
                </a:gridCol>
                <a:gridCol w="2827496">
                  <a:extLst>
                    <a:ext uri="{9D8B030D-6E8A-4147-A177-3AD203B41FA5}">
                      <a16:colId xmlns:a16="http://schemas.microsoft.com/office/drawing/2014/main" val="442206262"/>
                    </a:ext>
                  </a:extLst>
                </a:gridCol>
                <a:gridCol w="2775519">
                  <a:extLst>
                    <a:ext uri="{9D8B030D-6E8A-4147-A177-3AD203B41FA5}">
                      <a16:colId xmlns:a16="http://schemas.microsoft.com/office/drawing/2014/main" val="275309281"/>
                    </a:ext>
                  </a:extLst>
                </a:gridCol>
              </a:tblGrid>
              <a:tr h="594375">
                <a:tc>
                  <a:txBody>
                    <a:bodyPr/>
                    <a:lstStyle/>
                    <a:p>
                      <a:pPr marL="0" marR="0" indent="0">
                        <a:spcBef>
                          <a:spcPts val="0"/>
                        </a:spcBef>
                        <a:spcAft>
                          <a:spcPts val="0"/>
                        </a:spcAft>
                      </a:pPr>
                      <a:r>
                        <a:rPr lang="en-US" sz="1900" dirty="0">
                          <a:effectLst/>
                        </a:rPr>
                        <a:t>Intervention Category</a:t>
                      </a:r>
                      <a:endPar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indent="0">
                        <a:spcBef>
                          <a:spcPts val="0"/>
                        </a:spcBef>
                        <a:spcAft>
                          <a:spcPts val="0"/>
                        </a:spcAft>
                      </a:pPr>
                      <a:r>
                        <a:rPr lang="en-US" sz="1900" dirty="0">
                          <a:effectLst/>
                        </a:rPr>
                        <a:t>Definition</a:t>
                      </a:r>
                      <a:endPar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indent="0">
                        <a:spcBef>
                          <a:spcPts val="0"/>
                        </a:spcBef>
                        <a:spcAft>
                          <a:spcPts val="0"/>
                        </a:spcAft>
                      </a:pPr>
                      <a:r>
                        <a:rPr lang="en-US" sz="1900" dirty="0">
                          <a:effectLst/>
                        </a:rPr>
                        <a:t>Possible Derivatives</a:t>
                      </a:r>
                      <a:endPar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indent="0">
                        <a:spcBef>
                          <a:spcPts val="0"/>
                        </a:spcBef>
                        <a:spcAft>
                          <a:spcPts val="0"/>
                        </a:spcAft>
                      </a:pPr>
                      <a:r>
                        <a:rPr lang="en-US" sz="1900" dirty="0">
                          <a:effectLst/>
                        </a:rPr>
                        <a:t>Example Products</a:t>
                      </a:r>
                      <a:endPar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463432199"/>
                  </a:ext>
                </a:extLst>
              </a:tr>
              <a:tr h="1164475">
                <a:tc>
                  <a:txBody>
                    <a:bodyPr/>
                    <a:lstStyle/>
                    <a:p>
                      <a:pPr marL="0" marR="0" indent="0">
                        <a:spcBef>
                          <a:spcPts val="0"/>
                        </a:spcBef>
                        <a:spcAft>
                          <a:spcPts val="0"/>
                        </a:spcAft>
                      </a:pPr>
                      <a:r>
                        <a:rPr lang="en-US" sz="1900" dirty="0">
                          <a:effectLst/>
                        </a:rPr>
                        <a:t>High-THC</a:t>
                      </a:r>
                      <a:endPar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spcBef>
                          <a:spcPts val="0"/>
                        </a:spcBef>
                        <a:spcAft>
                          <a:spcPts val="0"/>
                        </a:spcAft>
                      </a:pPr>
                      <a:r>
                        <a:rPr lang="en-US" sz="1600" dirty="0">
                          <a:effectLst/>
                        </a:rPr>
                        <a:t>THC to CBD ratio equals ≥2:1 ratio</a:t>
                      </a:r>
                      <a:endParaRPr lang="en-US" sz="2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spcBef>
                          <a:spcPts val="0"/>
                        </a:spcBef>
                        <a:spcAft>
                          <a:spcPts val="0"/>
                        </a:spcAft>
                      </a:pPr>
                      <a:r>
                        <a:rPr lang="en-US" sz="1600" dirty="0">
                          <a:effectLst/>
                        </a:rPr>
                        <a:t>Synthetic, extracted or purified from whole-plant, whole-plant</a:t>
                      </a:r>
                      <a:endParaRPr lang="en-US" sz="2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spcBef>
                          <a:spcPts val="0"/>
                        </a:spcBef>
                        <a:spcAft>
                          <a:spcPts val="0"/>
                        </a:spcAft>
                      </a:pPr>
                      <a:r>
                        <a:rPr lang="en-US" sz="1600" dirty="0">
                          <a:effectLst/>
                        </a:rPr>
                        <a:t>Synthetic: dronabinol/Marinol®, nabilone/Cesamet®</a:t>
                      </a:r>
                      <a:endParaRPr lang="en-US" sz="2800" dirty="0">
                        <a:effectLst/>
                      </a:endParaRPr>
                    </a:p>
                    <a:p>
                      <a:pPr marL="0" marR="0" indent="0">
                        <a:spcBef>
                          <a:spcPts val="0"/>
                        </a:spcBef>
                        <a:spcAft>
                          <a:spcPts val="0"/>
                        </a:spcAft>
                      </a:pPr>
                      <a:r>
                        <a:rPr lang="en-US" sz="1600" dirty="0">
                          <a:effectLst/>
                        </a:rPr>
                        <a:t>Extracted: THC oil (oral)</a:t>
                      </a:r>
                      <a:endParaRPr lang="en-US" sz="2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81419041"/>
                  </a:ext>
                </a:extLst>
              </a:tr>
              <a:tr h="792500">
                <a:tc>
                  <a:txBody>
                    <a:bodyPr/>
                    <a:lstStyle/>
                    <a:p>
                      <a:pPr marL="0" marR="0" indent="0">
                        <a:spcBef>
                          <a:spcPts val="0"/>
                        </a:spcBef>
                        <a:spcAft>
                          <a:spcPts val="0"/>
                        </a:spcAft>
                      </a:pPr>
                      <a:r>
                        <a:rPr lang="en-US" sz="1900" dirty="0">
                          <a:effectLst/>
                        </a:rPr>
                        <a:t>Low-THC</a:t>
                      </a:r>
                      <a:endPar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spcBef>
                          <a:spcPts val="0"/>
                        </a:spcBef>
                        <a:spcAft>
                          <a:spcPts val="0"/>
                        </a:spcAft>
                      </a:pPr>
                      <a:r>
                        <a:rPr lang="en-US" sz="1600" dirty="0">
                          <a:effectLst/>
                        </a:rPr>
                        <a:t>THC to CBD ratio equals 1:≥2 ratio</a:t>
                      </a:r>
                      <a:endParaRPr lang="en-US" sz="2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spcBef>
                          <a:spcPts val="0"/>
                        </a:spcBef>
                        <a:spcAft>
                          <a:spcPts val="0"/>
                        </a:spcAft>
                      </a:pPr>
                      <a:r>
                        <a:rPr lang="en-US" sz="1600" dirty="0">
                          <a:effectLst/>
                        </a:rPr>
                        <a:t>Extracted or purified from whole-plant, whole-plant </a:t>
                      </a:r>
                      <a:endParaRPr lang="en-US" sz="2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spcBef>
                          <a:spcPts val="0"/>
                        </a:spcBef>
                        <a:spcAft>
                          <a:spcPts val="0"/>
                        </a:spcAft>
                      </a:pPr>
                      <a:r>
                        <a:rPr lang="en-US" sz="1600" dirty="0">
                          <a:effectLst/>
                        </a:rPr>
                        <a:t>CBD topical cream or ointment; cannabis flowers, buds, leaves</a:t>
                      </a:r>
                      <a:endParaRPr lang="en-US" sz="2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28177155"/>
                  </a:ext>
                </a:extLst>
              </a:tr>
              <a:tr h="1056667">
                <a:tc>
                  <a:txBody>
                    <a:bodyPr/>
                    <a:lstStyle/>
                    <a:p>
                      <a:pPr marL="0" marR="0" indent="0">
                        <a:spcBef>
                          <a:spcPts val="0"/>
                        </a:spcBef>
                        <a:spcAft>
                          <a:spcPts val="0"/>
                        </a:spcAft>
                      </a:pPr>
                      <a:r>
                        <a:rPr lang="en-US" sz="1900" dirty="0">
                          <a:effectLst/>
                        </a:rPr>
                        <a:t>Comparable THC to CBD</a:t>
                      </a:r>
                      <a:endPar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spcBef>
                          <a:spcPts val="0"/>
                        </a:spcBef>
                        <a:spcAft>
                          <a:spcPts val="0"/>
                        </a:spcAft>
                      </a:pPr>
                      <a:r>
                        <a:rPr lang="en-US" sz="1600" dirty="0">
                          <a:effectLst/>
                        </a:rPr>
                        <a:t>THC to CBD ratio is between threshold for high-THC and low-THC categories</a:t>
                      </a:r>
                      <a:endParaRPr lang="en-US" sz="2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spcBef>
                          <a:spcPts val="0"/>
                        </a:spcBef>
                        <a:spcAft>
                          <a:spcPts val="0"/>
                        </a:spcAft>
                      </a:pPr>
                      <a:r>
                        <a:rPr lang="en-US" sz="1600" dirty="0">
                          <a:effectLst/>
                        </a:rPr>
                        <a:t>Extracted or purified from whole-plant, whole-plant </a:t>
                      </a:r>
                      <a:endParaRPr lang="en-US" sz="2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spcBef>
                          <a:spcPts val="0"/>
                        </a:spcBef>
                        <a:spcAft>
                          <a:spcPts val="0"/>
                        </a:spcAft>
                      </a:pPr>
                      <a:r>
                        <a:rPr lang="en-US" sz="1600" dirty="0">
                          <a:effectLst/>
                        </a:rPr>
                        <a:t>Nabiximols (Sativex®)</a:t>
                      </a:r>
                      <a:endParaRPr lang="en-US" sz="2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21913631"/>
                  </a:ext>
                </a:extLst>
              </a:tr>
              <a:tr h="1056667">
                <a:tc>
                  <a:txBody>
                    <a:bodyPr/>
                    <a:lstStyle/>
                    <a:p>
                      <a:pPr marL="0" marR="0" indent="0">
                        <a:spcBef>
                          <a:spcPts val="0"/>
                        </a:spcBef>
                        <a:spcAft>
                          <a:spcPts val="0"/>
                        </a:spcAft>
                      </a:pPr>
                      <a:r>
                        <a:rPr lang="en-US" sz="1900" dirty="0">
                          <a:effectLst/>
                        </a:rPr>
                        <a:t>Whole-Plant Cannabis Products</a:t>
                      </a:r>
                      <a:endPar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spcBef>
                          <a:spcPts val="0"/>
                        </a:spcBef>
                        <a:spcAft>
                          <a:spcPts val="0"/>
                        </a:spcAft>
                      </a:pPr>
                      <a:r>
                        <a:rPr lang="en-US" sz="1600" dirty="0">
                          <a:effectLst/>
                        </a:rPr>
                        <a:t>Potentially unknown THC to CBD ratio; categorized based on information provided</a:t>
                      </a:r>
                      <a:endParaRPr lang="en-US" sz="2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spcBef>
                          <a:spcPts val="0"/>
                        </a:spcBef>
                        <a:spcAft>
                          <a:spcPts val="0"/>
                        </a:spcAft>
                      </a:pPr>
                      <a:r>
                        <a:rPr lang="en-US" sz="1600" dirty="0">
                          <a:effectLst/>
                        </a:rPr>
                        <a:t>Whole-plant or parts/materials from the plant, not extracted, purified, or synthetic</a:t>
                      </a:r>
                      <a:endParaRPr lang="en-US" sz="2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spcBef>
                          <a:spcPts val="0"/>
                        </a:spcBef>
                        <a:spcAft>
                          <a:spcPts val="0"/>
                        </a:spcAft>
                      </a:pPr>
                      <a:r>
                        <a:rPr lang="en-US" sz="1600" dirty="0">
                          <a:effectLst/>
                        </a:rPr>
                        <a:t>Cannabis flowers, resins, buds, leaves, hashish</a:t>
                      </a:r>
                      <a:endParaRPr lang="en-US" sz="2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08434546"/>
                  </a:ext>
                </a:extLst>
              </a:tr>
              <a:tr h="792500">
                <a:tc>
                  <a:txBody>
                    <a:bodyPr/>
                    <a:lstStyle/>
                    <a:p>
                      <a:pPr marL="0" marR="0" indent="0">
                        <a:spcBef>
                          <a:spcPts val="0"/>
                        </a:spcBef>
                        <a:spcAft>
                          <a:spcPts val="0"/>
                        </a:spcAft>
                      </a:pPr>
                      <a:r>
                        <a:rPr lang="en-US" sz="1900" dirty="0">
                          <a:effectLst/>
                        </a:rPr>
                        <a:t>Other Cannabinoids</a:t>
                      </a:r>
                      <a:endPar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spcBef>
                          <a:spcPts val="0"/>
                        </a:spcBef>
                        <a:spcAft>
                          <a:spcPts val="0"/>
                        </a:spcAft>
                      </a:pPr>
                      <a:r>
                        <a:rPr lang="en-US" sz="1600" dirty="0">
                          <a:effectLst/>
                        </a:rPr>
                        <a:t>Interventions testing cannabinoids other than THC and/or CBD</a:t>
                      </a:r>
                      <a:endParaRPr lang="en-US" sz="2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spcBef>
                          <a:spcPts val="0"/>
                        </a:spcBef>
                        <a:spcAft>
                          <a:spcPts val="0"/>
                        </a:spcAft>
                      </a:pPr>
                      <a:r>
                        <a:rPr lang="en-US" sz="1600" dirty="0">
                          <a:effectLst/>
                        </a:rPr>
                        <a:t>Extracted or purified from whole-plant</a:t>
                      </a:r>
                      <a:endParaRPr lang="en-US" sz="2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spcBef>
                          <a:spcPts val="0"/>
                        </a:spcBef>
                        <a:spcAft>
                          <a:spcPts val="0"/>
                        </a:spcAft>
                      </a:pPr>
                      <a:r>
                        <a:rPr lang="en-US" sz="1600" dirty="0">
                          <a:effectLst/>
                        </a:rPr>
                        <a:t>Extracted oils (oral)</a:t>
                      </a:r>
                      <a:endParaRPr lang="en-US" sz="2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29633762"/>
                  </a:ext>
                </a:extLst>
              </a:tr>
            </a:tbl>
          </a:graphicData>
        </a:graphic>
      </p:graphicFrame>
    </p:spTree>
    <p:extLst>
      <p:ext uri="{BB962C8B-B14F-4D97-AF65-F5344CB8AC3E}">
        <p14:creationId xmlns:p14="http://schemas.microsoft.com/office/powerpoint/2010/main" val="16726149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46016-E208-EA47-9240-4751350ECF9E}"/>
              </a:ext>
            </a:extLst>
          </p:cNvPr>
          <p:cNvSpPr>
            <a:spLocks noGrp="1"/>
          </p:cNvSpPr>
          <p:nvPr>
            <p:ph type="title"/>
          </p:nvPr>
        </p:nvSpPr>
        <p:spPr>
          <a:xfrm>
            <a:off x="1460769" y="188831"/>
            <a:ext cx="8521431" cy="1143000"/>
          </a:xfrm>
        </p:spPr>
        <p:txBody>
          <a:bodyPr>
            <a:normAutofit fontScale="90000"/>
          </a:bodyPr>
          <a:lstStyle/>
          <a:p>
            <a:pPr algn="ctr"/>
            <a:r>
              <a:rPr lang="en-US" dirty="0"/>
              <a:t>Summary of Evidence on Benefits</a:t>
            </a:r>
            <a:br>
              <a:rPr lang="en-US" dirty="0"/>
            </a:br>
            <a:r>
              <a:rPr lang="en-US" sz="2700" dirty="0"/>
              <a:t>Short-Term: 1 to &lt;6 Months</a:t>
            </a:r>
            <a:br>
              <a:rPr lang="en-US" b="1" dirty="0"/>
            </a:br>
            <a:endParaRPr lang="en-US" dirty="0"/>
          </a:p>
        </p:txBody>
      </p:sp>
      <p:graphicFrame>
        <p:nvGraphicFramePr>
          <p:cNvPr id="4" name="Table 3">
            <a:extLst>
              <a:ext uri="{FF2B5EF4-FFF2-40B4-BE49-F238E27FC236}">
                <a16:creationId xmlns:a16="http://schemas.microsoft.com/office/drawing/2014/main" id="{3EC6C8C8-58D5-C948-9F89-4FCAD41864FC}"/>
              </a:ext>
            </a:extLst>
          </p:cNvPr>
          <p:cNvGraphicFramePr>
            <a:graphicFrameLocks noGrp="1"/>
          </p:cNvGraphicFramePr>
          <p:nvPr>
            <p:extLst>
              <p:ext uri="{D42A27DB-BD31-4B8C-83A1-F6EECF244321}">
                <p14:modId xmlns:p14="http://schemas.microsoft.com/office/powerpoint/2010/main" val="3626465287"/>
              </p:ext>
            </p:extLst>
          </p:nvPr>
        </p:nvGraphicFramePr>
        <p:xfrm>
          <a:off x="685801" y="1524001"/>
          <a:ext cx="10287001" cy="4114801"/>
        </p:xfrm>
        <a:graphic>
          <a:graphicData uri="http://schemas.openxmlformats.org/drawingml/2006/table">
            <a:tbl>
              <a:tblPr firstRow="1" firstCol="1" bandRow="1">
                <a:tableStyleId>{5C22544A-7EE6-4342-B048-85BDC9FD1C3A}</a:tableStyleId>
              </a:tblPr>
              <a:tblGrid>
                <a:gridCol w="3006247">
                  <a:extLst>
                    <a:ext uri="{9D8B030D-6E8A-4147-A177-3AD203B41FA5}">
                      <a16:colId xmlns:a16="http://schemas.microsoft.com/office/drawing/2014/main" val="355907195"/>
                    </a:ext>
                  </a:extLst>
                </a:gridCol>
                <a:gridCol w="2503471">
                  <a:extLst>
                    <a:ext uri="{9D8B030D-6E8A-4147-A177-3AD203B41FA5}">
                      <a16:colId xmlns:a16="http://schemas.microsoft.com/office/drawing/2014/main" val="2880438018"/>
                    </a:ext>
                  </a:extLst>
                </a:gridCol>
                <a:gridCol w="2575864">
                  <a:extLst>
                    <a:ext uri="{9D8B030D-6E8A-4147-A177-3AD203B41FA5}">
                      <a16:colId xmlns:a16="http://schemas.microsoft.com/office/drawing/2014/main" val="3900245755"/>
                    </a:ext>
                  </a:extLst>
                </a:gridCol>
                <a:gridCol w="2201419">
                  <a:extLst>
                    <a:ext uri="{9D8B030D-6E8A-4147-A177-3AD203B41FA5}">
                      <a16:colId xmlns:a16="http://schemas.microsoft.com/office/drawing/2014/main" val="4163009811"/>
                    </a:ext>
                  </a:extLst>
                </a:gridCol>
              </a:tblGrid>
              <a:tr h="744912">
                <a:tc>
                  <a:txBody>
                    <a:bodyPr/>
                    <a:lstStyle/>
                    <a:p>
                      <a:pPr marL="0" marR="0">
                        <a:spcBef>
                          <a:spcPts val="0"/>
                        </a:spcBef>
                        <a:spcAft>
                          <a:spcPts val="0"/>
                        </a:spcAft>
                      </a:pPr>
                      <a:r>
                        <a:rPr lang="en-US" sz="1600" dirty="0">
                          <a:effectLst/>
                        </a:rPr>
                        <a:t>THC to CBD Ratio</a:t>
                      </a:r>
                      <a:endParaRPr lang="en-US" sz="1600" b="1" dirty="0">
                        <a:effectLst/>
                        <a:latin typeface="Arial" panose="020B0604020202020204" pitchFamily="34" charset="0"/>
                        <a:ea typeface="+mj-ea"/>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600" dirty="0">
                          <a:effectLst/>
                        </a:rPr>
                        <a:t>Pain Response</a:t>
                      </a:r>
                      <a:br>
                        <a:rPr lang="en-US" sz="1600" dirty="0">
                          <a:effectLst/>
                        </a:rPr>
                      </a:br>
                      <a:r>
                        <a:rPr lang="en-US" sz="1600" dirty="0">
                          <a:effectLst/>
                        </a:rPr>
                        <a:t>Effect Size (N Studies) [SOE]</a:t>
                      </a:r>
                      <a:r>
                        <a:rPr lang="en-US" sz="1600" baseline="30000" dirty="0">
                          <a:effectLst/>
                        </a:rPr>
                        <a:t>a</a:t>
                      </a:r>
                      <a:endParaRPr lang="en-US" sz="1600" b="1" dirty="0">
                        <a:effectLst/>
                        <a:latin typeface="Arial" panose="020B0604020202020204" pitchFamily="34" charset="0"/>
                        <a:ea typeface="+mj-ea"/>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600" dirty="0">
                          <a:effectLst/>
                        </a:rPr>
                        <a:t>Pain Severity</a:t>
                      </a:r>
                      <a:br>
                        <a:rPr lang="en-US" sz="1600" dirty="0">
                          <a:effectLst/>
                        </a:rPr>
                      </a:br>
                      <a:r>
                        <a:rPr lang="en-US" sz="1600" dirty="0">
                          <a:effectLst/>
                        </a:rPr>
                        <a:t>Effect Size (N Studies) [SOE]</a:t>
                      </a:r>
                      <a:r>
                        <a:rPr lang="en-US" sz="1600" baseline="30000" dirty="0">
                          <a:effectLst/>
                        </a:rPr>
                        <a:t>a</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600" dirty="0">
                          <a:effectLst/>
                        </a:rPr>
                        <a:t>Overall Function</a:t>
                      </a:r>
                      <a:br>
                        <a:rPr lang="en-US" sz="1600" dirty="0">
                          <a:effectLst/>
                        </a:rPr>
                      </a:br>
                      <a:r>
                        <a:rPr lang="en-US" sz="1600" dirty="0">
                          <a:effectLst/>
                        </a:rPr>
                        <a:t>Effect Size (N Studies) [SOE]</a:t>
                      </a:r>
                      <a:r>
                        <a:rPr lang="en-US" sz="1600" baseline="30000" dirty="0">
                          <a:effectLst/>
                        </a:rPr>
                        <a:t>a</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382956798"/>
                  </a:ext>
                </a:extLst>
              </a:tr>
              <a:tr h="520509">
                <a:tc>
                  <a:txBody>
                    <a:bodyPr/>
                    <a:lstStyle/>
                    <a:p>
                      <a:pPr marL="0" marR="0">
                        <a:spcBef>
                          <a:spcPts val="0"/>
                        </a:spcBef>
                        <a:spcAft>
                          <a:spcPts val="0"/>
                        </a:spcAft>
                      </a:pPr>
                      <a:r>
                        <a:rPr lang="en-US" sz="1600" dirty="0">
                          <a:effectLst/>
                        </a:rPr>
                        <a:t>Comparable THC/CBD</a:t>
                      </a:r>
                      <a:endParaRPr lang="en-US" sz="2800" dirty="0">
                        <a:effectLst/>
                      </a:endParaRPr>
                    </a:p>
                    <a:p>
                      <a:pPr marL="0" marR="0">
                        <a:spcBef>
                          <a:spcPts val="0"/>
                        </a:spcBef>
                        <a:spcAft>
                          <a:spcPts val="0"/>
                        </a:spcAft>
                      </a:pPr>
                      <a:r>
                        <a:rPr lang="en-US" sz="1600" dirty="0">
                          <a:effectLst/>
                        </a:rPr>
                        <a:t>Oromucosal Spray</a:t>
                      </a:r>
                      <a:endParaRPr lang="en-US" sz="1600" dirty="0">
                        <a:effectLst/>
                        <a:latin typeface="Arial" panose="020B0604020202020204" pitchFamily="34" charset="0"/>
                        <a:ea typeface="+mj-ea"/>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Potential effect (4)</a:t>
                      </a:r>
                      <a:r>
                        <a:rPr lang="en-US" sz="1600" baseline="30000" dirty="0">
                          <a:effectLst/>
                        </a:rPr>
                        <a:t>b</a:t>
                      </a:r>
                      <a:endParaRPr lang="en-US" sz="1600" dirty="0">
                        <a:effectLst/>
                      </a:endParaRPr>
                    </a:p>
                    <a:p>
                      <a:pPr marL="0" marR="0" algn="ctr">
                        <a:spcBef>
                          <a:spcPts val="0"/>
                        </a:spcBef>
                        <a:spcAft>
                          <a:spcPts val="0"/>
                        </a:spcAft>
                      </a:pPr>
                      <a:r>
                        <a:rPr lang="en-US" sz="1600" dirty="0">
                          <a:effectLst/>
                        </a:rPr>
                        <a:t>[+]</a:t>
                      </a:r>
                      <a:endParaRPr lang="en-US" sz="1600" dirty="0">
                        <a:effectLst/>
                        <a:latin typeface="Arial" panose="020B0604020202020204" pitchFamily="34" charset="0"/>
                        <a:ea typeface="+mj-ea"/>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Small effect (7)</a:t>
                      </a:r>
                    </a:p>
                    <a:p>
                      <a:pPr marL="0" marR="0" algn="ctr">
                        <a:spcBef>
                          <a:spcPts val="0"/>
                        </a:spcBef>
                        <a:spcAft>
                          <a:spcPts val="0"/>
                        </a:spcAft>
                      </a:pPr>
                      <a:r>
                        <a:rPr lang="en-US" sz="1600" dirty="0">
                          <a:effectLst/>
                        </a:rPr>
                        <a:t>[++]</a:t>
                      </a:r>
                      <a:endParaRPr lang="en-US"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Small effect (6)</a:t>
                      </a:r>
                    </a:p>
                    <a:p>
                      <a:pPr marL="0" marR="0" algn="ctr">
                        <a:spcBef>
                          <a:spcPts val="0"/>
                        </a:spcBef>
                        <a:spcAft>
                          <a:spcPts val="0"/>
                        </a:spcAft>
                      </a:pPr>
                      <a:r>
                        <a:rPr lang="en-US" sz="1600" dirty="0">
                          <a:effectLst/>
                        </a:rPr>
                        <a:t>[++]</a:t>
                      </a:r>
                      <a:endParaRPr lang="en-US"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61136307"/>
                  </a:ext>
                </a:extLst>
              </a:tr>
              <a:tr h="579251">
                <a:tc>
                  <a:txBody>
                    <a:bodyPr/>
                    <a:lstStyle/>
                    <a:p>
                      <a:pPr marL="0" marR="0">
                        <a:spcBef>
                          <a:spcPts val="0"/>
                        </a:spcBef>
                        <a:spcAft>
                          <a:spcPts val="0"/>
                        </a:spcAft>
                      </a:pPr>
                      <a:r>
                        <a:rPr lang="en-US" sz="1600" dirty="0">
                          <a:effectLst/>
                        </a:rPr>
                        <a:t>High-THC – Synthetic, Oral</a:t>
                      </a:r>
                      <a:endParaRPr lang="en-US" sz="1600" dirty="0">
                        <a:effectLst/>
                        <a:latin typeface="Arial" panose="020B0604020202020204" pitchFamily="34" charset="0"/>
                        <a:ea typeface="+mj-ea"/>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Insufficient (1)</a:t>
                      </a:r>
                      <a:endParaRPr lang="en-US" sz="1600" dirty="0">
                        <a:effectLst/>
                        <a:latin typeface="Arial" panose="020B0604020202020204" pitchFamily="34" charset="0"/>
                        <a:ea typeface="+mj-ea"/>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Moderate effect (5)</a:t>
                      </a:r>
                    </a:p>
                    <a:p>
                      <a:pPr marL="0" marR="0" algn="ctr">
                        <a:spcBef>
                          <a:spcPts val="0"/>
                        </a:spcBef>
                        <a:spcAft>
                          <a:spcPts val="0"/>
                        </a:spcAft>
                      </a:pPr>
                      <a:r>
                        <a:rPr lang="en-US" sz="1600" dirty="0">
                          <a:effectLst/>
                        </a:rPr>
                        <a:t>[+]</a:t>
                      </a:r>
                      <a:endParaRPr lang="en-US"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No effect (3)</a:t>
                      </a:r>
                    </a:p>
                    <a:p>
                      <a:pPr marL="0" marR="0" algn="ctr">
                        <a:spcBef>
                          <a:spcPts val="0"/>
                        </a:spcBef>
                        <a:spcAft>
                          <a:spcPts val="0"/>
                        </a:spcAft>
                      </a:pPr>
                      <a:r>
                        <a:rPr lang="en-US" sz="1600" dirty="0">
                          <a:effectLst/>
                        </a:rPr>
                        <a:t>[+]</a:t>
                      </a:r>
                      <a:endParaRPr lang="en-US"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86090634"/>
                  </a:ext>
                </a:extLst>
              </a:tr>
              <a:tr h="685715">
                <a:tc>
                  <a:txBody>
                    <a:bodyPr/>
                    <a:lstStyle/>
                    <a:p>
                      <a:pPr marL="0" marR="0">
                        <a:spcBef>
                          <a:spcPts val="0"/>
                        </a:spcBef>
                        <a:spcAft>
                          <a:spcPts val="0"/>
                        </a:spcAft>
                      </a:pPr>
                      <a:r>
                        <a:rPr lang="en-US" sz="1600" dirty="0">
                          <a:effectLst/>
                        </a:rPr>
                        <a:t>High-THC – Extracted From Whole-Plant, Oral</a:t>
                      </a:r>
                      <a:endParaRPr lang="en-US" sz="1600" dirty="0">
                        <a:effectLst/>
                        <a:latin typeface="Arial" panose="020B0604020202020204" pitchFamily="34" charset="0"/>
                        <a:ea typeface="+mj-ea"/>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No evidence</a:t>
                      </a:r>
                      <a:endParaRPr lang="en-US" sz="1600" dirty="0">
                        <a:effectLst/>
                        <a:latin typeface="Arial" panose="020B0604020202020204" pitchFamily="34" charset="0"/>
                        <a:ea typeface="+mj-ea"/>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Insufficient (2)</a:t>
                      </a:r>
                      <a:endParaRPr lang="en-US"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Insufficient (1)</a:t>
                      </a:r>
                      <a:endParaRPr lang="en-US"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33335829"/>
                  </a:ext>
                </a:extLst>
              </a:tr>
              <a:tr h="418407">
                <a:tc>
                  <a:txBody>
                    <a:bodyPr/>
                    <a:lstStyle/>
                    <a:p>
                      <a:pPr marL="0" marR="0">
                        <a:spcBef>
                          <a:spcPts val="0"/>
                        </a:spcBef>
                        <a:spcAft>
                          <a:spcPts val="0"/>
                        </a:spcAft>
                      </a:pPr>
                      <a:r>
                        <a:rPr lang="en-US" sz="1600" dirty="0">
                          <a:effectLst/>
                        </a:rPr>
                        <a:t>Low-THC – Topical CBD</a:t>
                      </a:r>
                      <a:endParaRPr lang="en-US" sz="1600" dirty="0">
                        <a:effectLst/>
                        <a:latin typeface="Arial" panose="020B0604020202020204" pitchFamily="34" charset="0"/>
                        <a:ea typeface="+mj-ea"/>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No evidence</a:t>
                      </a:r>
                      <a:endParaRPr lang="en-US" sz="1600" dirty="0">
                        <a:effectLst/>
                        <a:latin typeface="Arial" panose="020B0604020202020204" pitchFamily="34" charset="0"/>
                        <a:ea typeface="+mj-ea"/>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Insufficient (1)</a:t>
                      </a:r>
                      <a:endParaRPr lang="en-US"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No evidence</a:t>
                      </a:r>
                      <a:endParaRPr lang="en-US"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06760599"/>
                  </a:ext>
                </a:extLst>
              </a:tr>
              <a:tr h="573051">
                <a:tc>
                  <a:txBody>
                    <a:bodyPr/>
                    <a:lstStyle/>
                    <a:p>
                      <a:pPr marL="0" marR="0">
                        <a:spcBef>
                          <a:spcPts val="0"/>
                        </a:spcBef>
                        <a:spcAft>
                          <a:spcPts val="0"/>
                        </a:spcAft>
                      </a:pPr>
                      <a:r>
                        <a:rPr lang="en-US" sz="1600" dirty="0">
                          <a:effectLst/>
                        </a:rPr>
                        <a:t>Other Cannabinoids – CBDV, Oral</a:t>
                      </a:r>
                      <a:endParaRPr lang="en-US" sz="1600" dirty="0">
                        <a:effectLst/>
                        <a:latin typeface="Arial" panose="020B0604020202020204" pitchFamily="34" charset="0"/>
                        <a:ea typeface="+mj-ea"/>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Insufficient (1)</a:t>
                      </a:r>
                      <a:endParaRPr lang="en-US" sz="1600" dirty="0">
                        <a:effectLst/>
                        <a:latin typeface="Arial" panose="020B0604020202020204" pitchFamily="34" charset="0"/>
                        <a:ea typeface="+mj-ea"/>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Insufficient (1)</a:t>
                      </a:r>
                      <a:endParaRPr lang="en-US"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No evidence</a:t>
                      </a:r>
                      <a:endParaRPr lang="en-US"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00429696"/>
                  </a:ext>
                </a:extLst>
              </a:tr>
              <a:tr h="592956">
                <a:tc>
                  <a:txBody>
                    <a:bodyPr/>
                    <a:lstStyle/>
                    <a:p>
                      <a:pPr marL="0" marR="0">
                        <a:spcBef>
                          <a:spcPts val="0"/>
                        </a:spcBef>
                        <a:spcAft>
                          <a:spcPts val="0"/>
                        </a:spcAft>
                      </a:pPr>
                      <a:r>
                        <a:rPr lang="en-US" sz="1600" dirty="0">
                          <a:effectLst/>
                        </a:rPr>
                        <a:t>Whole-Plant Cannabis (12% THC, Smoked)</a:t>
                      </a:r>
                      <a:endParaRPr lang="en-US" sz="1600" dirty="0">
                        <a:effectLst/>
                        <a:latin typeface="Arial" panose="020B0604020202020204" pitchFamily="34" charset="0"/>
                        <a:ea typeface="+mj-ea"/>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No evidence</a:t>
                      </a:r>
                      <a:endParaRPr lang="en-US" sz="1600" dirty="0">
                        <a:effectLst/>
                        <a:latin typeface="Arial" panose="020B0604020202020204" pitchFamily="34" charset="0"/>
                        <a:ea typeface="+mj-ea"/>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Insufficient (1)</a:t>
                      </a:r>
                      <a:endParaRPr lang="en-US"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No evidence</a:t>
                      </a:r>
                      <a:endParaRPr lang="en-US"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80743947"/>
                  </a:ext>
                </a:extLst>
              </a:tr>
            </a:tbl>
          </a:graphicData>
        </a:graphic>
      </p:graphicFrame>
      <p:sp>
        <p:nvSpPr>
          <p:cNvPr id="6" name="TextBox 5">
            <a:extLst>
              <a:ext uri="{FF2B5EF4-FFF2-40B4-BE49-F238E27FC236}">
                <a16:creationId xmlns:a16="http://schemas.microsoft.com/office/drawing/2014/main" id="{96AD02D6-7C9A-D64D-8CBE-1770ACD8057C}"/>
              </a:ext>
            </a:extLst>
          </p:cNvPr>
          <p:cNvSpPr txBox="1"/>
          <p:nvPr/>
        </p:nvSpPr>
        <p:spPr>
          <a:xfrm>
            <a:off x="1282113" y="5867401"/>
            <a:ext cx="8930467" cy="830997"/>
          </a:xfrm>
          <a:prstGeom prst="rect">
            <a:avLst/>
          </a:prstGeom>
          <a:solidFill>
            <a:schemeClr val="bg1"/>
          </a:solidFill>
        </p:spPr>
        <p:txBody>
          <a:bodyPr wrap="square">
            <a:spAutoFit/>
          </a:bodyPr>
          <a:lstStyle/>
          <a:p>
            <a:pPr defTabSz="914377"/>
            <a:r>
              <a:rPr lang="en-US" sz="1200" baseline="30000" dirty="0">
                <a:solidFill>
                  <a:prstClr val="black"/>
                </a:solidFill>
                <a:latin typeface="Noto Serif" panose="02020600060500020200" pitchFamily="18" charset="0"/>
                <a:ea typeface="Noto Serif" panose="02020600060500020200" pitchFamily="18" charset="0"/>
                <a:cs typeface="Noto Serif" panose="02020600060500020200" pitchFamily="18" charset="0"/>
              </a:rPr>
              <a:t>a </a:t>
            </a:r>
            <a:r>
              <a:rPr lang="en-US" sz="1200" dirty="0">
                <a:solidFill>
                  <a:prstClr val="black"/>
                </a:solidFill>
                <a:latin typeface="Noto Serif" panose="02020600060500020200" pitchFamily="18" charset="0"/>
                <a:ea typeface="Noto Serif" panose="02020600060500020200" pitchFamily="18" charset="0"/>
                <a:cs typeface="Noto Serif" panose="02020600060500020200" pitchFamily="18" charset="0"/>
              </a:rPr>
              <a:t>Effect size: none (i.e., no effect/no statistically significant effect), small, moderate, or large increased risk; SOE: + = low, ++ = moderate, +++ = high.</a:t>
            </a:r>
          </a:p>
          <a:p>
            <a:pPr defTabSz="914377">
              <a:spcAft>
                <a:spcPts val="1200"/>
              </a:spcAft>
            </a:pPr>
            <a:r>
              <a:rPr lang="en-US" sz="1200" baseline="30000" dirty="0">
                <a:solidFill>
                  <a:prstClr val="black"/>
                </a:solidFill>
                <a:latin typeface="Noto Serif" panose="02020600060500020200" pitchFamily="18" charset="0"/>
                <a:ea typeface="Noto Serif" panose="02020600060500020200" pitchFamily="18" charset="0"/>
                <a:cs typeface="Noto Serif" panose="02020600060500020200" pitchFamily="18" charset="0"/>
              </a:rPr>
              <a:t>b </a:t>
            </a:r>
            <a:r>
              <a:rPr lang="en-US" sz="1200" dirty="0">
                <a:solidFill>
                  <a:prstClr val="black"/>
                </a:solidFill>
                <a:latin typeface="Noto Serif" panose="02020600060500020200" pitchFamily="18" charset="0"/>
                <a:ea typeface="Noto Serif" panose="02020600060500020200" pitchFamily="18" charset="0"/>
                <a:cs typeface="Noto Serif" panose="02020600060500020200" pitchFamily="18" charset="0"/>
              </a:rPr>
              <a:t>Findings with small or larger magnitude of effect, not statistically significant; but with SOE rating of Low or higher (downgraded mainly for imprecision).</a:t>
            </a:r>
          </a:p>
        </p:txBody>
      </p:sp>
    </p:spTree>
    <p:extLst>
      <p:ext uri="{BB962C8B-B14F-4D97-AF65-F5344CB8AC3E}">
        <p14:creationId xmlns:p14="http://schemas.microsoft.com/office/powerpoint/2010/main" val="15521958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4F453-591C-CA48-8678-5A7D66A40B22}"/>
              </a:ext>
            </a:extLst>
          </p:cNvPr>
          <p:cNvSpPr>
            <a:spLocks noGrp="1"/>
          </p:cNvSpPr>
          <p:nvPr>
            <p:ph type="title"/>
          </p:nvPr>
        </p:nvSpPr>
        <p:spPr>
          <a:xfrm>
            <a:off x="1838169" y="112163"/>
            <a:ext cx="7534431" cy="1143000"/>
          </a:xfrm>
        </p:spPr>
        <p:txBody>
          <a:bodyPr>
            <a:normAutofit/>
          </a:bodyPr>
          <a:lstStyle/>
          <a:p>
            <a:pPr algn="ctr"/>
            <a:r>
              <a:rPr lang="en-US" dirty="0"/>
              <a:t>Summary of Evidence on Harms</a:t>
            </a:r>
            <a:br>
              <a:rPr lang="en-US" dirty="0"/>
            </a:br>
            <a:r>
              <a:rPr lang="en-US" sz="2700" dirty="0"/>
              <a:t>Short-Term: 1 to &lt;6 Months</a:t>
            </a:r>
          </a:p>
        </p:txBody>
      </p:sp>
      <p:graphicFrame>
        <p:nvGraphicFramePr>
          <p:cNvPr id="4" name="Table 3">
            <a:extLst>
              <a:ext uri="{FF2B5EF4-FFF2-40B4-BE49-F238E27FC236}">
                <a16:creationId xmlns:a16="http://schemas.microsoft.com/office/drawing/2014/main" id="{B9798170-1AAC-FC4B-9512-814969A14164}"/>
              </a:ext>
            </a:extLst>
          </p:cNvPr>
          <p:cNvGraphicFramePr>
            <a:graphicFrameLocks noGrp="1"/>
          </p:cNvGraphicFramePr>
          <p:nvPr>
            <p:extLst>
              <p:ext uri="{D42A27DB-BD31-4B8C-83A1-F6EECF244321}">
                <p14:modId xmlns:p14="http://schemas.microsoft.com/office/powerpoint/2010/main" val="4259498883"/>
              </p:ext>
            </p:extLst>
          </p:nvPr>
        </p:nvGraphicFramePr>
        <p:xfrm>
          <a:off x="914401" y="1547636"/>
          <a:ext cx="10363202" cy="4367185"/>
        </p:xfrm>
        <a:graphic>
          <a:graphicData uri="http://schemas.openxmlformats.org/drawingml/2006/table">
            <a:tbl>
              <a:tblPr firstRow="1" firstCol="1" bandRow="1">
                <a:tableStyleId>{5C22544A-7EE6-4342-B048-85BDC9FD1C3A}</a:tableStyleId>
              </a:tblPr>
              <a:tblGrid>
                <a:gridCol w="2243360">
                  <a:extLst>
                    <a:ext uri="{9D8B030D-6E8A-4147-A177-3AD203B41FA5}">
                      <a16:colId xmlns:a16="http://schemas.microsoft.com/office/drawing/2014/main" val="1125076515"/>
                    </a:ext>
                  </a:extLst>
                </a:gridCol>
                <a:gridCol w="1541283">
                  <a:extLst>
                    <a:ext uri="{9D8B030D-6E8A-4147-A177-3AD203B41FA5}">
                      <a16:colId xmlns:a16="http://schemas.microsoft.com/office/drawing/2014/main" val="981759067"/>
                    </a:ext>
                  </a:extLst>
                </a:gridCol>
                <a:gridCol w="1595933">
                  <a:extLst>
                    <a:ext uri="{9D8B030D-6E8A-4147-A177-3AD203B41FA5}">
                      <a16:colId xmlns:a16="http://schemas.microsoft.com/office/drawing/2014/main" val="151842853"/>
                    </a:ext>
                  </a:extLst>
                </a:gridCol>
                <a:gridCol w="1695419">
                  <a:extLst>
                    <a:ext uri="{9D8B030D-6E8A-4147-A177-3AD203B41FA5}">
                      <a16:colId xmlns:a16="http://schemas.microsoft.com/office/drawing/2014/main" val="1277367650"/>
                    </a:ext>
                  </a:extLst>
                </a:gridCol>
                <a:gridCol w="1697492">
                  <a:extLst>
                    <a:ext uri="{9D8B030D-6E8A-4147-A177-3AD203B41FA5}">
                      <a16:colId xmlns:a16="http://schemas.microsoft.com/office/drawing/2014/main" val="1208695059"/>
                    </a:ext>
                  </a:extLst>
                </a:gridCol>
                <a:gridCol w="1589715">
                  <a:extLst>
                    <a:ext uri="{9D8B030D-6E8A-4147-A177-3AD203B41FA5}">
                      <a16:colId xmlns:a16="http://schemas.microsoft.com/office/drawing/2014/main" val="2780683517"/>
                    </a:ext>
                  </a:extLst>
                </a:gridCol>
              </a:tblGrid>
              <a:tr h="919996">
                <a:tc>
                  <a:txBody>
                    <a:bodyPr/>
                    <a:lstStyle/>
                    <a:p>
                      <a:pPr marL="0" marR="0">
                        <a:spcBef>
                          <a:spcPts val="0"/>
                        </a:spcBef>
                        <a:spcAft>
                          <a:spcPts val="0"/>
                        </a:spcAft>
                      </a:pPr>
                      <a:r>
                        <a:rPr lang="en-US" sz="1500" dirty="0">
                          <a:effectLst/>
                        </a:rPr>
                        <a:t>THC to CBD Ratio</a:t>
                      </a:r>
                      <a:endParaRPr lang="en-US" sz="15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500" dirty="0">
                          <a:effectLst/>
                        </a:rPr>
                        <a:t>WAE</a:t>
                      </a:r>
                      <a:br>
                        <a:rPr lang="en-US" sz="1500" dirty="0">
                          <a:effectLst/>
                        </a:rPr>
                      </a:br>
                      <a:r>
                        <a:rPr lang="en-US" sz="1500" dirty="0">
                          <a:effectLst/>
                        </a:rPr>
                        <a:t>Effect Size (N Studies)</a:t>
                      </a:r>
                      <a:br>
                        <a:rPr lang="en-US" sz="1500" dirty="0">
                          <a:effectLst/>
                        </a:rPr>
                      </a:br>
                      <a:r>
                        <a:rPr lang="en-US" sz="1500" dirty="0">
                          <a:effectLst/>
                        </a:rPr>
                        <a:t>[SOE]</a:t>
                      </a:r>
                      <a:r>
                        <a:rPr lang="en-US" sz="1500" baseline="30000" dirty="0">
                          <a:effectLst/>
                        </a:rPr>
                        <a:t>a</a:t>
                      </a:r>
                      <a:endParaRPr lang="en-US" sz="15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500" dirty="0">
                          <a:effectLst/>
                        </a:rPr>
                        <a:t>SAE</a:t>
                      </a:r>
                      <a:br>
                        <a:rPr lang="en-US" sz="1500" dirty="0">
                          <a:effectLst/>
                        </a:rPr>
                      </a:br>
                      <a:r>
                        <a:rPr lang="en-US" sz="1500" dirty="0">
                          <a:effectLst/>
                        </a:rPr>
                        <a:t>Effect Size (N Studies)</a:t>
                      </a:r>
                      <a:br>
                        <a:rPr lang="en-US" sz="1500" dirty="0">
                          <a:effectLst/>
                        </a:rPr>
                      </a:br>
                      <a:r>
                        <a:rPr lang="en-US" sz="1500" dirty="0">
                          <a:effectLst/>
                        </a:rPr>
                        <a:t>[SOE]</a:t>
                      </a:r>
                      <a:r>
                        <a:rPr lang="en-US" sz="1500" baseline="30000" dirty="0">
                          <a:effectLst/>
                        </a:rPr>
                        <a:t>a</a:t>
                      </a:r>
                      <a:endParaRPr lang="en-US" sz="15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500" dirty="0">
                          <a:effectLst/>
                        </a:rPr>
                        <a:t>Dizziness</a:t>
                      </a:r>
                      <a:br>
                        <a:rPr lang="en-US" sz="1500" dirty="0">
                          <a:effectLst/>
                        </a:rPr>
                      </a:br>
                      <a:r>
                        <a:rPr lang="en-US" sz="1500" dirty="0">
                          <a:effectLst/>
                        </a:rPr>
                        <a:t>Effect Size (N Studies)</a:t>
                      </a:r>
                      <a:br>
                        <a:rPr lang="en-US" sz="1500" dirty="0">
                          <a:effectLst/>
                        </a:rPr>
                      </a:br>
                      <a:r>
                        <a:rPr lang="en-US" sz="1500" dirty="0">
                          <a:effectLst/>
                        </a:rPr>
                        <a:t>[SOE]</a:t>
                      </a:r>
                      <a:r>
                        <a:rPr lang="en-US" sz="1500" baseline="30000" dirty="0">
                          <a:effectLst/>
                        </a:rPr>
                        <a:t>a</a:t>
                      </a:r>
                      <a:endParaRPr lang="en-US" sz="15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500" dirty="0">
                          <a:effectLst/>
                        </a:rPr>
                        <a:t>Nausea</a:t>
                      </a:r>
                      <a:br>
                        <a:rPr lang="en-US" sz="1500" dirty="0">
                          <a:effectLst/>
                        </a:rPr>
                      </a:br>
                      <a:r>
                        <a:rPr lang="en-US" sz="1500" dirty="0">
                          <a:effectLst/>
                        </a:rPr>
                        <a:t>Effect Size (N Studies)</a:t>
                      </a:r>
                      <a:br>
                        <a:rPr lang="en-US" sz="1500" dirty="0">
                          <a:effectLst/>
                        </a:rPr>
                      </a:br>
                      <a:r>
                        <a:rPr lang="en-US" sz="1500" dirty="0">
                          <a:effectLst/>
                        </a:rPr>
                        <a:t>[SOE]</a:t>
                      </a:r>
                      <a:r>
                        <a:rPr lang="en-US" sz="1500" baseline="30000" dirty="0">
                          <a:effectLst/>
                        </a:rPr>
                        <a:t>a</a:t>
                      </a:r>
                      <a:endParaRPr lang="en-US" sz="15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500" dirty="0">
                          <a:effectLst/>
                        </a:rPr>
                        <a:t>Sedation</a:t>
                      </a:r>
                    </a:p>
                    <a:p>
                      <a:pPr marL="0" marR="0">
                        <a:spcBef>
                          <a:spcPts val="0"/>
                        </a:spcBef>
                        <a:spcAft>
                          <a:spcPts val="0"/>
                        </a:spcAft>
                      </a:pPr>
                      <a:r>
                        <a:rPr lang="en-US" sz="1500" dirty="0">
                          <a:effectLst/>
                        </a:rPr>
                        <a:t>Effect Size (N Studies)</a:t>
                      </a:r>
                      <a:br>
                        <a:rPr lang="en-US" sz="1500" dirty="0">
                          <a:effectLst/>
                        </a:rPr>
                      </a:br>
                      <a:r>
                        <a:rPr lang="en-US" sz="1500" dirty="0">
                          <a:effectLst/>
                        </a:rPr>
                        <a:t>[SOE]</a:t>
                      </a:r>
                      <a:r>
                        <a:rPr lang="en-US" sz="1500" baseline="30000" dirty="0">
                          <a:effectLst/>
                        </a:rPr>
                        <a:t>a</a:t>
                      </a:r>
                      <a:endParaRPr lang="en-US" sz="15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15845788"/>
                  </a:ext>
                </a:extLst>
              </a:tr>
              <a:tr h="689997">
                <a:tc>
                  <a:txBody>
                    <a:bodyPr/>
                    <a:lstStyle/>
                    <a:p>
                      <a:pPr marL="0" marR="0">
                        <a:spcBef>
                          <a:spcPts val="0"/>
                        </a:spcBef>
                        <a:spcAft>
                          <a:spcPts val="0"/>
                        </a:spcAft>
                      </a:pPr>
                      <a:r>
                        <a:rPr lang="en-US" sz="1500" dirty="0">
                          <a:effectLst/>
                        </a:rPr>
                        <a:t>Comparable THC/CBD</a:t>
                      </a:r>
                      <a:endParaRPr lang="en-US" sz="2400" dirty="0">
                        <a:effectLst/>
                      </a:endParaRPr>
                    </a:p>
                    <a:p>
                      <a:pPr marL="0" marR="0">
                        <a:spcBef>
                          <a:spcPts val="0"/>
                        </a:spcBef>
                        <a:spcAft>
                          <a:spcPts val="0"/>
                        </a:spcAft>
                      </a:pPr>
                      <a:r>
                        <a:rPr lang="en-US" sz="1500" dirty="0">
                          <a:effectLst/>
                        </a:rPr>
                        <a:t>Oromucosal Spray</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Insufficient (5)</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No effect (2)</a:t>
                      </a:r>
                    </a:p>
                    <a:p>
                      <a:pPr marL="0" marR="0" algn="ctr">
                        <a:spcBef>
                          <a:spcPts val="0"/>
                        </a:spcBef>
                        <a:spcAft>
                          <a:spcPts val="0"/>
                        </a:spcAft>
                      </a:pPr>
                      <a:r>
                        <a:rPr lang="en-US" sz="1500" dirty="0">
                          <a:effectLst/>
                        </a:rPr>
                        <a:t>[+]</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Large effect (6)</a:t>
                      </a:r>
                    </a:p>
                    <a:p>
                      <a:pPr marL="0" marR="0" algn="ctr">
                        <a:spcBef>
                          <a:spcPts val="0"/>
                        </a:spcBef>
                        <a:spcAft>
                          <a:spcPts val="0"/>
                        </a:spcAft>
                      </a:pPr>
                      <a:r>
                        <a:rPr lang="en-US" sz="1500" dirty="0">
                          <a:effectLst/>
                        </a:rPr>
                        <a:t>[+]</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Moderate effect (6)</a:t>
                      </a:r>
                    </a:p>
                    <a:p>
                      <a:pPr marL="0" marR="0" algn="ctr">
                        <a:spcBef>
                          <a:spcPts val="0"/>
                        </a:spcBef>
                        <a:spcAft>
                          <a:spcPts val="0"/>
                        </a:spcAft>
                      </a:pPr>
                      <a:r>
                        <a:rPr lang="en-US" sz="1500" dirty="0">
                          <a:effectLst/>
                        </a:rPr>
                        <a:t>[+]</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Large effect (6)</a:t>
                      </a:r>
                    </a:p>
                    <a:p>
                      <a:pPr marL="0" marR="0" algn="ctr">
                        <a:spcBef>
                          <a:spcPts val="0"/>
                        </a:spcBef>
                        <a:spcAft>
                          <a:spcPts val="0"/>
                        </a:spcAft>
                      </a:pPr>
                      <a:r>
                        <a:rPr lang="en-US" sz="1500" dirty="0">
                          <a:effectLst/>
                        </a:rPr>
                        <a:t>[+]</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50108086"/>
                  </a:ext>
                </a:extLst>
              </a:tr>
              <a:tr h="689997">
                <a:tc>
                  <a:txBody>
                    <a:bodyPr/>
                    <a:lstStyle/>
                    <a:p>
                      <a:pPr marL="0" marR="0">
                        <a:spcBef>
                          <a:spcPts val="0"/>
                        </a:spcBef>
                        <a:spcAft>
                          <a:spcPts val="0"/>
                        </a:spcAft>
                      </a:pPr>
                      <a:r>
                        <a:rPr lang="en-US" sz="1500" dirty="0">
                          <a:effectLst/>
                        </a:rPr>
                        <a:t>High-THC – Synthetic, Oral</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Potential effect</a:t>
                      </a:r>
                      <a:r>
                        <a:rPr lang="en-US" sz="1500" baseline="30000" dirty="0">
                          <a:effectLst/>
                        </a:rPr>
                        <a:t>b</a:t>
                      </a:r>
                      <a:r>
                        <a:rPr lang="en-US" sz="1500" dirty="0">
                          <a:effectLst/>
                        </a:rPr>
                        <a:t> (4)</a:t>
                      </a:r>
                    </a:p>
                    <a:p>
                      <a:pPr marL="0" marR="0" algn="ctr">
                        <a:spcBef>
                          <a:spcPts val="0"/>
                        </a:spcBef>
                        <a:spcAft>
                          <a:spcPts val="0"/>
                        </a:spcAft>
                      </a:pPr>
                      <a:r>
                        <a:rPr lang="en-US" sz="1500" dirty="0">
                          <a:effectLst/>
                        </a:rPr>
                        <a:t>[+]</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Insufficient (1)</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Large effect (2)</a:t>
                      </a:r>
                    </a:p>
                    <a:p>
                      <a:pPr marL="0" marR="0" algn="ctr">
                        <a:spcBef>
                          <a:spcPts val="0"/>
                        </a:spcBef>
                        <a:spcAft>
                          <a:spcPts val="0"/>
                        </a:spcAft>
                      </a:pPr>
                      <a:r>
                        <a:rPr lang="en-US" sz="1500" dirty="0">
                          <a:effectLst/>
                        </a:rPr>
                        <a:t>[++]</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Potential effect</a:t>
                      </a:r>
                      <a:r>
                        <a:rPr lang="en-US" sz="1500" baseline="30000" dirty="0">
                          <a:effectLst/>
                        </a:rPr>
                        <a:t>b</a:t>
                      </a:r>
                      <a:r>
                        <a:rPr lang="en-US" sz="1500" dirty="0">
                          <a:effectLst/>
                        </a:rPr>
                        <a:t> (2)</a:t>
                      </a:r>
                    </a:p>
                    <a:p>
                      <a:pPr marL="0" marR="0" algn="ctr">
                        <a:spcBef>
                          <a:spcPts val="0"/>
                        </a:spcBef>
                        <a:spcAft>
                          <a:spcPts val="0"/>
                        </a:spcAft>
                      </a:pPr>
                      <a:r>
                        <a:rPr lang="en-US" sz="1500" dirty="0">
                          <a:effectLst/>
                        </a:rPr>
                        <a:t>[+]</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Moderate effect (3)</a:t>
                      </a:r>
                    </a:p>
                    <a:p>
                      <a:pPr marL="0" marR="0" algn="ctr">
                        <a:spcBef>
                          <a:spcPts val="0"/>
                        </a:spcBef>
                        <a:spcAft>
                          <a:spcPts val="0"/>
                        </a:spcAft>
                      </a:pPr>
                      <a:r>
                        <a:rPr lang="en-US" sz="1500" dirty="0">
                          <a:effectLst/>
                        </a:rPr>
                        <a:t>[+]</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79385966"/>
                  </a:ext>
                </a:extLst>
              </a:tr>
              <a:tr h="689997">
                <a:tc>
                  <a:txBody>
                    <a:bodyPr/>
                    <a:lstStyle/>
                    <a:p>
                      <a:pPr marL="0" marR="0">
                        <a:spcBef>
                          <a:spcPts val="0"/>
                        </a:spcBef>
                        <a:spcAft>
                          <a:spcPts val="0"/>
                        </a:spcAft>
                      </a:pPr>
                      <a:r>
                        <a:rPr lang="en-US" sz="1500" dirty="0">
                          <a:effectLst/>
                        </a:rPr>
                        <a:t>High-THC – Extracted From Whole-Plant, Oral</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Large effect (1)</a:t>
                      </a:r>
                    </a:p>
                    <a:p>
                      <a:pPr marL="0" marR="0" algn="ctr">
                        <a:spcBef>
                          <a:spcPts val="0"/>
                        </a:spcBef>
                        <a:spcAft>
                          <a:spcPts val="0"/>
                        </a:spcAft>
                      </a:pPr>
                      <a:r>
                        <a:rPr lang="en-US" sz="1500" dirty="0">
                          <a:effectLst/>
                        </a:rPr>
                        <a:t>[+]</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Insufficient (1)</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Large effect (1)</a:t>
                      </a:r>
                    </a:p>
                    <a:p>
                      <a:pPr marL="0" marR="0" algn="ctr">
                        <a:spcBef>
                          <a:spcPts val="0"/>
                        </a:spcBef>
                        <a:spcAft>
                          <a:spcPts val="0"/>
                        </a:spcAft>
                      </a:pPr>
                      <a:r>
                        <a:rPr lang="en-US" sz="1500" dirty="0">
                          <a:effectLst/>
                        </a:rPr>
                        <a:t>[+]</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No evidence</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No evidence</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49366091"/>
                  </a:ext>
                </a:extLst>
              </a:tr>
              <a:tr h="447040">
                <a:tc>
                  <a:txBody>
                    <a:bodyPr/>
                    <a:lstStyle/>
                    <a:p>
                      <a:pPr marL="0" marR="0">
                        <a:spcBef>
                          <a:spcPts val="0"/>
                        </a:spcBef>
                        <a:spcAft>
                          <a:spcPts val="0"/>
                        </a:spcAft>
                      </a:pPr>
                      <a:r>
                        <a:rPr lang="en-US" sz="1500" dirty="0">
                          <a:effectLst/>
                        </a:rPr>
                        <a:t>Low-THC – Topical CBD</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No evidence</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No evidence</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No evidence</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No evidence</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No evidence</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38409879"/>
                  </a:ext>
                </a:extLst>
              </a:tr>
              <a:tr h="459999">
                <a:tc>
                  <a:txBody>
                    <a:bodyPr/>
                    <a:lstStyle/>
                    <a:p>
                      <a:pPr marL="0" marR="0">
                        <a:spcBef>
                          <a:spcPts val="0"/>
                        </a:spcBef>
                        <a:spcAft>
                          <a:spcPts val="0"/>
                        </a:spcAft>
                      </a:pPr>
                      <a:r>
                        <a:rPr lang="en-US" sz="1500" dirty="0">
                          <a:effectLst/>
                        </a:rPr>
                        <a:t>Other Cannabinoids – CBDV, Oral</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Insufficient (1)</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Insufficient (1)</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No evidence</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No evidence</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No evidence</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19921239"/>
                  </a:ext>
                </a:extLst>
              </a:tr>
              <a:tr h="459999">
                <a:tc>
                  <a:txBody>
                    <a:bodyPr/>
                    <a:lstStyle/>
                    <a:p>
                      <a:pPr marL="0" marR="0">
                        <a:spcBef>
                          <a:spcPts val="0"/>
                        </a:spcBef>
                        <a:spcAft>
                          <a:spcPts val="0"/>
                        </a:spcAft>
                      </a:pPr>
                      <a:r>
                        <a:rPr lang="en-US" sz="1500" dirty="0">
                          <a:effectLst/>
                        </a:rPr>
                        <a:t>Whole-Plant Cannabis (12% THC, Smoked)</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Insufficient (1)</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Insufficient (1)</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Insufficient (1)</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Insufficient (1)</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500" dirty="0">
                          <a:effectLst/>
                        </a:rPr>
                        <a:t>Insufficient (1)</a:t>
                      </a:r>
                      <a:endParaRPr lang="en-US" sz="15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16209255"/>
                  </a:ext>
                </a:extLst>
              </a:tr>
            </a:tbl>
          </a:graphicData>
        </a:graphic>
      </p:graphicFrame>
      <p:sp>
        <p:nvSpPr>
          <p:cNvPr id="6" name="TextBox 5">
            <a:extLst>
              <a:ext uri="{FF2B5EF4-FFF2-40B4-BE49-F238E27FC236}">
                <a16:creationId xmlns:a16="http://schemas.microsoft.com/office/drawing/2014/main" id="{B588505D-654D-CF49-8401-70FDBF043017}"/>
              </a:ext>
            </a:extLst>
          </p:cNvPr>
          <p:cNvSpPr txBox="1"/>
          <p:nvPr/>
        </p:nvSpPr>
        <p:spPr>
          <a:xfrm>
            <a:off x="1743615" y="5914842"/>
            <a:ext cx="8737955" cy="830997"/>
          </a:xfrm>
          <a:prstGeom prst="rect">
            <a:avLst/>
          </a:prstGeom>
          <a:solidFill>
            <a:schemeClr val="bg1"/>
          </a:solidFill>
        </p:spPr>
        <p:txBody>
          <a:bodyPr wrap="square">
            <a:spAutoFit/>
          </a:bodyPr>
          <a:lstStyle/>
          <a:p>
            <a:pPr defTabSz="914377"/>
            <a:r>
              <a:rPr lang="en-US" sz="1200" baseline="30000" dirty="0">
                <a:solidFill>
                  <a:prstClr val="black"/>
                </a:solidFill>
                <a:latin typeface="Noto Serif" panose="02020600060500020200" pitchFamily="18" charset="0"/>
                <a:ea typeface="Noto Serif" panose="02020600060500020200" pitchFamily="18" charset="0"/>
                <a:cs typeface="Noto Serif" panose="02020600060500020200" pitchFamily="18" charset="0"/>
              </a:rPr>
              <a:t>a </a:t>
            </a:r>
            <a:r>
              <a:rPr lang="en-US" sz="1200" dirty="0">
                <a:solidFill>
                  <a:prstClr val="black"/>
                </a:solidFill>
                <a:latin typeface="Noto Serif" panose="02020600060500020200" pitchFamily="18" charset="0"/>
                <a:ea typeface="Noto Serif" panose="02020600060500020200" pitchFamily="18" charset="0"/>
                <a:cs typeface="Noto Serif" panose="02020600060500020200" pitchFamily="18" charset="0"/>
              </a:rPr>
              <a:t>Effect size: none (i.e., no effect/no statistically significant effect), small, moderate, or large increased risk; SOE: + = low, ++ = moderate, +++ = high.</a:t>
            </a:r>
          </a:p>
          <a:p>
            <a:pPr defTabSz="914377">
              <a:spcAft>
                <a:spcPts val="1200"/>
              </a:spcAft>
            </a:pPr>
            <a:r>
              <a:rPr lang="en-US" sz="1200" baseline="30000" dirty="0">
                <a:solidFill>
                  <a:prstClr val="black"/>
                </a:solidFill>
                <a:latin typeface="Noto Serif" panose="02020600060500020200" pitchFamily="18" charset="0"/>
                <a:ea typeface="Noto Serif" panose="02020600060500020200" pitchFamily="18" charset="0"/>
                <a:cs typeface="Noto Serif" panose="02020600060500020200" pitchFamily="18" charset="0"/>
              </a:rPr>
              <a:t>b</a:t>
            </a:r>
            <a:r>
              <a:rPr lang="en-US" sz="1200" dirty="0">
                <a:solidFill>
                  <a:prstClr val="black"/>
                </a:solidFill>
                <a:latin typeface="Noto Serif" panose="02020600060500020200" pitchFamily="18" charset="0"/>
                <a:ea typeface="Noto Serif" panose="02020600060500020200" pitchFamily="18" charset="0"/>
                <a:cs typeface="Noto Serif" panose="02020600060500020200" pitchFamily="18" charset="0"/>
              </a:rPr>
              <a:t> Findings with small or larger magnitude of effect, not statistically significant; but with SOE rating of Low or higher (downgraded mainly for imprecision).</a:t>
            </a:r>
          </a:p>
        </p:txBody>
      </p:sp>
    </p:spTree>
    <p:extLst>
      <p:ext uri="{BB962C8B-B14F-4D97-AF65-F5344CB8AC3E}">
        <p14:creationId xmlns:p14="http://schemas.microsoft.com/office/powerpoint/2010/main" val="37359496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398E6-52B1-B540-90E4-9F41DA3573E7}"/>
              </a:ext>
            </a:extLst>
          </p:cNvPr>
          <p:cNvSpPr>
            <a:spLocks noGrp="1"/>
          </p:cNvSpPr>
          <p:nvPr>
            <p:ph type="title"/>
          </p:nvPr>
        </p:nvSpPr>
        <p:spPr/>
        <p:txBody>
          <a:bodyPr>
            <a:normAutofit fontScale="90000"/>
          </a:bodyPr>
          <a:lstStyle/>
          <a:p>
            <a:pPr algn="ctr"/>
            <a:r>
              <a:rPr lang="en-US" dirty="0"/>
              <a:t>Change in Pain Severity: Comparable THC to CBD Ratio Versus Placebo </a:t>
            </a:r>
            <a:br>
              <a:rPr lang="en-US" dirty="0"/>
            </a:br>
            <a:r>
              <a:rPr lang="en-US" sz="2700" dirty="0"/>
              <a:t>Short-Term: 1 to &lt;6 Months </a:t>
            </a:r>
          </a:p>
        </p:txBody>
      </p:sp>
      <p:pic>
        <p:nvPicPr>
          <p:cNvPr id="4" name="Picture 3" descr="Figure 2 is a forest plot examining the change in pain severity with comparable THC to CBD ratio interventions versus placebo during a 1 to 6 month followup period. There are 7 studies, 6 of which include patients with neuropathic pain and 1 that includes patients with inflammatory arthritis. The overall mean difference is -0.54 (95% confidence interval -0.95 to -0.19) with an I-squared value of 38.9% and a p-value of 0.133.">
            <a:extLst>
              <a:ext uri="{FF2B5EF4-FFF2-40B4-BE49-F238E27FC236}">
                <a16:creationId xmlns:a16="http://schemas.microsoft.com/office/drawing/2014/main" id="{15C73495-29B5-4B4C-8AB6-753410BBFA7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438" t="11668" r="789"/>
          <a:stretch/>
        </p:blipFill>
        <p:spPr bwMode="auto">
          <a:xfrm>
            <a:off x="990600" y="2514601"/>
            <a:ext cx="9871883" cy="349937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42025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4187F-D38B-2C4B-B20F-800B7F17C6FC}"/>
              </a:ext>
            </a:extLst>
          </p:cNvPr>
          <p:cNvSpPr>
            <a:spLocks noGrp="1"/>
          </p:cNvSpPr>
          <p:nvPr>
            <p:ph type="title"/>
          </p:nvPr>
        </p:nvSpPr>
        <p:spPr/>
        <p:txBody>
          <a:bodyPr>
            <a:noAutofit/>
          </a:bodyPr>
          <a:lstStyle/>
          <a:p>
            <a:pPr algn="ctr"/>
            <a:r>
              <a:rPr lang="en-US" sz="3200" dirty="0"/>
              <a:t>Change in Overall Function: Comparable THC to CBD Ratio Versus Placebo</a:t>
            </a:r>
            <a:br>
              <a:rPr lang="en-US" sz="2800" dirty="0"/>
            </a:br>
            <a:r>
              <a:rPr lang="en-US" sz="2400" dirty="0"/>
              <a:t>Short-Term: 1 to &lt;6 Months</a:t>
            </a:r>
          </a:p>
        </p:txBody>
      </p:sp>
      <p:pic>
        <p:nvPicPr>
          <p:cNvPr id="4" name="Picture 3" descr="Figure 3 is a forest plot examining overall function with comparable THC to CBD ratio interventions versus placebo during a 1 to 6 month followup period. There are 6 studies. The overall mean difference is -0.42 (95% confidence interval -0.73 to -0.16) with an I-squared value of 32.4% and a p-value of 0.193.">
            <a:extLst>
              <a:ext uri="{FF2B5EF4-FFF2-40B4-BE49-F238E27FC236}">
                <a16:creationId xmlns:a16="http://schemas.microsoft.com/office/drawing/2014/main" id="{AE79CCE3-4A61-7D42-9E77-D92524B4ABF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005" t="12821" r="1538" b="-2"/>
          <a:stretch/>
        </p:blipFill>
        <p:spPr bwMode="auto">
          <a:xfrm>
            <a:off x="480009" y="1828801"/>
            <a:ext cx="11487063" cy="371081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0103586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F340B-4E00-C245-A47C-B48DA57F4BD2}"/>
              </a:ext>
            </a:extLst>
          </p:cNvPr>
          <p:cNvSpPr>
            <a:spLocks noGrp="1"/>
          </p:cNvSpPr>
          <p:nvPr>
            <p:ph type="title"/>
          </p:nvPr>
        </p:nvSpPr>
        <p:spPr/>
        <p:txBody>
          <a:bodyPr>
            <a:noAutofit/>
          </a:bodyPr>
          <a:lstStyle/>
          <a:p>
            <a:r>
              <a:rPr lang="en-US" sz="3200" dirty="0"/>
              <a:t>Change in Pain Severity: High-THC Ratio vs. Placebo</a:t>
            </a:r>
            <a:br>
              <a:rPr lang="en-US" sz="3200" dirty="0"/>
            </a:br>
            <a:r>
              <a:rPr lang="en-US" sz="2400" dirty="0"/>
              <a:t>Short-term: 1 to &lt;6 months</a:t>
            </a:r>
          </a:p>
        </p:txBody>
      </p:sp>
      <p:pic>
        <p:nvPicPr>
          <p:cNvPr id="4" name="Picture 3" descr="Figure 4 is a forest plot examining the change in pain severity with high-THC ratio interventions versus placebo during a 1 to 6 month followup period. There are 9 studies, 7 of which are in the synthetic subgroup and 2 in the plant-derived subgroup. The mean difference for the studies in the synthetic subgroup is -0.95 (95% confidence interval -1.81 to -0.25) with an I-squared value of 60.3% and a p-value of 0.019. The mean difference for the studies in the plant-derived subgroup is -1.97 (95% confidence interval -5.91 to 1.21) with an I-squared value of 84.6% and a p-value of 0.011. The overall mean difference is -1.12 (95% confidence interval -1.97 to -0.48) with an I-squared value of 65.0% and a p-value of 0.004. The p-value for heterogeneity between groups is 0.326.">
            <a:extLst>
              <a:ext uri="{FF2B5EF4-FFF2-40B4-BE49-F238E27FC236}">
                <a16:creationId xmlns:a16="http://schemas.microsoft.com/office/drawing/2014/main" id="{DA395842-F94E-E443-A028-EE71283D499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943" y="1828800"/>
            <a:ext cx="11180784" cy="4191000"/>
          </a:xfrm>
          <a:prstGeom prst="rect">
            <a:avLst/>
          </a:prstGeom>
          <a:noFill/>
          <a:ln>
            <a:noFill/>
          </a:ln>
        </p:spPr>
      </p:pic>
    </p:spTree>
    <p:extLst>
      <p:ext uri="{BB962C8B-B14F-4D97-AF65-F5344CB8AC3E}">
        <p14:creationId xmlns:p14="http://schemas.microsoft.com/office/powerpoint/2010/main" val="23961711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61DA8-5B10-0D01-118D-0DEF289B365F}"/>
              </a:ext>
            </a:extLst>
          </p:cNvPr>
          <p:cNvSpPr>
            <a:spLocks noGrp="1"/>
          </p:cNvSpPr>
          <p:nvPr>
            <p:ph type="title"/>
          </p:nvPr>
        </p:nvSpPr>
        <p:spPr/>
        <p:txBody>
          <a:bodyPr>
            <a:noAutofit/>
          </a:bodyPr>
          <a:lstStyle/>
          <a:p>
            <a:r>
              <a:rPr lang="en-US" sz="4000" dirty="0"/>
              <a:t>Living Review</a:t>
            </a:r>
          </a:p>
        </p:txBody>
      </p:sp>
      <p:sp>
        <p:nvSpPr>
          <p:cNvPr id="4" name="Slide Number Placeholder 3">
            <a:extLst>
              <a:ext uri="{FF2B5EF4-FFF2-40B4-BE49-F238E27FC236}">
                <a16:creationId xmlns:a16="http://schemas.microsoft.com/office/drawing/2014/main" id="{904C60A7-895E-4CEB-0E9D-4B2066C78479}"/>
              </a:ext>
            </a:extLst>
          </p:cNvPr>
          <p:cNvSpPr>
            <a:spLocks noGrp="1"/>
          </p:cNvSpPr>
          <p:nvPr>
            <p:ph type="sldNum" sz="quarter" idx="10"/>
          </p:nvPr>
        </p:nvSpPr>
        <p:spPr/>
        <p:txBody>
          <a:bodyPr/>
          <a:lstStyle/>
          <a:p>
            <a:pPr defTabSz="914377"/>
            <a:fld id="{85F5B7A5-34A7-4AB0-A34F-A4DF2002FA98}" type="slidenum">
              <a:rPr lang="en-US">
                <a:solidFill>
                  <a:prstClr val="black">
                    <a:tint val="75000"/>
                  </a:prstClr>
                </a:solidFill>
                <a:latin typeface="Arial"/>
              </a:rPr>
              <a:pPr defTabSz="914377"/>
              <a:t>28</a:t>
            </a:fld>
            <a:endParaRPr lang="en-US" dirty="0">
              <a:solidFill>
                <a:prstClr val="black">
                  <a:tint val="75000"/>
                </a:prstClr>
              </a:solidFill>
              <a:latin typeface="Arial"/>
            </a:endParaRPr>
          </a:p>
        </p:txBody>
      </p:sp>
      <p:sp>
        <p:nvSpPr>
          <p:cNvPr id="3" name="TextBox 2">
            <a:extLst>
              <a:ext uri="{FF2B5EF4-FFF2-40B4-BE49-F238E27FC236}">
                <a16:creationId xmlns:a16="http://schemas.microsoft.com/office/drawing/2014/main" id="{9B55F93D-F115-4F68-B8CB-E833FB42096C}"/>
              </a:ext>
            </a:extLst>
          </p:cNvPr>
          <p:cNvSpPr txBox="1"/>
          <p:nvPr/>
        </p:nvSpPr>
        <p:spPr>
          <a:xfrm>
            <a:off x="810491" y="1752600"/>
            <a:ext cx="10245248" cy="5447645"/>
          </a:xfrm>
          <a:prstGeom prst="rect">
            <a:avLst/>
          </a:prstGeom>
          <a:noFill/>
        </p:spPr>
        <p:txBody>
          <a:bodyPr wrap="square" rtlCol="0">
            <a:spAutoFit/>
          </a:bodyPr>
          <a:lstStyle/>
          <a:p>
            <a:pPr marL="285744" indent="-285744" defTabSz="914377">
              <a:spcBef>
                <a:spcPts val="600"/>
              </a:spcBef>
              <a:buFont typeface="Arial" panose="020B0604020202020204" pitchFamily="34" charset="0"/>
              <a:buChar char="•"/>
            </a:pPr>
            <a:r>
              <a:rPr lang="en-US" sz="2200" dirty="0">
                <a:solidFill>
                  <a:prstClr val="black"/>
                </a:solidFill>
                <a:latin typeface="Arial"/>
              </a:rPr>
              <a:t>Entering third year since initial review.</a:t>
            </a:r>
          </a:p>
          <a:p>
            <a:pPr marL="285744" indent="-285744" defTabSz="914377">
              <a:spcBef>
                <a:spcPts val="600"/>
              </a:spcBef>
              <a:buFont typeface="Arial" panose="020B0604020202020204" pitchFamily="34" charset="0"/>
              <a:buChar char="•"/>
            </a:pPr>
            <a:r>
              <a:rPr lang="en-US" sz="2200" dirty="0">
                <a:solidFill>
                  <a:prstClr val="black"/>
                </a:solidFill>
                <a:latin typeface="Arial"/>
              </a:rPr>
              <a:t>Since initial review, five new RCTs and three new observational studies added.</a:t>
            </a:r>
          </a:p>
          <a:p>
            <a:pPr marL="285744" indent="-285744" defTabSz="914377">
              <a:spcBef>
                <a:spcPts val="600"/>
              </a:spcBef>
              <a:buFont typeface="Arial" panose="020B0604020202020204" pitchFamily="34" charset="0"/>
              <a:buChar char="•"/>
            </a:pPr>
            <a:r>
              <a:rPr lang="en-US" sz="2200" dirty="0">
                <a:solidFill>
                  <a:prstClr val="black"/>
                </a:solidFill>
                <a:latin typeface="Arial"/>
              </a:rPr>
              <a:t>Main findings of review have remained stable, except pooled estimate for synthetic high-THC to CBD products decreased from moderate to small.</a:t>
            </a:r>
          </a:p>
          <a:p>
            <a:pPr marL="285744" indent="-285744" defTabSz="914377">
              <a:spcBef>
                <a:spcPts val="600"/>
              </a:spcBef>
              <a:buFont typeface="Arial" panose="020B0604020202020204" pitchFamily="34" charset="0"/>
              <a:buChar char="•"/>
            </a:pPr>
            <a:r>
              <a:rPr lang="en-US" sz="2200" dirty="0">
                <a:solidFill>
                  <a:prstClr val="black"/>
                </a:solidFill>
                <a:latin typeface="Arial"/>
              </a:rPr>
              <a:t>After year 1, scope expanded to include adolescents (in addition to adults) and subacute pain (in addition to chronic pain).</a:t>
            </a:r>
          </a:p>
          <a:p>
            <a:pPr marL="285744" indent="-285744" defTabSz="914377">
              <a:spcBef>
                <a:spcPts val="600"/>
              </a:spcBef>
              <a:buFont typeface="Arial" panose="020B0604020202020204" pitchFamily="34" charset="0"/>
              <a:buChar char="•"/>
            </a:pPr>
            <a:r>
              <a:rPr lang="en-US" sz="2200" dirty="0">
                <a:solidFill>
                  <a:prstClr val="black"/>
                </a:solidFill>
                <a:latin typeface="Arial"/>
              </a:rPr>
              <a:t>Discussed expanding scope to include psilocybin for chronic pain, but based on literature scan and input from Technical Expert Panel, deferred given no eligible published trials (though several studies in progress).</a:t>
            </a:r>
          </a:p>
          <a:p>
            <a:pPr marL="285744" indent="-285744" defTabSz="914377">
              <a:spcBef>
                <a:spcPts val="600"/>
              </a:spcBef>
              <a:buFont typeface="Arial" panose="020B0604020202020204" pitchFamily="34" charset="0"/>
              <a:buChar char="•"/>
            </a:pPr>
            <a:r>
              <a:rPr lang="en-US" sz="2200" dirty="0">
                <a:solidFill>
                  <a:prstClr val="black"/>
                </a:solidFill>
                <a:latin typeface="Arial"/>
              </a:rPr>
              <a:t>Decided not to expand to include spasticity (without chronic pain) given differences in these conditions and overlap with existing reviews</a:t>
            </a:r>
          </a:p>
          <a:p>
            <a:pPr marL="285744" indent="-285744" defTabSz="914377">
              <a:spcBef>
                <a:spcPts val="600"/>
              </a:spcBef>
              <a:buFont typeface="Arial" panose="020B0604020202020204" pitchFamily="34" charset="0"/>
              <a:buChar char="•"/>
            </a:pPr>
            <a:endParaRPr lang="en-US" sz="2200" dirty="0">
              <a:solidFill>
                <a:prstClr val="black"/>
              </a:solidFill>
              <a:latin typeface="Arial"/>
            </a:endParaRPr>
          </a:p>
          <a:p>
            <a:pPr marL="285744" indent="-285744" defTabSz="914377">
              <a:spcBef>
                <a:spcPts val="600"/>
              </a:spcBef>
              <a:buFont typeface="Arial" panose="020B0604020202020204" pitchFamily="34" charset="0"/>
              <a:buChar char="•"/>
            </a:pPr>
            <a:endParaRPr lang="en-US" sz="2200" dirty="0">
              <a:solidFill>
                <a:prstClr val="black"/>
              </a:solidFill>
              <a:latin typeface="Arial"/>
            </a:endParaRPr>
          </a:p>
          <a:p>
            <a:pPr marL="285744" indent="-285744" defTabSz="914377">
              <a:spcBef>
                <a:spcPts val="600"/>
              </a:spcBef>
              <a:buFont typeface="Arial" panose="020B0604020202020204" pitchFamily="34" charset="0"/>
              <a:buChar char="•"/>
            </a:pPr>
            <a:endParaRPr lang="en-US" sz="2200" dirty="0">
              <a:solidFill>
                <a:prstClr val="black"/>
              </a:solidFill>
              <a:latin typeface="Arial"/>
            </a:endParaRPr>
          </a:p>
        </p:txBody>
      </p:sp>
    </p:spTree>
    <p:extLst>
      <p:ext uri="{BB962C8B-B14F-4D97-AF65-F5344CB8AC3E}">
        <p14:creationId xmlns:p14="http://schemas.microsoft.com/office/powerpoint/2010/main" val="17720369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C45C1-3156-426F-549C-4059F4F09FC5}"/>
              </a:ext>
            </a:extLst>
          </p:cNvPr>
          <p:cNvSpPr>
            <a:spLocks noGrp="1"/>
          </p:cNvSpPr>
          <p:nvPr>
            <p:ph type="title"/>
          </p:nvPr>
        </p:nvSpPr>
        <p:spPr/>
        <p:txBody>
          <a:bodyPr>
            <a:normAutofit fontScale="90000"/>
          </a:bodyPr>
          <a:lstStyle/>
          <a:p>
            <a:r>
              <a:rPr lang="en-US" dirty="0"/>
              <a:t>Updated Summary of Evidence</a:t>
            </a:r>
          </a:p>
        </p:txBody>
      </p:sp>
      <p:graphicFrame>
        <p:nvGraphicFramePr>
          <p:cNvPr id="5" name="Table 5">
            <a:extLst>
              <a:ext uri="{FF2B5EF4-FFF2-40B4-BE49-F238E27FC236}">
                <a16:creationId xmlns:a16="http://schemas.microsoft.com/office/drawing/2014/main" id="{C17901C4-C2DF-CEFA-C24B-5ECF57E49D4A}"/>
              </a:ext>
            </a:extLst>
          </p:cNvPr>
          <p:cNvGraphicFramePr>
            <a:graphicFrameLocks noGrp="1"/>
          </p:cNvGraphicFramePr>
          <p:nvPr>
            <p:ph idx="1"/>
            <p:extLst>
              <p:ext uri="{D42A27DB-BD31-4B8C-83A1-F6EECF244321}">
                <p14:modId xmlns:p14="http://schemas.microsoft.com/office/powerpoint/2010/main" val="2365129806"/>
              </p:ext>
            </p:extLst>
          </p:nvPr>
        </p:nvGraphicFramePr>
        <p:xfrm>
          <a:off x="627345" y="1513704"/>
          <a:ext cx="10744200" cy="5200465"/>
        </p:xfrm>
        <a:graphic>
          <a:graphicData uri="http://schemas.openxmlformats.org/drawingml/2006/table">
            <a:tbl>
              <a:tblPr firstRow="1" bandRow="1">
                <a:tableStyleId>{5C22544A-7EE6-4342-B048-85BDC9FD1C3A}</a:tableStyleId>
              </a:tblPr>
              <a:tblGrid>
                <a:gridCol w="2686050">
                  <a:extLst>
                    <a:ext uri="{9D8B030D-6E8A-4147-A177-3AD203B41FA5}">
                      <a16:colId xmlns:a16="http://schemas.microsoft.com/office/drawing/2014/main" val="2764750503"/>
                    </a:ext>
                  </a:extLst>
                </a:gridCol>
                <a:gridCol w="2686050">
                  <a:extLst>
                    <a:ext uri="{9D8B030D-6E8A-4147-A177-3AD203B41FA5}">
                      <a16:colId xmlns:a16="http://schemas.microsoft.com/office/drawing/2014/main" val="446205446"/>
                    </a:ext>
                  </a:extLst>
                </a:gridCol>
                <a:gridCol w="2686050">
                  <a:extLst>
                    <a:ext uri="{9D8B030D-6E8A-4147-A177-3AD203B41FA5}">
                      <a16:colId xmlns:a16="http://schemas.microsoft.com/office/drawing/2014/main" val="3105866024"/>
                    </a:ext>
                  </a:extLst>
                </a:gridCol>
                <a:gridCol w="2686050">
                  <a:extLst>
                    <a:ext uri="{9D8B030D-6E8A-4147-A177-3AD203B41FA5}">
                      <a16:colId xmlns:a16="http://schemas.microsoft.com/office/drawing/2014/main" val="211702596"/>
                    </a:ext>
                  </a:extLst>
                </a:gridCol>
              </a:tblGrid>
              <a:tr h="597087">
                <a:tc>
                  <a:txBody>
                    <a:bodyPr/>
                    <a:lstStyle/>
                    <a:p>
                      <a:r>
                        <a:rPr lang="en-US" sz="1200" b="1" dirty="0">
                          <a:solidFill>
                            <a:schemeClr val="tx1"/>
                          </a:solidFill>
                        </a:rPr>
                        <a:t>Product, THC to CBD Ratio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a:solidFill>
                            <a:schemeClr val="tx1"/>
                          </a:solidFill>
                        </a:rPr>
                        <a:t>Pain Responses</a:t>
                      </a:r>
                    </a:p>
                    <a:p>
                      <a:r>
                        <a:rPr lang="en-US" sz="1200" dirty="0">
                          <a:solidFill>
                            <a:schemeClr val="tx1"/>
                          </a:solidFill>
                        </a:rPr>
                        <a:t>Effect Size (N Studies)</a:t>
                      </a:r>
                    </a:p>
                    <a:p>
                      <a:r>
                        <a:rPr lang="en-US" sz="1200" dirty="0">
                          <a:solidFill>
                            <a:schemeClr val="tx1"/>
                          </a:solidFill>
                        </a:rPr>
                        <a:t>[SOE]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a:solidFill>
                            <a:schemeClr val="tx1"/>
                          </a:solidFill>
                        </a:rPr>
                        <a:t>Pain Severity Effect Size (N Studies)</a:t>
                      </a:r>
                    </a:p>
                    <a:p>
                      <a:r>
                        <a:rPr lang="en-US" sz="1200" dirty="0">
                          <a:solidFill>
                            <a:schemeClr val="tx1"/>
                          </a:solidFill>
                        </a:rPr>
                        <a:t>[SOE]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a:solidFill>
                            <a:schemeClr val="tx1"/>
                          </a:solidFill>
                        </a:rPr>
                        <a:t>Function Effect Size (N Studies)</a:t>
                      </a:r>
                    </a:p>
                    <a:p>
                      <a:r>
                        <a:rPr lang="en-US" sz="1200" dirty="0">
                          <a:solidFill>
                            <a:schemeClr val="tx1"/>
                          </a:solidFill>
                        </a:rPr>
                        <a:t>[SOE]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1663483"/>
                  </a:ext>
                </a:extLst>
              </a:tr>
              <a:tr h="597087">
                <a:tc>
                  <a:txBody>
                    <a:bodyPr/>
                    <a:lstStyle/>
                    <a:p>
                      <a:r>
                        <a:rPr lang="en-US" sz="1200" b="1" dirty="0">
                          <a:solidFill>
                            <a:schemeClr val="tx1"/>
                          </a:solidFill>
                        </a:rPr>
                        <a:t>Comparable THC/CBD-Extracted From Whole Plant, Oromucosal Spray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Potential effect (4)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Small effect (7)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Small effect (6)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24059975"/>
                  </a:ext>
                </a:extLst>
              </a:tr>
              <a:tr h="417961">
                <a:tc>
                  <a:txBody>
                    <a:bodyPr/>
                    <a:lstStyle/>
                    <a:p>
                      <a:r>
                        <a:rPr lang="en-US" sz="1200" b="1" dirty="0">
                          <a:solidFill>
                            <a:schemeClr val="tx1"/>
                          </a:solidFill>
                        </a:rPr>
                        <a:t>High THC – Synthetic, Oral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b="1" dirty="0">
                          <a:solidFill>
                            <a:schemeClr val="tx1"/>
                          </a:solidFill>
                        </a:rPr>
                        <a:t>Insufficient (2, </a:t>
                      </a:r>
                      <a:r>
                        <a:rPr lang="en-US" sz="1200" b="1" dirty="0">
                          <a:solidFill>
                            <a:srgbClr val="FF0000"/>
                          </a:solidFill>
                        </a:rPr>
                        <a:t>1 new</a:t>
                      </a:r>
                      <a:r>
                        <a:rPr lang="en-US" sz="1200" b="1" dirty="0">
                          <a:solidFill>
                            <a:schemeClr val="tx1"/>
                          </a:solidFill>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b="1" dirty="0">
                          <a:solidFill>
                            <a:schemeClr val="tx1"/>
                          </a:solidFill>
                        </a:rPr>
                        <a:t>Small effect (7, </a:t>
                      </a:r>
                      <a:r>
                        <a:rPr lang="en-US" sz="1200" b="1" dirty="0">
                          <a:solidFill>
                            <a:srgbClr val="FF0000"/>
                          </a:solidFill>
                        </a:rPr>
                        <a:t>1 new</a:t>
                      </a:r>
                      <a:r>
                        <a:rPr lang="en-US" sz="1200" b="1" dirty="0">
                          <a:solidFill>
                            <a:schemeClr val="tx1"/>
                          </a:solidFill>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b="1" dirty="0">
                          <a:solidFill>
                            <a:schemeClr val="tx1"/>
                          </a:solidFill>
                        </a:rPr>
                        <a:t>No effect (4, </a:t>
                      </a:r>
                      <a:r>
                        <a:rPr lang="en-US" sz="1200" b="1" dirty="0">
                          <a:solidFill>
                            <a:srgbClr val="FF0000"/>
                          </a:solidFill>
                        </a:rPr>
                        <a:t>1 new</a:t>
                      </a:r>
                      <a:r>
                        <a:rPr lang="en-US" sz="1200" b="1" dirty="0">
                          <a:solidFill>
                            <a:schemeClr val="tx1"/>
                          </a:solidFill>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86270436"/>
                  </a:ext>
                </a:extLst>
              </a:tr>
              <a:tr h="417961">
                <a:tc>
                  <a:txBody>
                    <a:bodyPr/>
                    <a:lstStyle/>
                    <a:p>
                      <a:r>
                        <a:rPr lang="en-US" sz="1200" b="1" dirty="0">
                          <a:solidFill>
                            <a:schemeClr val="tx1"/>
                          </a:solidFill>
                        </a:rPr>
                        <a:t>High THC – Extracted From Whole Plant, Oral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No evidence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dirty="0">
                          <a:solidFill>
                            <a:schemeClr val="tx1"/>
                          </a:solidFill>
                        </a:rPr>
                        <a:t>Insufficient (2)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Insufficient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70731383"/>
                  </a:ext>
                </a:extLst>
              </a:tr>
              <a:tr h="597087">
                <a:tc>
                  <a:txBody>
                    <a:bodyPr/>
                    <a:lstStyle/>
                    <a:p>
                      <a:r>
                        <a:rPr lang="en-US" sz="1200" b="1" dirty="0">
                          <a:solidFill>
                            <a:schemeClr val="tx1"/>
                          </a:solidFill>
                        </a:rPr>
                        <a:t>Low THC – Topical CBD, Extracted From Whole Plant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No evidence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dirty="0">
                          <a:solidFill>
                            <a:schemeClr val="tx1"/>
                          </a:solidFill>
                        </a:rPr>
                        <a:t>Insufficient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No evidence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453001187"/>
                  </a:ext>
                </a:extLst>
              </a:tr>
              <a:tr h="417961">
                <a:tc>
                  <a:txBody>
                    <a:bodyPr/>
                    <a:lstStyle/>
                    <a:p>
                      <a:r>
                        <a:rPr lang="en-US" sz="1200" b="1" dirty="0">
                          <a:solidFill>
                            <a:schemeClr val="tx1"/>
                          </a:solidFill>
                        </a:rPr>
                        <a:t>Low THC – Oral CBD, Synthetic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No evidence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dirty="0">
                          <a:solidFill>
                            <a:schemeClr val="tx1"/>
                          </a:solidFill>
                        </a:rPr>
                        <a:t>Insufficient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Insufficient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40240587"/>
                  </a:ext>
                </a:extLst>
              </a:tr>
              <a:tr h="597087">
                <a:tc>
                  <a:txBody>
                    <a:bodyPr/>
                    <a:lstStyle/>
                    <a:p>
                      <a:r>
                        <a:rPr lang="en-US" sz="1200" b="1" dirty="0">
                          <a:solidFill>
                            <a:schemeClr val="tx1"/>
                          </a:solidFill>
                        </a:rPr>
                        <a:t>Low THC – Oral CBD or CBD/THC, Unclear Origin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b="1" dirty="0">
                          <a:solidFill>
                            <a:schemeClr val="tx1"/>
                          </a:solidFill>
                        </a:rPr>
                        <a:t>Insufficient (</a:t>
                      </a:r>
                      <a:r>
                        <a:rPr lang="en-US" sz="1200" b="1" dirty="0">
                          <a:solidFill>
                            <a:srgbClr val="FF0000"/>
                          </a:solidFill>
                        </a:rPr>
                        <a:t>1 new</a:t>
                      </a:r>
                      <a:r>
                        <a:rPr lang="en-US" sz="1200" b="1" dirty="0">
                          <a:solidFill>
                            <a:schemeClr val="tx1"/>
                          </a:solidFill>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b="1" dirty="0">
                          <a:solidFill>
                            <a:schemeClr val="tx1"/>
                          </a:solidFill>
                        </a:rPr>
                        <a:t>Insufficient (</a:t>
                      </a:r>
                      <a:r>
                        <a:rPr lang="en-US" sz="1200" b="1" dirty="0">
                          <a:solidFill>
                            <a:srgbClr val="FF0000"/>
                          </a:solidFill>
                        </a:rPr>
                        <a:t>1 new</a:t>
                      </a:r>
                      <a:r>
                        <a:rPr lang="en-US" sz="1200" b="1" dirty="0">
                          <a:solidFill>
                            <a:schemeClr val="tx1"/>
                          </a:solidFill>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b="1" dirty="0">
                          <a:solidFill>
                            <a:schemeClr val="tx1"/>
                          </a:solidFill>
                        </a:rPr>
                        <a:t>Insufficient (</a:t>
                      </a:r>
                      <a:r>
                        <a:rPr lang="en-US" sz="1200" b="1" dirty="0">
                          <a:solidFill>
                            <a:srgbClr val="FF0000"/>
                          </a:solidFill>
                        </a:rPr>
                        <a:t>1 new</a:t>
                      </a:r>
                      <a:r>
                        <a:rPr lang="en-US" sz="1200" b="1" dirty="0">
                          <a:solidFill>
                            <a:schemeClr val="tx1"/>
                          </a:solidFill>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08937872"/>
                  </a:ext>
                </a:extLst>
              </a:tr>
              <a:tr h="597087">
                <a:tc>
                  <a:txBody>
                    <a:bodyPr/>
                    <a:lstStyle/>
                    <a:p>
                      <a:r>
                        <a:rPr lang="en-US" sz="1200" b="1" dirty="0">
                          <a:solidFill>
                            <a:schemeClr val="tx1"/>
                          </a:solidFill>
                        </a:rPr>
                        <a:t>Low THC – Sublingual CBD/THC, Extracted From Whole Plant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No evidence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1" dirty="0">
                          <a:solidFill>
                            <a:schemeClr val="tx1"/>
                          </a:solidFill>
                        </a:rPr>
                        <a:t>Insufficient (</a:t>
                      </a:r>
                      <a:r>
                        <a:rPr lang="en-US" sz="1200" b="1" dirty="0">
                          <a:solidFill>
                            <a:srgbClr val="FF0000"/>
                          </a:solidFill>
                        </a:rPr>
                        <a:t>1 new</a:t>
                      </a:r>
                      <a:r>
                        <a:rPr lang="en-US" sz="1200" b="1" dirty="0">
                          <a:solidFill>
                            <a:schemeClr val="tx1"/>
                          </a:solidFill>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No evidence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41747269"/>
                  </a:ext>
                </a:extLst>
              </a:tr>
              <a:tr h="417961">
                <a:tc>
                  <a:txBody>
                    <a:bodyPr/>
                    <a:lstStyle/>
                    <a:p>
                      <a:r>
                        <a:rPr lang="en-US" sz="1200" b="1" dirty="0">
                          <a:solidFill>
                            <a:schemeClr val="tx1"/>
                          </a:solidFill>
                        </a:rPr>
                        <a:t>Other Cannabinoids – CBDV, Oral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Insufficient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Insufficient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No evidence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041381718"/>
                  </a:ext>
                </a:extLst>
              </a:tr>
              <a:tr h="417961">
                <a:tc>
                  <a:txBody>
                    <a:bodyPr/>
                    <a:lstStyle/>
                    <a:p>
                      <a:r>
                        <a:rPr lang="en-US" sz="1200" b="1" dirty="0">
                          <a:solidFill>
                            <a:schemeClr val="tx1"/>
                          </a:solidFill>
                        </a:rPr>
                        <a:t>Whole-Plant Cannabis (12% THC)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No evidence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sz="1200" dirty="0">
                          <a:solidFill>
                            <a:schemeClr val="tx1"/>
                          </a:solidFill>
                        </a:rPr>
                        <a:t>Insufficient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No evidence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45500276"/>
                  </a:ext>
                </a:extLst>
              </a:tr>
            </a:tbl>
          </a:graphicData>
        </a:graphic>
      </p:graphicFrame>
      <p:sp>
        <p:nvSpPr>
          <p:cNvPr id="4" name="Slide Number Placeholder 3">
            <a:extLst>
              <a:ext uri="{FF2B5EF4-FFF2-40B4-BE49-F238E27FC236}">
                <a16:creationId xmlns:a16="http://schemas.microsoft.com/office/drawing/2014/main" id="{51F4301F-C07A-4FEA-8B34-EB13F597D06E}"/>
              </a:ext>
            </a:extLst>
          </p:cNvPr>
          <p:cNvSpPr>
            <a:spLocks noGrp="1"/>
          </p:cNvSpPr>
          <p:nvPr>
            <p:ph type="sldNum" sz="quarter" idx="10"/>
          </p:nvPr>
        </p:nvSpPr>
        <p:spPr/>
        <p:txBody>
          <a:bodyPr/>
          <a:lstStyle/>
          <a:p>
            <a:fld id="{85F5B7A5-34A7-4AB0-A34F-A4DF2002FA98}" type="slidenum">
              <a:rPr lang="en-US" smtClean="0"/>
              <a:t>29</a:t>
            </a:fld>
            <a:endParaRPr lang="en-US" dirty="0"/>
          </a:p>
        </p:txBody>
      </p:sp>
    </p:spTree>
    <p:extLst>
      <p:ext uri="{BB962C8B-B14F-4D97-AF65-F5344CB8AC3E}">
        <p14:creationId xmlns:p14="http://schemas.microsoft.com/office/powerpoint/2010/main" val="3702441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E5D76D74-2FA0-9662-FBE5-7B9AF9C564C1}"/>
              </a:ext>
            </a:extLst>
          </p:cNvPr>
          <p:cNvGraphicFramePr>
            <a:graphicFrameLocks noGrp="1"/>
          </p:cNvGraphicFramePr>
          <p:nvPr>
            <p:extLst>
              <p:ext uri="{D42A27DB-BD31-4B8C-83A1-F6EECF244321}">
                <p14:modId xmlns:p14="http://schemas.microsoft.com/office/powerpoint/2010/main" val="1715522532"/>
              </p:ext>
            </p:extLst>
          </p:nvPr>
        </p:nvGraphicFramePr>
        <p:xfrm>
          <a:off x="890386" y="3532586"/>
          <a:ext cx="10400021" cy="1347356"/>
        </p:xfrm>
        <a:graphic>
          <a:graphicData uri="http://schemas.openxmlformats.org/drawingml/2006/table">
            <a:tbl>
              <a:tblPr firstRow="1" bandRow="1">
                <a:tableStyleId>{5C22544A-7EE6-4342-B048-85BDC9FD1C3A}</a:tableStyleId>
              </a:tblPr>
              <a:tblGrid>
                <a:gridCol w="10400021">
                  <a:extLst>
                    <a:ext uri="{9D8B030D-6E8A-4147-A177-3AD203B41FA5}">
                      <a16:colId xmlns:a16="http://schemas.microsoft.com/office/drawing/2014/main" val="2662893335"/>
                    </a:ext>
                  </a:extLst>
                </a:gridCol>
              </a:tblGrid>
              <a:tr h="493916">
                <a:tc>
                  <a:txBody>
                    <a:bodyPr/>
                    <a:lstStyle/>
                    <a:p>
                      <a:pPr marL="0" marR="0" lvl="0" indent="0" algn="l" defTabSz="408240" rtl="0" eaLnBrk="1" fontAlgn="auto" latinLnBrk="0" hangingPunct="1">
                        <a:lnSpc>
                          <a:spcPct val="100000"/>
                        </a:lnSpc>
                        <a:spcBef>
                          <a:spcPts val="0"/>
                        </a:spcBef>
                        <a:spcAft>
                          <a:spcPts val="0"/>
                        </a:spcAft>
                        <a:buClrTx/>
                        <a:buSzTx/>
                        <a:buFontTx/>
                        <a:buNone/>
                        <a:tabLst/>
                        <a:defRPr/>
                      </a:pPr>
                      <a:r>
                        <a:rPr lang="en-US" sz="2100" b="1"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rPr>
                        <a:t>Lucy </a:t>
                      </a:r>
                      <a:r>
                        <a:rPr lang="en-US" sz="2100" b="1" dirty="0">
                          <a:solidFill>
                            <a:srgbClr val="FFFFFF"/>
                          </a:solidFill>
                          <a:effectLst/>
                          <a:latin typeface="Arial" panose="020B0604020202020204" pitchFamily="34" charset="0"/>
                          <a:ea typeface="Calibri" panose="020F0502020204030204" pitchFamily="34" charset="0"/>
                          <a:cs typeface="Arial" panose="020B0604020202020204" pitchFamily="34" charset="0"/>
                        </a:rPr>
                        <a:t>Savitz, </a:t>
                      </a:r>
                      <a:r>
                        <a:rPr lang="en-US" sz="2100" b="1" kern="1200" dirty="0">
                          <a:solidFill>
                            <a:schemeClr val="lt1"/>
                          </a:solidFill>
                          <a:effectLst/>
                          <a:latin typeface="Arial" panose="020B0604020202020204" pitchFamily="34" charset="0"/>
                          <a:ea typeface="+mn-ea"/>
                          <a:cs typeface="Arial" panose="020B0604020202020204" pitchFamily="34" charset="0"/>
                        </a:rPr>
                        <a:t>Ph.D., M.B.A.</a:t>
                      </a:r>
                      <a:endParaRPr lang="en-US" sz="2100" b="1" dirty="0">
                        <a:effectLst/>
                        <a:latin typeface="Arial" panose="020B0604020202020204" pitchFamily="34" charset="0"/>
                        <a:ea typeface="Calibri" panose="020F0502020204030204" pitchFamily="34" charset="0"/>
                        <a:cs typeface="Arial" panose="020B0604020202020204" pitchFamily="34" charset="0"/>
                      </a:endParaRPr>
                    </a:p>
                  </a:txBody>
                  <a:tcPr marL="121920" marR="121920" marT="60960" marB="60960"/>
                </a:tc>
                <a:extLst>
                  <a:ext uri="{0D108BD9-81ED-4DB2-BD59-A6C34878D82A}">
                    <a16:rowId xmlns:a16="http://schemas.microsoft.com/office/drawing/2014/main" val="1088887307"/>
                  </a:ext>
                </a:extLst>
              </a:tr>
              <a:tr h="853440">
                <a:tc>
                  <a:txBody>
                    <a:bodyPr/>
                    <a:lstStyle/>
                    <a:p>
                      <a:pPr lvl="1" fontAlgn="auto"/>
                      <a:r>
                        <a:rPr lang="en-US" sz="1600" kern="1200" dirty="0">
                          <a:solidFill>
                            <a:srgbClr val="000000"/>
                          </a:solidFill>
                          <a:effectLst/>
                          <a:latin typeface="Arial" panose="020B0604020202020204" pitchFamily="34" charset="0"/>
                          <a:ea typeface="+mn-ea"/>
                          <a:cs typeface="Arial" panose="020B0604020202020204" pitchFamily="34" charset="0"/>
                        </a:rPr>
                        <a:t>Senior Innovation Advisor – University of Pittsburgh Medical Center for High-Value Health Care</a:t>
                      </a:r>
                    </a:p>
                    <a:p>
                      <a:pPr marL="408240" marR="0" lvl="1" indent="0" algn="l" defTabSz="408240" rtl="0" eaLnBrk="1" fontAlgn="auto" latinLnBrk="0" hangingPunct="1">
                        <a:lnSpc>
                          <a:spcPct val="100000"/>
                        </a:lnSpc>
                        <a:spcBef>
                          <a:spcPts val="0"/>
                        </a:spcBef>
                        <a:spcAft>
                          <a:spcPts val="0"/>
                        </a:spcAft>
                        <a:buClrTx/>
                        <a:buSzTx/>
                        <a:buFontTx/>
                        <a:buNone/>
                        <a:tabLst/>
                        <a:defRPr/>
                      </a:pPr>
                      <a:r>
                        <a:rPr lang="en-US" sz="1600" kern="1200" dirty="0">
                          <a:solidFill>
                            <a:srgbClr val="000000"/>
                          </a:solidFill>
                          <a:effectLst/>
                          <a:latin typeface="Arial" panose="020B0604020202020204" pitchFamily="34" charset="0"/>
                          <a:ea typeface="+mn-ea"/>
                          <a:cs typeface="Arial" panose="020B0604020202020204" pitchFamily="34" charset="0"/>
                        </a:rPr>
                        <a:t>Professor – University of Pittsburgh Department of Health Policy and Management, Graduate School of Public Health</a:t>
                      </a:r>
                    </a:p>
                  </a:txBody>
                  <a:tcPr marL="121920" marR="121920" marT="60960" marB="60960">
                    <a:solidFill>
                      <a:schemeClr val="bg1"/>
                    </a:solidFill>
                  </a:tcPr>
                </a:tc>
                <a:extLst>
                  <a:ext uri="{0D108BD9-81ED-4DB2-BD59-A6C34878D82A}">
                    <a16:rowId xmlns:a16="http://schemas.microsoft.com/office/drawing/2014/main" val="1039782452"/>
                  </a:ext>
                </a:extLst>
              </a:tr>
            </a:tbl>
          </a:graphicData>
        </a:graphic>
      </p:graphicFrame>
      <p:graphicFrame>
        <p:nvGraphicFramePr>
          <p:cNvPr id="8" name="Table 7">
            <a:extLst>
              <a:ext uri="{FF2B5EF4-FFF2-40B4-BE49-F238E27FC236}">
                <a16:creationId xmlns:a16="http://schemas.microsoft.com/office/drawing/2014/main" id="{04B4FFA1-F100-26B2-FA8C-66FFBD97D5C9}"/>
              </a:ext>
            </a:extLst>
          </p:cNvPr>
          <p:cNvGraphicFramePr>
            <a:graphicFrameLocks noGrp="1"/>
          </p:cNvGraphicFramePr>
          <p:nvPr>
            <p:extLst>
              <p:ext uri="{D42A27DB-BD31-4B8C-83A1-F6EECF244321}">
                <p14:modId xmlns:p14="http://schemas.microsoft.com/office/powerpoint/2010/main" val="681925557"/>
              </p:ext>
            </p:extLst>
          </p:nvPr>
        </p:nvGraphicFramePr>
        <p:xfrm>
          <a:off x="901593" y="2336508"/>
          <a:ext cx="10394419" cy="988906"/>
        </p:xfrm>
        <a:graphic>
          <a:graphicData uri="http://schemas.openxmlformats.org/drawingml/2006/table">
            <a:tbl>
              <a:tblPr firstRow="1" bandRow="1">
                <a:tableStyleId>{5C22544A-7EE6-4342-B048-85BDC9FD1C3A}</a:tableStyleId>
              </a:tblPr>
              <a:tblGrid>
                <a:gridCol w="10394419">
                  <a:extLst>
                    <a:ext uri="{9D8B030D-6E8A-4147-A177-3AD203B41FA5}">
                      <a16:colId xmlns:a16="http://schemas.microsoft.com/office/drawing/2014/main" val="2662893335"/>
                    </a:ext>
                  </a:extLst>
                </a:gridCol>
              </a:tblGrid>
              <a:tr h="494453">
                <a:tc>
                  <a:txBody>
                    <a:bodyPr/>
                    <a:lstStyle/>
                    <a:p>
                      <a:pPr marL="0" marR="0" lvl="0" indent="0" algn="l" defTabSz="408240" rtl="0" eaLnBrk="1" fontAlgn="auto" latinLnBrk="0" hangingPunct="1">
                        <a:lnSpc>
                          <a:spcPct val="100000"/>
                        </a:lnSpc>
                        <a:spcBef>
                          <a:spcPts val="0"/>
                        </a:spcBef>
                        <a:spcAft>
                          <a:spcPts val="0"/>
                        </a:spcAft>
                        <a:buClrTx/>
                        <a:buSzTx/>
                        <a:buFontTx/>
                        <a:buNone/>
                        <a:tabLst/>
                        <a:defRPr/>
                      </a:pPr>
                      <a:r>
                        <a:rPr lang="en-US" sz="2100" b="1"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rPr>
                        <a:t>Lisa Simpson</a:t>
                      </a:r>
                      <a:r>
                        <a:rPr lang="en-US" sz="2100" b="1" dirty="0">
                          <a:solidFill>
                            <a:srgbClr val="FFFFFF"/>
                          </a:solidFill>
                          <a:effectLst/>
                          <a:latin typeface="Arial" panose="020B0604020202020204" pitchFamily="34" charset="0"/>
                          <a:ea typeface="Calibri" panose="020F0502020204030204" pitchFamily="34" charset="0"/>
                          <a:cs typeface="Arial" panose="020B0604020202020204" pitchFamily="34" charset="0"/>
                        </a:rPr>
                        <a:t>, </a:t>
                      </a:r>
                      <a:r>
                        <a:rPr lang="en-US" sz="2100" b="1" i="0" kern="1200" dirty="0">
                          <a:solidFill>
                            <a:schemeClr val="lt1"/>
                          </a:solidFill>
                          <a:effectLst/>
                          <a:latin typeface="Arial" panose="020B0604020202020204" pitchFamily="34" charset="0"/>
                          <a:ea typeface="+mn-ea"/>
                          <a:cs typeface="Arial" panose="020B0604020202020204" pitchFamily="34" charset="0"/>
                        </a:rPr>
                        <a:t>M.B., </a:t>
                      </a:r>
                      <a:r>
                        <a:rPr lang="en-US" sz="2100" b="1" i="0" kern="1200" dirty="0" err="1">
                          <a:solidFill>
                            <a:schemeClr val="lt1"/>
                          </a:solidFill>
                          <a:effectLst/>
                          <a:latin typeface="Arial" panose="020B0604020202020204" pitchFamily="34" charset="0"/>
                          <a:ea typeface="+mn-ea"/>
                          <a:cs typeface="Arial" panose="020B0604020202020204" pitchFamily="34" charset="0"/>
                        </a:rPr>
                        <a:t>B.Ch</a:t>
                      </a:r>
                      <a:r>
                        <a:rPr lang="en-US" sz="2100" b="1" i="0" kern="1200" dirty="0">
                          <a:solidFill>
                            <a:schemeClr val="lt1"/>
                          </a:solidFill>
                          <a:effectLst/>
                          <a:latin typeface="Arial" panose="020B0604020202020204" pitchFamily="34" charset="0"/>
                          <a:ea typeface="+mn-ea"/>
                          <a:cs typeface="Arial" panose="020B0604020202020204" pitchFamily="34" charset="0"/>
                        </a:rPr>
                        <a:t>., M.P.H., FAAP</a:t>
                      </a:r>
                    </a:p>
                  </a:txBody>
                  <a:tcPr marL="121920" marR="121920" marT="60960" marB="60960"/>
                </a:tc>
                <a:extLst>
                  <a:ext uri="{0D108BD9-81ED-4DB2-BD59-A6C34878D82A}">
                    <a16:rowId xmlns:a16="http://schemas.microsoft.com/office/drawing/2014/main" val="1088887307"/>
                  </a:ext>
                </a:extLst>
              </a:tr>
              <a:tr h="494453">
                <a:tc>
                  <a:txBody>
                    <a:bodyPr/>
                    <a:lstStyle/>
                    <a:p>
                      <a:pPr marL="408240" marR="0" lvl="1" indent="0" algn="l" defTabSz="408240" rtl="0" eaLnBrk="1" fontAlgn="auto" latinLnBrk="0" hangingPunct="1">
                        <a:lnSpc>
                          <a:spcPct val="100000"/>
                        </a:lnSpc>
                        <a:spcBef>
                          <a:spcPts val="0"/>
                        </a:spcBef>
                        <a:spcAft>
                          <a:spcPts val="0"/>
                        </a:spcAft>
                        <a:buClrTx/>
                        <a:buSzTx/>
                        <a:buFontTx/>
                        <a:buNone/>
                        <a:tabLst/>
                        <a:defRPr/>
                      </a:pPr>
                      <a:r>
                        <a:rPr lang="en-US" sz="1600" b="0" i="0" kern="1200" dirty="0">
                          <a:solidFill>
                            <a:srgbClr val="000000"/>
                          </a:solidFill>
                          <a:effectLst/>
                          <a:latin typeface="Arial" panose="020B0604020202020204" pitchFamily="34" charset="0"/>
                          <a:ea typeface="+mn-ea"/>
                          <a:cs typeface="Arial" panose="020B0604020202020204" pitchFamily="34" charset="0"/>
                        </a:rPr>
                        <a:t>President and Chief Executive Officer – AcademyHealth </a:t>
                      </a:r>
                      <a:endParaRPr lang="en-US" sz="1600" b="0" dirty="0">
                        <a:solidFill>
                          <a:srgbClr val="000000"/>
                        </a:solidFill>
                        <a:latin typeface="Arial" panose="020B0604020202020204" pitchFamily="34" charset="0"/>
                        <a:cs typeface="Arial" panose="020B0604020202020204" pitchFamily="34" charset="0"/>
                      </a:endParaRPr>
                    </a:p>
                  </a:txBody>
                  <a:tcPr marL="121920" marR="121920" marT="60960" marB="60960">
                    <a:solidFill>
                      <a:schemeClr val="bg1"/>
                    </a:solidFill>
                  </a:tcPr>
                </a:tc>
                <a:extLst>
                  <a:ext uri="{0D108BD9-81ED-4DB2-BD59-A6C34878D82A}">
                    <a16:rowId xmlns:a16="http://schemas.microsoft.com/office/drawing/2014/main" val="1039782452"/>
                  </a:ext>
                </a:extLst>
              </a:tr>
            </a:tbl>
          </a:graphicData>
        </a:graphic>
      </p:graphicFrame>
      <p:sp>
        <p:nvSpPr>
          <p:cNvPr id="11" name="Title 2">
            <a:extLst>
              <a:ext uri="{FF2B5EF4-FFF2-40B4-BE49-F238E27FC236}">
                <a16:creationId xmlns:a16="http://schemas.microsoft.com/office/drawing/2014/main" id="{73B104C5-0647-E245-8404-02F3691C3DDC}"/>
              </a:ext>
            </a:extLst>
          </p:cNvPr>
          <p:cNvSpPr>
            <a:spLocks noGrp="1"/>
          </p:cNvSpPr>
          <p:nvPr>
            <p:ph type="title"/>
          </p:nvPr>
        </p:nvSpPr>
        <p:spPr>
          <a:xfrm>
            <a:off x="890385" y="92208"/>
            <a:ext cx="10124355" cy="1116747"/>
          </a:xfrm>
        </p:spPr>
        <p:txBody>
          <a:bodyPr>
            <a:normAutofit/>
          </a:bodyPr>
          <a:lstStyle/>
          <a:p>
            <a:r>
              <a:rPr lang="en-US" dirty="0">
                <a:latin typeface="Arial" panose="020B0604020202020204" pitchFamily="34" charset="0"/>
                <a:cs typeface="Arial" panose="020B0604020202020204" pitchFamily="34" charset="0"/>
              </a:rPr>
              <a:t>Facilitators</a:t>
            </a:r>
          </a:p>
        </p:txBody>
      </p:sp>
    </p:spTree>
    <p:extLst>
      <p:ext uri="{BB962C8B-B14F-4D97-AF65-F5344CB8AC3E}">
        <p14:creationId xmlns:p14="http://schemas.microsoft.com/office/powerpoint/2010/main" val="23409915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61DA8-5B10-0D01-118D-0DEF289B365F}"/>
              </a:ext>
            </a:extLst>
          </p:cNvPr>
          <p:cNvSpPr>
            <a:spLocks noGrp="1"/>
          </p:cNvSpPr>
          <p:nvPr>
            <p:ph type="title"/>
          </p:nvPr>
        </p:nvSpPr>
        <p:spPr/>
        <p:txBody>
          <a:bodyPr>
            <a:noAutofit/>
          </a:bodyPr>
          <a:lstStyle/>
          <a:p>
            <a:r>
              <a:rPr lang="en-US" sz="4000" dirty="0"/>
              <a:t>Summary</a:t>
            </a:r>
          </a:p>
        </p:txBody>
      </p:sp>
      <p:sp>
        <p:nvSpPr>
          <p:cNvPr id="4" name="Slide Number Placeholder 3">
            <a:extLst>
              <a:ext uri="{FF2B5EF4-FFF2-40B4-BE49-F238E27FC236}">
                <a16:creationId xmlns:a16="http://schemas.microsoft.com/office/drawing/2014/main" id="{904C60A7-895E-4CEB-0E9D-4B2066C78479}"/>
              </a:ext>
            </a:extLst>
          </p:cNvPr>
          <p:cNvSpPr>
            <a:spLocks noGrp="1"/>
          </p:cNvSpPr>
          <p:nvPr>
            <p:ph type="sldNum" sz="quarter" idx="10"/>
          </p:nvPr>
        </p:nvSpPr>
        <p:spPr/>
        <p:txBody>
          <a:bodyPr/>
          <a:lstStyle/>
          <a:p>
            <a:pPr defTabSz="914377"/>
            <a:fld id="{85F5B7A5-34A7-4AB0-A34F-A4DF2002FA98}" type="slidenum">
              <a:rPr lang="en-US">
                <a:solidFill>
                  <a:prstClr val="black">
                    <a:tint val="75000"/>
                  </a:prstClr>
                </a:solidFill>
                <a:latin typeface="Arial"/>
              </a:rPr>
              <a:pPr defTabSz="914377"/>
              <a:t>30</a:t>
            </a:fld>
            <a:endParaRPr lang="en-US" dirty="0">
              <a:solidFill>
                <a:prstClr val="black">
                  <a:tint val="75000"/>
                </a:prstClr>
              </a:solidFill>
              <a:latin typeface="Arial"/>
            </a:endParaRPr>
          </a:p>
        </p:txBody>
      </p:sp>
      <p:sp>
        <p:nvSpPr>
          <p:cNvPr id="3" name="TextBox 2">
            <a:extLst>
              <a:ext uri="{FF2B5EF4-FFF2-40B4-BE49-F238E27FC236}">
                <a16:creationId xmlns:a16="http://schemas.microsoft.com/office/drawing/2014/main" id="{9B55F93D-F115-4F68-B8CB-E833FB42096C}"/>
              </a:ext>
            </a:extLst>
          </p:cNvPr>
          <p:cNvSpPr txBox="1"/>
          <p:nvPr/>
        </p:nvSpPr>
        <p:spPr>
          <a:xfrm>
            <a:off x="803753" y="1295401"/>
            <a:ext cx="10058400" cy="6386364"/>
          </a:xfrm>
          <a:prstGeom prst="rect">
            <a:avLst/>
          </a:prstGeom>
          <a:noFill/>
        </p:spPr>
        <p:txBody>
          <a:bodyPr wrap="square" rtlCol="0">
            <a:spAutoFit/>
          </a:bodyPr>
          <a:lstStyle/>
          <a:p>
            <a:pPr marL="285744" indent="-285744" defTabSz="914377">
              <a:spcBef>
                <a:spcPts val="600"/>
              </a:spcBef>
              <a:buFont typeface="Arial" panose="020B0604020202020204" pitchFamily="34" charset="0"/>
              <a:buChar char="•"/>
            </a:pPr>
            <a:r>
              <a:rPr lang="en-US" sz="2200" dirty="0">
                <a:solidFill>
                  <a:prstClr val="black"/>
                </a:solidFill>
                <a:latin typeface="Arial"/>
              </a:rPr>
              <a:t>Comparable THC to CBD ratio plant-extracted </a:t>
            </a:r>
            <a:r>
              <a:rPr lang="en-US" sz="2200" dirty="0" err="1">
                <a:solidFill>
                  <a:prstClr val="black"/>
                </a:solidFill>
                <a:latin typeface="Arial"/>
              </a:rPr>
              <a:t>oromucosal</a:t>
            </a:r>
            <a:r>
              <a:rPr lang="en-US" sz="2200" dirty="0">
                <a:solidFill>
                  <a:prstClr val="black"/>
                </a:solidFill>
                <a:latin typeface="Arial"/>
              </a:rPr>
              <a:t> spray probably associated with small improvement in pain severity and may be associated with small improvement in overall functioning versus placebo in the short-term.</a:t>
            </a:r>
          </a:p>
          <a:p>
            <a:pPr marL="285744" indent="-285744" defTabSz="914377">
              <a:spcBef>
                <a:spcPts val="600"/>
              </a:spcBef>
              <a:buFont typeface="Arial" panose="020B0604020202020204" pitchFamily="34" charset="0"/>
              <a:buChar char="•"/>
            </a:pPr>
            <a:r>
              <a:rPr lang="en-US" sz="2200" dirty="0">
                <a:solidFill>
                  <a:prstClr val="black"/>
                </a:solidFill>
                <a:latin typeface="Arial"/>
              </a:rPr>
              <a:t>Synthetic oral THC (high THC to CBD ratio) products may be associated with small improvement in pain severity and pain response and no effect on overall function.</a:t>
            </a:r>
          </a:p>
          <a:p>
            <a:pPr marL="285744" indent="-285744" defTabSz="914377">
              <a:spcBef>
                <a:spcPts val="600"/>
              </a:spcBef>
              <a:buFont typeface="Arial" panose="020B0604020202020204" pitchFamily="34" charset="0"/>
              <a:buChar char="•"/>
            </a:pPr>
            <a:r>
              <a:rPr lang="en-US" sz="2200" dirty="0">
                <a:solidFill>
                  <a:prstClr val="black"/>
                </a:solidFill>
                <a:latin typeface="Arial"/>
              </a:rPr>
              <a:t>Evidence limited or insufficient for other cannabis products.</a:t>
            </a:r>
          </a:p>
          <a:p>
            <a:pPr marL="285744" indent="-285744" defTabSz="914377">
              <a:spcBef>
                <a:spcPts val="600"/>
              </a:spcBef>
              <a:buFont typeface="Arial" panose="020B0604020202020204" pitchFamily="34" charset="0"/>
              <a:buChar char="•"/>
            </a:pPr>
            <a:r>
              <a:rPr lang="en-US" sz="2200" dirty="0">
                <a:solidFill>
                  <a:prstClr val="black"/>
                </a:solidFill>
                <a:latin typeface="Arial"/>
              </a:rPr>
              <a:t>Cannabis products associated with increased risk of adverse events (dizziness, sedation, nausea); studies not designed to assess serious risks, long-term outcomes, or impact on opioid use.</a:t>
            </a:r>
          </a:p>
          <a:p>
            <a:pPr marL="285744" indent="-285744" defTabSz="914377">
              <a:spcBef>
                <a:spcPts val="600"/>
              </a:spcBef>
              <a:buFont typeface="Arial" panose="020B0604020202020204" pitchFamily="34" charset="0"/>
              <a:buChar char="•"/>
            </a:pPr>
            <a:r>
              <a:rPr lang="en-US" sz="2200" dirty="0">
                <a:solidFill>
                  <a:prstClr val="black"/>
                </a:solidFill>
                <a:latin typeface="Arial"/>
              </a:rPr>
              <a:t>Variability in composition, source, dose and mode of administration of cannabis products, and heterogeneity in patient populations complicate interpretation.</a:t>
            </a:r>
          </a:p>
          <a:p>
            <a:pPr marL="285744" indent="-285744" defTabSz="914377">
              <a:spcBef>
                <a:spcPts val="600"/>
              </a:spcBef>
              <a:buFont typeface="Arial" panose="020B0604020202020204" pitchFamily="34" charset="0"/>
              <a:buChar char="•"/>
            </a:pPr>
            <a:r>
              <a:rPr lang="en-US" sz="2200" dirty="0">
                <a:solidFill>
                  <a:prstClr val="black"/>
                </a:solidFill>
                <a:latin typeface="Arial"/>
              </a:rPr>
              <a:t>No study addressed kratom for chronic pain.</a:t>
            </a:r>
          </a:p>
          <a:p>
            <a:pPr marL="285744" indent="-285744" defTabSz="914377">
              <a:spcBef>
                <a:spcPts val="600"/>
              </a:spcBef>
              <a:buFont typeface="Arial" panose="020B0604020202020204" pitchFamily="34" charset="0"/>
              <a:buChar char="•"/>
            </a:pPr>
            <a:endParaRPr lang="en-US" sz="2200" dirty="0">
              <a:solidFill>
                <a:prstClr val="black"/>
              </a:solidFill>
              <a:latin typeface="Arial"/>
            </a:endParaRPr>
          </a:p>
          <a:p>
            <a:pPr marL="285744" indent="-285744" defTabSz="914377">
              <a:spcBef>
                <a:spcPts val="600"/>
              </a:spcBef>
              <a:buFont typeface="Arial" panose="020B0604020202020204" pitchFamily="34" charset="0"/>
              <a:buChar char="•"/>
            </a:pPr>
            <a:endParaRPr lang="en-US" sz="2200" dirty="0">
              <a:solidFill>
                <a:prstClr val="black"/>
              </a:solidFill>
              <a:latin typeface="Arial"/>
            </a:endParaRPr>
          </a:p>
        </p:txBody>
      </p:sp>
    </p:spTree>
    <p:extLst>
      <p:ext uri="{BB962C8B-B14F-4D97-AF65-F5344CB8AC3E}">
        <p14:creationId xmlns:p14="http://schemas.microsoft.com/office/powerpoint/2010/main" val="10165454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E5D76D74-2FA0-9662-FBE5-7B9AF9C564C1}"/>
              </a:ext>
            </a:extLst>
          </p:cNvPr>
          <p:cNvGraphicFramePr>
            <a:graphicFrameLocks noGrp="1"/>
          </p:cNvGraphicFramePr>
          <p:nvPr/>
        </p:nvGraphicFramePr>
        <p:xfrm>
          <a:off x="901594" y="3222416"/>
          <a:ext cx="10400021" cy="957699"/>
        </p:xfrm>
        <a:graphic>
          <a:graphicData uri="http://schemas.openxmlformats.org/drawingml/2006/table">
            <a:tbl>
              <a:tblPr firstRow="1" bandRow="1">
                <a:tableStyleId>{5C22544A-7EE6-4342-B048-85BDC9FD1C3A}</a:tableStyleId>
              </a:tblPr>
              <a:tblGrid>
                <a:gridCol w="10400021">
                  <a:extLst>
                    <a:ext uri="{9D8B030D-6E8A-4147-A177-3AD203B41FA5}">
                      <a16:colId xmlns:a16="http://schemas.microsoft.com/office/drawing/2014/main" val="2662893335"/>
                    </a:ext>
                  </a:extLst>
                </a:gridCol>
              </a:tblGrid>
              <a:tr h="493916">
                <a:tc>
                  <a:txBody>
                    <a:bodyPr/>
                    <a:lstStyle/>
                    <a:p>
                      <a:pPr marL="0" marR="0">
                        <a:spcBef>
                          <a:spcPts val="0"/>
                        </a:spcBef>
                        <a:spcAft>
                          <a:spcPts val="0"/>
                        </a:spcAft>
                      </a:pPr>
                      <a:r>
                        <a:rPr lang="en-US" sz="2100" dirty="0">
                          <a:solidFill>
                            <a:schemeClr val="bg1"/>
                          </a:solidFill>
                          <a:latin typeface="Arial" panose="020B0604020202020204" pitchFamily="34" charset="0"/>
                          <a:cs typeface="Arial" panose="020B0604020202020204" pitchFamily="34" charset="0"/>
                        </a:rPr>
                        <a:t>Nicole Hemmenway</a:t>
                      </a:r>
                    </a:p>
                  </a:txBody>
                  <a:tcPr marL="121920" marR="121920" marT="60960" marB="60960"/>
                </a:tc>
                <a:extLst>
                  <a:ext uri="{0D108BD9-81ED-4DB2-BD59-A6C34878D82A}">
                    <a16:rowId xmlns:a16="http://schemas.microsoft.com/office/drawing/2014/main" val="1088887307"/>
                  </a:ext>
                </a:extLst>
              </a:tr>
              <a:tr h="463783">
                <a:tc>
                  <a:txBody>
                    <a:bodyPr/>
                    <a:lstStyle/>
                    <a:p>
                      <a:pPr lvl="1" fontAlgn="auto"/>
                      <a:r>
                        <a:rPr lang="en-US" sz="1600" b="0" dirty="0">
                          <a:solidFill>
                            <a:srgbClr val="000000"/>
                          </a:solidFill>
                          <a:latin typeface="Arial" panose="020B0604020202020204" pitchFamily="34" charset="0"/>
                          <a:cs typeface="Arial" panose="020B0604020202020204" pitchFamily="34" charset="0"/>
                        </a:rPr>
                        <a:t>Chief Executive Officer – U.S. Pain Foundation</a:t>
                      </a:r>
                    </a:p>
                  </a:txBody>
                  <a:tcPr marL="121920" marR="121920" marT="60960" marB="60960">
                    <a:solidFill>
                      <a:schemeClr val="bg1"/>
                    </a:solidFill>
                  </a:tcPr>
                </a:tc>
                <a:extLst>
                  <a:ext uri="{0D108BD9-81ED-4DB2-BD59-A6C34878D82A}">
                    <a16:rowId xmlns:a16="http://schemas.microsoft.com/office/drawing/2014/main" val="1039782452"/>
                  </a:ext>
                </a:extLst>
              </a:tr>
            </a:tbl>
          </a:graphicData>
        </a:graphic>
      </p:graphicFrame>
      <p:graphicFrame>
        <p:nvGraphicFramePr>
          <p:cNvPr id="8" name="Table 7">
            <a:extLst>
              <a:ext uri="{FF2B5EF4-FFF2-40B4-BE49-F238E27FC236}">
                <a16:creationId xmlns:a16="http://schemas.microsoft.com/office/drawing/2014/main" id="{04B4FFA1-F100-26B2-FA8C-66FFBD97D5C9}"/>
              </a:ext>
            </a:extLst>
          </p:cNvPr>
          <p:cNvGraphicFramePr>
            <a:graphicFrameLocks noGrp="1"/>
          </p:cNvGraphicFramePr>
          <p:nvPr>
            <p:extLst>
              <p:ext uri="{D42A27DB-BD31-4B8C-83A1-F6EECF244321}">
                <p14:modId xmlns:p14="http://schemas.microsoft.com/office/powerpoint/2010/main" val="553007673"/>
              </p:ext>
            </p:extLst>
          </p:nvPr>
        </p:nvGraphicFramePr>
        <p:xfrm>
          <a:off x="890385" y="1541739"/>
          <a:ext cx="10394419" cy="1347893"/>
        </p:xfrm>
        <a:graphic>
          <a:graphicData uri="http://schemas.openxmlformats.org/drawingml/2006/table">
            <a:tbl>
              <a:tblPr firstRow="1" bandRow="1">
                <a:tableStyleId>{5C22544A-7EE6-4342-B048-85BDC9FD1C3A}</a:tableStyleId>
              </a:tblPr>
              <a:tblGrid>
                <a:gridCol w="10394419">
                  <a:extLst>
                    <a:ext uri="{9D8B030D-6E8A-4147-A177-3AD203B41FA5}">
                      <a16:colId xmlns:a16="http://schemas.microsoft.com/office/drawing/2014/main" val="2662893335"/>
                    </a:ext>
                  </a:extLst>
                </a:gridCol>
              </a:tblGrid>
              <a:tr h="494453">
                <a:tc>
                  <a:txBody>
                    <a:bodyPr/>
                    <a:lstStyle/>
                    <a:p>
                      <a:pPr marL="0" marR="0" algn="l">
                        <a:spcBef>
                          <a:spcPts val="0"/>
                        </a:spcBef>
                        <a:spcAft>
                          <a:spcPts val="0"/>
                        </a:spcAft>
                      </a:pPr>
                      <a:r>
                        <a:rPr lang="en-US" sz="2100" dirty="0">
                          <a:solidFill>
                            <a:schemeClr val="bg1"/>
                          </a:solidFill>
                          <a:latin typeface="Arial" panose="020B0604020202020204" pitchFamily="34" charset="0"/>
                          <a:cs typeface="Arial" panose="020B0604020202020204" pitchFamily="34" charset="0"/>
                        </a:rPr>
                        <a:t>Bernard J. Costello, D.M.D., M.D.</a:t>
                      </a:r>
                    </a:p>
                  </a:txBody>
                  <a:tcPr marL="121920" marR="121920" marT="60960" marB="60960"/>
                </a:tc>
                <a:extLst>
                  <a:ext uri="{0D108BD9-81ED-4DB2-BD59-A6C34878D82A}">
                    <a16:rowId xmlns:a16="http://schemas.microsoft.com/office/drawing/2014/main" val="1088887307"/>
                  </a:ext>
                </a:extLst>
              </a:tr>
              <a:tr h="853440">
                <a:tc>
                  <a:txBody>
                    <a:bodyPr/>
                    <a:lstStyle/>
                    <a:p>
                      <a:pPr marL="408240" marR="0" lvl="1" algn="l">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Chief of Pediatric Maxillofacial Surgery – University of Pittsburgh Medical Center Children’s Hospital</a:t>
                      </a:r>
                    </a:p>
                    <a:p>
                      <a:pPr marL="408240" marR="0" lvl="1" algn="l">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Associate Vice Chancellor – Health Science Integration at UPMC</a:t>
                      </a:r>
                    </a:p>
                    <a:p>
                      <a:pPr marL="408240" marR="0" lvl="1" algn="l">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Professor of Oral and Maxillofacial Surgery – UPMC </a:t>
                      </a:r>
                    </a:p>
                  </a:txBody>
                  <a:tcPr marL="121920" marR="121920" marT="60960" marB="60960">
                    <a:solidFill>
                      <a:schemeClr val="bg1"/>
                    </a:solidFill>
                  </a:tcPr>
                </a:tc>
                <a:extLst>
                  <a:ext uri="{0D108BD9-81ED-4DB2-BD59-A6C34878D82A}">
                    <a16:rowId xmlns:a16="http://schemas.microsoft.com/office/drawing/2014/main" val="1039782452"/>
                  </a:ext>
                </a:extLst>
              </a:tr>
            </a:tbl>
          </a:graphicData>
        </a:graphic>
      </p:graphicFrame>
      <p:sp>
        <p:nvSpPr>
          <p:cNvPr id="11" name="Title 2">
            <a:extLst>
              <a:ext uri="{FF2B5EF4-FFF2-40B4-BE49-F238E27FC236}">
                <a16:creationId xmlns:a16="http://schemas.microsoft.com/office/drawing/2014/main" id="{73B104C5-0647-E245-8404-02F3691C3DDC}"/>
              </a:ext>
            </a:extLst>
          </p:cNvPr>
          <p:cNvSpPr>
            <a:spLocks noGrp="1"/>
          </p:cNvSpPr>
          <p:nvPr>
            <p:ph type="title"/>
          </p:nvPr>
        </p:nvSpPr>
        <p:spPr>
          <a:xfrm>
            <a:off x="890385" y="92208"/>
            <a:ext cx="10124355" cy="1116747"/>
          </a:xfrm>
        </p:spPr>
        <p:txBody>
          <a:bodyPr>
            <a:normAutofit/>
          </a:bodyPr>
          <a:lstStyle/>
          <a:p>
            <a:r>
              <a:rPr lang="en-US" sz="4000" dirty="0">
                <a:latin typeface="Arial" panose="020B0604020202020204" pitchFamily="34" charset="0"/>
                <a:cs typeface="Arial" panose="020B0604020202020204" pitchFamily="34" charset="0"/>
              </a:rPr>
              <a:t>Initial Reactions</a:t>
            </a:r>
          </a:p>
        </p:txBody>
      </p:sp>
      <p:graphicFrame>
        <p:nvGraphicFramePr>
          <p:cNvPr id="2" name="Table 1">
            <a:extLst>
              <a:ext uri="{FF2B5EF4-FFF2-40B4-BE49-F238E27FC236}">
                <a16:creationId xmlns:a16="http://schemas.microsoft.com/office/drawing/2014/main" id="{A9BBD325-5714-1DDF-813D-A457DA40C10C}"/>
              </a:ext>
            </a:extLst>
          </p:cNvPr>
          <p:cNvGraphicFramePr>
            <a:graphicFrameLocks noGrp="1"/>
          </p:cNvGraphicFramePr>
          <p:nvPr>
            <p:extLst>
              <p:ext uri="{D42A27DB-BD31-4B8C-83A1-F6EECF244321}">
                <p14:modId xmlns:p14="http://schemas.microsoft.com/office/powerpoint/2010/main" val="2396612348"/>
              </p:ext>
            </p:extLst>
          </p:nvPr>
        </p:nvGraphicFramePr>
        <p:xfrm>
          <a:off x="907198" y="4420920"/>
          <a:ext cx="10394417" cy="1591733"/>
        </p:xfrm>
        <a:graphic>
          <a:graphicData uri="http://schemas.openxmlformats.org/drawingml/2006/table">
            <a:tbl>
              <a:tblPr firstRow="1" bandRow="1">
                <a:tableStyleId>{5C22544A-7EE6-4342-B048-85BDC9FD1C3A}</a:tableStyleId>
              </a:tblPr>
              <a:tblGrid>
                <a:gridCol w="10394417">
                  <a:extLst>
                    <a:ext uri="{9D8B030D-6E8A-4147-A177-3AD203B41FA5}">
                      <a16:colId xmlns:a16="http://schemas.microsoft.com/office/drawing/2014/main" val="2662893335"/>
                    </a:ext>
                  </a:extLst>
                </a:gridCol>
              </a:tblGrid>
              <a:tr h="494453">
                <a:tc>
                  <a:txBody>
                    <a:bodyPr/>
                    <a:lstStyle/>
                    <a:p>
                      <a:pPr marL="0" marR="0">
                        <a:spcBef>
                          <a:spcPts val="0"/>
                        </a:spcBef>
                        <a:spcAft>
                          <a:spcPts val="0"/>
                        </a:spcAft>
                      </a:pPr>
                      <a:r>
                        <a:rPr lang="en-US" sz="2100" dirty="0">
                          <a:solidFill>
                            <a:schemeClr val="bg1"/>
                          </a:solidFill>
                          <a:latin typeface="Arial" panose="020B0604020202020204" pitchFamily="34" charset="0"/>
                          <a:cs typeface="Arial" panose="020B0604020202020204" pitchFamily="34" charset="0"/>
                        </a:rPr>
                        <a:t>Monica L. Wang, Sc.D., M.S.</a:t>
                      </a:r>
                      <a:endParaRPr lang="en-US" sz="21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121920" marR="121920" marT="60960" marB="60960"/>
                </a:tc>
                <a:extLst>
                  <a:ext uri="{0D108BD9-81ED-4DB2-BD59-A6C34878D82A}">
                    <a16:rowId xmlns:a16="http://schemas.microsoft.com/office/drawing/2014/main" val="1088887307"/>
                  </a:ext>
                </a:extLst>
              </a:tr>
              <a:tr h="1097280">
                <a:tc>
                  <a:txBody>
                    <a:bodyPr/>
                    <a:lstStyle/>
                    <a:p>
                      <a:pPr marL="408240" marR="0" lvl="1">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Associate Professor of Community Health Sciences – Boston University School of Public Health</a:t>
                      </a:r>
                    </a:p>
                    <a:p>
                      <a:pPr marL="408240" marR="0" lvl="1">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Adjunct Associate Professor of Health Policy and Management – Harvard </a:t>
                      </a:r>
                      <a:r>
                        <a:rPr lang="en-US" sz="1600" kern="1200" dirty="0">
                          <a:solidFill>
                            <a:schemeClr val="dk1"/>
                          </a:solidFill>
                          <a:effectLst/>
                          <a:latin typeface="+mn-lt"/>
                          <a:ea typeface="+mn-ea"/>
                          <a:cs typeface="+mn-cs"/>
                        </a:rPr>
                        <a:t>T.H. Chan School of Public Health </a:t>
                      </a:r>
                      <a:endParaRPr lang="en-US" sz="1600" b="0" i="0" kern="1200" dirty="0">
                        <a:solidFill>
                          <a:srgbClr val="000000"/>
                        </a:solidFill>
                        <a:effectLst/>
                        <a:latin typeface="Arial" panose="020B0604020202020204" pitchFamily="34" charset="0"/>
                        <a:ea typeface="+mn-ea"/>
                        <a:cs typeface="Arial" panose="020B0604020202020204" pitchFamily="34" charset="0"/>
                      </a:endParaRPr>
                    </a:p>
                  </a:txBody>
                  <a:tcPr marL="121920" marR="121920" marT="60960" marB="60960">
                    <a:solidFill>
                      <a:schemeClr val="bg1"/>
                    </a:solidFill>
                  </a:tcPr>
                </a:tc>
                <a:extLst>
                  <a:ext uri="{0D108BD9-81ED-4DB2-BD59-A6C34878D82A}">
                    <a16:rowId xmlns:a16="http://schemas.microsoft.com/office/drawing/2014/main" val="1039782452"/>
                  </a:ext>
                </a:extLst>
              </a:tr>
            </a:tbl>
          </a:graphicData>
        </a:graphic>
      </p:graphicFrame>
    </p:spTree>
    <p:extLst>
      <p:ext uri="{BB962C8B-B14F-4D97-AF65-F5344CB8AC3E}">
        <p14:creationId xmlns:p14="http://schemas.microsoft.com/office/powerpoint/2010/main" val="34877080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6190B3F-09AD-446D-90A5-53239E497467}"/>
              </a:ext>
            </a:extLst>
          </p:cNvPr>
          <p:cNvSpPr>
            <a:spLocks noGrp="1"/>
          </p:cNvSpPr>
          <p:nvPr>
            <p:ph type="title"/>
          </p:nvPr>
        </p:nvSpPr>
        <p:spPr/>
        <p:txBody>
          <a:bodyPr/>
          <a:lstStyle/>
          <a:p>
            <a:r>
              <a:rPr lang="en-US" dirty="0"/>
              <a:t>Acute Treatments for Episodic Migraine</a:t>
            </a:r>
          </a:p>
        </p:txBody>
      </p:sp>
      <p:sp>
        <p:nvSpPr>
          <p:cNvPr id="9" name="Content Placeholder 8">
            <a:extLst>
              <a:ext uri="{FF2B5EF4-FFF2-40B4-BE49-F238E27FC236}">
                <a16:creationId xmlns:a16="http://schemas.microsoft.com/office/drawing/2014/main" id="{8792621A-FC67-4F0E-8249-32C43C4AD88B}"/>
              </a:ext>
            </a:extLst>
          </p:cNvPr>
          <p:cNvSpPr>
            <a:spLocks noGrp="1"/>
          </p:cNvSpPr>
          <p:nvPr>
            <p:ph idx="1"/>
          </p:nvPr>
        </p:nvSpPr>
        <p:spPr/>
        <p:txBody>
          <a:bodyPr/>
          <a:lstStyle/>
          <a:p>
            <a:r>
              <a:rPr lang="en-US" dirty="0"/>
              <a:t>Zhen Wang, Ph.D.</a:t>
            </a:r>
          </a:p>
          <a:p>
            <a:r>
              <a:rPr lang="sv-SE" dirty="0"/>
              <a:t> Mohammad Hassan Murad, M.D., M.P.H.</a:t>
            </a:r>
            <a:endParaRPr lang="en-US" dirty="0"/>
          </a:p>
        </p:txBody>
      </p:sp>
    </p:spTree>
    <p:extLst>
      <p:ext uri="{BB962C8B-B14F-4D97-AF65-F5344CB8AC3E}">
        <p14:creationId xmlns:p14="http://schemas.microsoft.com/office/powerpoint/2010/main" val="13337935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Funding and Potential Conflicts of Interest</a:t>
            </a:r>
          </a:p>
        </p:txBody>
      </p:sp>
      <p:sp>
        <p:nvSpPr>
          <p:cNvPr id="3" name="Content Placeholder 2"/>
          <p:cNvSpPr>
            <a:spLocks noGrp="1"/>
          </p:cNvSpPr>
          <p:nvPr>
            <p:ph idx="1"/>
          </p:nvPr>
        </p:nvSpPr>
        <p:spPr/>
        <p:txBody>
          <a:bodyPr/>
          <a:lstStyle/>
          <a:p>
            <a:pPr marL="0" indent="0" defTabSz="457178">
              <a:buNone/>
            </a:pPr>
            <a:r>
              <a:rPr lang="en-US" sz="2400" dirty="0">
                <a:solidFill>
                  <a:prstClr val="black"/>
                </a:solidFill>
                <a:latin typeface="Calibri" panose="020F0502020204030204"/>
              </a:rPr>
              <a:t>There are no relevant conflicts of interest for any team members.</a:t>
            </a:r>
          </a:p>
          <a:p>
            <a:pPr marL="0" indent="0" defTabSz="457178">
              <a:buNone/>
            </a:pPr>
            <a:endParaRPr lang="en-US" sz="2400" dirty="0">
              <a:solidFill>
                <a:prstClr val="black"/>
              </a:solidFill>
              <a:latin typeface="Calibri" panose="020F0502020204030204"/>
            </a:endParaRPr>
          </a:p>
          <a:p>
            <a:pPr marL="0" indent="0" defTabSz="457178">
              <a:buNone/>
            </a:pPr>
            <a:r>
              <a:rPr lang="en-US" sz="2400" u="sng" dirty="0">
                <a:solidFill>
                  <a:prstClr val="black"/>
                </a:solidFill>
                <a:latin typeface="Calibri" panose="020F0502020204030204" pitchFamily="34" charset="0"/>
                <a:ea typeface="Calibri" panose="020F0502020204030204" pitchFamily="34" charset="0"/>
                <a:cs typeface="Calibri" panose="020F0502020204030204" pitchFamily="34" charset="0"/>
              </a:rPr>
              <a:t>Funding:</a:t>
            </a:r>
            <a:r>
              <a:rPr lang="en-US" sz="2400" dirty="0">
                <a:solidFill>
                  <a:prstClr val="black"/>
                </a:solidFill>
                <a:latin typeface="Calibri" panose="020F0502020204030204" pitchFamily="34" charset="0"/>
                <a:ea typeface="Calibri" panose="020F0502020204030204" pitchFamily="34" charset="0"/>
                <a:cs typeface="Calibri" panose="020F0502020204030204" pitchFamily="34" charset="0"/>
              </a:rPr>
              <a:t> This project was funded under contract HHSA290201500013I task order 75Q80119F32007 from the Agency for Healthcare Research and Quality (AHRQ), U.S. Department of Health and Human Services (HHS).</a:t>
            </a:r>
            <a:endParaRPr lang="en-US" sz="2400" dirty="0">
              <a:solidFill>
                <a:prstClr val="black"/>
              </a:solidFill>
              <a:latin typeface="Calibri" panose="020F0502020204030204" pitchFamily="34" charset="0"/>
            </a:endParaRPr>
          </a:p>
          <a:p>
            <a:pPr marL="0" indent="0" defTabSz="457178">
              <a:buNone/>
            </a:pPr>
            <a:r>
              <a:rPr lang="en-US" sz="2400" u="sng" dirty="0">
                <a:solidFill>
                  <a:prstClr val="black"/>
                </a:solidFill>
                <a:latin typeface="Calibri" panose="020F0502020204030204"/>
              </a:rPr>
              <a:t>Disclaimer</a:t>
            </a:r>
            <a:r>
              <a:rPr lang="en-US" sz="2400" dirty="0">
                <a:solidFill>
                  <a:prstClr val="black"/>
                </a:solidFill>
                <a:latin typeface="Calibri" panose="020F0502020204030204"/>
              </a:rPr>
              <a:t>: The authors of this article are responsible for its content. Statement in the article does not necessarily represent the official views of or imply endorsement by AHRQ or HHS.</a:t>
            </a:r>
          </a:p>
          <a:p>
            <a:endParaRPr lang="en-US" dirty="0"/>
          </a:p>
        </p:txBody>
      </p:sp>
      <p:sp>
        <p:nvSpPr>
          <p:cNvPr id="4" name="Slide Number Placeholder 3"/>
          <p:cNvSpPr>
            <a:spLocks noGrp="1"/>
          </p:cNvSpPr>
          <p:nvPr>
            <p:ph type="sldNum" sz="quarter" idx="10"/>
          </p:nvPr>
        </p:nvSpPr>
        <p:spPr/>
        <p:txBody>
          <a:bodyPr/>
          <a:lstStyle/>
          <a:p>
            <a:pPr defTabSz="914377"/>
            <a:fld id="{85F5B7A5-34A7-4AB0-A34F-A4DF2002FA98}" type="slidenum">
              <a:rPr lang="en-US">
                <a:solidFill>
                  <a:prstClr val="black">
                    <a:tint val="75000"/>
                  </a:prstClr>
                </a:solidFill>
                <a:latin typeface="Arial"/>
              </a:rPr>
              <a:pPr defTabSz="914377"/>
              <a:t>33</a:t>
            </a:fld>
            <a:endParaRPr lang="en-US" dirty="0">
              <a:solidFill>
                <a:prstClr val="black">
                  <a:tint val="75000"/>
                </a:prstClr>
              </a:solidFill>
              <a:latin typeface="Arial"/>
            </a:endParaRPr>
          </a:p>
        </p:txBody>
      </p:sp>
    </p:spTree>
    <p:extLst>
      <p:ext uri="{BB962C8B-B14F-4D97-AF65-F5344CB8AC3E}">
        <p14:creationId xmlns:p14="http://schemas.microsoft.com/office/powerpoint/2010/main" val="4811502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92C9A7A-4F40-0ED4-DCEB-D4C95E2B868B}"/>
              </a:ext>
            </a:extLst>
          </p:cNvPr>
          <p:cNvSpPr>
            <a:spLocks noGrp="1"/>
          </p:cNvSpPr>
          <p:nvPr>
            <p:ph type="sldNum" sz="quarter" idx="10"/>
          </p:nvPr>
        </p:nvSpPr>
        <p:spPr/>
        <p:txBody>
          <a:bodyPr/>
          <a:lstStyle/>
          <a:p>
            <a:pPr defTabSz="914377"/>
            <a:fld id="{85F5B7A5-34A7-4AB0-A34F-A4DF2002FA98}" type="slidenum">
              <a:rPr lang="en-US">
                <a:solidFill>
                  <a:prstClr val="black">
                    <a:tint val="75000"/>
                  </a:prstClr>
                </a:solidFill>
                <a:latin typeface="Arial"/>
              </a:rPr>
              <a:pPr defTabSz="914377"/>
              <a:t>34</a:t>
            </a:fld>
            <a:endParaRPr lang="en-US" dirty="0">
              <a:solidFill>
                <a:prstClr val="black">
                  <a:tint val="75000"/>
                </a:prstClr>
              </a:solidFill>
              <a:latin typeface="Arial"/>
            </a:endParaRPr>
          </a:p>
        </p:txBody>
      </p:sp>
      <p:pic>
        <p:nvPicPr>
          <p:cNvPr id="6" name="Picture 5" descr="This is an image of the AHRQ Effective Health Care Program website where a search on Evidence Reports can be done to locate the EPC Report Acute Treatments for Episodic Migraine.  On the right is an image of the Acute Treatment for Episodic Migraine in Adults report first page title.">
            <a:extLst>
              <a:ext uri="{FF2B5EF4-FFF2-40B4-BE49-F238E27FC236}">
                <a16:creationId xmlns:a16="http://schemas.microsoft.com/office/drawing/2014/main" id="{0E80F3D8-1F0E-5C68-4308-CD4A76B46A76}"/>
              </a:ext>
            </a:extLst>
          </p:cNvPr>
          <p:cNvPicPr>
            <a:picLocks noChangeAspect="1"/>
          </p:cNvPicPr>
          <p:nvPr/>
        </p:nvPicPr>
        <p:blipFill>
          <a:blip r:embed="rId2"/>
          <a:stretch>
            <a:fillRect/>
          </a:stretch>
        </p:blipFill>
        <p:spPr>
          <a:xfrm>
            <a:off x="762000" y="1390028"/>
            <a:ext cx="8838728" cy="4077944"/>
          </a:xfrm>
          <a:prstGeom prst="rect">
            <a:avLst/>
          </a:prstGeom>
        </p:spPr>
      </p:pic>
      <p:pic>
        <p:nvPicPr>
          <p:cNvPr id="5" name="Picture 4">
            <a:extLst>
              <a:ext uri="{FF2B5EF4-FFF2-40B4-BE49-F238E27FC236}">
                <a16:creationId xmlns:a16="http://schemas.microsoft.com/office/drawing/2014/main" id="{D50737D2-F387-7252-E1B0-7D12BB96F1C7}"/>
              </a:ext>
            </a:extLst>
          </p:cNvPr>
          <p:cNvPicPr>
            <a:picLocks noChangeAspect="1"/>
          </p:cNvPicPr>
          <p:nvPr/>
        </p:nvPicPr>
        <p:blipFill>
          <a:blip r:embed="rId3"/>
          <a:stretch>
            <a:fillRect/>
          </a:stretch>
        </p:blipFill>
        <p:spPr>
          <a:xfrm>
            <a:off x="6324600" y="2819400"/>
            <a:ext cx="5334000" cy="3303347"/>
          </a:xfrm>
          <a:prstGeom prst="rect">
            <a:avLst/>
          </a:prstGeom>
        </p:spPr>
      </p:pic>
    </p:spTree>
    <p:extLst>
      <p:ext uri="{BB962C8B-B14F-4D97-AF65-F5344CB8AC3E}">
        <p14:creationId xmlns:p14="http://schemas.microsoft.com/office/powerpoint/2010/main" val="1219702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A1A2E-ED7E-CA09-87A2-6657D2FBCE0E}"/>
              </a:ext>
            </a:extLst>
          </p:cNvPr>
          <p:cNvSpPr>
            <a:spLocks noGrp="1"/>
          </p:cNvSpPr>
          <p:nvPr>
            <p:ph type="title"/>
          </p:nvPr>
        </p:nvSpPr>
        <p:spPr/>
        <p:txBody>
          <a:bodyPr>
            <a:normAutofit fontScale="90000"/>
          </a:bodyPr>
          <a:lstStyle/>
          <a:p>
            <a:r>
              <a:rPr lang="en-US" dirty="0"/>
              <a:t>Key Questions</a:t>
            </a:r>
          </a:p>
        </p:txBody>
      </p:sp>
      <p:sp>
        <p:nvSpPr>
          <p:cNvPr id="3" name="Content Placeholder 2">
            <a:extLst>
              <a:ext uri="{FF2B5EF4-FFF2-40B4-BE49-F238E27FC236}">
                <a16:creationId xmlns:a16="http://schemas.microsoft.com/office/drawing/2014/main" id="{B37295C6-64EA-F581-C843-BFDFF4087FB5}"/>
              </a:ext>
            </a:extLst>
          </p:cNvPr>
          <p:cNvSpPr>
            <a:spLocks noGrp="1"/>
          </p:cNvSpPr>
          <p:nvPr>
            <p:ph idx="1"/>
          </p:nvPr>
        </p:nvSpPr>
        <p:spPr/>
        <p:txBody>
          <a:bodyPr>
            <a:normAutofit/>
          </a:bodyPr>
          <a:lstStyle/>
          <a:p>
            <a:r>
              <a:rPr lang="en-US" sz="2000" dirty="0"/>
              <a:t>Systematic review and meta-analysis:</a:t>
            </a:r>
          </a:p>
          <a:p>
            <a:pPr lvl="1"/>
            <a:r>
              <a:rPr lang="en-US" sz="1800" dirty="0"/>
              <a:t>Of comparative effectiveness and harms of opioids, nonopioid pharmacologic and nonpharmacologic treatments for acute treatment of migraine.</a:t>
            </a:r>
          </a:p>
          <a:p>
            <a:r>
              <a:rPr lang="en-US" sz="2000" dirty="0"/>
              <a:t>3 Key Questions (KQs)</a:t>
            </a:r>
          </a:p>
          <a:p>
            <a:pPr lvl="1"/>
            <a:r>
              <a:rPr lang="en-US" sz="1800" dirty="0"/>
              <a:t>KQ 1: Opioid therapy</a:t>
            </a:r>
          </a:p>
          <a:p>
            <a:pPr lvl="1"/>
            <a:r>
              <a:rPr lang="en-US" sz="1800" dirty="0"/>
              <a:t>KQ 2: Nonopioid pharmacologic therapy</a:t>
            </a:r>
          </a:p>
          <a:p>
            <a:pPr lvl="1"/>
            <a:r>
              <a:rPr lang="en-US" sz="1800" dirty="0"/>
              <a:t>KQ 3: Nonpharmacologic therapy</a:t>
            </a:r>
          </a:p>
        </p:txBody>
      </p:sp>
      <p:sp>
        <p:nvSpPr>
          <p:cNvPr id="4" name="Slide Number Placeholder 3">
            <a:extLst>
              <a:ext uri="{FF2B5EF4-FFF2-40B4-BE49-F238E27FC236}">
                <a16:creationId xmlns:a16="http://schemas.microsoft.com/office/drawing/2014/main" id="{8AF8FD33-2C3A-BD51-CE99-1A2FD215C45B}"/>
              </a:ext>
            </a:extLst>
          </p:cNvPr>
          <p:cNvSpPr>
            <a:spLocks noGrp="1"/>
          </p:cNvSpPr>
          <p:nvPr>
            <p:ph type="sldNum" sz="quarter" idx="10"/>
          </p:nvPr>
        </p:nvSpPr>
        <p:spPr/>
        <p:txBody>
          <a:bodyPr/>
          <a:lstStyle/>
          <a:p>
            <a:pPr defTabSz="914377"/>
            <a:fld id="{85F5B7A5-34A7-4AB0-A34F-A4DF2002FA98}" type="slidenum">
              <a:rPr lang="en-US">
                <a:solidFill>
                  <a:prstClr val="black">
                    <a:tint val="75000"/>
                  </a:prstClr>
                </a:solidFill>
                <a:latin typeface="Arial"/>
              </a:rPr>
              <a:pPr defTabSz="914377"/>
              <a:t>35</a:t>
            </a:fld>
            <a:endParaRPr lang="en-US" dirty="0">
              <a:solidFill>
                <a:prstClr val="black">
                  <a:tint val="75000"/>
                </a:prstClr>
              </a:solidFill>
              <a:latin typeface="Arial"/>
            </a:endParaRPr>
          </a:p>
        </p:txBody>
      </p:sp>
    </p:spTree>
    <p:extLst>
      <p:ext uri="{BB962C8B-B14F-4D97-AF65-F5344CB8AC3E}">
        <p14:creationId xmlns:p14="http://schemas.microsoft.com/office/powerpoint/2010/main" val="10785405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58EDD8-5021-17BA-15E0-3375F90DE0B5}"/>
              </a:ext>
            </a:extLst>
          </p:cNvPr>
          <p:cNvSpPr>
            <a:spLocks noGrp="1"/>
          </p:cNvSpPr>
          <p:nvPr>
            <p:ph type="title"/>
          </p:nvPr>
        </p:nvSpPr>
        <p:spPr/>
        <p:txBody>
          <a:bodyPr>
            <a:normAutofit fontScale="90000"/>
          </a:bodyPr>
          <a:lstStyle/>
          <a:p>
            <a:r>
              <a:rPr lang="en-US" dirty="0"/>
              <a:t>Methods</a:t>
            </a:r>
          </a:p>
        </p:txBody>
      </p:sp>
      <p:sp>
        <p:nvSpPr>
          <p:cNvPr id="3" name="Content Placeholder 2">
            <a:extLst>
              <a:ext uri="{FF2B5EF4-FFF2-40B4-BE49-F238E27FC236}">
                <a16:creationId xmlns:a16="http://schemas.microsoft.com/office/drawing/2014/main" id="{C3BD4296-605C-5FD0-6930-84AC760D38C4}"/>
              </a:ext>
            </a:extLst>
          </p:cNvPr>
          <p:cNvSpPr>
            <a:spLocks noGrp="1"/>
          </p:cNvSpPr>
          <p:nvPr>
            <p:ph idx="1"/>
          </p:nvPr>
        </p:nvSpPr>
        <p:spPr/>
        <p:txBody>
          <a:bodyPr>
            <a:normAutofit/>
          </a:bodyPr>
          <a:lstStyle/>
          <a:p>
            <a:r>
              <a:rPr lang="en-US" sz="2200" dirty="0"/>
              <a:t>Followed the established methodologies of systematic reviews as outlined by AHRQ</a:t>
            </a:r>
          </a:p>
          <a:p>
            <a:r>
              <a:rPr lang="en-US" sz="2200" dirty="0"/>
              <a:t>Patient: Adults with episodic migraine</a:t>
            </a:r>
          </a:p>
          <a:p>
            <a:r>
              <a:rPr lang="en-US" sz="2200" dirty="0"/>
              <a:t>Intervention: Systemic opioid abortive therapy, nonopioid abortive drug, or noninvasive nonpharmacologic abortive therapy</a:t>
            </a:r>
          </a:p>
          <a:p>
            <a:r>
              <a:rPr lang="en-US" sz="2200" dirty="0"/>
              <a:t>Comparison: Placebo, another opioid therapy/nonopioid pharmacologic therapy/nonpharmacologic therapy</a:t>
            </a:r>
          </a:p>
          <a:p>
            <a:r>
              <a:rPr lang="en-US" sz="2200" dirty="0"/>
              <a:t>Outcome: Pain, function, satisfaction, quality of life, and adverse events (≤ 4 weeks).</a:t>
            </a:r>
          </a:p>
          <a:p>
            <a:r>
              <a:rPr lang="en-US" sz="2200" dirty="0"/>
              <a:t>Study design: RCTs and comparative observational studies (all interventions except triptans and NSAIDs) and systematic reviews (triptans and NSAIDs)</a:t>
            </a:r>
          </a:p>
          <a:p>
            <a:r>
              <a:rPr lang="en-US" sz="2200" dirty="0"/>
              <a:t>Initially from database inception through July 2020, later updated to March 2022. </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0455D2B4-9FAB-818A-20B5-9F850B1D9CBE}"/>
              </a:ext>
            </a:extLst>
          </p:cNvPr>
          <p:cNvSpPr>
            <a:spLocks noGrp="1"/>
          </p:cNvSpPr>
          <p:nvPr>
            <p:ph type="sldNum" sz="quarter" idx="10"/>
          </p:nvPr>
        </p:nvSpPr>
        <p:spPr/>
        <p:txBody>
          <a:bodyPr/>
          <a:lstStyle/>
          <a:p>
            <a:pPr defTabSz="914377"/>
            <a:fld id="{85F5B7A5-34A7-4AB0-A34F-A4DF2002FA98}" type="slidenum">
              <a:rPr lang="en-US">
                <a:solidFill>
                  <a:prstClr val="black">
                    <a:tint val="75000"/>
                  </a:prstClr>
                </a:solidFill>
                <a:latin typeface="Arial"/>
              </a:rPr>
              <a:pPr defTabSz="914377"/>
              <a:t>36</a:t>
            </a:fld>
            <a:endParaRPr lang="en-US" dirty="0">
              <a:solidFill>
                <a:prstClr val="black">
                  <a:tint val="75000"/>
                </a:prstClr>
              </a:solidFill>
              <a:latin typeface="Arial"/>
            </a:endParaRPr>
          </a:p>
        </p:txBody>
      </p:sp>
    </p:spTree>
    <p:extLst>
      <p:ext uri="{BB962C8B-B14F-4D97-AF65-F5344CB8AC3E}">
        <p14:creationId xmlns:p14="http://schemas.microsoft.com/office/powerpoint/2010/main" val="30015420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55B5B-9082-93DD-1E7B-3FD24DFA0FEA}"/>
              </a:ext>
            </a:extLst>
          </p:cNvPr>
          <p:cNvSpPr>
            <a:spLocks noGrp="1"/>
          </p:cNvSpPr>
          <p:nvPr>
            <p:ph type="title"/>
          </p:nvPr>
        </p:nvSpPr>
        <p:spPr/>
        <p:txBody>
          <a:bodyPr>
            <a:normAutofit fontScale="90000"/>
          </a:bodyPr>
          <a:lstStyle/>
          <a:p>
            <a:r>
              <a:rPr lang="en-US" dirty="0"/>
              <a:t>Key Question 1: Opioid Therapy </a:t>
            </a:r>
          </a:p>
        </p:txBody>
      </p:sp>
      <p:sp>
        <p:nvSpPr>
          <p:cNvPr id="3" name="Content Placeholder 2">
            <a:extLst>
              <a:ext uri="{FF2B5EF4-FFF2-40B4-BE49-F238E27FC236}">
                <a16:creationId xmlns:a16="http://schemas.microsoft.com/office/drawing/2014/main" id="{26C20FF3-5EF1-7550-88F4-CC29B0C2D287}"/>
              </a:ext>
            </a:extLst>
          </p:cNvPr>
          <p:cNvSpPr>
            <a:spLocks noGrp="1"/>
          </p:cNvSpPr>
          <p:nvPr>
            <p:ph idx="1"/>
          </p:nvPr>
        </p:nvSpPr>
        <p:spPr/>
        <p:txBody>
          <a:bodyPr>
            <a:noAutofit/>
          </a:bodyPr>
          <a:lstStyle/>
          <a:p>
            <a:r>
              <a:rPr lang="en-US" sz="2200" dirty="0"/>
              <a:t>13 RCTs and 2 comparative observational studies</a:t>
            </a:r>
          </a:p>
          <a:p>
            <a:r>
              <a:rPr lang="en-US" sz="2200" dirty="0"/>
              <a:t>Compared with placebo: </a:t>
            </a:r>
          </a:p>
          <a:p>
            <a:pPr lvl="1"/>
            <a:r>
              <a:rPr lang="en-US" sz="2200" dirty="0"/>
              <a:t>Reduce pain at 2 hours and 1 day: tramadol + acetaminophen (low SOE), butorphanol (low SOE)</a:t>
            </a:r>
          </a:p>
          <a:p>
            <a:pPr lvl="1"/>
            <a:r>
              <a:rPr lang="en-US" sz="2200" dirty="0"/>
              <a:t>Increased AEs: tramadol + acetaminophen, butorphanol</a:t>
            </a:r>
            <a:endParaRPr lang="en-US" sz="2200" dirty="0">
              <a:ea typeface="Times New Roman" panose="02020603050405020304" pitchFamily="18" charset="0"/>
              <a:cs typeface="Times New Roman" panose="02020603050405020304" pitchFamily="18" charset="0"/>
            </a:endParaRPr>
          </a:p>
          <a:p>
            <a:r>
              <a:rPr lang="en-US" sz="2200" dirty="0"/>
              <a:t>Meperidine + hydroxyzine versus dihydroergotamine + metoclopramide: worse pain relief and function (low SOE)</a:t>
            </a:r>
          </a:p>
          <a:p>
            <a:r>
              <a:rPr lang="en-US" sz="2200" dirty="0"/>
              <a:t>Morphine versus intravenous dexamethasone:  worse pain relief (low SOE)</a:t>
            </a:r>
          </a:p>
          <a:p>
            <a:r>
              <a:rPr lang="en-US" sz="2200" dirty="0"/>
              <a:t>Hydromorphone versus metoclopramide: worse pain relief (low SOE) </a:t>
            </a:r>
          </a:p>
          <a:p>
            <a:r>
              <a:rPr lang="en-US" sz="2200" dirty="0"/>
              <a:t>Hydromorphone versus diphenhydramine + prochlorperazine: worse pain relief (low SOE)</a:t>
            </a:r>
          </a:p>
          <a:p>
            <a:endParaRPr lang="en-US" sz="2400" dirty="0"/>
          </a:p>
          <a:p>
            <a:pPr lvl="1"/>
            <a:endParaRPr lang="en-US" sz="2000" dirty="0"/>
          </a:p>
        </p:txBody>
      </p:sp>
      <p:sp>
        <p:nvSpPr>
          <p:cNvPr id="4" name="Slide Number Placeholder 3">
            <a:extLst>
              <a:ext uri="{FF2B5EF4-FFF2-40B4-BE49-F238E27FC236}">
                <a16:creationId xmlns:a16="http://schemas.microsoft.com/office/drawing/2014/main" id="{1E63292C-7E52-B2A3-6C1B-B95B0D89B7B4}"/>
              </a:ext>
            </a:extLst>
          </p:cNvPr>
          <p:cNvSpPr>
            <a:spLocks noGrp="1"/>
          </p:cNvSpPr>
          <p:nvPr>
            <p:ph type="sldNum" sz="quarter" idx="10"/>
          </p:nvPr>
        </p:nvSpPr>
        <p:spPr/>
        <p:txBody>
          <a:bodyPr/>
          <a:lstStyle/>
          <a:p>
            <a:pPr defTabSz="914377"/>
            <a:fld id="{85F5B7A5-34A7-4AB0-A34F-A4DF2002FA98}" type="slidenum">
              <a:rPr lang="en-US">
                <a:solidFill>
                  <a:prstClr val="black">
                    <a:tint val="75000"/>
                  </a:prstClr>
                </a:solidFill>
                <a:latin typeface="Arial"/>
              </a:rPr>
              <a:pPr defTabSz="914377"/>
              <a:t>37</a:t>
            </a:fld>
            <a:endParaRPr lang="en-US" dirty="0">
              <a:solidFill>
                <a:prstClr val="black">
                  <a:tint val="75000"/>
                </a:prstClr>
              </a:solidFill>
              <a:latin typeface="Arial"/>
            </a:endParaRPr>
          </a:p>
        </p:txBody>
      </p:sp>
    </p:spTree>
    <p:extLst>
      <p:ext uri="{BB962C8B-B14F-4D97-AF65-F5344CB8AC3E}">
        <p14:creationId xmlns:p14="http://schemas.microsoft.com/office/powerpoint/2010/main" val="10070379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02F16-EDDC-12B2-D69A-7EE379594463}"/>
              </a:ext>
            </a:extLst>
          </p:cNvPr>
          <p:cNvSpPr>
            <a:spLocks noGrp="1"/>
          </p:cNvSpPr>
          <p:nvPr>
            <p:ph type="title"/>
          </p:nvPr>
        </p:nvSpPr>
        <p:spPr>
          <a:xfrm>
            <a:off x="1676400" y="304801"/>
            <a:ext cx="9220200" cy="617884"/>
          </a:xfrm>
        </p:spPr>
        <p:txBody>
          <a:bodyPr>
            <a:noAutofit/>
          </a:bodyPr>
          <a:lstStyle/>
          <a:p>
            <a:r>
              <a:rPr lang="en-US" sz="2800" dirty="0"/>
              <a:t>Key Question 2: Nonopioid Pharmacologic Therapy</a:t>
            </a:r>
          </a:p>
        </p:txBody>
      </p:sp>
      <p:sp>
        <p:nvSpPr>
          <p:cNvPr id="3" name="Content Placeholder 2">
            <a:extLst>
              <a:ext uri="{FF2B5EF4-FFF2-40B4-BE49-F238E27FC236}">
                <a16:creationId xmlns:a16="http://schemas.microsoft.com/office/drawing/2014/main" id="{09E94209-92B8-0F01-07E6-99DE5617DDD2}"/>
              </a:ext>
            </a:extLst>
          </p:cNvPr>
          <p:cNvSpPr>
            <a:spLocks noGrp="1"/>
          </p:cNvSpPr>
          <p:nvPr>
            <p:ph idx="1"/>
          </p:nvPr>
        </p:nvSpPr>
        <p:spPr/>
        <p:txBody>
          <a:bodyPr>
            <a:normAutofit/>
          </a:bodyPr>
          <a:lstStyle/>
          <a:p>
            <a:r>
              <a:rPr lang="en-US" sz="2200" dirty="0"/>
              <a:t>Triptans and NSAIDs: 16 existing systematic reviews </a:t>
            </a:r>
          </a:p>
          <a:p>
            <a:r>
              <a:rPr lang="en-US" sz="2200" dirty="0"/>
              <a:t>Other interventions: 121 RCTs and 3 comparative observational studies</a:t>
            </a:r>
          </a:p>
          <a:p>
            <a:pPr marL="0" indent="0">
              <a:buNone/>
            </a:pPr>
            <a:endParaRPr lang="en-US" sz="2200" dirty="0"/>
          </a:p>
        </p:txBody>
      </p:sp>
      <p:sp>
        <p:nvSpPr>
          <p:cNvPr id="4" name="Slide Number Placeholder 3">
            <a:extLst>
              <a:ext uri="{FF2B5EF4-FFF2-40B4-BE49-F238E27FC236}">
                <a16:creationId xmlns:a16="http://schemas.microsoft.com/office/drawing/2014/main" id="{6B5824D5-F628-52F2-EDFB-E7114B439AF4}"/>
              </a:ext>
            </a:extLst>
          </p:cNvPr>
          <p:cNvSpPr>
            <a:spLocks noGrp="1"/>
          </p:cNvSpPr>
          <p:nvPr>
            <p:ph type="sldNum" sz="quarter" idx="10"/>
          </p:nvPr>
        </p:nvSpPr>
        <p:spPr/>
        <p:txBody>
          <a:bodyPr/>
          <a:lstStyle/>
          <a:p>
            <a:pPr defTabSz="914377"/>
            <a:fld id="{85F5B7A5-34A7-4AB0-A34F-A4DF2002FA98}" type="slidenum">
              <a:rPr lang="en-US">
                <a:solidFill>
                  <a:prstClr val="black">
                    <a:tint val="75000"/>
                  </a:prstClr>
                </a:solidFill>
                <a:latin typeface="Arial"/>
              </a:rPr>
              <a:pPr defTabSz="914377"/>
              <a:t>38</a:t>
            </a:fld>
            <a:endParaRPr lang="en-US" dirty="0">
              <a:solidFill>
                <a:prstClr val="black">
                  <a:tint val="75000"/>
                </a:prstClr>
              </a:solidFill>
              <a:latin typeface="Arial"/>
            </a:endParaRPr>
          </a:p>
        </p:txBody>
      </p:sp>
      <p:graphicFrame>
        <p:nvGraphicFramePr>
          <p:cNvPr id="6" name="Table 6">
            <a:extLst>
              <a:ext uri="{FF2B5EF4-FFF2-40B4-BE49-F238E27FC236}">
                <a16:creationId xmlns:a16="http://schemas.microsoft.com/office/drawing/2014/main" id="{337FBFF5-73DA-2088-FE64-9F0A3DB842CC}"/>
              </a:ext>
            </a:extLst>
          </p:cNvPr>
          <p:cNvGraphicFramePr>
            <a:graphicFrameLocks noGrp="1"/>
          </p:cNvGraphicFramePr>
          <p:nvPr>
            <p:extLst>
              <p:ext uri="{D42A27DB-BD31-4B8C-83A1-F6EECF244321}">
                <p14:modId xmlns:p14="http://schemas.microsoft.com/office/powerpoint/2010/main" val="995398757"/>
              </p:ext>
            </p:extLst>
          </p:nvPr>
        </p:nvGraphicFramePr>
        <p:xfrm>
          <a:off x="1066800" y="2519877"/>
          <a:ext cx="9829800" cy="3556000"/>
        </p:xfrm>
        <a:graphic>
          <a:graphicData uri="http://schemas.openxmlformats.org/drawingml/2006/table">
            <a:tbl>
              <a:tblPr firstRow="1" bandRow="1">
                <a:tableStyleId>{5C22544A-7EE6-4342-B048-85BDC9FD1C3A}</a:tableStyleId>
              </a:tblPr>
              <a:tblGrid>
                <a:gridCol w="1725843">
                  <a:extLst>
                    <a:ext uri="{9D8B030D-6E8A-4147-A177-3AD203B41FA5}">
                      <a16:colId xmlns:a16="http://schemas.microsoft.com/office/drawing/2014/main" val="1315280077"/>
                    </a:ext>
                  </a:extLst>
                </a:gridCol>
                <a:gridCol w="2851392">
                  <a:extLst>
                    <a:ext uri="{9D8B030D-6E8A-4147-A177-3AD203B41FA5}">
                      <a16:colId xmlns:a16="http://schemas.microsoft.com/office/drawing/2014/main" val="2022270025"/>
                    </a:ext>
                  </a:extLst>
                </a:gridCol>
                <a:gridCol w="5252565">
                  <a:extLst>
                    <a:ext uri="{9D8B030D-6E8A-4147-A177-3AD203B41FA5}">
                      <a16:colId xmlns:a16="http://schemas.microsoft.com/office/drawing/2014/main" val="1384656938"/>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300" dirty="0"/>
                    </a:p>
                  </a:txBody>
                  <a:tcPr/>
                </a:tc>
                <a:tc>
                  <a:txBody>
                    <a:bodyPr/>
                    <a:lstStyle/>
                    <a:p>
                      <a:r>
                        <a:rPr lang="en-US" sz="1300" dirty="0"/>
                        <a:t>Comparisons</a:t>
                      </a:r>
                    </a:p>
                  </a:txBody>
                  <a:tcPr/>
                </a:tc>
                <a:tc>
                  <a:txBody>
                    <a:bodyPr/>
                    <a:lstStyle/>
                    <a:p>
                      <a:r>
                        <a:rPr lang="en-US" sz="1300" dirty="0"/>
                        <a:t>Outcomes</a:t>
                      </a:r>
                    </a:p>
                  </a:txBody>
                  <a:tcPr/>
                </a:tc>
                <a:extLst>
                  <a:ext uri="{0D108BD9-81ED-4DB2-BD59-A6C34878D82A}">
                    <a16:rowId xmlns:a16="http://schemas.microsoft.com/office/drawing/2014/main" val="3214779268"/>
                  </a:ext>
                </a:extLst>
              </a:tr>
              <a:tr h="370840">
                <a:tc rowSpan="2">
                  <a:txBody>
                    <a:bodyPr/>
                    <a:lstStyle/>
                    <a:p>
                      <a:r>
                        <a:rPr lang="en-US" sz="1300" dirty="0"/>
                        <a:t>Cornerstone treatments</a:t>
                      </a:r>
                    </a:p>
                  </a:txBody>
                  <a:tcPr/>
                </a:tc>
                <a:tc>
                  <a:txBody>
                    <a:bodyPr/>
                    <a:lstStyle/>
                    <a:p>
                      <a:r>
                        <a:rPr lang="en-US" sz="1600" dirty="0"/>
                        <a:t>Triptans versus placebo</a:t>
                      </a:r>
                    </a:p>
                  </a:txBody>
                  <a:tcPr/>
                </a:tc>
                <a:tc>
                  <a:txBody>
                    <a:bodyPr/>
                    <a:lstStyle/>
                    <a:p>
                      <a:r>
                        <a:rPr lang="en-US" sz="1300" dirty="0"/>
                        <a:t>Improved pain outcome (high SOE)</a:t>
                      </a:r>
                    </a:p>
                  </a:txBody>
                  <a:tcPr/>
                </a:tc>
                <a:extLst>
                  <a:ext uri="{0D108BD9-81ED-4DB2-BD59-A6C34878D82A}">
                    <a16:rowId xmlns:a16="http://schemas.microsoft.com/office/drawing/2014/main" val="4062183722"/>
                  </a:ext>
                </a:extLst>
              </a:tr>
              <a:tr h="370840">
                <a:tc vMerge="1">
                  <a:txBody>
                    <a:bodyPr/>
                    <a:lstStyle/>
                    <a:p>
                      <a:endParaRPr lang="en-US" dirty="0"/>
                    </a:p>
                  </a:txBody>
                  <a:tcPr/>
                </a:tc>
                <a:tc>
                  <a:txBody>
                    <a:bodyPr/>
                    <a:lstStyle/>
                    <a:p>
                      <a:r>
                        <a:rPr lang="en-US" sz="1600" dirty="0"/>
                        <a:t>NSAIDs versus placebo</a:t>
                      </a:r>
                    </a:p>
                  </a:txBody>
                  <a:tcPr/>
                </a:tc>
                <a:tc>
                  <a:txBody>
                    <a:bodyPr/>
                    <a:lstStyle/>
                    <a:p>
                      <a:r>
                        <a:rPr lang="en-US" sz="1300" dirty="0"/>
                        <a:t>Improved pain outcome (moderate SOE)</a:t>
                      </a:r>
                    </a:p>
                  </a:txBody>
                  <a:tcPr/>
                </a:tc>
                <a:extLst>
                  <a:ext uri="{0D108BD9-81ED-4DB2-BD59-A6C34878D82A}">
                    <a16:rowId xmlns:a16="http://schemas.microsoft.com/office/drawing/2014/main" val="2462563663"/>
                  </a:ext>
                </a:extLst>
              </a:tr>
              <a:tr h="66040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Established treatments</a:t>
                      </a:r>
                    </a:p>
                    <a:p>
                      <a:endParaRPr lang="en-US" sz="1300" dirty="0"/>
                    </a:p>
                  </a:txBody>
                  <a:tcPr/>
                </a:tc>
                <a:tc>
                  <a:txBody>
                    <a:bodyPr/>
                    <a:lstStyle/>
                    <a:p>
                      <a:r>
                        <a:rPr lang="en-US" sz="1600" kern="1200" dirty="0">
                          <a:solidFill>
                            <a:schemeClr val="dk1"/>
                          </a:solidFill>
                          <a:effectLst/>
                          <a:latin typeface="+mn-lt"/>
                          <a:ea typeface="+mn-ea"/>
                          <a:cs typeface="+mn-cs"/>
                        </a:rPr>
                        <a:t>Dihydroergotamine versus placebo</a:t>
                      </a:r>
                      <a:endParaRPr lang="en-US" sz="1600" dirty="0"/>
                    </a:p>
                  </a:txBody>
                  <a:tcPr/>
                </a:tc>
                <a:tc>
                  <a:txBody>
                    <a:bodyPr/>
                    <a:lstStyle/>
                    <a:p>
                      <a:r>
                        <a:rPr lang="en-US" sz="1300" dirty="0"/>
                        <a:t>Improved pain and function (moderate to high SOE)</a:t>
                      </a:r>
                    </a:p>
                  </a:txBody>
                  <a:tcPr/>
                </a:tc>
                <a:extLst>
                  <a:ext uri="{0D108BD9-81ED-4DB2-BD59-A6C34878D82A}">
                    <a16:rowId xmlns:a16="http://schemas.microsoft.com/office/drawing/2014/main" val="1709263837"/>
                  </a:ext>
                </a:extLst>
              </a:tr>
              <a:tr h="660400">
                <a:tc vMerge="1">
                  <a:txBody>
                    <a:bodyPr/>
                    <a:lstStyle/>
                    <a:p>
                      <a:endParaRPr lang="en-US" dirty="0"/>
                    </a:p>
                  </a:txBody>
                  <a:tcPr/>
                </a:tc>
                <a:tc>
                  <a:txBody>
                    <a:bodyPr/>
                    <a:lstStyle/>
                    <a:p>
                      <a:r>
                        <a:rPr lang="en-US" sz="1600" kern="1200" dirty="0">
                          <a:solidFill>
                            <a:schemeClr val="dk1"/>
                          </a:solidFill>
                          <a:effectLst/>
                          <a:latin typeface="+mn-lt"/>
                          <a:ea typeface="+mn-ea"/>
                          <a:cs typeface="+mn-cs"/>
                        </a:rPr>
                        <a:t>Ergotamine + caffeine versus placebo</a:t>
                      </a:r>
                      <a:endParaRPr lang="en-US" sz="1600" dirty="0"/>
                    </a:p>
                  </a:txBody>
                  <a:tcPr/>
                </a:tc>
                <a:tc>
                  <a:txBody>
                    <a:bodyPr/>
                    <a:lstStyle/>
                    <a:p>
                      <a:r>
                        <a:rPr lang="en-US" sz="1300" dirty="0"/>
                        <a:t>Improved pain outcome (moderate SOE)</a:t>
                      </a:r>
                    </a:p>
                  </a:txBody>
                  <a:tcPr/>
                </a:tc>
                <a:extLst>
                  <a:ext uri="{0D108BD9-81ED-4DB2-BD59-A6C34878D82A}">
                    <a16:rowId xmlns:a16="http://schemas.microsoft.com/office/drawing/2014/main" val="180106711"/>
                  </a:ext>
                </a:extLst>
              </a:tr>
              <a:tr h="375920">
                <a:tc vMerge="1">
                  <a:txBody>
                    <a:bodyPr/>
                    <a:lstStyle/>
                    <a:p>
                      <a:endParaRPr lang="en-US" dirty="0"/>
                    </a:p>
                  </a:txBody>
                  <a:tcPr/>
                </a:tc>
                <a:tc>
                  <a:txBody>
                    <a:bodyPr/>
                    <a:lstStyle/>
                    <a:p>
                      <a:r>
                        <a:rPr lang="en-US" sz="1600" kern="1200" dirty="0">
                          <a:solidFill>
                            <a:schemeClr val="dk1"/>
                          </a:solidFill>
                          <a:effectLst/>
                          <a:latin typeface="+mn-lt"/>
                          <a:ea typeface="+mn-ea"/>
                          <a:cs typeface="+mn-cs"/>
                        </a:rPr>
                        <a:t>Antiemetics versus placebo</a:t>
                      </a:r>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Improved pain outcome (low SOE)</a:t>
                      </a:r>
                    </a:p>
                  </a:txBody>
                  <a:tcPr/>
                </a:tc>
                <a:extLst>
                  <a:ext uri="{0D108BD9-81ED-4DB2-BD59-A6C34878D82A}">
                    <a16:rowId xmlns:a16="http://schemas.microsoft.com/office/drawing/2014/main" val="4174259561"/>
                  </a:ext>
                </a:extLst>
              </a:tr>
              <a:tr h="370840">
                <a:tc rowSpan="2">
                  <a:txBody>
                    <a:bodyPr/>
                    <a:lstStyle/>
                    <a:p>
                      <a:r>
                        <a:rPr lang="en-US" sz="1300" dirty="0"/>
                        <a:t>New treatments</a:t>
                      </a:r>
                    </a:p>
                  </a:txBody>
                  <a:tcPr/>
                </a:tc>
                <a:tc>
                  <a:txBody>
                    <a:bodyPr/>
                    <a:lstStyle/>
                    <a:p>
                      <a:r>
                        <a:rPr lang="en-US" sz="1600" dirty="0"/>
                        <a:t>CGRP versus placebo</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Improved pain outcome (moderate to high SOE)</a:t>
                      </a:r>
                    </a:p>
                  </a:txBody>
                  <a:tcPr/>
                </a:tc>
                <a:extLst>
                  <a:ext uri="{0D108BD9-81ED-4DB2-BD59-A6C34878D82A}">
                    <a16:rowId xmlns:a16="http://schemas.microsoft.com/office/drawing/2014/main" val="3350308373"/>
                  </a:ext>
                </a:extLst>
              </a:tr>
              <a:tr h="375920">
                <a:tc vMerge="1">
                  <a:txBody>
                    <a:bodyPr/>
                    <a:lstStyle/>
                    <a:p>
                      <a:endParaRPr lang="en-US" dirty="0"/>
                    </a:p>
                  </a:txBody>
                  <a:tcPr/>
                </a:tc>
                <a:tc>
                  <a:txBody>
                    <a:bodyPr/>
                    <a:lstStyle/>
                    <a:p>
                      <a:r>
                        <a:rPr lang="en-US" sz="1600" kern="1200" dirty="0">
                          <a:solidFill>
                            <a:schemeClr val="dk1"/>
                          </a:solidFill>
                          <a:effectLst/>
                          <a:latin typeface="+mn-lt"/>
                          <a:ea typeface="+mn-ea"/>
                          <a:cs typeface="+mn-cs"/>
                        </a:rPr>
                        <a:t>Lasmiditan versus placebo</a:t>
                      </a:r>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Improved pain and function (moderate to high SOE)</a:t>
                      </a:r>
                    </a:p>
                  </a:txBody>
                  <a:tcPr/>
                </a:tc>
                <a:extLst>
                  <a:ext uri="{0D108BD9-81ED-4DB2-BD59-A6C34878D82A}">
                    <a16:rowId xmlns:a16="http://schemas.microsoft.com/office/drawing/2014/main" val="261040671"/>
                  </a:ext>
                </a:extLst>
              </a:tr>
            </a:tbl>
          </a:graphicData>
        </a:graphic>
      </p:graphicFrame>
    </p:spTree>
    <p:extLst>
      <p:ext uri="{BB962C8B-B14F-4D97-AF65-F5344CB8AC3E}">
        <p14:creationId xmlns:p14="http://schemas.microsoft.com/office/powerpoint/2010/main" val="1818124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B16AF-B80B-F356-C2C5-D616915C03C1}"/>
              </a:ext>
            </a:extLst>
          </p:cNvPr>
          <p:cNvSpPr>
            <a:spLocks noGrp="1"/>
          </p:cNvSpPr>
          <p:nvPr>
            <p:ph type="title"/>
          </p:nvPr>
        </p:nvSpPr>
        <p:spPr/>
        <p:txBody>
          <a:bodyPr>
            <a:normAutofit fontScale="90000"/>
          </a:bodyPr>
          <a:lstStyle/>
          <a:p>
            <a:r>
              <a:rPr lang="en-US" dirty="0"/>
              <a:t>Key Question 3: Nonpharmacologic Therapy</a:t>
            </a:r>
          </a:p>
        </p:txBody>
      </p:sp>
      <p:sp>
        <p:nvSpPr>
          <p:cNvPr id="3" name="Content Placeholder 2">
            <a:extLst>
              <a:ext uri="{FF2B5EF4-FFF2-40B4-BE49-F238E27FC236}">
                <a16:creationId xmlns:a16="http://schemas.microsoft.com/office/drawing/2014/main" id="{07742D08-AF08-163A-EBA9-0A3253A46359}"/>
              </a:ext>
            </a:extLst>
          </p:cNvPr>
          <p:cNvSpPr>
            <a:spLocks noGrp="1"/>
          </p:cNvSpPr>
          <p:nvPr>
            <p:ph idx="1"/>
          </p:nvPr>
        </p:nvSpPr>
        <p:spPr/>
        <p:txBody>
          <a:bodyPr>
            <a:normAutofit/>
          </a:bodyPr>
          <a:lstStyle/>
          <a:p>
            <a:r>
              <a:rPr lang="en-US" dirty="0"/>
              <a:t>19 RCTs and 1 comparative observational study</a:t>
            </a:r>
          </a:p>
          <a:p>
            <a:r>
              <a:rPr lang="en-US" dirty="0"/>
              <a:t>Only studied in one or a few small trials </a:t>
            </a:r>
          </a:p>
          <a:p>
            <a:r>
              <a:rPr lang="en-US" dirty="0"/>
              <a:t>Compared with placebo</a:t>
            </a:r>
          </a:p>
          <a:p>
            <a:pPr lvl="1"/>
            <a:r>
              <a:rPr lang="en-US" dirty="0"/>
              <a:t>Nonpharmacological acute treatments of migraine with improved pain outcomes</a:t>
            </a:r>
          </a:p>
          <a:p>
            <a:pPr lvl="2"/>
            <a:r>
              <a:rPr lang="en-US" dirty="0"/>
              <a:t>Acupuncture, chamomile oil, external trigeminal nerve stimulation, eye movement desensitization reprocessing, remote electrical neuromodulation (low/moderate SOE)</a:t>
            </a:r>
          </a:p>
          <a:p>
            <a:endParaRPr lang="en-US" dirty="0"/>
          </a:p>
        </p:txBody>
      </p:sp>
      <p:sp>
        <p:nvSpPr>
          <p:cNvPr id="4" name="Slide Number Placeholder 3">
            <a:extLst>
              <a:ext uri="{FF2B5EF4-FFF2-40B4-BE49-F238E27FC236}">
                <a16:creationId xmlns:a16="http://schemas.microsoft.com/office/drawing/2014/main" id="{A18AD6AA-B5D2-224C-924E-D3FF16E19AB6}"/>
              </a:ext>
            </a:extLst>
          </p:cNvPr>
          <p:cNvSpPr>
            <a:spLocks noGrp="1"/>
          </p:cNvSpPr>
          <p:nvPr>
            <p:ph type="sldNum" sz="quarter" idx="10"/>
          </p:nvPr>
        </p:nvSpPr>
        <p:spPr/>
        <p:txBody>
          <a:bodyPr/>
          <a:lstStyle/>
          <a:p>
            <a:pPr defTabSz="914377"/>
            <a:fld id="{85F5B7A5-34A7-4AB0-A34F-A4DF2002FA98}" type="slidenum">
              <a:rPr lang="en-US">
                <a:solidFill>
                  <a:prstClr val="black">
                    <a:tint val="75000"/>
                  </a:prstClr>
                </a:solidFill>
                <a:latin typeface="Arial"/>
              </a:rPr>
              <a:pPr defTabSz="914377"/>
              <a:t>39</a:t>
            </a:fld>
            <a:endParaRPr lang="en-US" dirty="0">
              <a:solidFill>
                <a:prstClr val="black">
                  <a:tint val="75000"/>
                </a:prstClr>
              </a:solidFill>
              <a:latin typeface="Arial"/>
            </a:endParaRPr>
          </a:p>
        </p:txBody>
      </p:sp>
    </p:spTree>
    <p:extLst>
      <p:ext uri="{BB962C8B-B14F-4D97-AF65-F5344CB8AC3E}">
        <p14:creationId xmlns:p14="http://schemas.microsoft.com/office/powerpoint/2010/main" val="3790919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C1E67D8-9986-5048-6709-E8B2BB9F5F02}"/>
              </a:ext>
            </a:extLst>
          </p:cNvPr>
          <p:cNvSpPr>
            <a:spLocks noGrp="1"/>
          </p:cNvSpPr>
          <p:nvPr>
            <p:ph type="title"/>
          </p:nvPr>
        </p:nvSpPr>
        <p:spPr/>
        <p:txBody>
          <a:bodyPr/>
          <a:lstStyle/>
          <a:p>
            <a:r>
              <a:rPr lang="en-US" dirty="0"/>
              <a:t>Continuing Medical Education Credit</a:t>
            </a:r>
          </a:p>
        </p:txBody>
      </p:sp>
      <p:sp>
        <p:nvSpPr>
          <p:cNvPr id="5" name="TextBox 4">
            <a:extLst>
              <a:ext uri="{FF2B5EF4-FFF2-40B4-BE49-F238E27FC236}">
                <a16:creationId xmlns:a16="http://schemas.microsoft.com/office/drawing/2014/main" id="{F5ACEEC5-EDE9-577F-72FA-469B64600C1B}"/>
              </a:ext>
            </a:extLst>
          </p:cNvPr>
          <p:cNvSpPr txBox="1"/>
          <p:nvPr/>
        </p:nvSpPr>
        <p:spPr>
          <a:xfrm>
            <a:off x="417861" y="1266281"/>
            <a:ext cx="11244700" cy="914399"/>
          </a:xfrm>
          <a:prstGeom prst="rect">
            <a:avLst/>
          </a:prstGeom>
          <a:noFill/>
        </p:spPr>
        <p:txBody>
          <a:bodyPr wrap="square" rtlCol="0">
            <a:noAutofit/>
          </a:bodyPr>
          <a:lstStyle/>
          <a:p>
            <a:pPr defTabSz="544148"/>
            <a:r>
              <a:rPr lang="en-US" sz="1600" dirty="0">
                <a:solidFill>
                  <a:srgbClr val="7C8185">
                    <a:lumMod val="50000"/>
                  </a:srgbClr>
                </a:solidFill>
                <a:latin typeface="Arial" panose="020B0604020202020204" pitchFamily="34" charset="0"/>
                <a:cs typeface="Arial" panose="020B0604020202020204" pitchFamily="34" charset="0"/>
              </a:rPr>
              <a:t>This activity has been planned and implemented in accordance with the accreditation requirements and policies of the Accreditation Council for Continuing Medical Education (ACCME) through the joint </a:t>
            </a:r>
            <a:r>
              <a:rPr lang="en-US" sz="1600" dirty="0" err="1">
                <a:solidFill>
                  <a:srgbClr val="7C8185">
                    <a:lumMod val="50000"/>
                  </a:srgbClr>
                </a:solidFill>
                <a:latin typeface="Arial" panose="020B0604020202020204" pitchFamily="34" charset="0"/>
                <a:cs typeface="Arial" panose="020B0604020202020204" pitchFamily="34" charset="0"/>
              </a:rPr>
              <a:t>providership</a:t>
            </a:r>
            <a:r>
              <a:rPr lang="en-US" sz="1600" dirty="0">
                <a:solidFill>
                  <a:srgbClr val="7C8185">
                    <a:lumMod val="50000"/>
                  </a:srgbClr>
                </a:solidFill>
                <a:latin typeface="Arial" panose="020B0604020202020204" pitchFamily="34" charset="0"/>
                <a:cs typeface="Arial" panose="020B0604020202020204" pitchFamily="34" charset="0"/>
              </a:rPr>
              <a:t> of OHSU School of Medicine and the Agency for Healthcare Research &amp; Quality (AHRQ). OHSU School of Medicine designates this live activity for a </a:t>
            </a:r>
            <a:r>
              <a:rPr lang="en-US" sz="1600" b="1" dirty="0">
                <a:solidFill>
                  <a:srgbClr val="7C8185">
                    <a:lumMod val="50000"/>
                  </a:srgbClr>
                </a:solidFill>
                <a:latin typeface="Arial" panose="020B0604020202020204" pitchFamily="34" charset="0"/>
                <a:cs typeface="Arial" panose="020B0604020202020204" pitchFamily="34" charset="0"/>
              </a:rPr>
              <a:t>maximum of 2.0 AMA PRA Category 1 Credits™</a:t>
            </a:r>
            <a:r>
              <a:rPr lang="en-US" sz="1600" dirty="0">
                <a:solidFill>
                  <a:srgbClr val="7C8185">
                    <a:lumMod val="50000"/>
                  </a:srgbClr>
                </a:solidFill>
                <a:latin typeface="Arial" panose="020B0604020202020204" pitchFamily="34" charset="0"/>
                <a:cs typeface="Arial" panose="020B0604020202020204" pitchFamily="34" charset="0"/>
              </a:rPr>
              <a:t>. Physicians should claim only the credit commensurate with the extent of their participation in the activity. In order to receive CME Credit, please complete the evaluation survey distributed at the end of the meeting. </a:t>
            </a:r>
          </a:p>
        </p:txBody>
      </p:sp>
      <p:graphicFrame>
        <p:nvGraphicFramePr>
          <p:cNvPr id="7" name="Table 6">
            <a:extLst>
              <a:ext uri="{FF2B5EF4-FFF2-40B4-BE49-F238E27FC236}">
                <a16:creationId xmlns:a16="http://schemas.microsoft.com/office/drawing/2014/main" id="{B2441947-9DE0-F101-E22C-4BA9DD2E7662}"/>
              </a:ext>
            </a:extLst>
          </p:cNvPr>
          <p:cNvGraphicFramePr>
            <a:graphicFrameLocks noGrp="1"/>
          </p:cNvGraphicFramePr>
          <p:nvPr>
            <p:extLst>
              <p:ext uri="{D42A27DB-BD31-4B8C-83A1-F6EECF244321}">
                <p14:modId xmlns:p14="http://schemas.microsoft.com/office/powerpoint/2010/main" val="1861127853"/>
              </p:ext>
            </p:extLst>
          </p:nvPr>
        </p:nvGraphicFramePr>
        <p:xfrm>
          <a:off x="522356" y="5081124"/>
          <a:ext cx="6874166" cy="1740728"/>
        </p:xfrm>
        <a:graphic>
          <a:graphicData uri="http://schemas.openxmlformats.org/drawingml/2006/table">
            <a:tbl>
              <a:tblPr firstRow="1" firstCol="1" bandRow="1"/>
              <a:tblGrid>
                <a:gridCol w="3174459">
                  <a:extLst>
                    <a:ext uri="{9D8B030D-6E8A-4147-A177-3AD203B41FA5}">
                      <a16:colId xmlns:a16="http://schemas.microsoft.com/office/drawing/2014/main" val="1347489152"/>
                    </a:ext>
                  </a:extLst>
                </a:gridCol>
                <a:gridCol w="2096655">
                  <a:extLst>
                    <a:ext uri="{9D8B030D-6E8A-4147-A177-3AD203B41FA5}">
                      <a16:colId xmlns:a16="http://schemas.microsoft.com/office/drawing/2014/main" val="1923419266"/>
                    </a:ext>
                  </a:extLst>
                </a:gridCol>
                <a:gridCol w="1603052">
                  <a:extLst>
                    <a:ext uri="{9D8B030D-6E8A-4147-A177-3AD203B41FA5}">
                      <a16:colId xmlns:a16="http://schemas.microsoft.com/office/drawing/2014/main" val="4051100239"/>
                    </a:ext>
                  </a:extLst>
                </a:gridCol>
              </a:tblGrid>
              <a:tr h="247460">
                <a:tc>
                  <a:txBody>
                    <a:bodyPr/>
                    <a:lstStyle>
                      <a:lvl1pPr marL="0" algn="l" defTabSz="408240" rtl="0" eaLnBrk="1" latinLnBrk="0" hangingPunct="1">
                        <a:defRPr sz="1613" b="1" kern="1200">
                          <a:solidFill>
                            <a:schemeClr val="lt1"/>
                          </a:solidFill>
                          <a:latin typeface="Arial"/>
                        </a:defRPr>
                      </a:lvl1pPr>
                      <a:lvl2pPr marL="408240" algn="l" defTabSz="408240" rtl="0" eaLnBrk="1" latinLnBrk="0" hangingPunct="1">
                        <a:defRPr sz="1613" b="1" kern="1200">
                          <a:solidFill>
                            <a:schemeClr val="lt1"/>
                          </a:solidFill>
                          <a:latin typeface="Arial"/>
                        </a:defRPr>
                      </a:lvl2pPr>
                      <a:lvl3pPr marL="816479" algn="l" defTabSz="408240" rtl="0" eaLnBrk="1" latinLnBrk="0" hangingPunct="1">
                        <a:defRPr sz="1613" b="1" kern="1200">
                          <a:solidFill>
                            <a:schemeClr val="lt1"/>
                          </a:solidFill>
                          <a:latin typeface="Arial"/>
                        </a:defRPr>
                      </a:lvl3pPr>
                      <a:lvl4pPr marL="1224719" algn="l" defTabSz="408240" rtl="0" eaLnBrk="1" latinLnBrk="0" hangingPunct="1">
                        <a:defRPr sz="1613" b="1" kern="1200">
                          <a:solidFill>
                            <a:schemeClr val="lt1"/>
                          </a:solidFill>
                          <a:latin typeface="Arial"/>
                        </a:defRPr>
                      </a:lvl4pPr>
                      <a:lvl5pPr marL="1632959" algn="l" defTabSz="408240" rtl="0" eaLnBrk="1" latinLnBrk="0" hangingPunct="1">
                        <a:defRPr sz="1613" b="1" kern="1200">
                          <a:solidFill>
                            <a:schemeClr val="lt1"/>
                          </a:solidFill>
                          <a:latin typeface="Arial"/>
                        </a:defRPr>
                      </a:lvl5pPr>
                      <a:lvl6pPr marL="2041198" algn="l" defTabSz="408240" rtl="0" eaLnBrk="1" latinLnBrk="0" hangingPunct="1">
                        <a:defRPr sz="1613" b="1" kern="1200">
                          <a:solidFill>
                            <a:schemeClr val="lt1"/>
                          </a:solidFill>
                          <a:latin typeface="Arial"/>
                        </a:defRPr>
                      </a:lvl6pPr>
                      <a:lvl7pPr marL="2449438" algn="l" defTabSz="408240" rtl="0" eaLnBrk="1" latinLnBrk="0" hangingPunct="1">
                        <a:defRPr sz="1613" b="1" kern="1200">
                          <a:solidFill>
                            <a:schemeClr val="lt1"/>
                          </a:solidFill>
                          <a:latin typeface="Arial"/>
                        </a:defRPr>
                      </a:lvl7pPr>
                      <a:lvl8pPr marL="2857677" algn="l" defTabSz="408240" rtl="0" eaLnBrk="1" latinLnBrk="0" hangingPunct="1">
                        <a:defRPr sz="1613" b="1" kern="1200">
                          <a:solidFill>
                            <a:schemeClr val="lt1"/>
                          </a:solidFill>
                          <a:latin typeface="Arial"/>
                        </a:defRPr>
                      </a:lvl8pPr>
                      <a:lvl9pPr marL="3265917" algn="l" defTabSz="408240" rtl="0" eaLnBrk="1" latinLnBrk="0" hangingPunct="1">
                        <a:defRPr sz="1613" b="1" kern="1200">
                          <a:solidFill>
                            <a:schemeClr val="lt1"/>
                          </a:solidFill>
                          <a:latin typeface="Arial"/>
                        </a:defRPr>
                      </a:lvl9pPr>
                    </a:lstStyle>
                    <a:p>
                      <a:pPr marL="0" marR="0">
                        <a:lnSpc>
                          <a:spcPct val="115000"/>
                        </a:lnSpc>
                        <a:spcBef>
                          <a:spcPts val="0"/>
                        </a:spcBef>
                        <a:spcAft>
                          <a:spcPts val="0"/>
                        </a:spcAft>
                      </a:pPr>
                      <a:r>
                        <a:rPr lang="en-US" sz="1500" dirty="0">
                          <a:effectLst/>
                          <a:latin typeface="+mj-lt"/>
                        </a:rPr>
                        <a:t>Name</a:t>
                      </a:r>
                      <a:endParaRPr lang="en-US" sz="1500" dirty="0">
                        <a:effectLst/>
                        <a:latin typeface="+mj-lt"/>
                        <a:ea typeface="Times New Roman" panose="02020603050405020304" pitchFamily="18" charset="0"/>
                        <a:cs typeface="Arial" panose="020B0604020202020204" pitchFamily="34" charset="0"/>
                      </a:endParaRPr>
                    </a:p>
                  </a:txBody>
                  <a:tcPr marT="0" marB="0">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pPr marL="0" marR="0">
                        <a:lnSpc>
                          <a:spcPct val="115000"/>
                        </a:lnSpc>
                        <a:spcBef>
                          <a:spcPts val="0"/>
                        </a:spcBef>
                        <a:spcAft>
                          <a:spcPts val="0"/>
                        </a:spcAft>
                      </a:pPr>
                      <a:r>
                        <a:rPr lang="en-US" sz="1500">
                          <a:effectLst/>
                          <a:latin typeface="+mj-lt"/>
                        </a:rPr>
                        <a:t>Disclosure</a:t>
                      </a:r>
                      <a:endParaRPr lang="en-US" sz="1500">
                        <a:effectLst/>
                        <a:latin typeface="+mj-lt"/>
                        <a:ea typeface="Times New Roman" panose="02020603050405020304" pitchFamily="18" charset="0"/>
                        <a:cs typeface="Arial" panose="020B0604020202020204" pitchFamily="34" charset="0"/>
                      </a:endParaRPr>
                    </a:p>
                  </a:txBody>
                  <a:tcPr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r>
                        <a:rPr lang="en-US" sz="1500" dirty="0">
                          <a:effectLst/>
                          <a:latin typeface="+mj-lt"/>
                        </a:rPr>
                        <a:t>Role/Received </a:t>
                      </a:r>
                      <a:endParaRPr lang="en-US" sz="1500" dirty="0">
                        <a:latin typeface="+mj-lt"/>
                      </a:endParaRPr>
                    </a:p>
                  </a:txBody>
                  <a:tcPr marT="0" marB="0">
                    <a:lnL w="127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extLst>
                  <a:ext uri="{0D108BD9-81ED-4DB2-BD59-A6C34878D82A}">
                    <a16:rowId xmlns:a16="http://schemas.microsoft.com/office/drawing/2014/main" val="1406214404"/>
                  </a:ext>
                </a:extLst>
              </a:tr>
              <a:tr h="247460">
                <a:tc>
                  <a:txBody>
                    <a:bodyPr/>
                    <a:lstStyle>
                      <a:lvl1pPr marL="0" algn="l" defTabSz="408240" rtl="0" eaLnBrk="1" latinLnBrk="0" hangingPunct="1">
                        <a:defRPr sz="1613" b="1" kern="1200">
                          <a:solidFill>
                            <a:schemeClr val="lt1"/>
                          </a:solidFill>
                          <a:latin typeface="Arial"/>
                        </a:defRPr>
                      </a:lvl1pPr>
                      <a:lvl2pPr marL="408240" algn="l" defTabSz="408240" rtl="0" eaLnBrk="1" latinLnBrk="0" hangingPunct="1">
                        <a:defRPr sz="1613" b="1" kern="1200">
                          <a:solidFill>
                            <a:schemeClr val="lt1"/>
                          </a:solidFill>
                          <a:latin typeface="Arial"/>
                        </a:defRPr>
                      </a:lvl2pPr>
                      <a:lvl3pPr marL="816479" algn="l" defTabSz="408240" rtl="0" eaLnBrk="1" latinLnBrk="0" hangingPunct="1">
                        <a:defRPr sz="1613" b="1" kern="1200">
                          <a:solidFill>
                            <a:schemeClr val="lt1"/>
                          </a:solidFill>
                          <a:latin typeface="Arial"/>
                        </a:defRPr>
                      </a:lvl3pPr>
                      <a:lvl4pPr marL="1224719" algn="l" defTabSz="408240" rtl="0" eaLnBrk="1" latinLnBrk="0" hangingPunct="1">
                        <a:defRPr sz="1613" b="1" kern="1200">
                          <a:solidFill>
                            <a:schemeClr val="lt1"/>
                          </a:solidFill>
                          <a:latin typeface="Arial"/>
                        </a:defRPr>
                      </a:lvl4pPr>
                      <a:lvl5pPr marL="1632959" algn="l" defTabSz="408240" rtl="0" eaLnBrk="1" latinLnBrk="0" hangingPunct="1">
                        <a:defRPr sz="1613" b="1" kern="1200">
                          <a:solidFill>
                            <a:schemeClr val="lt1"/>
                          </a:solidFill>
                          <a:latin typeface="Arial"/>
                        </a:defRPr>
                      </a:lvl5pPr>
                      <a:lvl6pPr marL="2041198" algn="l" defTabSz="408240" rtl="0" eaLnBrk="1" latinLnBrk="0" hangingPunct="1">
                        <a:defRPr sz="1613" b="1" kern="1200">
                          <a:solidFill>
                            <a:schemeClr val="lt1"/>
                          </a:solidFill>
                          <a:latin typeface="Arial"/>
                        </a:defRPr>
                      </a:lvl6pPr>
                      <a:lvl7pPr marL="2449438" algn="l" defTabSz="408240" rtl="0" eaLnBrk="1" latinLnBrk="0" hangingPunct="1">
                        <a:defRPr sz="1613" b="1" kern="1200">
                          <a:solidFill>
                            <a:schemeClr val="lt1"/>
                          </a:solidFill>
                          <a:latin typeface="Arial"/>
                        </a:defRPr>
                      </a:lvl7pPr>
                      <a:lvl8pPr marL="2857677" algn="l" defTabSz="408240" rtl="0" eaLnBrk="1" latinLnBrk="0" hangingPunct="1">
                        <a:defRPr sz="1613" b="1" kern="1200">
                          <a:solidFill>
                            <a:schemeClr val="lt1"/>
                          </a:solidFill>
                          <a:latin typeface="Arial"/>
                        </a:defRPr>
                      </a:lvl8pPr>
                      <a:lvl9pPr marL="3265917" algn="l" defTabSz="408240" rtl="0" eaLnBrk="1" latinLnBrk="0" hangingPunct="1">
                        <a:defRPr sz="1613" b="1" kern="1200">
                          <a:solidFill>
                            <a:schemeClr val="lt1"/>
                          </a:solidFill>
                          <a:latin typeface="Arial"/>
                        </a:defRPr>
                      </a:lvl9pPr>
                    </a:lstStyle>
                    <a:p>
                      <a:pPr marL="0" marR="0">
                        <a:lnSpc>
                          <a:spcPct val="115000"/>
                        </a:lnSpc>
                        <a:spcBef>
                          <a:spcPts val="0"/>
                        </a:spcBef>
                        <a:spcAft>
                          <a:spcPts val="0"/>
                        </a:spcAft>
                      </a:pPr>
                      <a:r>
                        <a:rPr lang="en-US" sz="1500" dirty="0">
                          <a:effectLst/>
                          <a:latin typeface="+mj-lt"/>
                        </a:rPr>
                        <a:t>Christine Chang, M.D., M.P.H.</a:t>
                      </a:r>
                      <a:endParaRPr lang="en-US" sz="1500" dirty="0">
                        <a:effectLst/>
                        <a:latin typeface="+mj-lt"/>
                        <a:ea typeface="Times New Roman" panose="02020603050405020304" pitchFamily="18" charset="0"/>
                        <a:cs typeface="Arial" panose="020B0604020202020204" pitchFamily="34" charset="0"/>
                      </a:endParaRPr>
                    </a:p>
                  </a:txBody>
                  <a:tcPr marT="0" marB="0" anchor="b">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8064A2"/>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pPr marL="0" marR="0">
                        <a:lnSpc>
                          <a:spcPct val="115000"/>
                        </a:lnSpc>
                        <a:spcBef>
                          <a:spcPts val="0"/>
                        </a:spcBef>
                        <a:spcAft>
                          <a:spcPts val="0"/>
                        </a:spcAft>
                      </a:pPr>
                      <a:r>
                        <a:rPr lang="en-US" sz="1500" dirty="0">
                          <a:effectLst/>
                          <a:latin typeface="+mj-lt"/>
                        </a:rPr>
                        <a:t>Nothing to disclose</a:t>
                      </a:r>
                      <a:endParaRPr lang="en-US" sz="1500" dirty="0">
                        <a:effectLst/>
                        <a:latin typeface="+mj-lt"/>
                        <a:ea typeface="Times New Roman" panose="02020603050405020304" pitchFamily="18" charset="0"/>
                        <a:cs typeface="Arial" panose="020B0604020202020204" pitchFamily="34" charset="0"/>
                      </a:endParaRPr>
                    </a:p>
                  </a:txBody>
                  <a:tcPr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tint val="40000"/>
                      </a:srgbClr>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pPr marL="0" marR="0">
                        <a:lnSpc>
                          <a:spcPct val="115000"/>
                        </a:lnSpc>
                        <a:spcBef>
                          <a:spcPts val="0"/>
                        </a:spcBef>
                        <a:spcAft>
                          <a:spcPts val="0"/>
                        </a:spcAft>
                      </a:pPr>
                      <a:r>
                        <a:rPr lang="en-US" sz="1500" dirty="0">
                          <a:effectLst/>
                          <a:latin typeface="+mj-lt"/>
                        </a:rPr>
                        <a:t> </a:t>
                      </a:r>
                      <a:endParaRPr lang="en-US" sz="1500" dirty="0">
                        <a:effectLst/>
                        <a:latin typeface="+mj-lt"/>
                        <a:ea typeface="Times New Roman" panose="02020603050405020304" pitchFamily="18" charset="0"/>
                        <a:cs typeface="Arial" panose="020B0604020202020204" pitchFamily="34" charset="0"/>
                      </a:endParaRPr>
                    </a:p>
                  </a:txBody>
                  <a:tcPr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extLst>
                  <a:ext uri="{0D108BD9-81ED-4DB2-BD59-A6C34878D82A}">
                    <a16:rowId xmlns:a16="http://schemas.microsoft.com/office/drawing/2014/main" val="3291262582"/>
                  </a:ext>
                </a:extLst>
              </a:tr>
              <a:tr h="492252">
                <a:tc>
                  <a:txBody>
                    <a:bodyPr/>
                    <a:lstStyle/>
                    <a:p>
                      <a:pPr marL="0" marR="0">
                        <a:lnSpc>
                          <a:spcPct val="115000"/>
                        </a:lnSpc>
                        <a:spcBef>
                          <a:spcPts val="0"/>
                        </a:spcBef>
                        <a:spcAft>
                          <a:spcPts val="0"/>
                        </a:spcAft>
                      </a:pPr>
                      <a:r>
                        <a:rPr lang="en-US" sz="1500" b="1" dirty="0">
                          <a:solidFill>
                            <a:schemeClr val="bg1"/>
                          </a:solidFill>
                          <a:effectLst/>
                          <a:latin typeface="+mj-lt"/>
                          <a:ea typeface="Times New Roman" panose="02020603050405020304" pitchFamily="18" charset="0"/>
                          <a:cs typeface="Arial" panose="020B0604020202020204" pitchFamily="34" charset="0"/>
                        </a:rPr>
                        <a:t>Lisa Simpson, M.B., </a:t>
                      </a:r>
                      <a:r>
                        <a:rPr lang="en-US" sz="1500" b="1" dirty="0" err="1">
                          <a:solidFill>
                            <a:schemeClr val="bg1"/>
                          </a:solidFill>
                          <a:effectLst/>
                          <a:latin typeface="+mj-lt"/>
                          <a:ea typeface="Times New Roman" panose="02020603050405020304" pitchFamily="18" charset="0"/>
                          <a:cs typeface="Arial" panose="020B0604020202020204" pitchFamily="34" charset="0"/>
                        </a:rPr>
                        <a:t>B.Ch</a:t>
                      </a:r>
                      <a:r>
                        <a:rPr lang="en-US" sz="1500" b="1" dirty="0">
                          <a:solidFill>
                            <a:schemeClr val="bg1"/>
                          </a:solidFill>
                          <a:effectLst/>
                          <a:latin typeface="+mj-lt"/>
                          <a:ea typeface="Times New Roman" panose="02020603050405020304" pitchFamily="18" charset="0"/>
                          <a:cs typeface="Arial" panose="020B0604020202020204" pitchFamily="34" charset="0"/>
                        </a:rPr>
                        <a:t>., M.P.H., FAAP</a:t>
                      </a:r>
                    </a:p>
                  </a:txBody>
                  <a:tcPr marT="0" marB="0" anchor="b">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pPr marL="0" marR="0">
                        <a:lnSpc>
                          <a:spcPct val="115000"/>
                        </a:lnSpc>
                        <a:spcBef>
                          <a:spcPts val="0"/>
                        </a:spcBef>
                        <a:spcAft>
                          <a:spcPts val="0"/>
                        </a:spcAft>
                      </a:pPr>
                      <a:r>
                        <a:rPr lang="en-US" sz="1500" dirty="0">
                          <a:effectLst/>
                          <a:latin typeface="+mj-lt"/>
                        </a:rPr>
                        <a:t>Nothing to disclose</a:t>
                      </a:r>
                      <a:endParaRPr lang="en-US" sz="1500" dirty="0">
                        <a:effectLst/>
                        <a:latin typeface="+mj-lt"/>
                        <a:ea typeface="Times New Roman" panose="02020603050405020304" pitchFamily="18" charset="0"/>
                        <a:cs typeface="Arial" panose="020B0604020202020204" pitchFamily="34" charset="0"/>
                      </a:endParaRPr>
                    </a:p>
                  </a:txBody>
                  <a:tcPr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tint val="20000"/>
                      </a:srgbClr>
                    </a:solidFill>
                  </a:tcPr>
                </a:tc>
                <a:tc>
                  <a:txBody>
                    <a:bodyPr/>
                    <a:lstStyle/>
                    <a:p>
                      <a:pPr marL="0" marR="0">
                        <a:lnSpc>
                          <a:spcPct val="115000"/>
                        </a:lnSpc>
                        <a:spcBef>
                          <a:spcPts val="0"/>
                        </a:spcBef>
                        <a:spcAft>
                          <a:spcPts val="0"/>
                        </a:spcAft>
                      </a:pPr>
                      <a:endParaRPr lang="en-US" sz="1500" dirty="0">
                        <a:effectLst/>
                        <a:latin typeface="+mj-lt"/>
                        <a:ea typeface="Times New Roman" panose="02020603050405020304" pitchFamily="18" charset="0"/>
                        <a:cs typeface="Arial" panose="020B0604020202020204" pitchFamily="34" charset="0"/>
                      </a:endParaRPr>
                    </a:p>
                  </a:txBody>
                  <a:tcPr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tint val="20000"/>
                      </a:srgbClr>
                    </a:solidFill>
                  </a:tcPr>
                </a:tc>
                <a:extLst>
                  <a:ext uri="{0D108BD9-81ED-4DB2-BD59-A6C34878D82A}">
                    <a16:rowId xmlns:a16="http://schemas.microsoft.com/office/drawing/2014/main" val="3928895719"/>
                  </a:ext>
                </a:extLst>
              </a:tr>
              <a:tr h="247460">
                <a:tc>
                  <a:txBody>
                    <a:bodyPr/>
                    <a:lstStyle>
                      <a:lvl1pPr marL="0" algn="l" defTabSz="408240" rtl="0" eaLnBrk="1" latinLnBrk="0" hangingPunct="1">
                        <a:defRPr sz="1613" b="1" kern="1200">
                          <a:solidFill>
                            <a:schemeClr val="lt1"/>
                          </a:solidFill>
                          <a:latin typeface="Arial"/>
                        </a:defRPr>
                      </a:lvl1pPr>
                      <a:lvl2pPr marL="408240" algn="l" defTabSz="408240" rtl="0" eaLnBrk="1" latinLnBrk="0" hangingPunct="1">
                        <a:defRPr sz="1613" b="1" kern="1200">
                          <a:solidFill>
                            <a:schemeClr val="lt1"/>
                          </a:solidFill>
                          <a:latin typeface="Arial"/>
                        </a:defRPr>
                      </a:lvl2pPr>
                      <a:lvl3pPr marL="816479" algn="l" defTabSz="408240" rtl="0" eaLnBrk="1" latinLnBrk="0" hangingPunct="1">
                        <a:defRPr sz="1613" b="1" kern="1200">
                          <a:solidFill>
                            <a:schemeClr val="lt1"/>
                          </a:solidFill>
                          <a:latin typeface="Arial"/>
                        </a:defRPr>
                      </a:lvl3pPr>
                      <a:lvl4pPr marL="1224719" algn="l" defTabSz="408240" rtl="0" eaLnBrk="1" latinLnBrk="0" hangingPunct="1">
                        <a:defRPr sz="1613" b="1" kern="1200">
                          <a:solidFill>
                            <a:schemeClr val="lt1"/>
                          </a:solidFill>
                          <a:latin typeface="Arial"/>
                        </a:defRPr>
                      </a:lvl4pPr>
                      <a:lvl5pPr marL="1632959" algn="l" defTabSz="408240" rtl="0" eaLnBrk="1" latinLnBrk="0" hangingPunct="1">
                        <a:defRPr sz="1613" b="1" kern="1200">
                          <a:solidFill>
                            <a:schemeClr val="lt1"/>
                          </a:solidFill>
                          <a:latin typeface="Arial"/>
                        </a:defRPr>
                      </a:lvl5pPr>
                      <a:lvl6pPr marL="2041198" algn="l" defTabSz="408240" rtl="0" eaLnBrk="1" latinLnBrk="0" hangingPunct="1">
                        <a:defRPr sz="1613" b="1" kern="1200">
                          <a:solidFill>
                            <a:schemeClr val="lt1"/>
                          </a:solidFill>
                          <a:latin typeface="Arial"/>
                        </a:defRPr>
                      </a:lvl6pPr>
                      <a:lvl7pPr marL="2449438" algn="l" defTabSz="408240" rtl="0" eaLnBrk="1" latinLnBrk="0" hangingPunct="1">
                        <a:defRPr sz="1613" b="1" kern="1200">
                          <a:solidFill>
                            <a:schemeClr val="lt1"/>
                          </a:solidFill>
                          <a:latin typeface="Arial"/>
                        </a:defRPr>
                      </a:lvl7pPr>
                      <a:lvl8pPr marL="2857677" algn="l" defTabSz="408240" rtl="0" eaLnBrk="1" latinLnBrk="0" hangingPunct="1">
                        <a:defRPr sz="1613" b="1" kern="1200">
                          <a:solidFill>
                            <a:schemeClr val="lt1"/>
                          </a:solidFill>
                          <a:latin typeface="Arial"/>
                        </a:defRPr>
                      </a:lvl8pPr>
                      <a:lvl9pPr marL="3265917" algn="l" defTabSz="408240" rtl="0" eaLnBrk="1" latinLnBrk="0" hangingPunct="1">
                        <a:defRPr sz="1613" b="1" kern="1200">
                          <a:solidFill>
                            <a:schemeClr val="lt1"/>
                          </a:solidFill>
                          <a:latin typeface="Arial"/>
                        </a:defRPr>
                      </a:lvl9pPr>
                    </a:lstStyle>
                    <a:p>
                      <a:pPr marL="0" marR="0">
                        <a:lnSpc>
                          <a:spcPct val="115000"/>
                        </a:lnSpc>
                        <a:spcBef>
                          <a:spcPts val="0"/>
                        </a:spcBef>
                        <a:spcAft>
                          <a:spcPts val="0"/>
                        </a:spcAft>
                      </a:pPr>
                      <a:r>
                        <a:rPr lang="en-US" sz="1500" dirty="0">
                          <a:effectLst/>
                          <a:latin typeface="+mj-lt"/>
                          <a:ea typeface="Times New Roman" panose="02020603050405020304" pitchFamily="18" charset="0"/>
                          <a:cs typeface="Arial" panose="020B0604020202020204" pitchFamily="34" charset="0"/>
                        </a:rPr>
                        <a:t>Lucy Savitz, Ph.D., M.B.A.</a:t>
                      </a:r>
                    </a:p>
                  </a:txBody>
                  <a:tcPr marT="0" marB="0" anchor="b">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pPr marL="0" marR="0">
                        <a:lnSpc>
                          <a:spcPct val="115000"/>
                        </a:lnSpc>
                        <a:spcBef>
                          <a:spcPts val="0"/>
                        </a:spcBef>
                        <a:spcAft>
                          <a:spcPts val="0"/>
                        </a:spcAft>
                      </a:pPr>
                      <a:r>
                        <a:rPr lang="en-US" sz="1500" dirty="0">
                          <a:effectLst/>
                          <a:latin typeface="+mj-lt"/>
                        </a:rPr>
                        <a:t>Nothing to disclose</a:t>
                      </a:r>
                      <a:endParaRPr lang="en-US" sz="1500" dirty="0">
                        <a:effectLst/>
                        <a:latin typeface="+mj-lt"/>
                        <a:ea typeface="Times New Roman" panose="02020603050405020304" pitchFamily="18" charset="0"/>
                        <a:cs typeface="Arial" panose="020B0604020202020204" pitchFamily="34" charset="0"/>
                      </a:endParaRPr>
                    </a:p>
                  </a:txBody>
                  <a:tcPr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tint val="20000"/>
                      </a:srgbClr>
                    </a:solidFill>
                  </a:tcPr>
                </a:tc>
                <a:tc>
                  <a:txBody>
                    <a:bodyPr/>
                    <a:lstStyle/>
                    <a:p>
                      <a:pPr marL="0" marR="0">
                        <a:lnSpc>
                          <a:spcPct val="115000"/>
                        </a:lnSpc>
                        <a:spcBef>
                          <a:spcPts val="0"/>
                        </a:spcBef>
                        <a:spcAft>
                          <a:spcPts val="0"/>
                        </a:spcAft>
                      </a:pPr>
                      <a:endParaRPr lang="en-US" sz="1500" dirty="0">
                        <a:effectLst/>
                        <a:latin typeface="+mj-lt"/>
                        <a:ea typeface="Times New Roman" panose="02020603050405020304" pitchFamily="18" charset="0"/>
                        <a:cs typeface="Arial" panose="020B0604020202020204" pitchFamily="34" charset="0"/>
                      </a:endParaRPr>
                    </a:p>
                  </a:txBody>
                  <a:tcPr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tint val="20000"/>
                      </a:srgbClr>
                    </a:solidFill>
                  </a:tcPr>
                </a:tc>
                <a:extLst>
                  <a:ext uri="{0D108BD9-81ED-4DB2-BD59-A6C34878D82A}">
                    <a16:rowId xmlns:a16="http://schemas.microsoft.com/office/drawing/2014/main" val="3539401597"/>
                  </a:ext>
                </a:extLst>
              </a:tr>
              <a:tr h="247460">
                <a:tc>
                  <a:txBody>
                    <a:bodyPr/>
                    <a:lstStyle>
                      <a:lvl1pPr marL="0" algn="l" defTabSz="408240" rtl="0" eaLnBrk="1" latinLnBrk="0" hangingPunct="1">
                        <a:defRPr sz="1613" b="1" kern="1200">
                          <a:solidFill>
                            <a:schemeClr val="lt1"/>
                          </a:solidFill>
                          <a:latin typeface="Arial"/>
                        </a:defRPr>
                      </a:lvl1pPr>
                      <a:lvl2pPr marL="408240" algn="l" defTabSz="408240" rtl="0" eaLnBrk="1" latinLnBrk="0" hangingPunct="1">
                        <a:defRPr sz="1613" b="1" kern="1200">
                          <a:solidFill>
                            <a:schemeClr val="lt1"/>
                          </a:solidFill>
                          <a:latin typeface="Arial"/>
                        </a:defRPr>
                      </a:lvl2pPr>
                      <a:lvl3pPr marL="816479" algn="l" defTabSz="408240" rtl="0" eaLnBrk="1" latinLnBrk="0" hangingPunct="1">
                        <a:defRPr sz="1613" b="1" kern="1200">
                          <a:solidFill>
                            <a:schemeClr val="lt1"/>
                          </a:solidFill>
                          <a:latin typeface="Arial"/>
                        </a:defRPr>
                      </a:lvl3pPr>
                      <a:lvl4pPr marL="1224719" algn="l" defTabSz="408240" rtl="0" eaLnBrk="1" latinLnBrk="0" hangingPunct="1">
                        <a:defRPr sz="1613" b="1" kern="1200">
                          <a:solidFill>
                            <a:schemeClr val="lt1"/>
                          </a:solidFill>
                          <a:latin typeface="Arial"/>
                        </a:defRPr>
                      </a:lvl4pPr>
                      <a:lvl5pPr marL="1632959" algn="l" defTabSz="408240" rtl="0" eaLnBrk="1" latinLnBrk="0" hangingPunct="1">
                        <a:defRPr sz="1613" b="1" kern="1200">
                          <a:solidFill>
                            <a:schemeClr val="lt1"/>
                          </a:solidFill>
                          <a:latin typeface="Arial"/>
                        </a:defRPr>
                      </a:lvl5pPr>
                      <a:lvl6pPr marL="2041198" algn="l" defTabSz="408240" rtl="0" eaLnBrk="1" latinLnBrk="0" hangingPunct="1">
                        <a:defRPr sz="1613" b="1" kern="1200">
                          <a:solidFill>
                            <a:schemeClr val="lt1"/>
                          </a:solidFill>
                          <a:latin typeface="Arial"/>
                        </a:defRPr>
                      </a:lvl6pPr>
                      <a:lvl7pPr marL="2449438" algn="l" defTabSz="408240" rtl="0" eaLnBrk="1" latinLnBrk="0" hangingPunct="1">
                        <a:defRPr sz="1613" b="1" kern="1200">
                          <a:solidFill>
                            <a:schemeClr val="lt1"/>
                          </a:solidFill>
                          <a:latin typeface="Arial"/>
                        </a:defRPr>
                      </a:lvl7pPr>
                      <a:lvl8pPr marL="2857677" algn="l" defTabSz="408240" rtl="0" eaLnBrk="1" latinLnBrk="0" hangingPunct="1">
                        <a:defRPr sz="1613" b="1" kern="1200">
                          <a:solidFill>
                            <a:schemeClr val="lt1"/>
                          </a:solidFill>
                          <a:latin typeface="Arial"/>
                        </a:defRPr>
                      </a:lvl8pPr>
                      <a:lvl9pPr marL="3265917" algn="l" defTabSz="408240" rtl="0" eaLnBrk="1" latinLnBrk="0" hangingPunct="1">
                        <a:defRPr sz="1613" b="1" kern="1200">
                          <a:solidFill>
                            <a:schemeClr val="lt1"/>
                          </a:solidFill>
                          <a:latin typeface="Arial"/>
                        </a:defRPr>
                      </a:lvl9pPr>
                    </a:lstStyle>
                    <a:p>
                      <a:pPr marL="0" marR="0">
                        <a:lnSpc>
                          <a:spcPct val="115000"/>
                        </a:lnSpc>
                        <a:spcBef>
                          <a:spcPts val="0"/>
                        </a:spcBef>
                        <a:spcAft>
                          <a:spcPts val="0"/>
                        </a:spcAft>
                      </a:pPr>
                      <a:r>
                        <a:rPr lang="en-US" sz="1500" dirty="0">
                          <a:effectLst/>
                          <a:latin typeface="+mj-lt"/>
                        </a:rPr>
                        <a:t>Mark Helfand, M.D., M.P.H.</a:t>
                      </a:r>
                      <a:endParaRPr lang="en-US" sz="1500" dirty="0">
                        <a:effectLst/>
                        <a:latin typeface="+mj-lt"/>
                        <a:ea typeface="Times New Roman" panose="02020603050405020304" pitchFamily="18" charset="0"/>
                        <a:cs typeface="Arial" panose="020B0604020202020204" pitchFamily="34" charset="0"/>
                      </a:endParaRPr>
                    </a:p>
                  </a:txBody>
                  <a:tcPr marT="0" marB="0" anchor="b">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8064A2"/>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pPr marL="0" marR="0">
                        <a:lnSpc>
                          <a:spcPct val="115000"/>
                        </a:lnSpc>
                        <a:spcBef>
                          <a:spcPts val="0"/>
                        </a:spcBef>
                        <a:spcAft>
                          <a:spcPts val="0"/>
                        </a:spcAft>
                      </a:pPr>
                      <a:r>
                        <a:rPr lang="en-US" sz="1500" dirty="0">
                          <a:effectLst/>
                          <a:latin typeface="+mj-lt"/>
                        </a:rPr>
                        <a:t>Nothing to disclose</a:t>
                      </a:r>
                      <a:endParaRPr lang="en-US" sz="1500" dirty="0">
                        <a:effectLst/>
                        <a:latin typeface="+mj-lt"/>
                        <a:ea typeface="Times New Roman" panose="02020603050405020304" pitchFamily="18" charset="0"/>
                        <a:cs typeface="Arial" panose="020B0604020202020204" pitchFamily="34" charset="0"/>
                      </a:endParaRPr>
                    </a:p>
                  </a:txBody>
                  <a:tcPr marT="0" marB="0">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pPr marL="0" marR="0">
                        <a:lnSpc>
                          <a:spcPct val="115000"/>
                        </a:lnSpc>
                        <a:spcBef>
                          <a:spcPts val="0"/>
                        </a:spcBef>
                        <a:spcAft>
                          <a:spcPts val="0"/>
                        </a:spcAft>
                      </a:pPr>
                      <a:r>
                        <a:rPr lang="en-US" sz="1500" dirty="0">
                          <a:effectLst/>
                          <a:latin typeface="+mj-lt"/>
                        </a:rPr>
                        <a:t> </a:t>
                      </a:r>
                      <a:endParaRPr lang="en-US" sz="1500" dirty="0">
                        <a:effectLst/>
                        <a:latin typeface="+mj-lt"/>
                        <a:ea typeface="Times New Roman" panose="02020603050405020304" pitchFamily="18" charset="0"/>
                        <a:cs typeface="Arial" panose="020B0604020202020204" pitchFamily="34" charset="0"/>
                      </a:endParaRPr>
                    </a:p>
                  </a:txBody>
                  <a:tcPr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extLst>
                  <a:ext uri="{0D108BD9-81ED-4DB2-BD59-A6C34878D82A}">
                    <a16:rowId xmlns:a16="http://schemas.microsoft.com/office/drawing/2014/main" val="3242313865"/>
                  </a:ext>
                </a:extLst>
              </a:tr>
              <a:tr h="247460">
                <a:tc>
                  <a:txBody>
                    <a:bodyPr/>
                    <a:lstStyle>
                      <a:lvl1pPr marL="0" algn="l" defTabSz="408240" rtl="0" eaLnBrk="1" latinLnBrk="0" hangingPunct="1">
                        <a:defRPr sz="1613" b="1" kern="1200">
                          <a:solidFill>
                            <a:schemeClr val="lt1"/>
                          </a:solidFill>
                          <a:latin typeface="Arial"/>
                        </a:defRPr>
                      </a:lvl1pPr>
                      <a:lvl2pPr marL="408240" algn="l" defTabSz="408240" rtl="0" eaLnBrk="1" latinLnBrk="0" hangingPunct="1">
                        <a:defRPr sz="1613" b="1" kern="1200">
                          <a:solidFill>
                            <a:schemeClr val="lt1"/>
                          </a:solidFill>
                          <a:latin typeface="Arial"/>
                        </a:defRPr>
                      </a:lvl2pPr>
                      <a:lvl3pPr marL="816479" algn="l" defTabSz="408240" rtl="0" eaLnBrk="1" latinLnBrk="0" hangingPunct="1">
                        <a:defRPr sz="1613" b="1" kern="1200">
                          <a:solidFill>
                            <a:schemeClr val="lt1"/>
                          </a:solidFill>
                          <a:latin typeface="Arial"/>
                        </a:defRPr>
                      </a:lvl3pPr>
                      <a:lvl4pPr marL="1224719" algn="l" defTabSz="408240" rtl="0" eaLnBrk="1" latinLnBrk="0" hangingPunct="1">
                        <a:defRPr sz="1613" b="1" kern="1200">
                          <a:solidFill>
                            <a:schemeClr val="lt1"/>
                          </a:solidFill>
                          <a:latin typeface="Arial"/>
                        </a:defRPr>
                      </a:lvl4pPr>
                      <a:lvl5pPr marL="1632959" algn="l" defTabSz="408240" rtl="0" eaLnBrk="1" latinLnBrk="0" hangingPunct="1">
                        <a:defRPr sz="1613" b="1" kern="1200">
                          <a:solidFill>
                            <a:schemeClr val="lt1"/>
                          </a:solidFill>
                          <a:latin typeface="Arial"/>
                        </a:defRPr>
                      </a:lvl5pPr>
                      <a:lvl6pPr marL="2041198" algn="l" defTabSz="408240" rtl="0" eaLnBrk="1" latinLnBrk="0" hangingPunct="1">
                        <a:defRPr sz="1613" b="1" kern="1200">
                          <a:solidFill>
                            <a:schemeClr val="lt1"/>
                          </a:solidFill>
                          <a:latin typeface="Arial"/>
                        </a:defRPr>
                      </a:lvl6pPr>
                      <a:lvl7pPr marL="2449438" algn="l" defTabSz="408240" rtl="0" eaLnBrk="1" latinLnBrk="0" hangingPunct="1">
                        <a:defRPr sz="1613" b="1" kern="1200">
                          <a:solidFill>
                            <a:schemeClr val="lt1"/>
                          </a:solidFill>
                          <a:latin typeface="Arial"/>
                        </a:defRPr>
                      </a:lvl7pPr>
                      <a:lvl8pPr marL="2857677" algn="l" defTabSz="408240" rtl="0" eaLnBrk="1" latinLnBrk="0" hangingPunct="1">
                        <a:defRPr sz="1613" b="1" kern="1200">
                          <a:solidFill>
                            <a:schemeClr val="lt1"/>
                          </a:solidFill>
                          <a:latin typeface="Arial"/>
                        </a:defRPr>
                      </a:lvl8pPr>
                      <a:lvl9pPr marL="3265917" algn="l" defTabSz="408240" rtl="0" eaLnBrk="1" latinLnBrk="0" hangingPunct="1">
                        <a:defRPr sz="1613" b="1" kern="1200">
                          <a:solidFill>
                            <a:schemeClr val="lt1"/>
                          </a:solidFill>
                          <a:latin typeface="Arial"/>
                        </a:defRPr>
                      </a:lvl9pPr>
                    </a:lstStyle>
                    <a:p>
                      <a:pPr marL="0" marR="0">
                        <a:lnSpc>
                          <a:spcPct val="115000"/>
                        </a:lnSpc>
                        <a:spcBef>
                          <a:spcPts val="0"/>
                        </a:spcBef>
                        <a:spcAft>
                          <a:spcPts val="0"/>
                        </a:spcAft>
                      </a:pPr>
                      <a:r>
                        <a:rPr lang="en-US" sz="1500" dirty="0">
                          <a:effectLst/>
                          <a:latin typeface="+mj-lt"/>
                        </a:rPr>
                        <a:t>Celia Fiordalisi, M.S.</a:t>
                      </a:r>
                      <a:endParaRPr lang="en-US" sz="1500" dirty="0">
                        <a:effectLst/>
                        <a:latin typeface="+mj-lt"/>
                        <a:ea typeface="Times New Roman" panose="02020603050405020304" pitchFamily="18" charset="0"/>
                        <a:cs typeface="Arial" panose="020B0604020202020204" pitchFamily="34" charset="0"/>
                      </a:endParaRPr>
                    </a:p>
                  </a:txBody>
                  <a:tcPr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pPr marL="0" marR="0">
                        <a:lnSpc>
                          <a:spcPct val="115000"/>
                        </a:lnSpc>
                        <a:spcBef>
                          <a:spcPts val="0"/>
                        </a:spcBef>
                        <a:spcAft>
                          <a:spcPts val="0"/>
                        </a:spcAft>
                      </a:pPr>
                      <a:r>
                        <a:rPr lang="en-US" sz="1500" dirty="0">
                          <a:effectLst/>
                          <a:latin typeface="+mj-lt"/>
                        </a:rPr>
                        <a:t>Nothing to disclose</a:t>
                      </a:r>
                      <a:endParaRPr lang="en-US" sz="1500" dirty="0">
                        <a:effectLst/>
                        <a:latin typeface="+mj-lt"/>
                        <a:ea typeface="Times New Roman" panose="02020603050405020304" pitchFamily="18" charset="0"/>
                        <a:cs typeface="Arial" panose="020B0604020202020204" pitchFamily="34" charset="0"/>
                      </a:endParaRPr>
                    </a:p>
                  </a:txBody>
                  <a:tcPr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408240" rtl="0" eaLnBrk="1" latinLnBrk="0" hangingPunct="1">
                        <a:defRPr sz="1613" kern="1200">
                          <a:solidFill>
                            <a:schemeClr val="dk1"/>
                          </a:solidFill>
                          <a:latin typeface="Arial"/>
                        </a:defRPr>
                      </a:lvl1pPr>
                      <a:lvl2pPr marL="408240" algn="l" defTabSz="408240" rtl="0" eaLnBrk="1" latinLnBrk="0" hangingPunct="1">
                        <a:defRPr sz="1613" kern="1200">
                          <a:solidFill>
                            <a:schemeClr val="dk1"/>
                          </a:solidFill>
                          <a:latin typeface="Arial"/>
                        </a:defRPr>
                      </a:lvl2pPr>
                      <a:lvl3pPr marL="816479" algn="l" defTabSz="408240" rtl="0" eaLnBrk="1" latinLnBrk="0" hangingPunct="1">
                        <a:defRPr sz="1613" kern="1200">
                          <a:solidFill>
                            <a:schemeClr val="dk1"/>
                          </a:solidFill>
                          <a:latin typeface="Arial"/>
                        </a:defRPr>
                      </a:lvl3pPr>
                      <a:lvl4pPr marL="1224719" algn="l" defTabSz="408240" rtl="0" eaLnBrk="1" latinLnBrk="0" hangingPunct="1">
                        <a:defRPr sz="1613" kern="1200">
                          <a:solidFill>
                            <a:schemeClr val="dk1"/>
                          </a:solidFill>
                          <a:latin typeface="Arial"/>
                        </a:defRPr>
                      </a:lvl4pPr>
                      <a:lvl5pPr marL="1632959" algn="l" defTabSz="408240" rtl="0" eaLnBrk="1" latinLnBrk="0" hangingPunct="1">
                        <a:defRPr sz="1613" kern="1200">
                          <a:solidFill>
                            <a:schemeClr val="dk1"/>
                          </a:solidFill>
                          <a:latin typeface="Arial"/>
                        </a:defRPr>
                      </a:lvl5pPr>
                      <a:lvl6pPr marL="2041198" algn="l" defTabSz="408240" rtl="0" eaLnBrk="1" latinLnBrk="0" hangingPunct="1">
                        <a:defRPr sz="1613" kern="1200">
                          <a:solidFill>
                            <a:schemeClr val="dk1"/>
                          </a:solidFill>
                          <a:latin typeface="Arial"/>
                        </a:defRPr>
                      </a:lvl6pPr>
                      <a:lvl7pPr marL="2449438" algn="l" defTabSz="408240" rtl="0" eaLnBrk="1" latinLnBrk="0" hangingPunct="1">
                        <a:defRPr sz="1613" kern="1200">
                          <a:solidFill>
                            <a:schemeClr val="dk1"/>
                          </a:solidFill>
                          <a:latin typeface="Arial"/>
                        </a:defRPr>
                      </a:lvl7pPr>
                      <a:lvl8pPr marL="2857677" algn="l" defTabSz="408240" rtl="0" eaLnBrk="1" latinLnBrk="0" hangingPunct="1">
                        <a:defRPr sz="1613" kern="1200">
                          <a:solidFill>
                            <a:schemeClr val="dk1"/>
                          </a:solidFill>
                          <a:latin typeface="Arial"/>
                        </a:defRPr>
                      </a:lvl8pPr>
                      <a:lvl9pPr marL="3265917" algn="l" defTabSz="408240" rtl="0" eaLnBrk="1" latinLnBrk="0" hangingPunct="1">
                        <a:defRPr sz="1613" kern="1200">
                          <a:solidFill>
                            <a:schemeClr val="dk1"/>
                          </a:solidFill>
                          <a:latin typeface="Arial"/>
                        </a:defRPr>
                      </a:lvl9pPr>
                    </a:lstStyle>
                    <a:p>
                      <a:pPr marL="0" marR="0">
                        <a:lnSpc>
                          <a:spcPct val="115000"/>
                        </a:lnSpc>
                        <a:spcBef>
                          <a:spcPts val="0"/>
                        </a:spcBef>
                        <a:spcAft>
                          <a:spcPts val="0"/>
                        </a:spcAft>
                      </a:pPr>
                      <a:r>
                        <a:rPr lang="en-US" sz="1500" dirty="0">
                          <a:effectLst/>
                          <a:latin typeface="+mj-lt"/>
                        </a:rPr>
                        <a:t> </a:t>
                      </a:r>
                      <a:endParaRPr lang="en-US" sz="1500" dirty="0">
                        <a:effectLst/>
                        <a:latin typeface="+mj-lt"/>
                        <a:ea typeface="Times New Roman" panose="02020603050405020304" pitchFamily="18" charset="0"/>
                        <a:cs typeface="Arial" panose="020B0604020202020204" pitchFamily="34" charset="0"/>
                      </a:endParaRPr>
                    </a:p>
                  </a:txBody>
                  <a:tcPr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extLst>
                  <a:ext uri="{0D108BD9-81ED-4DB2-BD59-A6C34878D82A}">
                    <a16:rowId xmlns:a16="http://schemas.microsoft.com/office/drawing/2014/main" val="2084947776"/>
                  </a:ext>
                </a:extLst>
              </a:tr>
            </a:tbl>
          </a:graphicData>
        </a:graphic>
      </p:graphicFrame>
      <p:graphicFrame>
        <p:nvGraphicFramePr>
          <p:cNvPr id="8" name="Table 7">
            <a:extLst>
              <a:ext uri="{FF2B5EF4-FFF2-40B4-BE49-F238E27FC236}">
                <a16:creationId xmlns:a16="http://schemas.microsoft.com/office/drawing/2014/main" id="{F381FFF0-6FA6-7CD8-4966-DDE6F873EAB6}"/>
              </a:ext>
            </a:extLst>
          </p:cNvPr>
          <p:cNvGraphicFramePr>
            <a:graphicFrameLocks noGrp="1"/>
          </p:cNvGraphicFramePr>
          <p:nvPr>
            <p:extLst>
              <p:ext uri="{D42A27DB-BD31-4B8C-83A1-F6EECF244321}">
                <p14:modId xmlns:p14="http://schemas.microsoft.com/office/powerpoint/2010/main" val="2614600417"/>
              </p:ext>
            </p:extLst>
          </p:nvPr>
        </p:nvGraphicFramePr>
        <p:xfrm>
          <a:off x="522356" y="3067282"/>
          <a:ext cx="6874166" cy="1702062"/>
        </p:xfrm>
        <a:graphic>
          <a:graphicData uri="http://schemas.openxmlformats.org/drawingml/2006/table">
            <a:tbl>
              <a:tblPr firstCol="1" bandRow="1">
                <a:tableStyleId>{7DF18680-E054-41AD-8BC1-D1AEF772440D}</a:tableStyleId>
              </a:tblPr>
              <a:tblGrid>
                <a:gridCol w="3174459">
                  <a:extLst>
                    <a:ext uri="{9D8B030D-6E8A-4147-A177-3AD203B41FA5}">
                      <a16:colId xmlns:a16="http://schemas.microsoft.com/office/drawing/2014/main" val="3105062828"/>
                    </a:ext>
                  </a:extLst>
                </a:gridCol>
                <a:gridCol w="2096655">
                  <a:extLst>
                    <a:ext uri="{9D8B030D-6E8A-4147-A177-3AD203B41FA5}">
                      <a16:colId xmlns:a16="http://schemas.microsoft.com/office/drawing/2014/main" val="508128713"/>
                    </a:ext>
                  </a:extLst>
                </a:gridCol>
                <a:gridCol w="1603052">
                  <a:extLst>
                    <a:ext uri="{9D8B030D-6E8A-4147-A177-3AD203B41FA5}">
                      <a16:colId xmlns:a16="http://schemas.microsoft.com/office/drawing/2014/main" val="1673612233"/>
                    </a:ext>
                  </a:extLst>
                </a:gridCol>
              </a:tblGrid>
              <a:tr h="210848">
                <a:tc>
                  <a:txBody>
                    <a:bodyPr/>
                    <a:lstStyle/>
                    <a:p>
                      <a:pPr marL="0" marR="0">
                        <a:lnSpc>
                          <a:spcPct val="115000"/>
                        </a:lnSpc>
                        <a:spcBef>
                          <a:spcPts val="0"/>
                        </a:spcBef>
                        <a:spcAft>
                          <a:spcPts val="0"/>
                        </a:spcAft>
                      </a:pPr>
                      <a:r>
                        <a:rPr lang="en-US" sz="1200" dirty="0">
                          <a:effectLst/>
                        </a:rPr>
                        <a:t>Name</a:t>
                      </a:r>
                      <a:endParaRPr lang="en-US" sz="1200" dirty="0">
                        <a:effectLst/>
                        <a:latin typeface="+mn-lt"/>
                        <a:ea typeface="Times New Roman" panose="02020603050405020304" pitchFamily="18" charset="0"/>
                        <a:cs typeface="Arial" panose="020B0604020202020204" pitchFamily="34" charset="0"/>
                      </a:endParaRPr>
                    </a:p>
                  </a:txBody>
                  <a:tcPr marT="0" marB="0"/>
                </a:tc>
                <a:tc>
                  <a:txBody>
                    <a:bodyPr/>
                    <a:lstStyle/>
                    <a:p>
                      <a:pPr marL="0" marR="0">
                        <a:lnSpc>
                          <a:spcPct val="115000"/>
                        </a:lnSpc>
                        <a:spcBef>
                          <a:spcPts val="0"/>
                        </a:spcBef>
                        <a:spcAft>
                          <a:spcPts val="0"/>
                        </a:spcAft>
                      </a:pPr>
                      <a:r>
                        <a:rPr lang="en-US" sz="1200" dirty="0">
                          <a:effectLst/>
                        </a:rPr>
                        <a:t>Disclosure</a:t>
                      </a:r>
                      <a:endParaRPr lang="en-US" sz="1200" dirty="0">
                        <a:effectLst/>
                        <a:latin typeface="+mn-lt"/>
                        <a:ea typeface="Times New Roman" panose="02020603050405020304" pitchFamily="18" charset="0"/>
                        <a:cs typeface="Arial" panose="020B0604020202020204" pitchFamily="34" charset="0"/>
                      </a:endParaRPr>
                    </a:p>
                  </a:txBody>
                  <a:tcPr marT="0" marB="0"/>
                </a:tc>
                <a:tc>
                  <a:txBody>
                    <a:bodyPr/>
                    <a:lstStyle/>
                    <a:p>
                      <a:r>
                        <a:rPr lang="en-US" sz="1200" dirty="0">
                          <a:effectLst/>
                        </a:rPr>
                        <a:t>Role/Received </a:t>
                      </a:r>
                      <a:endParaRPr lang="en-US" sz="1200" dirty="0">
                        <a:latin typeface="+mn-lt"/>
                      </a:endParaRPr>
                    </a:p>
                  </a:txBody>
                  <a:tcPr marT="0" marB="0"/>
                </a:tc>
                <a:extLst>
                  <a:ext uri="{0D108BD9-81ED-4DB2-BD59-A6C34878D82A}">
                    <a16:rowId xmlns:a16="http://schemas.microsoft.com/office/drawing/2014/main" val="1233271584"/>
                  </a:ext>
                </a:extLst>
              </a:tr>
              <a:tr h="210848">
                <a:tc>
                  <a:txBody>
                    <a:bodyPr/>
                    <a:lstStyle/>
                    <a:p>
                      <a:pPr marL="0" marR="0" lvl="0" indent="0" algn="l" defTabSz="408240" rtl="0" eaLnBrk="1" fontAlgn="auto" latinLnBrk="0" hangingPunct="1">
                        <a:lnSpc>
                          <a:spcPct val="115000"/>
                        </a:lnSpc>
                        <a:spcBef>
                          <a:spcPts val="0"/>
                        </a:spcBef>
                        <a:spcAft>
                          <a:spcPts val="0"/>
                        </a:spcAft>
                        <a:buClrTx/>
                        <a:buSzTx/>
                        <a:buFontTx/>
                        <a:buNone/>
                        <a:tabLst/>
                        <a:defRPr/>
                      </a:pPr>
                      <a:r>
                        <a:rPr lang="en-US" sz="1200" dirty="0"/>
                        <a:t>Roger Chou, M.D., FACP</a:t>
                      </a:r>
                      <a:endParaRPr lang="en-US" sz="1200" dirty="0">
                        <a:effectLst/>
                      </a:endParaRPr>
                    </a:p>
                  </a:txBody>
                  <a:tcPr marT="0" marB="0" anchor="b"/>
                </a:tc>
                <a:tc>
                  <a:txBody>
                    <a:bodyPr/>
                    <a:lstStyle/>
                    <a:p>
                      <a:pPr marL="0" marR="0" lvl="0" indent="0" algn="l" defTabSz="408240" rtl="0" eaLnBrk="1" fontAlgn="auto" latinLnBrk="0" hangingPunct="1">
                        <a:lnSpc>
                          <a:spcPct val="115000"/>
                        </a:lnSpc>
                        <a:spcBef>
                          <a:spcPts val="0"/>
                        </a:spcBef>
                        <a:spcAft>
                          <a:spcPts val="0"/>
                        </a:spcAft>
                        <a:buClrTx/>
                        <a:buSzTx/>
                        <a:buFontTx/>
                        <a:buNone/>
                        <a:tabLst/>
                        <a:defRPr/>
                      </a:pPr>
                      <a:r>
                        <a:rPr lang="en-US" sz="1200" dirty="0">
                          <a:effectLst/>
                        </a:rPr>
                        <a:t>Nothing to disclose</a:t>
                      </a:r>
                    </a:p>
                  </a:txBody>
                  <a:tcPr marT="0" marB="0"/>
                </a:tc>
                <a:tc>
                  <a:txBody>
                    <a:bodyPr/>
                    <a:lstStyle/>
                    <a:p>
                      <a:pPr marL="0" marR="0">
                        <a:lnSpc>
                          <a:spcPct val="115000"/>
                        </a:lnSpc>
                        <a:spcBef>
                          <a:spcPts val="0"/>
                        </a:spcBef>
                        <a:spcAft>
                          <a:spcPts val="0"/>
                        </a:spcAft>
                      </a:pPr>
                      <a:endParaRPr lang="en-US" sz="1200" dirty="0">
                        <a:effectLst/>
                        <a:latin typeface="+mn-lt"/>
                        <a:ea typeface="Times New Roman" panose="02020603050405020304" pitchFamily="18" charset="0"/>
                        <a:cs typeface="Arial" panose="020B0604020202020204" pitchFamily="34" charset="0"/>
                      </a:endParaRPr>
                    </a:p>
                  </a:txBody>
                  <a:tcPr marT="0" marB="0"/>
                </a:tc>
                <a:extLst>
                  <a:ext uri="{0D108BD9-81ED-4DB2-BD59-A6C34878D82A}">
                    <a16:rowId xmlns:a16="http://schemas.microsoft.com/office/drawing/2014/main" val="4191666694"/>
                  </a:ext>
                </a:extLst>
              </a:tr>
              <a:tr h="226126">
                <a:tc>
                  <a:txBody>
                    <a:bodyPr/>
                    <a:lstStyle>
                      <a:lvl1pPr marL="0" algn="l" defTabSz="408240" rtl="0" eaLnBrk="1" latinLnBrk="0" hangingPunct="1">
                        <a:defRPr sz="1613" b="1" kern="1200">
                          <a:solidFill>
                            <a:schemeClr val="lt1"/>
                          </a:solidFill>
                          <a:latin typeface="Arial"/>
                        </a:defRPr>
                      </a:lvl1pPr>
                      <a:lvl2pPr marL="408240" algn="l" defTabSz="408240" rtl="0" eaLnBrk="1" latinLnBrk="0" hangingPunct="1">
                        <a:defRPr sz="1613" b="1" kern="1200">
                          <a:solidFill>
                            <a:schemeClr val="lt1"/>
                          </a:solidFill>
                          <a:latin typeface="Arial"/>
                        </a:defRPr>
                      </a:lvl2pPr>
                      <a:lvl3pPr marL="816479" algn="l" defTabSz="408240" rtl="0" eaLnBrk="1" latinLnBrk="0" hangingPunct="1">
                        <a:defRPr sz="1613" b="1" kern="1200">
                          <a:solidFill>
                            <a:schemeClr val="lt1"/>
                          </a:solidFill>
                          <a:latin typeface="Arial"/>
                        </a:defRPr>
                      </a:lvl3pPr>
                      <a:lvl4pPr marL="1224719" algn="l" defTabSz="408240" rtl="0" eaLnBrk="1" latinLnBrk="0" hangingPunct="1">
                        <a:defRPr sz="1613" b="1" kern="1200">
                          <a:solidFill>
                            <a:schemeClr val="lt1"/>
                          </a:solidFill>
                          <a:latin typeface="Arial"/>
                        </a:defRPr>
                      </a:lvl4pPr>
                      <a:lvl5pPr marL="1632959" algn="l" defTabSz="408240" rtl="0" eaLnBrk="1" latinLnBrk="0" hangingPunct="1">
                        <a:defRPr sz="1613" b="1" kern="1200">
                          <a:solidFill>
                            <a:schemeClr val="lt1"/>
                          </a:solidFill>
                          <a:latin typeface="Arial"/>
                        </a:defRPr>
                      </a:lvl5pPr>
                      <a:lvl6pPr marL="2041198" algn="l" defTabSz="408240" rtl="0" eaLnBrk="1" latinLnBrk="0" hangingPunct="1">
                        <a:defRPr sz="1613" b="1" kern="1200">
                          <a:solidFill>
                            <a:schemeClr val="lt1"/>
                          </a:solidFill>
                          <a:latin typeface="Arial"/>
                        </a:defRPr>
                      </a:lvl6pPr>
                      <a:lvl7pPr marL="2449438" algn="l" defTabSz="408240" rtl="0" eaLnBrk="1" latinLnBrk="0" hangingPunct="1">
                        <a:defRPr sz="1613" b="1" kern="1200">
                          <a:solidFill>
                            <a:schemeClr val="lt1"/>
                          </a:solidFill>
                          <a:latin typeface="Arial"/>
                        </a:defRPr>
                      </a:lvl7pPr>
                      <a:lvl8pPr marL="2857677" algn="l" defTabSz="408240" rtl="0" eaLnBrk="1" latinLnBrk="0" hangingPunct="1">
                        <a:defRPr sz="1613" b="1" kern="1200">
                          <a:solidFill>
                            <a:schemeClr val="lt1"/>
                          </a:solidFill>
                          <a:latin typeface="Arial"/>
                        </a:defRPr>
                      </a:lvl8pPr>
                      <a:lvl9pPr marL="3265917" algn="l" defTabSz="408240" rtl="0" eaLnBrk="1" latinLnBrk="0" hangingPunct="1">
                        <a:defRPr sz="1613" b="1" kern="1200">
                          <a:solidFill>
                            <a:schemeClr val="lt1"/>
                          </a:solidFill>
                          <a:latin typeface="Arial"/>
                        </a:defRPr>
                      </a:lvl9pPr>
                    </a:lstStyle>
                    <a:p>
                      <a:pPr marL="0" marR="0">
                        <a:lnSpc>
                          <a:spcPct val="115000"/>
                        </a:lnSpc>
                        <a:spcBef>
                          <a:spcPts val="0"/>
                        </a:spcBef>
                        <a:spcAft>
                          <a:spcPts val="0"/>
                        </a:spcAft>
                      </a:pPr>
                      <a:r>
                        <a:rPr lang="en-US" sz="1200" dirty="0">
                          <a:latin typeface="+mj-lt"/>
                        </a:rPr>
                        <a:t>M. Hassan Murad, M.D.</a:t>
                      </a:r>
                      <a:endParaRPr lang="en-US" sz="1200" dirty="0">
                        <a:effectLst/>
                        <a:latin typeface="+mj-lt"/>
                        <a:ea typeface="Times New Roman" panose="02020603050405020304" pitchFamily="18" charset="0"/>
                        <a:cs typeface="Arial" panose="020B0604020202020204" pitchFamily="34" charset="0"/>
                      </a:endParaRPr>
                    </a:p>
                  </a:txBody>
                  <a:tcPr marT="0" marB="0" anchor="b"/>
                </a:tc>
                <a:tc>
                  <a:txBody>
                    <a:bodyPr/>
                    <a:lstStyle/>
                    <a:p>
                      <a:pPr marL="0" marR="0" lvl="0" indent="0" algn="l" defTabSz="408240" rtl="0" eaLnBrk="1" fontAlgn="auto" latinLnBrk="0" hangingPunct="1">
                        <a:lnSpc>
                          <a:spcPct val="115000"/>
                        </a:lnSpc>
                        <a:spcBef>
                          <a:spcPts val="0"/>
                        </a:spcBef>
                        <a:spcAft>
                          <a:spcPts val="0"/>
                        </a:spcAft>
                        <a:buClrTx/>
                        <a:buSzTx/>
                        <a:buFontTx/>
                        <a:buNone/>
                        <a:tabLst/>
                        <a:defRPr/>
                      </a:pPr>
                      <a:r>
                        <a:rPr lang="en-US" sz="1200" dirty="0">
                          <a:effectLst/>
                        </a:rPr>
                        <a:t>Nothing to disclose</a:t>
                      </a:r>
                      <a:endParaRPr lang="en-US" sz="1200" dirty="0">
                        <a:effectLst/>
                        <a:latin typeface="+mn-lt"/>
                        <a:ea typeface="Times New Roman" panose="02020603050405020304" pitchFamily="18" charset="0"/>
                        <a:cs typeface="Arial" panose="020B0604020202020204" pitchFamily="34" charset="0"/>
                      </a:endParaRPr>
                    </a:p>
                  </a:txBody>
                  <a:tcPr marT="0" marB="0"/>
                </a:tc>
                <a:tc>
                  <a:txBody>
                    <a:bodyPr/>
                    <a:lstStyle/>
                    <a:p>
                      <a:pPr marL="0" marR="0">
                        <a:lnSpc>
                          <a:spcPct val="115000"/>
                        </a:lnSpc>
                        <a:spcBef>
                          <a:spcPts val="0"/>
                        </a:spcBef>
                        <a:spcAft>
                          <a:spcPts val="0"/>
                        </a:spcAft>
                      </a:pPr>
                      <a:r>
                        <a:rPr lang="en-US" sz="1200" dirty="0">
                          <a:effectLst/>
                        </a:rPr>
                        <a:t> </a:t>
                      </a:r>
                      <a:endParaRPr lang="en-US" sz="1200" dirty="0">
                        <a:effectLst/>
                        <a:latin typeface="+mn-lt"/>
                        <a:ea typeface="Times New Roman" panose="02020603050405020304" pitchFamily="18" charset="0"/>
                        <a:cs typeface="Arial" panose="020B0604020202020204" pitchFamily="34" charset="0"/>
                      </a:endParaRPr>
                    </a:p>
                  </a:txBody>
                  <a:tcPr marT="0" marB="0"/>
                </a:tc>
                <a:extLst>
                  <a:ext uri="{0D108BD9-81ED-4DB2-BD59-A6C34878D82A}">
                    <a16:rowId xmlns:a16="http://schemas.microsoft.com/office/drawing/2014/main" val="1460828480"/>
                  </a:ext>
                </a:extLst>
              </a:tr>
              <a:tr h="210848">
                <a:tc>
                  <a:txBody>
                    <a:bodyPr/>
                    <a:lstStyle/>
                    <a:p>
                      <a:pPr marL="0" marR="0">
                        <a:lnSpc>
                          <a:spcPct val="115000"/>
                        </a:lnSpc>
                        <a:spcBef>
                          <a:spcPts val="0"/>
                        </a:spcBef>
                        <a:spcAft>
                          <a:spcPts val="0"/>
                        </a:spcAft>
                      </a:pPr>
                      <a:r>
                        <a:rPr lang="en-US" sz="1200" dirty="0"/>
                        <a:t>Zhen Wang, Ph.D.</a:t>
                      </a:r>
                      <a:endParaRPr lang="en-US" sz="1200" dirty="0">
                        <a:effectLst/>
                        <a:latin typeface="+mn-lt"/>
                        <a:ea typeface="Times New Roman" panose="02020603050405020304" pitchFamily="18" charset="0"/>
                        <a:cs typeface="Arial" panose="020B0604020202020204" pitchFamily="34" charset="0"/>
                      </a:endParaRPr>
                    </a:p>
                  </a:txBody>
                  <a:tcPr marT="0" marB="0" anchor="b"/>
                </a:tc>
                <a:tc>
                  <a:txBody>
                    <a:bodyPr/>
                    <a:lstStyle/>
                    <a:p>
                      <a:pPr marL="0" marR="0">
                        <a:lnSpc>
                          <a:spcPct val="115000"/>
                        </a:lnSpc>
                        <a:spcBef>
                          <a:spcPts val="0"/>
                        </a:spcBef>
                        <a:spcAft>
                          <a:spcPts val="0"/>
                        </a:spcAft>
                      </a:pPr>
                      <a:r>
                        <a:rPr lang="en-US" sz="1200" dirty="0">
                          <a:effectLst/>
                        </a:rPr>
                        <a:t>Nothing to disclose</a:t>
                      </a:r>
                      <a:endParaRPr lang="en-US" sz="1200" dirty="0">
                        <a:effectLst/>
                        <a:latin typeface="+mn-lt"/>
                        <a:ea typeface="Times New Roman" panose="02020603050405020304" pitchFamily="18" charset="0"/>
                        <a:cs typeface="Arial" panose="020B0604020202020204" pitchFamily="34" charset="0"/>
                      </a:endParaRPr>
                    </a:p>
                  </a:txBody>
                  <a:tcPr marT="0" marB="0"/>
                </a:tc>
                <a:tc>
                  <a:txBody>
                    <a:bodyPr/>
                    <a:lstStyle/>
                    <a:p>
                      <a:pPr marL="0" marR="0">
                        <a:lnSpc>
                          <a:spcPct val="115000"/>
                        </a:lnSpc>
                        <a:spcBef>
                          <a:spcPts val="0"/>
                        </a:spcBef>
                        <a:spcAft>
                          <a:spcPts val="0"/>
                        </a:spcAft>
                      </a:pPr>
                      <a:r>
                        <a:rPr lang="en-US" sz="1200" dirty="0">
                          <a:effectLst/>
                        </a:rPr>
                        <a:t> </a:t>
                      </a:r>
                      <a:endParaRPr lang="en-US" sz="1200" dirty="0">
                        <a:effectLst/>
                        <a:latin typeface="+mn-lt"/>
                        <a:ea typeface="Times New Roman" panose="02020603050405020304" pitchFamily="18" charset="0"/>
                        <a:cs typeface="Arial" panose="020B0604020202020204" pitchFamily="34" charset="0"/>
                      </a:endParaRPr>
                    </a:p>
                  </a:txBody>
                  <a:tcPr marT="0" marB="0"/>
                </a:tc>
                <a:extLst>
                  <a:ext uri="{0D108BD9-81ED-4DB2-BD59-A6C34878D82A}">
                    <a16:rowId xmlns:a16="http://schemas.microsoft.com/office/drawing/2014/main" val="2575827189"/>
                  </a:ext>
                </a:extLst>
              </a:tr>
              <a:tr h="210848">
                <a:tc>
                  <a:txBody>
                    <a:bodyPr/>
                    <a:lstStyle/>
                    <a:p>
                      <a:pPr marL="0" marR="0">
                        <a:lnSpc>
                          <a:spcPct val="115000"/>
                        </a:lnSpc>
                        <a:spcBef>
                          <a:spcPts val="0"/>
                        </a:spcBef>
                        <a:spcAft>
                          <a:spcPts val="0"/>
                        </a:spcAft>
                      </a:pPr>
                      <a:r>
                        <a:rPr lang="en-US" sz="1200" dirty="0">
                          <a:effectLst/>
                          <a:latin typeface="+mn-lt"/>
                          <a:ea typeface="Times New Roman" panose="02020603050405020304" pitchFamily="18" charset="0"/>
                          <a:cs typeface="Arial" panose="020B0604020202020204" pitchFamily="34" charset="0"/>
                        </a:rPr>
                        <a:t>Nicole Hemmingway </a:t>
                      </a:r>
                    </a:p>
                  </a:txBody>
                  <a:tcPr marT="0" marB="0" anchor="b"/>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200" dirty="0">
                          <a:effectLst/>
                        </a:rPr>
                        <a:t>Nothing to disclose</a:t>
                      </a:r>
                      <a:endParaRPr lang="en-US" sz="1200" dirty="0">
                        <a:effectLst/>
                        <a:latin typeface="+mn-lt"/>
                        <a:ea typeface="Times New Roman" panose="02020603050405020304" pitchFamily="18" charset="0"/>
                        <a:cs typeface="Arial" panose="020B0604020202020204" pitchFamily="34" charset="0"/>
                      </a:endParaRPr>
                    </a:p>
                  </a:txBody>
                  <a:tcPr marT="0" marB="0"/>
                </a:tc>
                <a:tc>
                  <a:txBody>
                    <a:bodyPr/>
                    <a:lstStyle/>
                    <a:p>
                      <a:pPr marL="0" marR="0">
                        <a:lnSpc>
                          <a:spcPct val="115000"/>
                        </a:lnSpc>
                        <a:spcBef>
                          <a:spcPts val="0"/>
                        </a:spcBef>
                        <a:spcAft>
                          <a:spcPts val="0"/>
                        </a:spcAft>
                      </a:pPr>
                      <a:endParaRPr lang="en-US" sz="1200" dirty="0">
                        <a:effectLst/>
                        <a:latin typeface="+mn-lt"/>
                        <a:ea typeface="Times New Roman" panose="02020603050405020304" pitchFamily="18" charset="0"/>
                        <a:cs typeface="Arial" panose="020B0604020202020204" pitchFamily="34" charset="0"/>
                      </a:endParaRPr>
                    </a:p>
                  </a:txBody>
                  <a:tcPr marT="0" marB="0"/>
                </a:tc>
                <a:extLst>
                  <a:ext uri="{0D108BD9-81ED-4DB2-BD59-A6C34878D82A}">
                    <a16:rowId xmlns:a16="http://schemas.microsoft.com/office/drawing/2014/main" val="1413868160"/>
                  </a:ext>
                </a:extLst>
              </a:tr>
              <a:tr h="210848">
                <a:tc>
                  <a:txBody>
                    <a:bodyPr/>
                    <a:lstStyle/>
                    <a:p>
                      <a:pPr marL="0" marR="0">
                        <a:lnSpc>
                          <a:spcPct val="115000"/>
                        </a:lnSpc>
                        <a:spcBef>
                          <a:spcPts val="0"/>
                        </a:spcBef>
                        <a:spcAft>
                          <a:spcPts val="0"/>
                        </a:spcAft>
                      </a:pPr>
                      <a:r>
                        <a:rPr lang="en-US" sz="1200" dirty="0">
                          <a:effectLst/>
                          <a:latin typeface="+mn-lt"/>
                          <a:ea typeface="Times New Roman" panose="02020603050405020304" pitchFamily="18" charset="0"/>
                          <a:cs typeface="Arial" panose="020B0604020202020204" pitchFamily="34" charset="0"/>
                        </a:rPr>
                        <a:t>Monica Wang, ScD, MS </a:t>
                      </a:r>
                    </a:p>
                  </a:txBody>
                  <a:tcPr marT="0" marB="0" anchor="b"/>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200" dirty="0">
                          <a:effectLst/>
                        </a:rPr>
                        <a:t>Nothing to disclose</a:t>
                      </a:r>
                      <a:endParaRPr lang="en-US" sz="1200" dirty="0">
                        <a:effectLst/>
                        <a:latin typeface="+mn-lt"/>
                        <a:ea typeface="Times New Roman" panose="02020603050405020304" pitchFamily="18" charset="0"/>
                        <a:cs typeface="Arial" panose="020B0604020202020204" pitchFamily="34" charset="0"/>
                      </a:endParaRPr>
                    </a:p>
                  </a:txBody>
                  <a:tcPr marT="0" marB="0"/>
                </a:tc>
                <a:tc>
                  <a:txBody>
                    <a:bodyPr/>
                    <a:lstStyle/>
                    <a:p>
                      <a:pPr marL="0" marR="0">
                        <a:lnSpc>
                          <a:spcPct val="115000"/>
                        </a:lnSpc>
                        <a:spcBef>
                          <a:spcPts val="0"/>
                        </a:spcBef>
                        <a:spcAft>
                          <a:spcPts val="0"/>
                        </a:spcAft>
                      </a:pPr>
                      <a:endParaRPr lang="en-US" sz="1200" dirty="0">
                        <a:effectLst/>
                        <a:latin typeface="+mn-lt"/>
                        <a:ea typeface="Times New Roman" panose="02020603050405020304" pitchFamily="18" charset="0"/>
                        <a:cs typeface="Arial" panose="020B0604020202020204" pitchFamily="34" charset="0"/>
                      </a:endParaRPr>
                    </a:p>
                  </a:txBody>
                  <a:tcPr marT="0" marB="0"/>
                </a:tc>
                <a:extLst>
                  <a:ext uri="{0D108BD9-81ED-4DB2-BD59-A6C34878D82A}">
                    <a16:rowId xmlns:a16="http://schemas.microsoft.com/office/drawing/2014/main" val="3788447465"/>
                  </a:ext>
                </a:extLst>
              </a:tr>
              <a:tr h="210848">
                <a:tc>
                  <a:txBody>
                    <a:bodyPr/>
                    <a:lstStyle/>
                    <a:p>
                      <a:pPr marL="0" marR="0">
                        <a:lnSpc>
                          <a:spcPct val="115000"/>
                        </a:lnSpc>
                        <a:spcBef>
                          <a:spcPts val="0"/>
                        </a:spcBef>
                        <a:spcAft>
                          <a:spcPts val="0"/>
                        </a:spcAft>
                      </a:pPr>
                      <a:r>
                        <a:rPr lang="en-US" sz="1200" dirty="0">
                          <a:effectLst/>
                          <a:latin typeface="+mn-lt"/>
                          <a:ea typeface="Times New Roman" panose="02020603050405020304" pitchFamily="18" charset="0"/>
                          <a:cs typeface="Arial" panose="020B0604020202020204" pitchFamily="34" charset="0"/>
                        </a:rPr>
                        <a:t>Bernard Costello, DMD, MD </a:t>
                      </a:r>
                    </a:p>
                  </a:txBody>
                  <a:tcPr marT="0" marB="0" anchor="b"/>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200" dirty="0">
                          <a:effectLst/>
                        </a:rPr>
                        <a:t>Nothing to disclose</a:t>
                      </a:r>
                      <a:endParaRPr lang="en-US" sz="1200" dirty="0">
                        <a:effectLst/>
                        <a:latin typeface="+mn-lt"/>
                        <a:ea typeface="Times New Roman" panose="02020603050405020304" pitchFamily="18" charset="0"/>
                        <a:cs typeface="Arial" panose="020B0604020202020204" pitchFamily="34" charset="0"/>
                      </a:endParaRPr>
                    </a:p>
                  </a:txBody>
                  <a:tcPr marT="0" marB="0"/>
                </a:tc>
                <a:tc>
                  <a:txBody>
                    <a:bodyPr/>
                    <a:lstStyle/>
                    <a:p>
                      <a:pPr marL="0" marR="0">
                        <a:lnSpc>
                          <a:spcPct val="115000"/>
                        </a:lnSpc>
                        <a:spcBef>
                          <a:spcPts val="0"/>
                        </a:spcBef>
                        <a:spcAft>
                          <a:spcPts val="0"/>
                        </a:spcAft>
                      </a:pPr>
                      <a:endParaRPr lang="en-US" sz="1200" dirty="0">
                        <a:effectLst/>
                        <a:latin typeface="+mn-lt"/>
                        <a:ea typeface="Times New Roman" panose="02020603050405020304" pitchFamily="18" charset="0"/>
                        <a:cs typeface="Arial" panose="020B0604020202020204" pitchFamily="34" charset="0"/>
                      </a:endParaRPr>
                    </a:p>
                  </a:txBody>
                  <a:tcPr marT="0" marB="0"/>
                </a:tc>
                <a:extLst>
                  <a:ext uri="{0D108BD9-81ED-4DB2-BD59-A6C34878D82A}">
                    <a16:rowId xmlns:a16="http://schemas.microsoft.com/office/drawing/2014/main" val="4123008145"/>
                  </a:ext>
                </a:extLst>
              </a:tr>
              <a:tr h="210848">
                <a:tc>
                  <a:txBody>
                    <a:bodyPr/>
                    <a:lstStyle/>
                    <a:p>
                      <a:pPr marL="0" marR="0">
                        <a:lnSpc>
                          <a:spcPct val="115000"/>
                        </a:lnSpc>
                        <a:spcBef>
                          <a:spcPts val="0"/>
                        </a:spcBef>
                        <a:spcAft>
                          <a:spcPts val="0"/>
                        </a:spcAft>
                      </a:pPr>
                      <a:endParaRPr lang="en-US" sz="1200" dirty="0">
                        <a:effectLst/>
                        <a:latin typeface="+mn-lt"/>
                        <a:ea typeface="Times New Roman" panose="02020603050405020304" pitchFamily="18" charset="0"/>
                        <a:cs typeface="Arial" panose="020B0604020202020204" pitchFamily="34" charset="0"/>
                      </a:endParaRPr>
                    </a:p>
                  </a:txBody>
                  <a:tcPr marT="0" marB="0" anchor="b"/>
                </a:tc>
                <a:tc>
                  <a:txBody>
                    <a:bodyPr/>
                    <a:lstStyle/>
                    <a:p>
                      <a:pPr marL="0" marR="0">
                        <a:lnSpc>
                          <a:spcPct val="115000"/>
                        </a:lnSpc>
                        <a:spcBef>
                          <a:spcPts val="0"/>
                        </a:spcBef>
                        <a:spcAft>
                          <a:spcPts val="0"/>
                        </a:spcAft>
                      </a:pPr>
                      <a:endParaRPr lang="en-US" sz="1200" dirty="0">
                        <a:effectLst/>
                        <a:latin typeface="+mn-lt"/>
                        <a:ea typeface="Times New Roman" panose="02020603050405020304" pitchFamily="18" charset="0"/>
                        <a:cs typeface="Arial" panose="020B0604020202020204" pitchFamily="34" charset="0"/>
                      </a:endParaRPr>
                    </a:p>
                  </a:txBody>
                  <a:tcPr marT="0" marB="0"/>
                </a:tc>
                <a:tc>
                  <a:txBody>
                    <a:bodyPr/>
                    <a:lstStyle/>
                    <a:p>
                      <a:pPr marL="0" marR="0">
                        <a:lnSpc>
                          <a:spcPct val="115000"/>
                        </a:lnSpc>
                        <a:spcBef>
                          <a:spcPts val="0"/>
                        </a:spcBef>
                        <a:spcAft>
                          <a:spcPts val="0"/>
                        </a:spcAft>
                      </a:pPr>
                      <a:endParaRPr lang="en-US" sz="1200" dirty="0">
                        <a:effectLst/>
                        <a:latin typeface="+mn-lt"/>
                        <a:ea typeface="Times New Roman" panose="02020603050405020304" pitchFamily="18" charset="0"/>
                        <a:cs typeface="Arial" panose="020B0604020202020204" pitchFamily="34" charset="0"/>
                      </a:endParaRPr>
                    </a:p>
                  </a:txBody>
                  <a:tcPr marT="0" marB="0"/>
                </a:tc>
                <a:extLst>
                  <a:ext uri="{0D108BD9-81ED-4DB2-BD59-A6C34878D82A}">
                    <a16:rowId xmlns:a16="http://schemas.microsoft.com/office/drawing/2014/main" val="2983902995"/>
                  </a:ext>
                </a:extLst>
              </a:tr>
            </a:tbl>
          </a:graphicData>
        </a:graphic>
      </p:graphicFrame>
      <p:sp>
        <p:nvSpPr>
          <p:cNvPr id="9" name="Rectangle 1">
            <a:extLst>
              <a:ext uri="{FF2B5EF4-FFF2-40B4-BE49-F238E27FC236}">
                <a16:creationId xmlns:a16="http://schemas.microsoft.com/office/drawing/2014/main" id="{FF62BB40-3B5E-0D85-20BD-C6D6E22CA0D9}"/>
              </a:ext>
            </a:extLst>
          </p:cNvPr>
          <p:cNvSpPr>
            <a:spLocks noChangeArrowheads="1"/>
          </p:cNvSpPr>
          <p:nvPr/>
        </p:nvSpPr>
        <p:spPr bwMode="auto">
          <a:xfrm>
            <a:off x="7746635" y="2968803"/>
            <a:ext cx="3945663" cy="3447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anchor="ctr" anchorCtr="0" compatLnSpc="1">
            <a:prstTxWarp prst="textNoShape">
              <a:avLst/>
            </a:prstTxWarp>
            <a:spAutoFit/>
          </a:bodyPr>
          <a:lstStyle/>
          <a:p>
            <a:pPr defTabSz="544148" eaLnBrk="0" fontAlgn="base" hangingPunct="0">
              <a:spcBef>
                <a:spcPct val="0"/>
              </a:spcBef>
              <a:spcAft>
                <a:spcPct val="0"/>
              </a:spcAft>
            </a:pPr>
            <a:r>
              <a:rPr lang="en-US" altLang="en-US" sz="1200" dirty="0">
                <a:solidFill>
                  <a:srgbClr val="737572"/>
                </a:solidFill>
                <a:latin typeface="Calibri"/>
                <a:ea typeface="Times New Roman" panose="02020603050405020304" pitchFamily="18" charset="0"/>
                <a:cs typeface="Arial" panose="020B0604020202020204" pitchFamily="34" charset="0"/>
              </a:rPr>
              <a:t>In accordance with the requirements of the Standards for Commercial Support of the ACCME, each instructor and member of the planning committee has been asked to disclose any relevant financial relationships with commercial interests that produce healthcare goods or services. The information disclosed for this activity is listed to the left.</a:t>
            </a:r>
            <a:endParaRPr lang="en-US" altLang="en-US" sz="1200" dirty="0">
              <a:solidFill>
                <a:srgbClr val="737572"/>
              </a:solidFill>
              <a:latin typeface="Calibri"/>
            </a:endParaRPr>
          </a:p>
          <a:p>
            <a:pPr defTabSz="544148" eaLnBrk="0" fontAlgn="base" hangingPunct="0">
              <a:spcBef>
                <a:spcPct val="0"/>
              </a:spcBef>
              <a:spcAft>
                <a:spcPct val="0"/>
              </a:spcAft>
            </a:pPr>
            <a:endParaRPr lang="en-US" altLang="en-US" sz="1200" dirty="0">
              <a:solidFill>
                <a:srgbClr val="737572"/>
              </a:solidFill>
              <a:latin typeface="Calibri"/>
              <a:ea typeface="Times New Roman" panose="02020603050405020304" pitchFamily="18" charset="0"/>
              <a:cs typeface="Arial" panose="020B0604020202020204" pitchFamily="34" charset="0"/>
            </a:endParaRPr>
          </a:p>
          <a:p>
            <a:pPr defTabSz="544148" eaLnBrk="0" fontAlgn="base" hangingPunct="0">
              <a:spcBef>
                <a:spcPct val="0"/>
              </a:spcBef>
              <a:spcAft>
                <a:spcPct val="0"/>
              </a:spcAft>
            </a:pPr>
            <a:r>
              <a:rPr lang="en-US" altLang="en-US" sz="1200" dirty="0">
                <a:solidFill>
                  <a:srgbClr val="737572"/>
                </a:solidFill>
                <a:latin typeface="Calibri"/>
                <a:ea typeface="Times New Roman" panose="02020603050405020304" pitchFamily="18" charset="0"/>
                <a:cs typeface="Arial" panose="020B0604020202020204" pitchFamily="34" charset="0"/>
              </a:rPr>
              <a:t>In addition, the planners and instructors listed have agreed that all recommendations involving clinical medicine will be based on evidence that is generally accepted within the profession as adequate justification for their indications and contraindications in the care of patients; that all scientific research used in support or justification of a patient care recommendation will conform to the generally accepted standards of experimental design, data collection, and analysis; and that material to be presented will be made available for advance peer review if requested.</a:t>
            </a:r>
            <a:endParaRPr lang="en-US" altLang="en-US" sz="1200" dirty="0">
              <a:solidFill>
                <a:srgbClr val="737572"/>
              </a:solidFill>
              <a:latin typeface="Calibri"/>
            </a:endParaRPr>
          </a:p>
        </p:txBody>
      </p:sp>
      <p:sp>
        <p:nvSpPr>
          <p:cNvPr id="10" name="TextBox 9">
            <a:extLst>
              <a:ext uri="{FF2B5EF4-FFF2-40B4-BE49-F238E27FC236}">
                <a16:creationId xmlns:a16="http://schemas.microsoft.com/office/drawing/2014/main" id="{ED20B393-2A96-53F3-495F-1A16FED759CF}"/>
              </a:ext>
            </a:extLst>
          </p:cNvPr>
          <p:cNvSpPr txBox="1"/>
          <p:nvPr/>
        </p:nvSpPr>
        <p:spPr>
          <a:xfrm>
            <a:off x="7746635" y="2638904"/>
            <a:ext cx="2565400" cy="329899"/>
          </a:xfrm>
          <a:prstGeom prst="rect">
            <a:avLst/>
          </a:prstGeom>
          <a:noFill/>
        </p:spPr>
        <p:txBody>
          <a:bodyPr wrap="square">
            <a:spAutoFit/>
          </a:bodyPr>
          <a:lstStyle/>
          <a:p>
            <a:pPr defTabSz="544148">
              <a:lnSpc>
                <a:spcPct val="115000"/>
              </a:lnSpc>
              <a:spcAft>
                <a:spcPts val="1333"/>
              </a:spcAft>
            </a:pPr>
            <a:r>
              <a:rPr lang="en-US" sz="1467" b="1" dirty="0">
                <a:solidFill>
                  <a:srgbClr val="737572"/>
                </a:solidFill>
                <a:latin typeface="Arial" panose="020B0604020202020204" pitchFamily="34" charset="0"/>
                <a:ea typeface="Times New Roman" panose="02020603050405020304" pitchFamily="18" charset="0"/>
                <a:cs typeface="Arial" panose="020B0604020202020204" pitchFamily="34" charset="0"/>
              </a:rPr>
              <a:t>Disclosure Information</a:t>
            </a:r>
            <a:endParaRPr lang="en-US" sz="1600" dirty="0">
              <a:solidFill>
                <a:srgbClr val="737572"/>
              </a:solidFill>
              <a:latin typeface="Arial" panose="020B0604020202020204" pitchFamily="34" charset="0"/>
              <a:ea typeface="Times New Roman" panose="02020603050405020304" pitchFamily="18" charset="0"/>
              <a:cs typeface="Arial" panose="020B0604020202020204" pitchFamily="34" charset="0"/>
            </a:endParaRPr>
          </a:p>
        </p:txBody>
      </p:sp>
      <p:sp>
        <p:nvSpPr>
          <p:cNvPr id="2" name="TextBox 1">
            <a:extLst>
              <a:ext uri="{FF2B5EF4-FFF2-40B4-BE49-F238E27FC236}">
                <a16:creationId xmlns:a16="http://schemas.microsoft.com/office/drawing/2014/main" id="{2CD036CB-4FF0-34D4-5DA5-38C85CE99D27}"/>
              </a:ext>
            </a:extLst>
          </p:cNvPr>
          <p:cNvSpPr txBox="1"/>
          <p:nvPr/>
        </p:nvSpPr>
        <p:spPr>
          <a:xfrm>
            <a:off x="522356" y="4766163"/>
            <a:ext cx="4091893" cy="338554"/>
          </a:xfrm>
          <a:prstGeom prst="rect">
            <a:avLst/>
          </a:prstGeom>
          <a:noFill/>
        </p:spPr>
        <p:txBody>
          <a:bodyPr wrap="square" rtlCol="0">
            <a:spAutoFit/>
          </a:bodyPr>
          <a:lstStyle/>
          <a:p>
            <a:r>
              <a:rPr lang="en-US" sz="1600" b="1" dirty="0"/>
              <a:t>Planning Committee</a:t>
            </a:r>
          </a:p>
        </p:txBody>
      </p:sp>
      <p:sp>
        <p:nvSpPr>
          <p:cNvPr id="6" name="TextBox 5">
            <a:extLst>
              <a:ext uri="{FF2B5EF4-FFF2-40B4-BE49-F238E27FC236}">
                <a16:creationId xmlns:a16="http://schemas.microsoft.com/office/drawing/2014/main" id="{CBA4A0ED-605C-6E4A-C0D9-3690CAD4CD1B}"/>
              </a:ext>
            </a:extLst>
          </p:cNvPr>
          <p:cNvSpPr txBox="1"/>
          <p:nvPr/>
        </p:nvSpPr>
        <p:spPr>
          <a:xfrm>
            <a:off x="470870" y="2755502"/>
            <a:ext cx="4091893" cy="584775"/>
          </a:xfrm>
          <a:prstGeom prst="rect">
            <a:avLst/>
          </a:prstGeom>
          <a:noFill/>
        </p:spPr>
        <p:txBody>
          <a:bodyPr wrap="square" rtlCol="0">
            <a:spAutoFit/>
          </a:bodyPr>
          <a:lstStyle/>
          <a:p>
            <a:r>
              <a:rPr lang="en-US" sz="1600" b="1" dirty="0"/>
              <a:t>Presenters</a:t>
            </a:r>
          </a:p>
          <a:p>
            <a:endParaRPr lang="en-US" sz="1600" b="1" dirty="0"/>
          </a:p>
        </p:txBody>
      </p:sp>
    </p:spTree>
    <p:extLst>
      <p:ext uri="{BB962C8B-B14F-4D97-AF65-F5344CB8AC3E}">
        <p14:creationId xmlns:p14="http://schemas.microsoft.com/office/powerpoint/2010/main" val="20948334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DA857-A501-0BC4-5458-CC6958B858DA}"/>
              </a:ext>
            </a:extLst>
          </p:cNvPr>
          <p:cNvSpPr>
            <a:spLocks noGrp="1"/>
          </p:cNvSpPr>
          <p:nvPr>
            <p:ph type="title"/>
          </p:nvPr>
        </p:nvSpPr>
        <p:spPr/>
        <p:txBody>
          <a:bodyPr>
            <a:normAutofit fontScale="90000"/>
          </a:bodyPr>
          <a:lstStyle/>
          <a:p>
            <a:r>
              <a:rPr lang="en-US" dirty="0"/>
              <a:t>Conclusions</a:t>
            </a:r>
          </a:p>
        </p:txBody>
      </p:sp>
      <p:sp>
        <p:nvSpPr>
          <p:cNvPr id="3" name="Content Placeholder 2">
            <a:extLst>
              <a:ext uri="{FF2B5EF4-FFF2-40B4-BE49-F238E27FC236}">
                <a16:creationId xmlns:a16="http://schemas.microsoft.com/office/drawing/2014/main" id="{DD8B00A4-63E6-CD09-846C-739D51C8F9F3}"/>
              </a:ext>
            </a:extLst>
          </p:cNvPr>
          <p:cNvSpPr>
            <a:spLocks noGrp="1"/>
          </p:cNvSpPr>
          <p:nvPr>
            <p:ph idx="1"/>
          </p:nvPr>
        </p:nvSpPr>
        <p:spPr/>
        <p:txBody>
          <a:bodyPr>
            <a:normAutofit/>
          </a:bodyPr>
          <a:lstStyle/>
          <a:p>
            <a:r>
              <a:rPr lang="en-US" sz="2400" dirty="0"/>
              <a:t>A number of acute treatments for episodic migraine exist with varying degrees of evidence for effectiveness and harms. </a:t>
            </a:r>
          </a:p>
          <a:p>
            <a:r>
              <a:rPr lang="en-US" sz="2400" dirty="0"/>
              <a:t>Triptans, NSAIDs, antiemetics, dihydroergotamine, CGRP antagonists, and lasmiditan associated with improved pain and function. </a:t>
            </a:r>
          </a:p>
          <a:p>
            <a:r>
              <a:rPr lang="en-US" sz="2400" dirty="0"/>
              <a:t>The evidence base for many other interventions for acute treatment, including opioids, remains limited.</a:t>
            </a:r>
          </a:p>
        </p:txBody>
      </p:sp>
      <p:sp>
        <p:nvSpPr>
          <p:cNvPr id="4" name="Slide Number Placeholder 3">
            <a:extLst>
              <a:ext uri="{FF2B5EF4-FFF2-40B4-BE49-F238E27FC236}">
                <a16:creationId xmlns:a16="http://schemas.microsoft.com/office/drawing/2014/main" id="{63421D38-E539-99B9-BF89-51642A7CCD7C}"/>
              </a:ext>
            </a:extLst>
          </p:cNvPr>
          <p:cNvSpPr>
            <a:spLocks noGrp="1"/>
          </p:cNvSpPr>
          <p:nvPr>
            <p:ph type="sldNum" sz="quarter" idx="10"/>
          </p:nvPr>
        </p:nvSpPr>
        <p:spPr/>
        <p:txBody>
          <a:bodyPr/>
          <a:lstStyle/>
          <a:p>
            <a:pPr defTabSz="914377"/>
            <a:fld id="{85F5B7A5-34A7-4AB0-A34F-A4DF2002FA98}" type="slidenum">
              <a:rPr lang="en-US">
                <a:solidFill>
                  <a:prstClr val="black">
                    <a:tint val="75000"/>
                  </a:prstClr>
                </a:solidFill>
                <a:latin typeface="Arial"/>
              </a:rPr>
              <a:pPr defTabSz="914377"/>
              <a:t>40</a:t>
            </a:fld>
            <a:endParaRPr lang="en-US" dirty="0">
              <a:solidFill>
                <a:prstClr val="black">
                  <a:tint val="75000"/>
                </a:prstClr>
              </a:solidFill>
              <a:latin typeface="Arial"/>
            </a:endParaRPr>
          </a:p>
        </p:txBody>
      </p:sp>
    </p:spTree>
    <p:extLst>
      <p:ext uri="{BB962C8B-B14F-4D97-AF65-F5344CB8AC3E}">
        <p14:creationId xmlns:p14="http://schemas.microsoft.com/office/powerpoint/2010/main" val="34235757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69C15-4CE1-D720-12B4-31D456114081}"/>
              </a:ext>
            </a:extLst>
          </p:cNvPr>
          <p:cNvSpPr>
            <a:spLocks noGrp="1"/>
          </p:cNvSpPr>
          <p:nvPr>
            <p:ph type="title"/>
          </p:nvPr>
        </p:nvSpPr>
        <p:spPr/>
        <p:txBody>
          <a:bodyPr>
            <a:normAutofit fontScale="90000"/>
          </a:bodyPr>
          <a:lstStyle/>
          <a:p>
            <a:r>
              <a:rPr lang="en-US" dirty="0"/>
              <a:t>Limitations</a:t>
            </a:r>
          </a:p>
        </p:txBody>
      </p:sp>
      <p:sp>
        <p:nvSpPr>
          <p:cNvPr id="3" name="Content Placeholder 2">
            <a:extLst>
              <a:ext uri="{FF2B5EF4-FFF2-40B4-BE49-F238E27FC236}">
                <a16:creationId xmlns:a16="http://schemas.microsoft.com/office/drawing/2014/main" id="{BEB10282-9889-ACDF-21A4-0228BFBF61F9}"/>
              </a:ext>
            </a:extLst>
          </p:cNvPr>
          <p:cNvSpPr>
            <a:spLocks noGrp="1"/>
          </p:cNvSpPr>
          <p:nvPr>
            <p:ph idx="1"/>
          </p:nvPr>
        </p:nvSpPr>
        <p:spPr/>
        <p:txBody>
          <a:bodyPr/>
          <a:lstStyle/>
          <a:p>
            <a:r>
              <a:rPr lang="en-US" dirty="0"/>
              <a:t>Many interventions: very few or a single trial were available, and most were small.</a:t>
            </a:r>
          </a:p>
          <a:p>
            <a:r>
              <a:rPr lang="en-US" dirty="0"/>
              <a:t>Unable to evaluate harms that may arise with frequent or long-term intermittent use.</a:t>
            </a:r>
          </a:p>
          <a:p>
            <a:endParaRPr lang="en-US" dirty="0"/>
          </a:p>
        </p:txBody>
      </p:sp>
      <p:sp>
        <p:nvSpPr>
          <p:cNvPr id="4" name="Slide Number Placeholder 3">
            <a:extLst>
              <a:ext uri="{FF2B5EF4-FFF2-40B4-BE49-F238E27FC236}">
                <a16:creationId xmlns:a16="http://schemas.microsoft.com/office/drawing/2014/main" id="{97906849-39FF-E569-F05E-6C001F046ED7}"/>
              </a:ext>
            </a:extLst>
          </p:cNvPr>
          <p:cNvSpPr>
            <a:spLocks noGrp="1"/>
          </p:cNvSpPr>
          <p:nvPr>
            <p:ph type="sldNum" sz="quarter" idx="10"/>
          </p:nvPr>
        </p:nvSpPr>
        <p:spPr/>
        <p:txBody>
          <a:bodyPr/>
          <a:lstStyle/>
          <a:p>
            <a:pPr defTabSz="914377"/>
            <a:fld id="{85F5B7A5-34A7-4AB0-A34F-A4DF2002FA98}" type="slidenum">
              <a:rPr lang="en-US">
                <a:solidFill>
                  <a:prstClr val="black">
                    <a:tint val="75000"/>
                  </a:prstClr>
                </a:solidFill>
                <a:latin typeface="Arial"/>
              </a:rPr>
              <a:pPr defTabSz="914377"/>
              <a:t>41</a:t>
            </a:fld>
            <a:endParaRPr lang="en-US" dirty="0">
              <a:solidFill>
                <a:prstClr val="black">
                  <a:tint val="75000"/>
                </a:prstClr>
              </a:solidFill>
              <a:latin typeface="Arial"/>
            </a:endParaRPr>
          </a:p>
        </p:txBody>
      </p:sp>
    </p:spTree>
    <p:extLst>
      <p:ext uri="{BB962C8B-B14F-4D97-AF65-F5344CB8AC3E}">
        <p14:creationId xmlns:p14="http://schemas.microsoft.com/office/powerpoint/2010/main" val="37891643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7A016-EC65-B80B-6E7B-C95B6BB905FE}"/>
              </a:ext>
            </a:extLst>
          </p:cNvPr>
          <p:cNvSpPr>
            <a:spLocks noGrp="1"/>
          </p:cNvSpPr>
          <p:nvPr>
            <p:ph type="title"/>
          </p:nvPr>
        </p:nvSpPr>
        <p:spPr/>
        <p:txBody>
          <a:bodyPr>
            <a:normAutofit fontScale="90000"/>
          </a:bodyPr>
          <a:lstStyle/>
          <a:p>
            <a:r>
              <a:rPr lang="en-US" dirty="0"/>
              <a:t>Acknowledgments</a:t>
            </a:r>
          </a:p>
        </p:txBody>
      </p:sp>
      <p:sp>
        <p:nvSpPr>
          <p:cNvPr id="4" name="Slide Number Placeholder 3">
            <a:extLst>
              <a:ext uri="{FF2B5EF4-FFF2-40B4-BE49-F238E27FC236}">
                <a16:creationId xmlns:a16="http://schemas.microsoft.com/office/drawing/2014/main" id="{B0C6DF06-A211-7597-F45B-E04091235DC1}"/>
              </a:ext>
            </a:extLst>
          </p:cNvPr>
          <p:cNvSpPr>
            <a:spLocks noGrp="1"/>
          </p:cNvSpPr>
          <p:nvPr>
            <p:ph type="sldNum" sz="quarter" idx="10"/>
          </p:nvPr>
        </p:nvSpPr>
        <p:spPr/>
        <p:txBody>
          <a:bodyPr/>
          <a:lstStyle/>
          <a:p>
            <a:pPr defTabSz="914377"/>
            <a:fld id="{85F5B7A5-34A7-4AB0-A34F-A4DF2002FA98}" type="slidenum">
              <a:rPr lang="en-US">
                <a:solidFill>
                  <a:prstClr val="black">
                    <a:tint val="75000"/>
                  </a:prstClr>
                </a:solidFill>
                <a:latin typeface="Arial"/>
              </a:rPr>
              <a:pPr defTabSz="914377"/>
              <a:t>42</a:t>
            </a:fld>
            <a:endParaRPr lang="en-US" dirty="0">
              <a:solidFill>
                <a:prstClr val="black">
                  <a:tint val="75000"/>
                </a:prstClr>
              </a:solidFill>
              <a:latin typeface="Arial"/>
            </a:endParaRPr>
          </a:p>
        </p:txBody>
      </p:sp>
      <p:sp>
        <p:nvSpPr>
          <p:cNvPr id="6" name="Content Placeholder 5">
            <a:extLst>
              <a:ext uri="{FF2B5EF4-FFF2-40B4-BE49-F238E27FC236}">
                <a16:creationId xmlns:a16="http://schemas.microsoft.com/office/drawing/2014/main" id="{E4D03F08-BEA6-F4D1-3271-7EA10159BEE8}"/>
              </a:ext>
            </a:extLst>
          </p:cNvPr>
          <p:cNvSpPr>
            <a:spLocks noGrp="1"/>
          </p:cNvSpPr>
          <p:nvPr>
            <p:ph idx="1"/>
          </p:nvPr>
        </p:nvSpPr>
        <p:spPr>
          <a:xfrm>
            <a:off x="609600" y="1646238"/>
            <a:ext cx="4724400" cy="4525963"/>
          </a:xfrm>
        </p:spPr>
        <p:txBody>
          <a:bodyPr>
            <a:normAutofit fontScale="55000" lnSpcReduction="20000"/>
          </a:bodyPr>
          <a:lstStyle/>
          <a:p>
            <a:pPr marL="0" marR="0" indent="0">
              <a:lnSpc>
                <a:spcPct val="107000"/>
              </a:lnSpc>
              <a:spcBef>
                <a:spcPts val="0"/>
              </a:spcBef>
              <a:spcAft>
                <a:spcPts val="800"/>
              </a:spcAft>
              <a:buNone/>
            </a:pPr>
            <a:r>
              <a:rPr lang="en-US" sz="3300" b="1" u="sng" dirty="0">
                <a:effectLst/>
                <a:latin typeface="+mj-lt"/>
                <a:ea typeface="Calibri" panose="020F0502020204030204" pitchFamily="34" charset="0"/>
                <a:cs typeface="Times New Roman" panose="02020603050405020304" pitchFamily="18" charset="0"/>
              </a:rPr>
              <a:t>Mayo Clinic</a:t>
            </a:r>
            <a:endParaRPr lang="en-US" sz="3300" dirty="0">
              <a:effectLst/>
              <a:latin typeface="+mj-lt"/>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r>
              <a:rPr lang="en-US" sz="2900" dirty="0">
                <a:effectLst/>
                <a:ea typeface="Calibri" panose="020F0502020204030204" pitchFamily="34" charset="0"/>
                <a:cs typeface="Times New Roman" panose="02020603050405020304" pitchFamily="18" charset="0"/>
              </a:rPr>
              <a:t>Rashmi B. </a:t>
            </a:r>
            <a:r>
              <a:rPr lang="en-US" sz="2900" dirty="0" err="1">
                <a:effectLst/>
                <a:ea typeface="Calibri" panose="020F0502020204030204" pitchFamily="34" charset="0"/>
                <a:cs typeface="Times New Roman" panose="02020603050405020304" pitchFamily="18" charset="0"/>
              </a:rPr>
              <a:t>Halker</a:t>
            </a:r>
            <a:r>
              <a:rPr lang="en-US" sz="2900" dirty="0">
                <a:effectLst/>
                <a:ea typeface="Calibri" panose="020F0502020204030204" pitchFamily="34" charset="0"/>
                <a:cs typeface="Times New Roman" panose="02020603050405020304" pitchFamily="18" charset="0"/>
              </a:rPr>
              <a:t> Singh, M.D. </a:t>
            </a:r>
          </a:p>
          <a:p>
            <a:pPr marL="0" marR="0" indent="0">
              <a:lnSpc>
                <a:spcPct val="107000"/>
              </a:lnSpc>
              <a:spcBef>
                <a:spcPts val="0"/>
              </a:spcBef>
              <a:spcAft>
                <a:spcPts val="0"/>
              </a:spcAft>
              <a:buNone/>
            </a:pPr>
            <a:r>
              <a:rPr lang="es-MX" sz="2900" dirty="0">
                <a:effectLst/>
                <a:ea typeface="Calibri" panose="020F0502020204030204" pitchFamily="34" charset="0"/>
                <a:cs typeface="Times New Roman" panose="02020603050405020304" pitchFamily="18" charset="0"/>
              </a:rPr>
              <a:t>Juliana H. </a:t>
            </a:r>
            <a:r>
              <a:rPr lang="es-MX" sz="2900" dirty="0" err="1">
                <a:effectLst/>
                <a:ea typeface="Calibri" panose="020F0502020204030204" pitchFamily="34" charset="0"/>
                <a:cs typeface="Times New Roman" panose="02020603050405020304" pitchFamily="18" charset="0"/>
              </a:rPr>
              <a:t>VanderPluym</a:t>
            </a:r>
            <a:r>
              <a:rPr lang="es-MX" sz="2900" dirty="0">
                <a:effectLst/>
                <a:ea typeface="Calibri" panose="020F0502020204030204" pitchFamily="34" charset="0"/>
                <a:cs typeface="Times New Roman" panose="02020603050405020304" pitchFamily="18" charset="0"/>
              </a:rPr>
              <a:t>, M.D. </a:t>
            </a:r>
            <a:endParaRPr lang="en-US" sz="2900" dirty="0">
              <a:effectLst/>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r>
              <a:rPr lang="en-US" sz="2900" dirty="0">
                <a:effectLst/>
                <a:ea typeface="Calibri" panose="020F0502020204030204" pitchFamily="34" charset="0"/>
                <a:cs typeface="Times New Roman" panose="02020603050405020304" pitchFamily="18" charset="0"/>
              </a:rPr>
              <a:t>Allison S. Morrow, B.A. </a:t>
            </a:r>
          </a:p>
          <a:p>
            <a:pPr marL="0" marR="0" indent="0">
              <a:lnSpc>
                <a:spcPct val="107000"/>
              </a:lnSpc>
              <a:spcBef>
                <a:spcPts val="0"/>
              </a:spcBef>
              <a:spcAft>
                <a:spcPts val="0"/>
              </a:spcAft>
              <a:buNone/>
            </a:pPr>
            <a:r>
              <a:rPr lang="en-US" sz="2900" dirty="0">
                <a:effectLst/>
                <a:ea typeface="Calibri" panose="020F0502020204030204" pitchFamily="34" charset="0"/>
                <a:cs typeface="Times New Roman" panose="02020603050405020304" pitchFamily="18" charset="0"/>
              </a:rPr>
              <a:t>Meritxell Urtecho, M.D. </a:t>
            </a:r>
          </a:p>
          <a:p>
            <a:pPr marL="0" marR="0" indent="0">
              <a:lnSpc>
                <a:spcPct val="107000"/>
              </a:lnSpc>
              <a:spcBef>
                <a:spcPts val="0"/>
              </a:spcBef>
              <a:spcAft>
                <a:spcPts val="0"/>
              </a:spcAft>
              <a:buNone/>
            </a:pPr>
            <a:r>
              <a:rPr lang="en-US" sz="2900" dirty="0">
                <a:effectLst/>
                <a:ea typeface="Calibri" panose="020F0502020204030204" pitchFamily="34" charset="0"/>
                <a:cs typeface="Times New Roman" panose="02020603050405020304" pitchFamily="18" charset="0"/>
              </a:rPr>
              <a:t>Tarek </a:t>
            </a:r>
            <a:r>
              <a:rPr lang="en-US" sz="2900" dirty="0" err="1">
                <a:effectLst/>
                <a:ea typeface="Calibri" panose="020F0502020204030204" pitchFamily="34" charset="0"/>
                <a:cs typeface="Times New Roman" panose="02020603050405020304" pitchFamily="18" charset="0"/>
              </a:rPr>
              <a:t>Nayfeh</a:t>
            </a:r>
            <a:r>
              <a:rPr lang="en-US" sz="2900" dirty="0">
                <a:effectLst/>
                <a:ea typeface="Calibri" panose="020F0502020204030204" pitchFamily="34" charset="0"/>
                <a:cs typeface="Times New Roman" panose="02020603050405020304" pitchFamily="18" charset="0"/>
              </a:rPr>
              <a:t>, M.D. </a:t>
            </a:r>
          </a:p>
          <a:p>
            <a:pPr marL="0" marR="0" indent="0">
              <a:lnSpc>
                <a:spcPct val="107000"/>
              </a:lnSpc>
              <a:spcBef>
                <a:spcPts val="0"/>
              </a:spcBef>
              <a:spcAft>
                <a:spcPts val="0"/>
              </a:spcAft>
              <a:buNone/>
            </a:pPr>
            <a:r>
              <a:rPr lang="es-MX" sz="2900" dirty="0">
                <a:effectLst/>
                <a:ea typeface="Calibri" panose="020F0502020204030204" pitchFamily="34" charset="0"/>
                <a:cs typeface="Times New Roman" panose="02020603050405020304" pitchFamily="18" charset="0"/>
              </a:rPr>
              <a:t>Victor D. Torres Roldan, M.D.</a:t>
            </a:r>
            <a:endParaRPr lang="en-US" sz="2900" dirty="0">
              <a:effectLst/>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r>
              <a:rPr lang="es-MX" sz="2900" dirty="0" err="1">
                <a:effectLst/>
                <a:ea typeface="Calibri" panose="020F0502020204030204" pitchFamily="34" charset="0"/>
                <a:cs typeface="Times New Roman" panose="02020603050405020304" pitchFamily="18" charset="0"/>
              </a:rPr>
              <a:t>Magdoleen</a:t>
            </a:r>
            <a:r>
              <a:rPr lang="es-MX" sz="2900" dirty="0">
                <a:effectLst/>
                <a:ea typeface="Calibri" panose="020F0502020204030204" pitchFamily="34" charset="0"/>
                <a:cs typeface="Times New Roman" panose="02020603050405020304" pitchFamily="18" charset="0"/>
              </a:rPr>
              <a:t> H. Farah, M.B.B.S.</a:t>
            </a:r>
            <a:endParaRPr lang="en-US" sz="2900" dirty="0">
              <a:effectLst/>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r>
              <a:rPr lang="es-MX" sz="2900" dirty="0" err="1">
                <a:effectLst/>
                <a:ea typeface="Calibri" panose="020F0502020204030204" pitchFamily="34" charset="0"/>
                <a:cs typeface="Times New Roman" panose="02020603050405020304" pitchFamily="18" charset="0"/>
              </a:rPr>
              <a:t>Bashar</a:t>
            </a:r>
            <a:r>
              <a:rPr lang="es-MX" sz="2900" dirty="0">
                <a:effectLst/>
                <a:ea typeface="Calibri" panose="020F0502020204030204" pitchFamily="34" charset="0"/>
                <a:cs typeface="Times New Roman" panose="02020603050405020304" pitchFamily="18" charset="0"/>
              </a:rPr>
              <a:t> Hasan, M.D.</a:t>
            </a:r>
            <a:endParaRPr lang="en-US" sz="2900" dirty="0">
              <a:effectLst/>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r>
              <a:rPr lang="es-MX" sz="2900" dirty="0">
                <a:effectLst/>
                <a:ea typeface="Calibri" panose="020F0502020204030204" pitchFamily="34" charset="0"/>
                <a:cs typeface="Times New Roman" panose="02020603050405020304" pitchFamily="18" charset="0"/>
              </a:rPr>
              <a:t>Samer </a:t>
            </a:r>
            <a:r>
              <a:rPr lang="es-MX" sz="2900" dirty="0" err="1">
                <a:effectLst/>
                <a:ea typeface="Calibri" panose="020F0502020204030204" pitchFamily="34" charset="0"/>
                <a:cs typeface="Times New Roman" panose="02020603050405020304" pitchFamily="18" charset="0"/>
              </a:rPr>
              <a:t>Saadi</a:t>
            </a:r>
            <a:r>
              <a:rPr lang="es-MX" sz="2900" dirty="0">
                <a:effectLst/>
                <a:ea typeface="Calibri" panose="020F0502020204030204" pitchFamily="34" charset="0"/>
                <a:cs typeface="Times New Roman" panose="02020603050405020304" pitchFamily="18" charset="0"/>
              </a:rPr>
              <a:t>, M.D.</a:t>
            </a:r>
            <a:endParaRPr lang="en-US" sz="2900" dirty="0">
              <a:effectLst/>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r>
              <a:rPr lang="es-MX" sz="2900" dirty="0" err="1">
                <a:effectLst/>
                <a:ea typeface="Calibri" panose="020F0502020204030204" pitchFamily="34" charset="0"/>
                <a:cs typeface="Times New Roman" panose="02020603050405020304" pitchFamily="18" charset="0"/>
              </a:rPr>
              <a:t>Sahrish</a:t>
            </a:r>
            <a:r>
              <a:rPr lang="es-MX" sz="2900" dirty="0">
                <a:effectLst/>
                <a:ea typeface="Calibri" panose="020F0502020204030204" pitchFamily="34" charset="0"/>
                <a:cs typeface="Times New Roman" panose="02020603050405020304" pitchFamily="18" charset="0"/>
              </a:rPr>
              <a:t> </a:t>
            </a:r>
            <a:r>
              <a:rPr lang="es-MX" sz="2900" dirty="0" err="1">
                <a:effectLst/>
                <a:ea typeface="Calibri" panose="020F0502020204030204" pitchFamily="34" charset="0"/>
                <a:cs typeface="Times New Roman" panose="02020603050405020304" pitchFamily="18" charset="0"/>
              </a:rPr>
              <a:t>Shah</a:t>
            </a:r>
            <a:r>
              <a:rPr lang="es-MX" sz="2900" dirty="0">
                <a:effectLst/>
                <a:ea typeface="Calibri" panose="020F0502020204030204" pitchFamily="34" charset="0"/>
                <a:cs typeface="Times New Roman" panose="02020603050405020304" pitchFamily="18" charset="0"/>
              </a:rPr>
              <a:t>, M.B.B.S.</a:t>
            </a:r>
            <a:endParaRPr lang="en-US" sz="2900" dirty="0">
              <a:effectLst/>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r>
              <a:rPr lang="en-US" sz="2900" dirty="0">
                <a:effectLst/>
                <a:ea typeface="Calibri" panose="020F0502020204030204" pitchFamily="34" charset="0"/>
                <a:cs typeface="Times New Roman" panose="02020603050405020304" pitchFamily="18" charset="0"/>
              </a:rPr>
              <a:t>Rami Abd-Rabu, M.B.B.S.</a:t>
            </a:r>
          </a:p>
          <a:p>
            <a:pPr marL="0" marR="0" indent="0">
              <a:lnSpc>
                <a:spcPct val="107000"/>
              </a:lnSpc>
              <a:spcBef>
                <a:spcPts val="0"/>
              </a:spcBef>
              <a:spcAft>
                <a:spcPts val="0"/>
              </a:spcAft>
              <a:buNone/>
            </a:pPr>
            <a:r>
              <a:rPr lang="en-US" sz="2900" dirty="0" err="1">
                <a:effectLst/>
                <a:ea typeface="Calibri" panose="020F0502020204030204" pitchFamily="34" charset="0"/>
                <a:cs typeface="Times New Roman" panose="02020603050405020304" pitchFamily="18" charset="0"/>
              </a:rPr>
              <a:t>Lubna</a:t>
            </a:r>
            <a:r>
              <a:rPr lang="en-US" sz="2900" dirty="0">
                <a:effectLst/>
                <a:ea typeface="Calibri" panose="020F0502020204030204" pitchFamily="34" charset="0"/>
                <a:cs typeface="Times New Roman" panose="02020603050405020304" pitchFamily="18" charset="0"/>
              </a:rPr>
              <a:t> </a:t>
            </a:r>
            <a:r>
              <a:rPr lang="en-US" sz="2900" dirty="0" err="1">
                <a:effectLst/>
                <a:ea typeface="Calibri" panose="020F0502020204030204" pitchFamily="34" charset="0"/>
                <a:cs typeface="Times New Roman" panose="02020603050405020304" pitchFamily="18" charset="0"/>
              </a:rPr>
              <a:t>Daraz</a:t>
            </a:r>
            <a:r>
              <a:rPr lang="en-US" sz="2900" dirty="0">
                <a:effectLst/>
                <a:ea typeface="Calibri" panose="020F0502020204030204" pitchFamily="34" charset="0"/>
                <a:cs typeface="Times New Roman" panose="02020603050405020304" pitchFamily="18" charset="0"/>
              </a:rPr>
              <a:t>, Ph.D.</a:t>
            </a:r>
          </a:p>
          <a:p>
            <a:pPr marL="0" marR="0" indent="0">
              <a:lnSpc>
                <a:spcPct val="107000"/>
              </a:lnSpc>
              <a:spcBef>
                <a:spcPts val="0"/>
              </a:spcBef>
              <a:spcAft>
                <a:spcPts val="0"/>
              </a:spcAft>
              <a:buNone/>
            </a:pPr>
            <a:r>
              <a:rPr lang="en-US" sz="2900" dirty="0">
                <a:effectLst/>
                <a:ea typeface="Calibri" panose="020F0502020204030204" pitchFamily="34" charset="0"/>
                <a:cs typeface="Times New Roman" panose="02020603050405020304" pitchFamily="18" charset="0"/>
              </a:rPr>
              <a:t>Larry J. Prokop, M.L.S. </a:t>
            </a:r>
          </a:p>
          <a:p>
            <a:pPr marL="0" marR="0" indent="0">
              <a:lnSpc>
                <a:spcPct val="107000"/>
              </a:lnSpc>
              <a:spcBef>
                <a:spcPts val="0"/>
              </a:spcBef>
              <a:spcAft>
                <a:spcPts val="0"/>
              </a:spcAft>
              <a:buNone/>
            </a:pPr>
            <a:r>
              <a:rPr lang="en-US" sz="2900" dirty="0">
                <a:effectLst/>
                <a:ea typeface="Calibri" panose="020F0502020204030204" pitchFamily="34" charset="0"/>
                <a:cs typeface="Times New Roman" panose="02020603050405020304" pitchFamily="18" charset="0"/>
              </a:rPr>
              <a:t>M. Hassan Murad, M.D., M.P.H.</a:t>
            </a:r>
          </a:p>
          <a:p>
            <a:pPr marL="0" marR="0" indent="0">
              <a:lnSpc>
                <a:spcPct val="107000"/>
              </a:lnSpc>
              <a:spcBef>
                <a:spcPts val="0"/>
              </a:spcBef>
              <a:spcAft>
                <a:spcPts val="0"/>
              </a:spcAft>
              <a:buNone/>
            </a:pPr>
            <a:r>
              <a:rPr lang="en-US" sz="2900" dirty="0">
                <a:effectLst/>
                <a:ea typeface="Calibri" panose="020F0502020204030204" pitchFamily="34" charset="0"/>
                <a:cs typeface="Times New Roman" panose="02020603050405020304" pitchFamily="18" charset="0"/>
              </a:rPr>
              <a:t>Zhen Wang, Ph.D.</a:t>
            </a:r>
          </a:p>
          <a:p>
            <a:pPr marL="0" marR="0" indent="0">
              <a:lnSpc>
                <a:spcPct val="107000"/>
              </a:lnSpc>
              <a:spcBef>
                <a:spcPts val="0"/>
              </a:spcBef>
              <a:spcAft>
                <a:spcPts val="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br>
              <a:rPr lang="en-US" sz="1800" b="1"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7" name="Content Placeholder 5">
            <a:extLst>
              <a:ext uri="{FF2B5EF4-FFF2-40B4-BE49-F238E27FC236}">
                <a16:creationId xmlns:a16="http://schemas.microsoft.com/office/drawing/2014/main" id="{24B98AF4-4CA7-7BFB-0A3D-1637567154F4}"/>
              </a:ext>
            </a:extLst>
          </p:cNvPr>
          <p:cNvSpPr txBox="1">
            <a:spLocks/>
          </p:cNvSpPr>
          <p:nvPr/>
        </p:nvSpPr>
        <p:spPr>
          <a:xfrm>
            <a:off x="6400800" y="1798638"/>
            <a:ext cx="53340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7000"/>
              </a:lnSpc>
              <a:spcBef>
                <a:spcPts val="0"/>
              </a:spcBef>
              <a:spcAft>
                <a:spcPts val="800"/>
              </a:spcAft>
              <a:buFont typeface="Arial" pitchFamily="34" charset="0"/>
              <a:buNone/>
            </a:pPr>
            <a:r>
              <a:rPr lang="en-US" sz="1800" b="1" u="sng" dirty="0">
                <a:ea typeface="Calibri" panose="020F0502020204030204" pitchFamily="34" charset="0"/>
                <a:cs typeface="Times New Roman" panose="02020603050405020304" pitchFamily="18" charset="0"/>
              </a:rPr>
              <a:t>AHRQ Project Officer </a:t>
            </a:r>
            <a:endParaRPr lang="en-US" sz="1800" dirty="0">
              <a:ea typeface="Calibri" panose="020F0502020204030204" pitchFamily="34" charset="0"/>
              <a:cs typeface="Times New Roman" panose="02020603050405020304" pitchFamily="18" charset="0"/>
            </a:endParaRPr>
          </a:p>
          <a:p>
            <a:pPr marL="0" indent="0">
              <a:lnSpc>
                <a:spcPct val="107000"/>
              </a:lnSpc>
              <a:spcBef>
                <a:spcPts val="0"/>
              </a:spcBef>
              <a:spcAft>
                <a:spcPts val="800"/>
              </a:spcAft>
              <a:buFont typeface="Arial" pitchFamily="34" charset="0"/>
              <a:buNone/>
            </a:pPr>
            <a:r>
              <a:rPr lang="en-US" sz="1800" dirty="0">
                <a:ea typeface="Calibri" panose="020F0502020204030204" pitchFamily="34" charset="0"/>
                <a:cs typeface="Times New Roman" panose="02020603050405020304" pitchFamily="18" charset="0"/>
              </a:rPr>
              <a:t>Suchitra Iyer, Ph.D.</a:t>
            </a:r>
          </a:p>
          <a:p>
            <a:pPr marL="0" indent="0">
              <a:lnSpc>
                <a:spcPct val="107000"/>
              </a:lnSpc>
              <a:spcBef>
                <a:spcPts val="0"/>
              </a:spcBef>
              <a:spcAft>
                <a:spcPts val="800"/>
              </a:spcAft>
              <a:buFont typeface="Arial" pitchFamily="34" charset="0"/>
              <a:buNone/>
            </a:pPr>
            <a:r>
              <a:rPr lang="en-US" sz="1800" b="1" dirty="0">
                <a:ea typeface="Calibri" panose="020F0502020204030204" pitchFamily="34" charset="0"/>
                <a:cs typeface="Times New Roman" panose="02020603050405020304" pitchFamily="18" charset="0"/>
              </a:rPr>
              <a:t> </a:t>
            </a:r>
            <a:endParaRPr lang="en-US" sz="1800" dirty="0">
              <a:ea typeface="Calibri" panose="020F0502020204030204" pitchFamily="34" charset="0"/>
              <a:cs typeface="Times New Roman" panose="02020603050405020304" pitchFamily="18" charset="0"/>
            </a:endParaRPr>
          </a:p>
          <a:p>
            <a:pPr marL="0" indent="0">
              <a:lnSpc>
                <a:spcPct val="107000"/>
              </a:lnSpc>
              <a:spcBef>
                <a:spcPts val="0"/>
              </a:spcBef>
              <a:spcAft>
                <a:spcPts val="800"/>
              </a:spcAft>
              <a:buFont typeface="Arial" pitchFamily="34" charset="0"/>
              <a:buNone/>
            </a:pPr>
            <a:r>
              <a:rPr lang="en-US" sz="1800" b="1" dirty="0">
                <a:ea typeface="Calibri" panose="020F0502020204030204" pitchFamily="34" charset="0"/>
                <a:cs typeface="Times New Roman" panose="02020603050405020304" pitchFamily="18" charset="0"/>
              </a:rPr>
              <a:t>Key Informants</a:t>
            </a:r>
            <a:endParaRPr lang="en-US" sz="1800" dirty="0">
              <a:ea typeface="Calibri" panose="020F0502020204030204" pitchFamily="34" charset="0"/>
              <a:cs typeface="Times New Roman" panose="02020603050405020304" pitchFamily="18" charset="0"/>
            </a:endParaRPr>
          </a:p>
          <a:p>
            <a:pPr marL="0" indent="0">
              <a:lnSpc>
                <a:spcPct val="107000"/>
              </a:lnSpc>
              <a:spcBef>
                <a:spcPts val="0"/>
              </a:spcBef>
              <a:spcAft>
                <a:spcPts val="800"/>
              </a:spcAft>
              <a:buFont typeface="Arial" pitchFamily="34" charset="0"/>
              <a:buNone/>
            </a:pPr>
            <a:r>
              <a:rPr lang="en-US" sz="1800" b="1" dirty="0">
                <a:ea typeface="Calibri" panose="020F0502020204030204" pitchFamily="34" charset="0"/>
                <a:cs typeface="Times New Roman" panose="02020603050405020304" pitchFamily="18" charset="0"/>
              </a:rPr>
              <a:t>Technical Expert Panel Members</a:t>
            </a:r>
            <a:endParaRPr lang="en-US" sz="1800" dirty="0">
              <a:ea typeface="Calibri" panose="020F0502020204030204" pitchFamily="34" charset="0"/>
              <a:cs typeface="Times New Roman" panose="02020603050405020304" pitchFamily="18" charset="0"/>
            </a:endParaRPr>
          </a:p>
          <a:p>
            <a:pPr marL="0" indent="0">
              <a:lnSpc>
                <a:spcPct val="107000"/>
              </a:lnSpc>
              <a:spcBef>
                <a:spcPts val="0"/>
              </a:spcBef>
              <a:spcAft>
                <a:spcPts val="800"/>
              </a:spcAft>
              <a:buFont typeface="Arial" pitchFamily="34" charset="0"/>
              <a:buNone/>
            </a:pPr>
            <a:r>
              <a:rPr lang="en-US" sz="1800" b="1" dirty="0">
                <a:ea typeface="Calibri" panose="020F0502020204030204" pitchFamily="34" charset="0"/>
                <a:cs typeface="Times New Roman" panose="02020603050405020304" pitchFamily="18" charset="0"/>
              </a:rPr>
              <a:t>EPC Program Associate Editor</a:t>
            </a:r>
            <a:endParaRPr lang="en-US" sz="1800" dirty="0">
              <a:ea typeface="Calibri" panose="020F0502020204030204" pitchFamily="34" charset="0"/>
              <a:cs typeface="Times New Roman" panose="02020603050405020304" pitchFamily="18" charset="0"/>
            </a:endParaRPr>
          </a:p>
          <a:p>
            <a:pPr marL="0" indent="0">
              <a:buFont typeface="Arial" pitchFamily="34" charset="0"/>
              <a:buNone/>
            </a:pPr>
            <a:r>
              <a:rPr lang="en-US" sz="1800" b="1" dirty="0">
                <a:ea typeface="Calibri" panose="020F0502020204030204" pitchFamily="34" charset="0"/>
                <a:cs typeface="Times New Roman" panose="02020603050405020304" pitchFamily="18" charset="0"/>
              </a:rPr>
              <a:t>Peer Reviewers</a:t>
            </a:r>
            <a:endParaRPr lang="en-US" dirty="0"/>
          </a:p>
        </p:txBody>
      </p:sp>
    </p:spTree>
    <p:extLst>
      <p:ext uri="{BB962C8B-B14F-4D97-AF65-F5344CB8AC3E}">
        <p14:creationId xmlns:p14="http://schemas.microsoft.com/office/powerpoint/2010/main" val="9355851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E5D76D74-2FA0-9662-FBE5-7B9AF9C564C1}"/>
              </a:ext>
            </a:extLst>
          </p:cNvPr>
          <p:cNvGraphicFramePr>
            <a:graphicFrameLocks noGrp="1"/>
          </p:cNvGraphicFramePr>
          <p:nvPr/>
        </p:nvGraphicFramePr>
        <p:xfrm>
          <a:off x="901594" y="3222416"/>
          <a:ext cx="10400021" cy="957699"/>
        </p:xfrm>
        <a:graphic>
          <a:graphicData uri="http://schemas.openxmlformats.org/drawingml/2006/table">
            <a:tbl>
              <a:tblPr firstRow="1" bandRow="1">
                <a:tableStyleId>{5C22544A-7EE6-4342-B048-85BDC9FD1C3A}</a:tableStyleId>
              </a:tblPr>
              <a:tblGrid>
                <a:gridCol w="10400021">
                  <a:extLst>
                    <a:ext uri="{9D8B030D-6E8A-4147-A177-3AD203B41FA5}">
                      <a16:colId xmlns:a16="http://schemas.microsoft.com/office/drawing/2014/main" val="2662893335"/>
                    </a:ext>
                  </a:extLst>
                </a:gridCol>
              </a:tblGrid>
              <a:tr h="493916">
                <a:tc>
                  <a:txBody>
                    <a:bodyPr/>
                    <a:lstStyle/>
                    <a:p>
                      <a:pPr marL="0" marR="0">
                        <a:spcBef>
                          <a:spcPts val="0"/>
                        </a:spcBef>
                        <a:spcAft>
                          <a:spcPts val="0"/>
                        </a:spcAft>
                      </a:pPr>
                      <a:r>
                        <a:rPr lang="en-US" sz="2100" dirty="0">
                          <a:solidFill>
                            <a:schemeClr val="bg1"/>
                          </a:solidFill>
                          <a:latin typeface="Arial" panose="020B0604020202020204" pitchFamily="34" charset="0"/>
                          <a:cs typeface="Arial" panose="020B0604020202020204" pitchFamily="34" charset="0"/>
                        </a:rPr>
                        <a:t>Nicole Hemmenway</a:t>
                      </a:r>
                    </a:p>
                  </a:txBody>
                  <a:tcPr marL="121920" marR="121920" marT="60960" marB="60960"/>
                </a:tc>
                <a:extLst>
                  <a:ext uri="{0D108BD9-81ED-4DB2-BD59-A6C34878D82A}">
                    <a16:rowId xmlns:a16="http://schemas.microsoft.com/office/drawing/2014/main" val="1088887307"/>
                  </a:ext>
                </a:extLst>
              </a:tr>
              <a:tr h="463783">
                <a:tc>
                  <a:txBody>
                    <a:bodyPr/>
                    <a:lstStyle/>
                    <a:p>
                      <a:pPr lvl="1" fontAlgn="auto"/>
                      <a:r>
                        <a:rPr lang="en-US" sz="1600" b="0" dirty="0">
                          <a:solidFill>
                            <a:srgbClr val="000000"/>
                          </a:solidFill>
                          <a:latin typeface="Arial" panose="020B0604020202020204" pitchFamily="34" charset="0"/>
                          <a:cs typeface="Arial" panose="020B0604020202020204" pitchFamily="34" charset="0"/>
                        </a:rPr>
                        <a:t>Chief Executive Officer – U.S. Pain Foundation</a:t>
                      </a:r>
                    </a:p>
                  </a:txBody>
                  <a:tcPr marL="121920" marR="121920" marT="60960" marB="60960">
                    <a:solidFill>
                      <a:schemeClr val="bg1"/>
                    </a:solidFill>
                  </a:tcPr>
                </a:tc>
                <a:extLst>
                  <a:ext uri="{0D108BD9-81ED-4DB2-BD59-A6C34878D82A}">
                    <a16:rowId xmlns:a16="http://schemas.microsoft.com/office/drawing/2014/main" val="1039782452"/>
                  </a:ext>
                </a:extLst>
              </a:tr>
            </a:tbl>
          </a:graphicData>
        </a:graphic>
      </p:graphicFrame>
      <p:graphicFrame>
        <p:nvGraphicFramePr>
          <p:cNvPr id="8" name="Table 7">
            <a:extLst>
              <a:ext uri="{FF2B5EF4-FFF2-40B4-BE49-F238E27FC236}">
                <a16:creationId xmlns:a16="http://schemas.microsoft.com/office/drawing/2014/main" id="{04B4FFA1-F100-26B2-FA8C-66FFBD97D5C9}"/>
              </a:ext>
            </a:extLst>
          </p:cNvPr>
          <p:cNvGraphicFramePr>
            <a:graphicFrameLocks noGrp="1"/>
          </p:cNvGraphicFramePr>
          <p:nvPr>
            <p:extLst>
              <p:ext uri="{D42A27DB-BD31-4B8C-83A1-F6EECF244321}">
                <p14:modId xmlns:p14="http://schemas.microsoft.com/office/powerpoint/2010/main" val="1207100628"/>
              </p:ext>
            </p:extLst>
          </p:nvPr>
        </p:nvGraphicFramePr>
        <p:xfrm>
          <a:off x="890385" y="1541739"/>
          <a:ext cx="10394419" cy="1347893"/>
        </p:xfrm>
        <a:graphic>
          <a:graphicData uri="http://schemas.openxmlformats.org/drawingml/2006/table">
            <a:tbl>
              <a:tblPr firstRow="1" bandRow="1">
                <a:tableStyleId>{5C22544A-7EE6-4342-B048-85BDC9FD1C3A}</a:tableStyleId>
              </a:tblPr>
              <a:tblGrid>
                <a:gridCol w="10394419">
                  <a:extLst>
                    <a:ext uri="{9D8B030D-6E8A-4147-A177-3AD203B41FA5}">
                      <a16:colId xmlns:a16="http://schemas.microsoft.com/office/drawing/2014/main" val="2662893335"/>
                    </a:ext>
                  </a:extLst>
                </a:gridCol>
              </a:tblGrid>
              <a:tr h="494453">
                <a:tc>
                  <a:txBody>
                    <a:bodyPr/>
                    <a:lstStyle/>
                    <a:p>
                      <a:pPr marL="0" marR="0" algn="l">
                        <a:spcBef>
                          <a:spcPts val="0"/>
                        </a:spcBef>
                        <a:spcAft>
                          <a:spcPts val="0"/>
                        </a:spcAft>
                      </a:pPr>
                      <a:r>
                        <a:rPr lang="en-US" sz="2100" dirty="0">
                          <a:solidFill>
                            <a:schemeClr val="bg1"/>
                          </a:solidFill>
                          <a:latin typeface="Arial" panose="020B0604020202020204" pitchFamily="34" charset="0"/>
                          <a:cs typeface="Arial" panose="020B0604020202020204" pitchFamily="34" charset="0"/>
                        </a:rPr>
                        <a:t>Bernard J. Costello, D.M.D., M.D.</a:t>
                      </a:r>
                    </a:p>
                  </a:txBody>
                  <a:tcPr marL="121920" marR="121920" marT="60960" marB="60960"/>
                </a:tc>
                <a:extLst>
                  <a:ext uri="{0D108BD9-81ED-4DB2-BD59-A6C34878D82A}">
                    <a16:rowId xmlns:a16="http://schemas.microsoft.com/office/drawing/2014/main" val="1088887307"/>
                  </a:ext>
                </a:extLst>
              </a:tr>
              <a:tr h="853440">
                <a:tc>
                  <a:txBody>
                    <a:bodyPr/>
                    <a:lstStyle/>
                    <a:p>
                      <a:pPr marL="408240" marR="0" lvl="1" algn="l">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Chief of Pediatric Maxillofacial Surgery – University of Pittsburgh Medical Center Children’s Hospital</a:t>
                      </a:r>
                    </a:p>
                    <a:p>
                      <a:pPr marL="408240" marR="0" lvl="1" algn="l">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Associate Vice Chancellor – Health Science Integration at UPMC</a:t>
                      </a:r>
                    </a:p>
                    <a:p>
                      <a:pPr marL="408240" marR="0" lvl="1" algn="l">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Professor of Oral and Maxillofacial Surgery – UPMC </a:t>
                      </a:r>
                    </a:p>
                  </a:txBody>
                  <a:tcPr marL="121920" marR="121920" marT="60960" marB="60960">
                    <a:solidFill>
                      <a:schemeClr val="bg1"/>
                    </a:solidFill>
                  </a:tcPr>
                </a:tc>
                <a:extLst>
                  <a:ext uri="{0D108BD9-81ED-4DB2-BD59-A6C34878D82A}">
                    <a16:rowId xmlns:a16="http://schemas.microsoft.com/office/drawing/2014/main" val="1039782452"/>
                  </a:ext>
                </a:extLst>
              </a:tr>
            </a:tbl>
          </a:graphicData>
        </a:graphic>
      </p:graphicFrame>
      <p:sp>
        <p:nvSpPr>
          <p:cNvPr id="11" name="Title 2">
            <a:extLst>
              <a:ext uri="{FF2B5EF4-FFF2-40B4-BE49-F238E27FC236}">
                <a16:creationId xmlns:a16="http://schemas.microsoft.com/office/drawing/2014/main" id="{73B104C5-0647-E245-8404-02F3691C3DDC}"/>
              </a:ext>
            </a:extLst>
          </p:cNvPr>
          <p:cNvSpPr>
            <a:spLocks noGrp="1"/>
          </p:cNvSpPr>
          <p:nvPr>
            <p:ph type="title"/>
          </p:nvPr>
        </p:nvSpPr>
        <p:spPr>
          <a:xfrm>
            <a:off x="890385" y="92208"/>
            <a:ext cx="10124355" cy="1116747"/>
          </a:xfrm>
        </p:spPr>
        <p:txBody>
          <a:bodyPr>
            <a:normAutofit/>
          </a:bodyPr>
          <a:lstStyle/>
          <a:p>
            <a:r>
              <a:rPr lang="en-US" dirty="0">
                <a:latin typeface="Arial" panose="020B0604020202020204" pitchFamily="34" charset="0"/>
                <a:cs typeface="Arial" panose="020B0604020202020204" pitchFamily="34" charset="0"/>
              </a:rPr>
              <a:t>Initial Reactions</a:t>
            </a:r>
          </a:p>
        </p:txBody>
      </p:sp>
      <p:graphicFrame>
        <p:nvGraphicFramePr>
          <p:cNvPr id="2" name="Table 1">
            <a:extLst>
              <a:ext uri="{FF2B5EF4-FFF2-40B4-BE49-F238E27FC236}">
                <a16:creationId xmlns:a16="http://schemas.microsoft.com/office/drawing/2014/main" id="{A9BBD325-5714-1DDF-813D-A457DA40C10C}"/>
              </a:ext>
            </a:extLst>
          </p:cNvPr>
          <p:cNvGraphicFramePr>
            <a:graphicFrameLocks noGrp="1"/>
          </p:cNvGraphicFramePr>
          <p:nvPr>
            <p:extLst>
              <p:ext uri="{D42A27DB-BD31-4B8C-83A1-F6EECF244321}">
                <p14:modId xmlns:p14="http://schemas.microsoft.com/office/powerpoint/2010/main" val="2890780149"/>
              </p:ext>
            </p:extLst>
          </p:nvPr>
        </p:nvGraphicFramePr>
        <p:xfrm>
          <a:off x="907198" y="4420920"/>
          <a:ext cx="10394417" cy="1591733"/>
        </p:xfrm>
        <a:graphic>
          <a:graphicData uri="http://schemas.openxmlformats.org/drawingml/2006/table">
            <a:tbl>
              <a:tblPr firstRow="1" bandRow="1">
                <a:tableStyleId>{5C22544A-7EE6-4342-B048-85BDC9FD1C3A}</a:tableStyleId>
              </a:tblPr>
              <a:tblGrid>
                <a:gridCol w="10394417">
                  <a:extLst>
                    <a:ext uri="{9D8B030D-6E8A-4147-A177-3AD203B41FA5}">
                      <a16:colId xmlns:a16="http://schemas.microsoft.com/office/drawing/2014/main" val="2662893335"/>
                    </a:ext>
                  </a:extLst>
                </a:gridCol>
              </a:tblGrid>
              <a:tr h="494453">
                <a:tc>
                  <a:txBody>
                    <a:bodyPr/>
                    <a:lstStyle/>
                    <a:p>
                      <a:pPr marL="0" marR="0">
                        <a:spcBef>
                          <a:spcPts val="0"/>
                        </a:spcBef>
                        <a:spcAft>
                          <a:spcPts val="0"/>
                        </a:spcAft>
                      </a:pPr>
                      <a:r>
                        <a:rPr lang="en-US" sz="2100" dirty="0">
                          <a:solidFill>
                            <a:schemeClr val="bg1"/>
                          </a:solidFill>
                          <a:latin typeface="Arial" panose="020B0604020202020204" pitchFamily="34" charset="0"/>
                          <a:cs typeface="Arial" panose="020B0604020202020204" pitchFamily="34" charset="0"/>
                        </a:rPr>
                        <a:t>Monica L. Wang, Sc.D., M.S.</a:t>
                      </a:r>
                      <a:endParaRPr lang="en-US" sz="21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121920" marR="121920" marT="60960" marB="60960"/>
                </a:tc>
                <a:extLst>
                  <a:ext uri="{0D108BD9-81ED-4DB2-BD59-A6C34878D82A}">
                    <a16:rowId xmlns:a16="http://schemas.microsoft.com/office/drawing/2014/main" val="1088887307"/>
                  </a:ext>
                </a:extLst>
              </a:tr>
              <a:tr h="1097280">
                <a:tc>
                  <a:txBody>
                    <a:bodyPr/>
                    <a:lstStyle/>
                    <a:p>
                      <a:pPr marL="408240" marR="0" lvl="1">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Associate Professor of Community Health Sciences – Boston University School of Public Health</a:t>
                      </a:r>
                    </a:p>
                    <a:p>
                      <a:pPr marL="408240" marR="0" lvl="1">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Adjunct Associate Professor of Health Policy and Management – Harvard </a:t>
                      </a:r>
                      <a:r>
                        <a:rPr lang="en-US" sz="1600" kern="1200" dirty="0">
                          <a:solidFill>
                            <a:schemeClr val="dk1"/>
                          </a:solidFill>
                          <a:effectLst/>
                          <a:latin typeface="+mn-lt"/>
                          <a:ea typeface="+mn-ea"/>
                          <a:cs typeface="+mn-cs"/>
                        </a:rPr>
                        <a:t>T.H. Chan School of Public Health </a:t>
                      </a:r>
                      <a:endParaRPr lang="en-US" sz="1600" b="0" i="0" kern="1200" dirty="0">
                        <a:solidFill>
                          <a:srgbClr val="000000"/>
                        </a:solidFill>
                        <a:effectLst/>
                        <a:latin typeface="Arial" panose="020B0604020202020204" pitchFamily="34" charset="0"/>
                        <a:ea typeface="+mn-ea"/>
                        <a:cs typeface="Arial" panose="020B0604020202020204" pitchFamily="34" charset="0"/>
                      </a:endParaRPr>
                    </a:p>
                  </a:txBody>
                  <a:tcPr marL="121920" marR="121920" marT="60960" marB="60960">
                    <a:solidFill>
                      <a:schemeClr val="bg1"/>
                    </a:solidFill>
                  </a:tcPr>
                </a:tc>
                <a:extLst>
                  <a:ext uri="{0D108BD9-81ED-4DB2-BD59-A6C34878D82A}">
                    <a16:rowId xmlns:a16="http://schemas.microsoft.com/office/drawing/2014/main" val="1039782452"/>
                  </a:ext>
                </a:extLst>
              </a:tr>
            </a:tbl>
          </a:graphicData>
        </a:graphic>
      </p:graphicFrame>
    </p:spTree>
    <p:extLst>
      <p:ext uri="{BB962C8B-B14F-4D97-AF65-F5344CB8AC3E}">
        <p14:creationId xmlns:p14="http://schemas.microsoft.com/office/powerpoint/2010/main" val="2686099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8D19270-3524-2AAD-A000-8F54B69CA462}"/>
              </a:ext>
            </a:extLst>
          </p:cNvPr>
          <p:cNvSpPr txBox="1"/>
          <p:nvPr/>
        </p:nvSpPr>
        <p:spPr>
          <a:xfrm>
            <a:off x="2761130" y="2871404"/>
            <a:ext cx="6669740" cy="564640"/>
          </a:xfrm>
          <a:prstGeom prst="rect">
            <a:avLst/>
          </a:prstGeom>
          <a:noFill/>
        </p:spPr>
        <p:txBody>
          <a:bodyPr wrap="square" rtlCol="0">
            <a:noAutofit/>
          </a:bodyPr>
          <a:lstStyle/>
          <a:p>
            <a:pPr algn="ctr"/>
            <a:r>
              <a:rPr lang="en-US" sz="3333" b="1" dirty="0">
                <a:solidFill>
                  <a:schemeClr val="tx2"/>
                </a:solidFill>
                <a:latin typeface="Arial" charset="0"/>
                <a:ea typeface="Arial" charset="0"/>
                <a:cs typeface="Arial" charset="0"/>
              </a:rPr>
              <a:t>General Moderated Discussion and Q &amp; A</a:t>
            </a:r>
          </a:p>
        </p:txBody>
      </p:sp>
    </p:spTree>
    <p:extLst>
      <p:ext uri="{BB962C8B-B14F-4D97-AF65-F5344CB8AC3E}">
        <p14:creationId xmlns:p14="http://schemas.microsoft.com/office/powerpoint/2010/main" val="33338312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E5D76D74-2FA0-9662-FBE5-7B9AF9C564C1}"/>
              </a:ext>
            </a:extLst>
          </p:cNvPr>
          <p:cNvGraphicFramePr>
            <a:graphicFrameLocks noGrp="1"/>
          </p:cNvGraphicFramePr>
          <p:nvPr/>
        </p:nvGraphicFramePr>
        <p:xfrm>
          <a:off x="901594" y="3222416"/>
          <a:ext cx="10400021" cy="957699"/>
        </p:xfrm>
        <a:graphic>
          <a:graphicData uri="http://schemas.openxmlformats.org/drawingml/2006/table">
            <a:tbl>
              <a:tblPr firstRow="1" bandRow="1">
                <a:tableStyleId>{5C22544A-7EE6-4342-B048-85BDC9FD1C3A}</a:tableStyleId>
              </a:tblPr>
              <a:tblGrid>
                <a:gridCol w="10400021">
                  <a:extLst>
                    <a:ext uri="{9D8B030D-6E8A-4147-A177-3AD203B41FA5}">
                      <a16:colId xmlns:a16="http://schemas.microsoft.com/office/drawing/2014/main" val="2662893335"/>
                    </a:ext>
                  </a:extLst>
                </a:gridCol>
              </a:tblGrid>
              <a:tr h="493916">
                <a:tc>
                  <a:txBody>
                    <a:bodyPr/>
                    <a:lstStyle/>
                    <a:p>
                      <a:pPr marL="0" marR="0">
                        <a:spcBef>
                          <a:spcPts val="0"/>
                        </a:spcBef>
                        <a:spcAft>
                          <a:spcPts val="0"/>
                        </a:spcAft>
                      </a:pPr>
                      <a:r>
                        <a:rPr lang="en-US" sz="2100" dirty="0">
                          <a:solidFill>
                            <a:schemeClr val="bg1"/>
                          </a:solidFill>
                          <a:latin typeface="Arial" panose="020B0604020202020204" pitchFamily="34" charset="0"/>
                          <a:cs typeface="Arial" panose="020B0604020202020204" pitchFamily="34" charset="0"/>
                        </a:rPr>
                        <a:t>Nicole Hemmenway</a:t>
                      </a:r>
                    </a:p>
                  </a:txBody>
                  <a:tcPr marL="121920" marR="121920" marT="60960" marB="60960"/>
                </a:tc>
                <a:extLst>
                  <a:ext uri="{0D108BD9-81ED-4DB2-BD59-A6C34878D82A}">
                    <a16:rowId xmlns:a16="http://schemas.microsoft.com/office/drawing/2014/main" val="1088887307"/>
                  </a:ext>
                </a:extLst>
              </a:tr>
              <a:tr h="463783">
                <a:tc>
                  <a:txBody>
                    <a:bodyPr/>
                    <a:lstStyle/>
                    <a:p>
                      <a:pPr lvl="1" fontAlgn="auto"/>
                      <a:r>
                        <a:rPr lang="en-US" sz="1600" b="0" dirty="0">
                          <a:solidFill>
                            <a:srgbClr val="000000"/>
                          </a:solidFill>
                          <a:latin typeface="Arial" panose="020B0604020202020204" pitchFamily="34" charset="0"/>
                          <a:cs typeface="Arial" panose="020B0604020202020204" pitchFamily="34" charset="0"/>
                        </a:rPr>
                        <a:t>Chief Executive Officer – U.S. Pain Foundation</a:t>
                      </a:r>
                    </a:p>
                  </a:txBody>
                  <a:tcPr marL="121920" marR="121920" marT="60960" marB="60960">
                    <a:solidFill>
                      <a:schemeClr val="bg1"/>
                    </a:solidFill>
                  </a:tcPr>
                </a:tc>
                <a:extLst>
                  <a:ext uri="{0D108BD9-81ED-4DB2-BD59-A6C34878D82A}">
                    <a16:rowId xmlns:a16="http://schemas.microsoft.com/office/drawing/2014/main" val="1039782452"/>
                  </a:ext>
                </a:extLst>
              </a:tr>
            </a:tbl>
          </a:graphicData>
        </a:graphic>
      </p:graphicFrame>
      <p:graphicFrame>
        <p:nvGraphicFramePr>
          <p:cNvPr id="8" name="Table 7">
            <a:extLst>
              <a:ext uri="{FF2B5EF4-FFF2-40B4-BE49-F238E27FC236}">
                <a16:creationId xmlns:a16="http://schemas.microsoft.com/office/drawing/2014/main" id="{04B4FFA1-F100-26B2-FA8C-66FFBD97D5C9}"/>
              </a:ext>
            </a:extLst>
          </p:cNvPr>
          <p:cNvGraphicFramePr>
            <a:graphicFrameLocks noGrp="1"/>
          </p:cNvGraphicFramePr>
          <p:nvPr>
            <p:extLst>
              <p:ext uri="{D42A27DB-BD31-4B8C-83A1-F6EECF244321}">
                <p14:modId xmlns:p14="http://schemas.microsoft.com/office/powerpoint/2010/main" val="1150982634"/>
              </p:ext>
            </p:extLst>
          </p:nvPr>
        </p:nvGraphicFramePr>
        <p:xfrm>
          <a:off x="890385" y="1541739"/>
          <a:ext cx="10394419" cy="1347893"/>
        </p:xfrm>
        <a:graphic>
          <a:graphicData uri="http://schemas.openxmlformats.org/drawingml/2006/table">
            <a:tbl>
              <a:tblPr firstRow="1" bandRow="1">
                <a:tableStyleId>{5C22544A-7EE6-4342-B048-85BDC9FD1C3A}</a:tableStyleId>
              </a:tblPr>
              <a:tblGrid>
                <a:gridCol w="10394419">
                  <a:extLst>
                    <a:ext uri="{9D8B030D-6E8A-4147-A177-3AD203B41FA5}">
                      <a16:colId xmlns:a16="http://schemas.microsoft.com/office/drawing/2014/main" val="2662893335"/>
                    </a:ext>
                  </a:extLst>
                </a:gridCol>
              </a:tblGrid>
              <a:tr h="494453">
                <a:tc>
                  <a:txBody>
                    <a:bodyPr/>
                    <a:lstStyle/>
                    <a:p>
                      <a:pPr marL="0" marR="0" algn="l">
                        <a:spcBef>
                          <a:spcPts val="0"/>
                        </a:spcBef>
                        <a:spcAft>
                          <a:spcPts val="0"/>
                        </a:spcAft>
                      </a:pPr>
                      <a:r>
                        <a:rPr lang="en-US" sz="2100" dirty="0">
                          <a:solidFill>
                            <a:schemeClr val="bg1"/>
                          </a:solidFill>
                          <a:latin typeface="Arial" panose="020B0604020202020204" pitchFamily="34" charset="0"/>
                          <a:cs typeface="Arial" panose="020B0604020202020204" pitchFamily="34" charset="0"/>
                        </a:rPr>
                        <a:t>Bernard J. Costello, D.M.D., M.D.</a:t>
                      </a:r>
                    </a:p>
                  </a:txBody>
                  <a:tcPr marL="121920" marR="121920" marT="60960" marB="60960"/>
                </a:tc>
                <a:extLst>
                  <a:ext uri="{0D108BD9-81ED-4DB2-BD59-A6C34878D82A}">
                    <a16:rowId xmlns:a16="http://schemas.microsoft.com/office/drawing/2014/main" val="1088887307"/>
                  </a:ext>
                </a:extLst>
              </a:tr>
              <a:tr h="853440">
                <a:tc>
                  <a:txBody>
                    <a:bodyPr/>
                    <a:lstStyle/>
                    <a:p>
                      <a:pPr marL="408240" marR="0" lvl="1" algn="l">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Chief of Pediatric Maxillofacial Surgery – University of Pittsburgh Medical Center Children’s Hospital</a:t>
                      </a:r>
                    </a:p>
                    <a:p>
                      <a:pPr marL="408240" marR="0" lvl="1" algn="l">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Associate Vice Chancellor – Health Science Integration at UPMC</a:t>
                      </a:r>
                    </a:p>
                    <a:p>
                      <a:pPr marL="408240" marR="0" lvl="1" algn="l">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Professor of Oral and Maxillofacial Surgery – UPMC </a:t>
                      </a:r>
                    </a:p>
                  </a:txBody>
                  <a:tcPr marL="121920" marR="121920" marT="60960" marB="60960">
                    <a:solidFill>
                      <a:schemeClr val="bg1"/>
                    </a:solidFill>
                  </a:tcPr>
                </a:tc>
                <a:extLst>
                  <a:ext uri="{0D108BD9-81ED-4DB2-BD59-A6C34878D82A}">
                    <a16:rowId xmlns:a16="http://schemas.microsoft.com/office/drawing/2014/main" val="1039782452"/>
                  </a:ext>
                </a:extLst>
              </a:tr>
            </a:tbl>
          </a:graphicData>
        </a:graphic>
      </p:graphicFrame>
      <p:sp>
        <p:nvSpPr>
          <p:cNvPr id="11" name="Title 2">
            <a:extLst>
              <a:ext uri="{FF2B5EF4-FFF2-40B4-BE49-F238E27FC236}">
                <a16:creationId xmlns:a16="http://schemas.microsoft.com/office/drawing/2014/main" id="{73B104C5-0647-E245-8404-02F3691C3DDC}"/>
              </a:ext>
            </a:extLst>
          </p:cNvPr>
          <p:cNvSpPr>
            <a:spLocks noGrp="1"/>
          </p:cNvSpPr>
          <p:nvPr>
            <p:ph type="title"/>
          </p:nvPr>
        </p:nvSpPr>
        <p:spPr>
          <a:xfrm>
            <a:off x="890385" y="92208"/>
            <a:ext cx="10124355" cy="1116747"/>
          </a:xfrm>
        </p:spPr>
        <p:txBody>
          <a:bodyPr>
            <a:normAutofit/>
          </a:bodyPr>
          <a:lstStyle/>
          <a:p>
            <a:r>
              <a:rPr lang="en-US" sz="3333" dirty="0">
                <a:latin typeface="Arial" charset="0"/>
                <a:ea typeface="Arial" charset="0"/>
                <a:cs typeface="Arial" charset="0"/>
              </a:rPr>
              <a:t>Implications for Policy, Equity, and </a:t>
            </a:r>
            <a:br>
              <a:rPr lang="en-US" sz="3333" dirty="0">
                <a:latin typeface="Arial" charset="0"/>
                <a:ea typeface="Arial" charset="0"/>
                <a:cs typeface="Arial" charset="0"/>
              </a:rPr>
            </a:br>
            <a:r>
              <a:rPr lang="en-US" sz="3333" dirty="0">
                <a:latin typeface="Arial" charset="0"/>
                <a:ea typeface="Arial" charset="0"/>
                <a:cs typeface="Arial" charset="0"/>
              </a:rPr>
              <a:t>Health Systems</a:t>
            </a:r>
            <a:endParaRPr lang="en-US" dirty="0">
              <a:latin typeface="Arial" panose="020B0604020202020204" pitchFamily="34" charset="0"/>
              <a:cs typeface="Arial" panose="020B0604020202020204" pitchFamily="34" charset="0"/>
            </a:endParaRPr>
          </a:p>
        </p:txBody>
      </p:sp>
      <p:graphicFrame>
        <p:nvGraphicFramePr>
          <p:cNvPr id="2" name="Table 1">
            <a:extLst>
              <a:ext uri="{FF2B5EF4-FFF2-40B4-BE49-F238E27FC236}">
                <a16:creationId xmlns:a16="http://schemas.microsoft.com/office/drawing/2014/main" id="{A9BBD325-5714-1DDF-813D-A457DA40C10C}"/>
              </a:ext>
            </a:extLst>
          </p:cNvPr>
          <p:cNvGraphicFramePr>
            <a:graphicFrameLocks noGrp="1"/>
          </p:cNvGraphicFramePr>
          <p:nvPr>
            <p:extLst>
              <p:ext uri="{D42A27DB-BD31-4B8C-83A1-F6EECF244321}">
                <p14:modId xmlns:p14="http://schemas.microsoft.com/office/powerpoint/2010/main" val="4192095404"/>
              </p:ext>
            </p:extLst>
          </p:nvPr>
        </p:nvGraphicFramePr>
        <p:xfrm>
          <a:off x="907198" y="4420920"/>
          <a:ext cx="10394417" cy="1591733"/>
        </p:xfrm>
        <a:graphic>
          <a:graphicData uri="http://schemas.openxmlformats.org/drawingml/2006/table">
            <a:tbl>
              <a:tblPr firstRow="1" bandRow="1">
                <a:tableStyleId>{5C22544A-7EE6-4342-B048-85BDC9FD1C3A}</a:tableStyleId>
              </a:tblPr>
              <a:tblGrid>
                <a:gridCol w="10394417">
                  <a:extLst>
                    <a:ext uri="{9D8B030D-6E8A-4147-A177-3AD203B41FA5}">
                      <a16:colId xmlns:a16="http://schemas.microsoft.com/office/drawing/2014/main" val="2662893335"/>
                    </a:ext>
                  </a:extLst>
                </a:gridCol>
              </a:tblGrid>
              <a:tr h="494453">
                <a:tc>
                  <a:txBody>
                    <a:bodyPr/>
                    <a:lstStyle/>
                    <a:p>
                      <a:pPr marL="0" marR="0">
                        <a:spcBef>
                          <a:spcPts val="0"/>
                        </a:spcBef>
                        <a:spcAft>
                          <a:spcPts val="0"/>
                        </a:spcAft>
                      </a:pPr>
                      <a:r>
                        <a:rPr lang="en-US" sz="2100" dirty="0">
                          <a:solidFill>
                            <a:schemeClr val="bg1"/>
                          </a:solidFill>
                          <a:latin typeface="Arial" panose="020B0604020202020204" pitchFamily="34" charset="0"/>
                          <a:cs typeface="Arial" panose="020B0604020202020204" pitchFamily="34" charset="0"/>
                        </a:rPr>
                        <a:t>Monica L. Wang, Sc.D., M.S.</a:t>
                      </a:r>
                      <a:endParaRPr lang="en-US" sz="21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121920" marR="121920" marT="60960" marB="60960"/>
                </a:tc>
                <a:extLst>
                  <a:ext uri="{0D108BD9-81ED-4DB2-BD59-A6C34878D82A}">
                    <a16:rowId xmlns:a16="http://schemas.microsoft.com/office/drawing/2014/main" val="1088887307"/>
                  </a:ext>
                </a:extLst>
              </a:tr>
              <a:tr h="1097280">
                <a:tc>
                  <a:txBody>
                    <a:bodyPr/>
                    <a:lstStyle/>
                    <a:p>
                      <a:pPr marL="408240" marR="0" lvl="1">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Associate Professor of Community Health Sciences – Boston University School of Public Health</a:t>
                      </a:r>
                    </a:p>
                    <a:p>
                      <a:pPr marL="408240" marR="0" lvl="1">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Adjunct Associate Professor of Health Policy and Management – Harvard </a:t>
                      </a:r>
                      <a:r>
                        <a:rPr lang="en-US" sz="1600" kern="1200" dirty="0">
                          <a:solidFill>
                            <a:schemeClr val="dk1"/>
                          </a:solidFill>
                          <a:effectLst/>
                          <a:latin typeface="+mn-lt"/>
                          <a:ea typeface="+mn-ea"/>
                          <a:cs typeface="+mn-cs"/>
                        </a:rPr>
                        <a:t>T.H. </a:t>
                      </a:r>
                      <a:r>
                        <a:rPr lang="en-US" sz="1600" kern="1200">
                          <a:solidFill>
                            <a:schemeClr val="dk1"/>
                          </a:solidFill>
                          <a:effectLst/>
                          <a:latin typeface="+mn-lt"/>
                          <a:ea typeface="+mn-ea"/>
                          <a:cs typeface="+mn-cs"/>
                        </a:rPr>
                        <a:t>Chan School of Public Health </a:t>
                      </a:r>
                      <a:endParaRPr lang="en-US" sz="1600" b="0" i="0" kern="1200" dirty="0">
                        <a:solidFill>
                          <a:srgbClr val="000000"/>
                        </a:solidFill>
                        <a:effectLst/>
                        <a:latin typeface="Arial" panose="020B0604020202020204" pitchFamily="34" charset="0"/>
                        <a:ea typeface="+mn-ea"/>
                        <a:cs typeface="Arial" panose="020B0604020202020204" pitchFamily="34" charset="0"/>
                      </a:endParaRPr>
                    </a:p>
                  </a:txBody>
                  <a:tcPr marL="121920" marR="121920" marT="60960" marB="60960">
                    <a:solidFill>
                      <a:schemeClr val="bg1"/>
                    </a:solidFill>
                  </a:tcPr>
                </a:tc>
                <a:extLst>
                  <a:ext uri="{0D108BD9-81ED-4DB2-BD59-A6C34878D82A}">
                    <a16:rowId xmlns:a16="http://schemas.microsoft.com/office/drawing/2014/main" val="1039782452"/>
                  </a:ext>
                </a:extLst>
              </a:tr>
            </a:tbl>
          </a:graphicData>
        </a:graphic>
      </p:graphicFrame>
    </p:spTree>
    <p:extLst>
      <p:ext uri="{BB962C8B-B14F-4D97-AF65-F5344CB8AC3E}">
        <p14:creationId xmlns:p14="http://schemas.microsoft.com/office/powerpoint/2010/main" val="13137502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4718926" y="293882"/>
            <a:ext cx="2840397" cy="379569"/>
          </a:xfrm>
          <a:prstGeom prst="rect">
            <a:avLst/>
          </a:prstGeom>
          <a:noFill/>
        </p:spPr>
        <p:txBody>
          <a:bodyPr wrap="square" rtlCol="0">
            <a:noAutofit/>
          </a:bodyPr>
          <a:lstStyle/>
          <a:p>
            <a:pPr algn="ctr">
              <a:lnSpc>
                <a:spcPct val="130000"/>
              </a:lnSpc>
            </a:pPr>
            <a:endParaRPr lang="en-US" sz="3200" b="1" dirty="0">
              <a:solidFill>
                <a:srgbClr val="B3C7E3"/>
              </a:solidFill>
              <a:latin typeface="Arial" charset="0"/>
              <a:ea typeface="Arial" charset="0"/>
              <a:cs typeface="Arial" charset="0"/>
            </a:endParaRPr>
          </a:p>
        </p:txBody>
      </p:sp>
      <p:sp>
        <p:nvSpPr>
          <p:cNvPr id="27" name="TextBox 26"/>
          <p:cNvSpPr txBox="1"/>
          <p:nvPr/>
        </p:nvSpPr>
        <p:spPr>
          <a:xfrm>
            <a:off x="4864396" y="3138064"/>
            <a:ext cx="2840397" cy="379569"/>
          </a:xfrm>
          <a:prstGeom prst="rect">
            <a:avLst/>
          </a:prstGeom>
          <a:noFill/>
        </p:spPr>
        <p:txBody>
          <a:bodyPr wrap="square" rtlCol="0">
            <a:noAutofit/>
          </a:bodyPr>
          <a:lstStyle/>
          <a:p>
            <a:pPr algn="ctr">
              <a:lnSpc>
                <a:spcPct val="130000"/>
              </a:lnSpc>
            </a:pPr>
            <a:endParaRPr lang="en-US" sz="3200" b="1" dirty="0">
              <a:solidFill>
                <a:srgbClr val="D6E9D2"/>
              </a:solidFill>
              <a:latin typeface="Arial" charset="0"/>
              <a:ea typeface="Arial" charset="0"/>
              <a:cs typeface="Arial" charset="0"/>
            </a:endParaRPr>
          </a:p>
        </p:txBody>
      </p:sp>
      <p:sp>
        <p:nvSpPr>
          <p:cNvPr id="3" name="TextBox 2">
            <a:extLst>
              <a:ext uri="{FF2B5EF4-FFF2-40B4-BE49-F238E27FC236}">
                <a16:creationId xmlns:a16="http://schemas.microsoft.com/office/drawing/2014/main" id="{D8F6AB5A-639F-3087-470B-0F7A470FD5D3}"/>
              </a:ext>
            </a:extLst>
          </p:cNvPr>
          <p:cNvSpPr txBox="1"/>
          <p:nvPr/>
        </p:nvSpPr>
        <p:spPr>
          <a:xfrm>
            <a:off x="1227879" y="1905000"/>
            <a:ext cx="9736241" cy="564640"/>
          </a:xfrm>
          <a:prstGeom prst="rect">
            <a:avLst/>
          </a:prstGeom>
          <a:noFill/>
        </p:spPr>
        <p:txBody>
          <a:bodyPr wrap="square" rtlCol="0">
            <a:noAutofit/>
          </a:bodyPr>
          <a:lstStyle/>
          <a:p>
            <a:pPr algn="ctr"/>
            <a:r>
              <a:rPr lang="en-US" sz="3200" b="1" dirty="0">
                <a:solidFill>
                  <a:schemeClr val="tx2"/>
                </a:solidFill>
                <a:latin typeface="Arial" charset="0"/>
                <a:ea typeface="Arial" charset="0"/>
                <a:cs typeface="Arial" charset="0"/>
              </a:rPr>
              <a:t>Thank you for joining us!</a:t>
            </a:r>
          </a:p>
          <a:p>
            <a:pPr algn="ctr"/>
            <a:endParaRPr lang="en-US" sz="3200" b="1" dirty="0">
              <a:solidFill>
                <a:schemeClr val="tx2"/>
              </a:solidFill>
              <a:latin typeface="Arial" charset="0"/>
              <a:ea typeface="Arial" charset="0"/>
              <a:cs typeface="Arial" charset="0"/>
            </a:endParaRPr>
          </a:p>
          <a:p>
            <a:pPr algn="ctr"/>
            <a:r>
              <a:rPr lang="en-US" sz="3200" b="1" dirty="0">
                <a:solidFill>
                  <a:schemeClr val="tx2"/>
                </a:solidFill>
                <a:latin typeface="Arial" charset="0"/>
                <a:ea typeface="Arial" charset="0"/>
                <a:cs typeface="Arial" charset="0"/>
              </a:rPr>
              <a:t>To receive CME Credit, please complete the evaluation survey at the link in the chat. </a:t>
            </a:r>
          </a:p>
          <a:p>
            <a:pPr algn="ctr"/>
            <a:endParaRPr lang="en-US" sz="3200" b="1" dirty="0">
              <a:solidFill>
                <a:schemeClr val="tx2"/>
              </a:solidFill>
              <a:latin typeface="Arial" charset="0"/>
              <a:ea typeface="Arial" charset="0"/>
              <a:cs typeface="Arial" charset="0"/>
            </a:endParaRPr>
          </a:p>
          <a:p>
            <a:pPr algn="ctr"/>
            <a:r>
              <a:rPr lang="en-US" sz="3200" b="1" dirty="0">
                <a:solidFill>
                  <a:schemeClr val="tx2"/>
                </a:solidFill>
                <a:latin typeface="Arial" charset="0"/>
                <a:ea typeface="Arial" charset="0"/>
                <a:cs typeface="Arial" charset="0"/>
              </a:rPr>
              <a:t>Please be on the lookout for an announcement of the next EPC Grand Rounds date and topic. </a:t>
            </a:r>
          </a:p>
        </p:txBody>
      </p:sp>
    </p:spTree>
    <p:extLst>
      <p:ext uri="{BB962C8B-B14F-4D97-AF65-F5344CB8AC3E}">
        <p14:creationId xmlns:p14="http://schemas.microsoft.com/office/powerpoint/2010/main" val="1363526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7CF1240-65D6-4F32-3E8B-2A2E83E2F160}"/>
              </a:ext>
            </a:extLst>
          </p:cNvPr>
          <p:cNvSpPr>
            <a:spLocks noGrp="1"/>
          </p:cNvSpPr>
          <p:nvPr>
            <p:ph type="title"/>
          </p:nvPr>
        </p:nvSpPr>
        <p:spPr/>
        <p:txBody>
          <a:bodyPr/>
          <a:lstStyle/>
          <a:p>
            <a:r>
              <a:rPr lang="en-US" dirty="0"/>
              <a:t>Learning Objectives</a:t>
            </a:r>
          </a:p>
        </p:txBody>
      </p:sp>
      <p:sp>
        <p:nvSpPr>
          <p:cNvPr id="5" name="TextBox 4">
            <a:extLst>
              <a:ext uri="{FF2B5EF4-FFF2-40B4-BE49-F238E27FC236}">
                <a16:creationId xmlns:a16="http://schemas.microsoft.com/office/drawing/2014/main" id="{C8F6832C-F54D-D4EA-5801-14E203F320F6}"/>
              </a:ext>
            </a:extLst>
          </p:cNvPr>
          <p:cNvSpPr txBox="1"/>
          <p:nvPr/>
        </p:nvSpPr>
        <p:spPr>
          <a:xfrm>
            <a:off x="682060" y="1524000"/>
            <a:ext cx="10873693" cy="4690461"/>
          </a:xfrm>
          <a:prstGeom prst="rect">
            <a:avLst/>
          </a:prstGeom>
          <a:noFill/>
        </p:spPr>
        <p:txBody>
          <a:bodyPr wrap="square" rtlCol="0">
            <a:noAutofit/>
          </a:bodyPr>
          <a:lstStyle/>
          <a:p>
            <a:pPr defTabSz="544148">
              <a:lnSpc>
                <a:spcPct val="150000"/>
              </a:lnSpc>
            </a:pPr>
            <a:r>
              <a:rPr lang="en-US" sz="1867" dirty="0">
                <a:latin typeface="Arial" panose="020B0604020202020204" pitchFamily="34" charset="0"/>
                <a:cs typeface="Arial" panose="020B0604020202020204" pitchFamily="34" charset="0"/>
              </a:rPr>
              <a:t>Participants will be able to:</a:t>
            </a:r>
          </a:p>
          <a:p>
            <a:pPr defTabSz="544148"/>
            <a:endParaRPr lang="en-US" sz="1867" dirty="0">
              <a:latin typeface="Arial" panose="020B0604020202020204" pitchFamily="34" charset="0"/>
              <a:cs typeface="Arial" panose="020B0604020202020204" pitchFamily="34" charset="0"/>
            </a:endParaRPr>
          </a:p>
          <a:p>
            <a:pPr defTabSz="544148"/>
            <a:r>
              <a:rPr lang="en-US" sz="1867" dirty="0">
                <a:latin typeface="Arial" panose="020B0604020202020204" pitchFamily="34" charset="0"/>
                <a:cs typeface="Arial" panose="020B0604020202020204" pitchFamily="34" charset="0"/>
              </a:rPr>
              <a:t>1. Summarize findings on pharmacological and nonpharmacological pain management interventions; compare the effectiveness and safety of different pain management modalities.</a:t>
            </a:r>
          </a:p>
          <a:p>
            <a:pPr defTabSz="544148"/>
            <a:endParaRPr lang="en-US" sz="1867" dirty="0">
              <a:latin typeface="Arial" panose="020B0604020202020204" pitchFamily="34" charset="0"/>
              <a:cs typeface="Arial" panose="020B0604020202020204" pitchFamily="34" charset="0"/>
            </a:endParaRPr>
          </a:p>
          <a:p>
            <a:pPr defTabSz="544148"/>
            <a:r>
              <a:rPr lang="en-US" sz="1867" dirty="0">
                <a:latin typeface="Arial" panose="020B0604020202020204" pitchFamily="34" charset="0"/>
                <a:cs typeface="Arial" panose="020B0604020202020204" pitchFamily="34" charset="0"/>
              </a:rPr>
              <a:t>2. Evaluate potential barriers and facilitators to implementing evidence-based pain management guidelines.</a:t>
            </a:r>
          </a:p>
          <a:p>
            <a:pPr defTabSz="544148"/>
            <a:endParaRPr lang="en-US" sz="1867" dirty="0">
              <a:latin typeface="Arial" panose="020B0604020202020204" pitchFamily="34" charset="0"/>
              <a:cs typeface="Arial" panose="020B0604020202020204" pitchFamily="34" charset="0"/>
            </a:endParaRPr>
          </a:p>
          <a:p>
            <a:pPr defTabSz="544148"/>
            <a:r>
              <a:rPr lang="en-US" sz="1867" dirty="0">
                <a:latin typeface="Arial" panose="020B0604020202020204" pitchFamily="34" charset="0"/>
                <a:cs typeface="Arial" panose="020B0604020202020204" pitchFamily="34" charset="0"/>
              </a:rPr>
              <a:t>3. Examine the role of opioids in pain management and the opioid crisis.</a:t>
            </a:r>
          </a:p>
          <a:p>
            <a:pPr defTabSz="544148"/>
            <a:endParaRPr lang="en-US" sz="1867" dirty="0">
              <a:latin typeface="Arial" panose="020B0604020202020204" pitchFamily="34" charset="0"/>
              <a:cs typeface="Arial" panose="020B0604020202020204" pitchFamily="34" charset="0"/>
            </a:endParaRPr>
          </a:p>
          <a:p>
            <a:pPr defTabSz="544148"/>
            <a:r>
              <a:rPr lang="en-US" sz="1867" dirty="0">
                <a:latin typeface="Arial" panose="020B0604020202020204" pitchFamily="34" charset="0"/>
                <a:cs typeface="Arial" panose="020B0604020202020204" pitchFamily="34" charset="0"/>
              </a:rPr>
              <a:t>4. Describe tools and strategies for facilitating shared decision-making in pain management and discuss approaches to tailoring pain management plans to individual patient needs and preferences.</a:t>
            </a:r>
          </a:p>
          <a:p>
            <a:pPr defTabSz="544148"/>
            <a:endParaRPr lang="en-US" sz="1867" dirty="0">
              <a:latin typeface="Arial" panose="020B0604020202020204" pitchFamily="34" charset="0"/>
              <a:cs typeface="Arial" panose="020B0604020202020204" pitchFamily="34" charset="0"/>
            </a:endParaRPr>
          </a:p>
          <a:p>
            <a:pPr defTabSz="544148"/>
            <a:r>
              <a:rPr lang="en-US" sz="1867" dirty="0">
                <a:latin typeface="Arial" panose="020B0604020202020204" pitchFamily="34" charset="0"/>
                <a:cs typeface="Arial" panose="020B0604020202020204" pitchFamily="34" charset="0"/>
              </a:rPr>
              <a:t>5. Analyze the implications of health equity considerations in pain management policy and practice and discuss disparities in pain assessment and treatment based on factors like race, gender, socioeconomic status, and geography.</a:t>
            </a:r>
          </a:p>
        </p:txBody>
      </p:sp>
    </p:spTree>
    <p:extLst>
      <p:ext uri="{BB962C8B-B14F-4D97-AF65-F5344CB8AC3E}">
        <p14:creationId xmlns:p14="http://schemas.microsoft.com/office/powerpoint/2010/main" val="1165210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71B32D1B-D665-6A73-7856-E9D422F7BD8C}"/>
              </a:ext>
            </a:extLst>
          </p:cNvPr>
          <p:cNvGraphicFramePr>
            <a:graphicFrameLocks noGrp="1"/>
          </p:cNvGraphicFramePr>
          <p:nvPr>
            <p:extLst>
              <p:ext uri="{D42A27DB-BD31-4B8C-83A1-F6EECF244321}">
                <p14:modId xmlns:p14="http://schemas.microsoft.com/office/powerpoint/2010/main" val="2716195374"/>
              </p:ext>
            </p:extLst>
          </p:nvPr>
        </p:nvGraphicFramePr>
        <p:xfrm>
          <a:off x="389324" y="1279959"/>
          <a:ext cx="11413352" cy="5518043"/>
        </p:xfrm>
        <a:graphic>
          <a:graphicData uri="http://schemas.openxmlformats.org/drawingml/2006/table">
            <a:tbl>
              <a:tblPr firstRow="1" firstCol="1" bandRow="1">
                <a:tableStyleId>{22838BEF-8BB2-4498-84A7-C5851F593DF1}</a:tableStyleId>
              </a:tblPr>
              <a:tblGrid>
                <a:gridCol w="1553461">
                  <a:extLst>
                    <a:ext uri="{9D8B030D-6E8A-4147-A177-3AD203B41FA5}">
                      <a16:colId xmlns:a16="http://schemas.microsoft.com/office/drawing/2014/main" val="2173642604"/>
                    </a:ext>
                  </a:extLst>
                </a:gridCol>
                <a:gridCol w="6054960">
                  <a:extLst>
                    <a:ext uri="{9D8B030D-6E8A-4147-A177-3AD203B41FA5}">
                      <a16:colId xmlns:a16="http://schemas.microsoft.com/office/drawing/2014/main" val="2119535768"/>
                    </a:ext>
                  </a:extLst>
                </a:gridCol>
                <a:gridCol w="3804931">
                  <a:extLst>
                    <a:ext uri="{9D8B030D-6E8A-4147-A177-3AD203B41FA5}">
                      <a16:colId xmlns:a16="http://schemas.microsoft.com/office/drawing/2014/main" val="3759289402"/>
                    </a:ext>
                  </a:extLst>
                </a:gridCol>
              </a:tblGrid>
              <a:tr h="427685">
                <a:tc>
                  <a:txBody>
                    <a:bodyPr/>
                    <a:lstStyle/>
                    <a:p>
                      <a:pPr marL="0" marR="0">
                        <a:spcBef>
                          <a:spcPts val="1200"/>
                        </a:spcBef>
                        <a:spcAft>
                          <a:spcPts val="1200"/>
                        </a:spcAft>
                      </a:pPr>
                      <a:r>
                        <a:rPr lang="en-US" sz="15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1:00—1:05</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4">
                        <a:lumMod val="60000"/>
                        <a:lumOff val="40000"/>
                      </a:schemeClr>
                    </a:solidFill>
                  </a:tcPr>
                </a:tc>
                <a:tc>
                  <a:txBody>
                    <a:bodyPr/>
                    <a:lstStyle/>
                    <a:p>
                      <a:pPr marL="0" marR="0">
                        <a:spcBef>
                          <a:spcPts val="0"/>
                        </a:spcBef>
                        <a:spcAft>
                          <a:spcPts val="0"/>
                        </a:spcAft>
                      </a:pPr>
                      <a:r>
                        <a:rPr lang="en-US" sz="1500" b="1"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rPr>
                        <a:t>Welcome and Review of Program</a:t>
                      </a:r>
                    </a:p>
                    <a:p>
                      <a:pPr marL="0" marR="0">
                        <a:spcBef>
                          <a:spcPts val="0"/>
                        </a:spcBef>
                        <a:spcAft>
                          <a:spcPts val="0"/>
                        </a:spcAft>
                      </a:pP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lvl="0" indent="0" algn="l" defTabSz="408240" rtl="0" eaLnBrk="1" fontAlgn="auto" latinLnBrk="0" hangingPunct="1">
                        <a:lnSpc>
                          <a:spcPct val="100000"/>
                        </a:lnSpc>
                        <a:spcBef>
                          <a:spcPts val="1200"/>
                        </a:spcBef>
                        <a:spcAft>
                          <a:spcPts val="1200"/>
                        </a:spcAft>
                        <a:buClrTx/>
                        <a:buSzTx/>
                        <a:buFontTx/>
                        <a:buNone/>
                        <a:tabLst/>
                        <a:defRPr/>
                      </a:pPr>
                      <a:r>
                        <a:rPr lang="en-US" sz="1500" b="0"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rPr>
                        <a:t>Lucy Savitz, Ph.D., M.B.A.</a:t>
                      </a:r>
                      <a:endParaRPr lang="en-US" sz="1500" b="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extLst>
                  <a:ext uri="{0D108BD9-81ED-4DB2-BD59-A6C34878D82A}">
                    <a16:rowId xmlns:a16="http://schemas.microsoft.com/office/drawing/2014/main" val="1186317119"/>
                  </a:ext>
                </a:extLst>
              </a:tr>
              <a:tr h="442194">
                <a:tc>
                  <a:txBody>
                    <a:bodyPr/>
                    <a:lstStyle/>
                    <a:p>
                      <a:pPr marL="0" marR="0">
                        <a:spcBef>
                          <a:spcPts val="1200"/>
                        </a:spcBef>
                        <a:spcAft>
                          <a:spcPts val="1200"/>
                        </a:spcAft>
                      </a:pPr>
                      <a:r>
                        <a:rPr lang="en-US" sz="15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1:05—1:10</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4">
                        <a:lumMod val="60000"/>
                        <a:lumOff val="40000"/>
                      </a:schemeClr>
                    </a:solidFill>
                  </a:tcPr>
                </a:tc>
                <a:tc>
                  <a:txBody>
                    <a:bodyPr/>
                    <a:lstStyle/>
                    <a:p>
                      <a:pPr marL="0" marR="0">
                        <a:spcBef>
                          <a:spcPts val="0"/>
                        </a:spcBef>
                        <a:spcAft>
                          <a:spcPts val="0"/>
                        </a:spcAft>
                      </a:pPr>
                      <a:r>
                        <a:rPr lang="en-US" sz="1500" b="1" dirty="0">
                          <a:solidFill>
                            <a:srgbClr val="FFFFFF"/>
                          </a:solidFill>
                          <a:effectLst/>
                          <a:latin typeface="Arial" panose="020B0604020202020204" pitchFamily="34" charset="0"/>
                          <a:ea typeface="Calibri" panose="020F0502020204030204" pitchFamily="34" charset="0"/>
                          <a:cs typeface="Arial" panose="020B0604020202020204" pitchFamily="34" charset="0"/>
                        </a:rPr>
                        <a:t>Introduction of EPC Report Authors</a:t>
                      </a:r>
                    </a:p>
                    <a:p>
                      <a:pPr marL="0" marR="0">
                        <a:spcBef>
                          <a:spcPts val="0"/>
                        </a:spcBef>
                        <a:spcAft>
                          <a:spcPts val="0"/>
                        </a:spcAft>
                      </a:pPr>
                      <a:endParaRPr lang="en-US" sz="1500" b="1"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endParaRPr>
                    </a:p>
                  </a:txBody>
                  <a:tcPr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spcBef>
                          <a:spcPts val="1200"/>
                        </a:spcBef>
                        <a:spcAft>
                          <a:spcPts val="1200"/>
                        </a:spcAft>
                      </a:pPr>
                      <a:r>
                        <a:rPr lang="en-US" sz="1500" dirty="0">
                          <a:solidFill>
                            <a:schemeClr val="bg1"/>
                          </a:solidFill>
                          <a:latin typeface="Arial" panose="020B0604020202020204" pitchFamily="34" charset="0"/>
                          <a:cs typeface="Arial" panose="020B0604020202020204" pitchFamily="34" charset="0"/>
                        </a:rPr>
                        <a:t>Suchi Iyer, Ph.D., M.Sc.</a:t>
                      </a:r>
                      <a:endParaRPr lang="en-US" sz="15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T="0" marB="0">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extLst>
                  <a:ext uri="{0D108BD9-81ED-4DB2-BD59-A6C34878D82A}">
                    <a16:rowId xmlns:a16="http://schemas.microsoft.com/office/drawing/2014/main" val="3392725543"/>
                  </a:ext>
                </a:extLst>
              </a:tr>
              <a:tr h="388287">
                <a:tc>
                  <a:txBody>
                    <a:bodyPr/>
                    <a:lstStyle/>
                    <a:p>
                      <a:pPr marL="0" marR="0">
                        <a:spcBef>
                          <a:spcPts val="1200"/>
                        </a:spcBef>
                        <a:spcAft>
                          <a:spcPts val="1200"/>
                        </a:spcAft>
                      </a:pPr>
                      <a:r>
                        <a:rPr lang="en-US" sz="1500" dirty="0">
                          <a:solidFill>
                            <a:srgbClr val="000000"/>
                          </a:solidFill>
                          <a:effectLst/>
                          <a:latin typeface="Arial" panose="020B0604020202020204" pitchFamily="34" charset="0"/>
                          <a:ea typeface="Calibri" panose="020F0502020204030204" pitchFamily="34" charset="0"/>
                          <a:cs typeface="Arial" panose="020B0604020202020204" pitchFamily="34" charset="0"/>
                        </a:rPr>
                        <a:t>1:10—1:15</a:t>
                      </a:r>
                    </a:p>
                  </a:txBody>
                  <a:tcPr marT="0" marB="0">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4">
                        <a:lumMod val="60000"/>
                        <a:lumOff val="40000"/>
                      </a:schemeClr>
                    </a:solidFill>
                  </a:tcPr>
                </a:tc>
                <a:tc>
                  <a:txBody>
                    <a:bodyPr/>
                    <a:lstStyle/>
                    <a:p>
                      <a:pPr marL="0" marR="0">
                        <a:spcBef>
                          <a:spcPts val="0"/>
                        </a:spcBef>
                        <a:spcAft>
                          <a:spcPts val="0"/>
                        </a:spcAft>
                      </a:pPr>
                      <a:r>
                        <a:rPr lang="en-US" sz="1500" b="1"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rPr>
                        <a:t>Introduction of Discussants</a:t>
                      </a:r>
                    </a:p>
                  </a:txBody>
                  <a:tcPr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lvl="0" indent="0" algn="l" defTabSz="408240" rtl="0" eaLnBrk="1" fontAlgn="auto" latinLnBrk="0" hangingPunct="1">
                        <a:lnSpc>
                          <a:spcPct val="100000"/>
                        </a:lnSpc>
                        <a:spcBef>
                          <a:spcPts val="1200"/>
                        </a:spcBef>
                        <a:spcAft>
                          <a:spcPts val="1200"/>
                        </a:spcAft>
                        <a:buClrTx/>
                        <a:buSzTx/>
                        <a:buFontTx/>
                        <a:buNone/>
                        <a:tabLst/>
                        <a:defRPr/>
                      </a:pPr>
                      <a:r>
                        <a:rPr lang="en-US" sz="1500" dirty="0">
                          <a:solidFill>
                            <a:schemeClr val="bg1"/>
                          </a:solidFill>
                          <a:latin typeface="Arial" panose="020B0604020202020204" pitchFamily="34" charset="0"/>
                          <a:cs typeface="Arial" panose="020B0604020202020204" pitchFamily="34" charset="0"/>
                        </a:rPr>
                        <a:t>Lisa Simpson, M.B., </a:t>
                      </a:r>
                      <a:r>
                        <a:rPr lang="en-US" sz="1500" dirty="0" err="1">
                          <a:solidFill>
                            <a:schemeClr val="bg1"/>
                          </a:solidFill>
                          <a:latin typeface="Arial" panose="020B0604020202020204" pitchFamily="34" charset="0"/>
                          <a:cs typeface="Arial" panose="020B0604020202020204" pitchFamily="34" charset="0"/>
                        </a:rPr>
                        <a:t>B.Ch</a:t>
                      </a:r>
                      <a:r>
                        <a:rPr lang="en-US" sz="1500" dirty="0">
                          <a:solidFill>
                            <a:schemeClr val="bg1"/>
                          </a:solidFill>
                          <a:latin typeface="Arial" panose="020B0604020202020204" pitchFamily="34" charset="0"/>
                          <a:cs typeface="Arial" panose="020B0604020202020204" pitchFamily="34" charset="0"/>
                        </a:rPr>
                        <a:t>., M.P.H., FAAP</a:t>
                      </a:r>
                      <a:endParaRPr lang="en-US" sz="15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T="0" marB="0">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extLst>
                  <a:ext uri="{0D108BD9-81ED-4DB2-BD59-A6C34878D82A}">
                    <a16:rowId xmlns:a16="http://schemas.microsoft.com/office/drawing/2014/main" val="1629506524"/>
                  </a:ext>
                </a:extLst>
              </a:tr>
              <a:tr h="392478">
                <a:tc>
                  <a:txBody>
                    <a:bodyPr/>
                    <a:lstStyle/>
                    <a:p>
                      <a:pPr marL="0" marR="0">
                        <a:spcBef>
                          <a:spcPts val="1200"/>
                        </a:spcBef>
                        <a:spcAft>
                          <a:spcPts val="1200"/>
                        </a:spcAft>
                      </a:pPr>
                      <a:r>
                        <a:rPr lang="en-US" sz="15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1:15—1:30</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4">
                        <a:lumMod val="60000"/>
                        <a:lumOff val="40000"/>
                      </a:schemeClr>
                    </a:solidFill>
                  </a:tcPr>
                </a:tc>
                <a:tc>
                  <a:txBody>
                    <a:bodyPr/>
                    <a:lstStyle/>
                    <a:p>
                      <a:pPr marL="0" marR="0">
                        <a:spcBef>
                          <a:spcPts val="1200"/>
                        </a:spcBef>
                        <a:spcAft>
                          <a:spcPts val="1200"/>
                        </a:spcAft>
                      </a:pPr>
                      <a:r>
                        <a:rPr lang="en-US" sz="1500" b="1"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rPr>
                        <a:t>Report Presentation</a:t>
                      </a:r>
                    </a:p>
                  </a:txBody>
                  <a:tcPr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lvl="0" indent="0" algn="l" defTabSz="408240" rtl="0" eaLnBrk="1" fontAlgn="auto" latinLnBrk="0" hangingPunct="1">
                        <a:lnSpc>
                          <a:spcPct val="100000"/>
                        </a:lnSpc>
                        <a:spcBef>
                          <a:spcPts val="0"/>
                        </a:spcBef>
                        <a:spcAft>
                          <a:spcPts val="0"/>
                        </a:spcAft>
                        <a:buClrTx/>
                        <a:buSzTx/>
                        <a:buFontTx/>
                        <a:buNone/>
                        <a:tabLst/>
                        <a:defRPr/>
                      </a:pPr>
                      <a:r>
                        <a:rPr lang="en-US" sz="1500" dirty="0">
                          <a:solidFill>
                            <a:schemeClr val="bg1"/>
                          </a:solidFill>
                          <a:latin typeface="Arial" panose="020B0604020202020204" pitchFamily="34" charset="0"/>
                          <a:cs typeface="Arial" panose="020B0604020202020204" pitchFamily="34" charset="0"/>
                        </a:rPr>
                        <a:t>Roger Chou, M.D., FACP</a:t>
                      </a:r>
                    </a:p>
                  </a:txBody>
                  <a:tcPr marT="0" marB="0">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extLst>
                  <a:ext uri="{0D108BD9-81ED-4DB2-BD59-A6C34878D82A}">
                    <a16:rowId xmlns:a16="http://schemas.microsoft.com/office/drawing/2014/main" val="2602248428"/>
                  </a:ext>
                </a:extLst>
              </a:tr>
              <a:tr h="826705">
                <a:tc>
                  <a:txBody>
                    <a:bodyPr/>
                    <a:lstStyle/>
                    <a:p>
                      <a:pPr marL="0" marR="0">
                        <a:spcBef>
                          <a:spcPts val="1200"/>
                        </a:spcBef>
                        <a:spcAft>
                          <a:spcPts val="1200"/>
                        </a:spcAft>
                      </a:pPr>
                      <a:r>
                        <a:rPr lang="en-US" sz="15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1:30—1:35</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4">
                        <a:lumMod val="60000"/>
                        <a:lumOff val="40000"/>
                      </a:schemeClr>
                    </a:solidFill>
                  </a:tcPr>
                </a:tc>
                <a:tc>
                  <a:txBody>
                    <a:bodyPr/>
                    <a:lstStyle/>
                    <a:p>
                      <a:pPr marL="0" marR="0">
                        <a:spcBef>
                          <a:spcPts val="1200"/>
                        </a:spcBef>
                        <a:spcAft>
                          <a:spcPts val="1200"/>
                        </a:spcAft>
                      </a:pPr>
                      <a:r>
                        <a:rPr lang="en-US" sz="1500" b="1"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rPr>
                        <a:t>Initial Reactions</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spcBef>
                          <a:spcPts val="0"/>
                        </a:spcBef>
                        <a:spcAft>
                          <a:spcPts val="0"/>
                        </a:spcAft>
                      </a:pPr>
                      <a:r>
                        <a:rPr lang="en-US" sz="1500" dirty="0">
                          <a:solidFill>
                            <a:schemeClr val="bg1"/>
                          </a:solidFill>
                          <a:latin typeface="Arial" panose="020B0604020202020204" pitchFamily="34" charset="0"/>
                          <a:cs typeface="Arial" panose="020B0604020202020204" pitchFamily="34" charset="0"/>
                        </a:rPr>
                        <a:t>Bernard J. Costello, D.M.D., M.D.</a:t>
                      </a:r>
                    </a:p>
                    <a:p>
                      <a:pPr marL="0" marR="0">
                        <a:spcBef>
                          <a:spcPts val="0"/>
                        </a:spcBef>
                        <a:spcAft>
                          <a:spcPts val="0"/>
                        </a:spcAft>
                      </a:pPr>
                      <a:r>
                        <a:rPr lang="en-US" sz="1500" dirty="0">
                          <a:solidFill>
                            <a:schemeClr val="bg1"/>
                          </a:solidFill>
                          <a:latin typeface="Arial" panose="020B0604020202020204" pitchFamily="34" charset="0"/>
                          <a:cs typeface="Arial" panose="020B0604020202020204" pitchFamily="34" charset="0"/>
                        </a:rPr>
                        <a:t>Nicole Hemmenway</a:t>
                      </a:r>
                    </a:p>
                    <a:p>
                      <a:pPr marL="0" marR="0">
                        <a:spcBef>
                          <a:spcPts val="0"/>
                        </a:spcBef>
                        <a:spcAft>
                          <a:spcPts val="0"/>
                        </a:spcAft>
                      </a:pPr>
                      <a:r>
                        <a:rPr lang="en-US" sz="1500" dirty="0">
                          <a:solidFill>
                            <a:schemeClr val="bg1"/>
                          </a:solidFill>
                          <a:latin typeface="Arial" panose="020B0604020202020204" pitchFamily="34" charset="0"/>
                          <a:cs typeface="Arial" panose="020B0604020202020204" pitchFamily="34" charset="0"/>
                        </a:rPr>
                        <a:t>Monica L. Wang, Sc.D., M.S.</a:t>
                      </a:r>
                      <a:endParaRPr lang="en-US" sz="15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T="0" marB="0">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extLst>
                  <a:ext uri="{0D108BD9-81ED-4DB2-BD59-A6C34878D82A}">
                    <a16:rowId xmlns:a16="http://schemas.microsoft.com/office/drawing/2014/main" val="2099405477"/>
                  </a:ext>
                </a:extLst>
              </a:tr>
              <a:tr h="641527">
                <a:tc>
                  <a:txBody>
                    <a:bodyPr/>
                    <a:lstStyle/>
                    <a:p>
                      <a:pPr marL="0" marR="0">
                        <a:spcBef>
                          <a:spcPts val="1200"/>
                        </a:spcBef>
                        <a:spcAft>
                          <a:spcPts val="1200"/>
                        </a:spcAft>
                      </a:pPr>
                      <a:r>
                        <a:rPr lang="en-US" sz="1500" dirty="0">
                          <a:solidFill>
                            <a:srgbClr val="000000"/>
                          </a:solidFill>
                          <a:effectLst/>
                          <a:latin typeface="Arial" panose="020B0604020202020204" pitchFamily="34" charset="0"/>
                          <a:ea typeface="Calibri" panose="020F0502020204030204" pitchFamily="34" charset="0"/>
                          <a:cs typeface="Arial" panose="020B0604020202020204" pitchFamily="34" charset="0"/>
                        </a:rPr>
                        <a:t>1:35—1:50</a:t>
                      </a:r>
                    </a:p>
                  </a:txBody>
                  <a:tcPr marT="0" marB="0">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4">
                        <a:lumMod val="60000"/>
                        <a:lumOff val="40000"/>
                      </a:schemeClr>
                    </a:solidFill>
                  </a:tcPr>
                </a:tc>
                <a:tc>
                  <a:txBody>
                    <a:bodyPr/>
                    <a:lstStyle/>
                    <a:p>
                      <a:pPr marL="0" marR="0">
                        <a:spcBef>
                          <a:spcPts val="1200"/>
                        </a:spcBef>
                        <a:spcAft>
                          <a:spcPts val="1200"/>
                        </a:spcAft>
                      </a:pPr>
                      <a:r>
                        <a:rPr lang="en-US" sz="15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Report Presentation</a:t>
                      </a:r>
                    </a:p>
                  </a:txBody>
                  <a:tcPr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lvl="0" indent="0" algn="l" defTabSz="408240" rtl="0" eaLnBrk="1" fontAlgn="auto" latinLnBrk="0" hangingPunct="1">
                        <a:lnSpc>
                          <a:spcPct val="100000"/>
                        </a:lnSpc>
                        <a:spcBef>
                          <a:spcPts val="0"/>
                        </a:spcBef>
                        <a:spcAft>
                          <a:spcPts val="0"/>
                        </a:spcAft>
                        <a:buClrTx/>
                        <a:buSzTx/>
                        <a:buFontTx/>
                        <a:buNone/>
                        <a:tabLst/>
                        <a:defRPr/>
                      </a:pPr>
                      <a:r>
                        <a:rPr lang="en-US" sz="1500" dirty="0">
                          <a:solidFill>
                            <a:schemeClr val="bg1"/>
                          </a:solidFill>
                          <a:latin typeface="Arial" panose="020B0604020202020204" pitchFamily="34" charset="0"/>
                          <a:cs typeface="Arial" panose="020B0604020202020204" pitchFamily="34" charset="0"/>
                        </a:rPr>
                        <a:t>M. Hassan Murad, M.D.</a:t>
                      </a:r>
                    </a:p>
                    <a:p>
                      <a:pPr marL="0" marR="0" lvl="0" indent="0" algn="l" defTabSz="408240" rtl="0" eaLnBrk="1" fontAlgn="auto" latinLnBrk="0" hangingPunct="1">
                        <a:lnSpc>
                          <a:spcPct val="100000"/>
                        </a:lnSpc>
                        <a:spcBef>
                          <a:spcPts val="0"/>
                        </a:spcBef>
                        <a:spcAft>
                          <a:spcPts val="0"/>
                        </a:spcAft>
                        <a:buClrTx/>
                        <a:buSzTx/>
                        <a:buFontTx/>
                        <a:buNone/>
                        <a:tabLst/>
                        <a:defRPr/>
                      </a:pPr>
                      <a:r>
                        <a:rPr lang="en-US" sz="1500" dirty="0">
                          <a:solidFill>
                            <a:schemeClr val="bg1"/>
                          </a:solidFill>
                          <a:latin typeface="Arial" panose="020B0604020202020204" pitchFamily="34" charset="0"/>
                          <a:cs typeface="Arial" panose="020B0604020202020204" pitchFamily="34" charset="0"/>
                        </a:rPr>
                        <a:t>Zhen Wang, Ph.D.</a:t>
                      </a:r>
                      <a:endParaRPr lang="en-US" sz="15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pPr marL="0" marR="0">
                        <a:spcBef>
                          <a:spcPts val="0"/>
                        </a:spcBef>
                        <a:spcAft>
                          <a:spcPts val="0"/>
                        </a:spcAft>
                      </a:pP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extLst>
                  <a:ext uri="{0D108BD9-81ED-4DB2-BD59-A6C34878D82A}">
                    <a16:rowId xmlns:a16="http://schemas.microsoft.com/office/drawing/2014/main" val="110705418"/>
                  </a:ext>
                </a:extLst>
              </a:tr>
              <a:tr h="710173">
                <a:tc>
                  <a:txBody>
                    <a:bodyPr/>
                    <a:lstStyle/>
                    <a:p>
                      <a:pPr marL="0" marR="0">
                        <a:spcBef>
                          <a:spcPts val="1200"/>
                        </a:spcBef>
                        <a:spcAft>
                          <a:spcPts val="1200"/>
                        </a:spcAft>
                      </a:pPr>
                      <a:r>
                        <a:rPr lang="en-US" sz="1500" dirty="0">
                          <a:solidFill>
                            <a:srgbClr val="000000"/>
                          </a:solidFill>
                          <a:effectLst/>
                          <a:latin typeface="Arial" panose="020B0604020202020204" pitchFamily="34" charset="0"/>
                          <a:ea typeface="Calibri" panose="020F0502020204030204" pitchFamily="34" charset="0"/>
                          <a:cs typeface="Arial" panose="020B0604020202020204" pitchFamily="34" charset="0"/>
                        </a:rPr>
                        <a:t>1:50—1:55</a:t>
                      </a:r>
                    </a:p>
                  </a:txBody>
                  <a:tcPr marT="0" marB="0">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4">
                        <a:lumMod val="60000"/>
                        <a:lumOff val="40000"/>
                      </a:schemeClr>
                    </a:solidFill>
                  </a:tcPr>
                </a:tc>
                <a:tc>
                  <a:txBody>
                    <a:bodyPr/>
                    <a:lstStyle/>
                    <a:p>
                      <a:pPr marL="0" marR="0">
                        <a:spcBef>
                          <a:spcPts val="1200"/>
                        </a:spcBef>
                        <a:spcAft>
                          <a:spcPts val="1200"/>
                        </a:spcAft>
                      </a:pPr>
                      <a:r>
                        <a:rPr lang="en-US" sz="15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Initial Reactions</a:t>
                      </a:r>
                    </a:p>
                  </a:txBody>
                  <a:tcPr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spcBef>
                          <a:spcPts val="0"/>
                        </a:spcBef>
                        <a:spcAft>
                          <a:spcPts val="0"/>
                        </a:spcAft>
                      </a:pPr>
                      <a:r>
                        <a:rPr lang="en-US" sz="1500" dirty="0">
                          <a:solidFill>
                            <a:schemeClr val="bg1"/>
                          </a:solidFill>
                          <a:latin typeface="Arial" panose="020B0604020202020204" pitchFamily="34" charset="0"/>
                          <a:cs typeface="Arial" panose="020B0604020202020204" pitchFamily="34" charset="0"/>
                        </a:rPr>
                        <a:t>Bernard J. Costello, D.M.D., M.D.</a:t>
                      </a:r>
                    </a:p>
                    <a:p>
                      <a:pPr marL="0" marR="0">
                        <a:spcBef>
                          <a:spcPts val="0"/>
                        </a:spcBef>
                        <a:spcAft>
                          <a:spcPts val="0"/>
                        </a:spcAft>
                      </a:pPr>
                      <a:r>
                        <a:rPr lang="en-US" sz="1500" dirty="0">
                          <a:solidFill>
                            <a:schemeClr val="bg1"/>
                          </a:solidFill>
                          <a:latin typeface="Arial" panose="020B0604020202020204" pitchFamily="34" charset="0"/>
                          <a:cs typeface="Arial" panose="020B0604020202020204" pitchFamily="34" charset="0"/>
                        </a:rPr>
                        <a:t>Nicole Hemmenway</a:t>
                      </a:r>
                    </a:p>
                    <a:p>
                      <a:pPr marL="0" marR="0">
                        <a:spcBef>
                          <a:spcPts val="0"/>
                        </a:spcBef>
                        <a:spcAft>
                          <a:spcPts val="0"/>
                        </a:spcAft>
                      </a:pPr>
                      <a:r>
                        <a:rPr lang="en-US" sz="1500" dirty="0">
                          <a:solidFill>
                            <a:schemeClr val="bg1"/>
                          </a:solidFill>
                          <a:latin typeface="Arial" panose="020B0604020202020204" pitchFamily="34" charset="0"/>
                          <a:cs typeface="Arial" panose="020B0604020202020204" pitchFamily="34" charset="0"/>
                        </a:rPr>
                        <a:t>Monica L. Wang, Sc.D., M.S.</a:t>
                      </a:r>
                      <a:endParaRPr lang="en-US" sz="15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T="0" marB="0">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extLst>
                  <a:ext uri="{0D108BD9-81ED-4DB2-BD59-A6C34878D82A}">
                    <a16:rowId xmlns:a16="http://schemas.microsoft.com/office/drawing/2014/main" val="2181774185"/>
                  </a:ext>
                </a:extLst>
              </a:tr>
              <a:tr h="442194">
                <a:tc>
                  <a:txBody>
                    <a:bodyPr/>
                    <a:lstStyle/>
                    <a:p>
                      <a:pPr marL="0" marR="0">
                        <a:spcBef>
                          <a:spcPts val="1200"/>
                        </a:spcBef>
                        <a:spcAft>
                          <a:spcPts val="1200"/>
                        </a:spcAft>
                      </a:pPr>
                      <a:r>
                        <a:rPr lang="en-US" sz="15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1:55—2:10</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4">
                        <a:lumMod val="60000"/>
                        <a:lumOff val="40000"/>
                      </a:schemeClr>
                    </a:solidFill>
                  </a:tcPr>
                </a:tc>
                <a:tc>
                  <a:txBody>
                    <a:bodyPr/>
                    <a:lstStyle/>
                    <a:p>
                      <a:pPr marL="0" marR="0">
                        <a:spcBef>
                          <a:spcPts val="0"/>
                        </a:spcBef>
                        <a:spcAft>
                          <a:spcPts val="0"/>
                        </a:spcAft>
                      </a:pPr>
                      <a:r>
                        <a:rPr lang="en-US" sz="1500" b="1"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rPr>
                        <a:t>General Moderated Discussion and Q&amp;A</a:t>
                      </a:r>
                    </a:p>
                    <a:p>
                      <a:pPr marL="0" marR="0">
                        <a:spcBef>
                          <a:spcPts val="0"/>
                        </a:spcBef>
                        <a:spcAft>
                          <a:spcPts val="0"/>
                        </a:spcAft>
                      </a:pPr>
                      <a:endParaRPr lang="en-US" sz="1500" b="1"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endParaRPr>
                    </a:p>
                  </a:txBody>
                  <a:tcPr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spcBef>
                          <a:spcPts val="1200"/>
                        </a:spcBef>
                        <a:spcAft>
                          <a:spcPts val="1200"/>
                        </a:spcAft>
                      </a:pPr>
                      <a:r>
                        <a:rPr lang="en-US" sz="1500"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rPr>
                        <a:t>Lucy Savitz, Ph.D., M.B.A.</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extLst>
                  <a:ext uri="{0D108BD9-81ED-4DB2-BD59-A6C34878D82A}">
                    <a16:rowId xmlns:a16="http://schemas.microsoft.com/office/drawing/2014/main" val="4266526396"/>
                  </a:ext>
                </a:extLst>
              </a:tr>
              <a:tr h="647808">
                <a:tc>
                  <a:txBody>
                    <a:bodyPr/>
                    <a:lstStyle/>
                    <a:p>
                      <a:pPr marL="0" marR="0">
                        <a:spcBef>
                          <a:spcPts val="1200"/>
                        </a:spcBef>
                        <a:spcAft>
                          <a:spcPts val="1200"/>
                        </a:spcAft>
                      </a:pPr>
                      <a:r>
                        <a:rPr lang="en-US" sz="15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2:10—2:55</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4">
                        <a:lumMod val="60000"/>
                        <a:lumOff val="40000"/>
                      </a:schemeClr>
                    </a:solidFill>
                  </a:tcPr>
                </a:tc>
                <a:tc>
                  <a:txBody>
                    <a:bodyPr/>
                    <a:lstStyle/>
                    <a:p>
                      <a:pPr marL="0" marR="0">
                        <a:spcBef>
                          <a:spcPts val="0"/>
                        </a:spcBef>
                        <a:spcAft>
                          <a:spcPts val="0"/>
                        </a:spcAft>
                      </a:pPr>
                      <a:r>
                        <a:rPr lang="en-US" sz="1500" b="1"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rPr>
                        <a:t>Thematic Focus: Policy, Equity, and Health Systems</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tc>
                  <a:txBody>
                    <a:bodyPr/>
                    <a:lstStyle/>
                    <a:p>
                      <a:pPr marL="0" marR="0">
                        <a:spcBef>
                          <a:spcPts val="0"/>
                        </a:spcBef>
                        <a:spcAft>
                          <a:spcPts val="0"/>
                        </a:spcAft>
                      </a:pPr>
                      <a:r>
                        <a:rPr lang="en-US" sz="1500" dirty="0">
                          <a:solidFill>
                            <a:schemeClr val="bg1"/>
                          </a:solidFill>
                          <a:latin typeface="Arial" panose="020B0604020202020204" pitchFamily="34" charset="0"/>
                          <a:cs typeface="Arial" panose="020B0604020202020204" pitchFamily="34" charset="0"/>
                        </a:rPr>
                        <a:t>Bernard J. Costello, D.M.D., M.D.</a:t>
                      </a:r>
                    </a:p>
                    <a:p>
                      <a:pPr marL="0" marR="0">
                        <a:spcBef>
                          <a:spcPts val="0"/>
                        </a:spcBef>
                        <a:spcAft>
                          <a:spcPts val="0"/>
                        </a:spcAft>
                      </a:pPr>
                      <a:r>
                        <a:rPr lang="en-US" sz="1500" dirty="0">
                          <a:solidFill>
                            <a:schemeClr val="bg1"/>
                          </a:solidFill>
                          <a:latin typeface="Arial" panose="020B0604020202020204" pitchFamily="34" charset="0"/>
                          <a:cs typeface="Arial" panose="020B0604020202020204" pitchFamily="34" charset="0"/>
                        </a:rPr>
                        <a:t>Nicole Hemmenway</a:t>
                      </a:r>
                    </a:p>
                    <a:p>
                      <a:pPr marL="0" marR="0">
                        <a:spcBef>
                          <a:spcPts val="0"/>
                        </a:spcBef>
                        <a:spcAft>
                          <a:spcPts val="0"/>
                        </a:spcAft>
                      </a:pPr>
                      <a:r>
                        <a:rPr lang="en-US" sz="1500" dirty="0">
                          <a:solidFill>
                            <a:schemeClr val="bg1"/>
                          </a:solidFill>
                          <a:latin typeface="Arial" panose="020B0604020202020204" pitchFamily="34" charset="0"/>
                          <a:cs typeface="Arial" panose="020B0604020202020204" pitchFamily="34" charset="0"/>
                        </a:rPr>
                        <a:t>Monica L. Wang, Sc.D., M.S.</a:t>
                      </a:r>
                      <a:endParaRPr lang="en-US" sz="15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T="0" marB="0">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1"/>
                    </a:solidFill>
                  </a:tcPr>
                </a:tc>
                <a:extLst>
                  <a:ext uri="{0D108BD9-81ED-4DB2-BD59-A6C34878D82A}">
                    <a16:rowId xmlns:a16="http://schemas.microsoft.com/office/drawing/2014/main" val="1054861321"/>
                  </a:ext>
                </a:extLst>
              </a:tr>
              <a:tr h="442194">
                <a:tc>
                  <a:txBody>
                    <a:bodyPr/>
                    <a:lstStyle/>
                    <a:p>
                      <a:pPr marL="0" marR="0">
                        <a:spcBef>
                          <a:spcPts val="1200"/>
                        </a:spcBef>
                        <a:spcAft>
                          <a:spcPts val="1200"/>
                        </a:spcAft>
                      </a:pPr>
                      <a:r>
                        <a:rPr lang="en-US" sz="15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2:55—3:00</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marL="0" marR="0">
                        <a:spcBef>
                          <a:spcPts val="0"/>
                        </a:spcBef>
                        <a:spcAft>
                          <a:spcPts val="0"/>
                        </a:spcAft>
                      </a:pPr>
                      <a:r>
                        <a:rPr lang="en-US" sz="1500" b="1"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rPr>
                        <a:t>Closing Remarks</a:t>
                      </a:r>
                    </a:p>
                    <a:p>
                      <a:pPr marL="0" marR="0">
                        <a:spcBef>
                          <a:spcPts val="0"/>
                        </a:spcBef>
                        <a:spcAft>
                          <a:spcPts val="0"/>
                        </a:spcAft>
                      </a:pP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spcBef>
                          <a:spcPts val="1200"/>
                        </a:spcBef>
                        <a:spcAft>
                          <a:spcPts val="1200"/>
                        </a:spcAft>
                      </a:pPr>
                      <a:r>
                        <a:rPr lang="en-US" sz="1500"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rPr>
                        <a:t>Lucy Savitz, Ph.D., M.B.A.</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1241497578"/>
                  </a:ext>
                </a:extLst>
              </a:tr>
            </a:tbl>
          </a:graphicData>
        </a:graphic>
      </p:graphicFrame>
      <p:sp>
        <p:nvSpPr>
          <p:cNvPr id="3" name="Title 2">
            <a:extLst>
              <a:ext uri="{FF2B5EF4-FFF2-40B4-BE49-F238E27FC236}">
                <a16:creationId xmlns:a16="http://schemas.microsoft.com/office/drawing/2014/main" id="{9CA9D74A-C6B0-FE1E-38EF-9788A294B80C}"/>
              </a:ext>
            </a:extLst>
          </p:cNvPr>
          <p:cNvSpPr>
            <a:spLocks noGrp="1"/>
          </p:cNvSpPr>
          <p:nvPr>
            <p:ph type="title"/>
          </p:nvPr>
        </p:nvSpPr>
        <p:spPr>
          <a:xfrm>
            <a:off x="861107" y="-35733"/>
            <a:ext cx="10515600" cy="1325033"/>
          </a:xfrm>
        </p:spPr>
        <p:txBody>
          <a:bodyPr/>
          <a:lstStyle/>
          <a:p>
            <a:r>
              <a:rPr lang="en-US" dirty="0"/>
              <a:t>Agenda</a:t>
            </a:r>
          </a:p>
        </p:txBody>
      </p:sp>
    </p:spTree>
    <p:extLst>
      <p:ext uri="{BB962C8B-B14F-4D97-AF65-F5344CB8AC3E}">
        <p14:creationId xmlns:p14="http://schemas.microsoft.com/office/powerpoint/2010/main" val="22109138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E5D76D74-2FA0-9662-FBE5-7B9AF9C564C1}"/>
              </a:ext>
            </a:extLst>
          </p:cNvPr>
          <p:cNvGraphicFramePr>
            <a:graphicFrameLocks noGrp="1"/>
          </p:cNvGraphicFramePr>
          <p:nvPr/>
        </p:nvGraphicFramePr>
        <p:xfrm>
          <a:off x="901594" y="3222416"/>
          <a:ext cx="10400021" cy="957699"/>
        </p:xfrm>
        <a:graphic>
          <a:graphicData uri="http://schemas.openxmlformats.org/drawingml/2006/table">
            <a:tbl>
              <a:tblPr firstRow="1" bandRow="1">
                <a:tableStyleId>{5C22544A-7EE6-4342-B048-85BDC9FD1C3A}</a:tableStyleId>
              </a:tblPr>
              <a:tblGrid>
                <a:gridCol w="10400021">
                  <a:extLst>
                    <a:ext uri="{9D8B030D-6E8A-4147-A177-3AD203B41FA5}">
                      <a16:colId xmlns:a16="http://schemas.microsoft.com/office/drawing/2014/main" val="2662893335"/>
                    </a:ext>
                  </a:extLst>
                </a:gridCol>
              </a:tblGrid>
              <a:tr h="493916">
                <a:tc>
                  <a:txBody>
                    <a:bodyPr/>
                    <a:lstStyle/>
                    <a:p>
                      <a:pPr marL="0" marR="0">
                        <a:spcBef>
                          <a:spcPts val="0"/>
                        </a:spcBef>
                        <a:spcAft>
                          <a:spcPts val="0"/>
                        </a:spcAft>
                      </a:pPr>
                      <a:r>
                        <a:rPr lang="en-US" sz="2100" dirty="0">
                          <a:solidFill>
                            <a:schemeClr val="bg1"/>
                          </a:solidFill>
                          <a:latin typeface="Arial" panose="020B0604020202020204" pitchFamily="34" charset="0"/>
                          <a:cs typeface="Arial" panose="020B0604020202020204" pitchFamily="34" charset="0"/>
                        </a:rPr>
                        <a:t>Nicole Hemmenway</a:t>
                      </a:r>
                    </a:p>
                  </a:txBody>
                  <a:tcPr marL="121920" marR="121920" marT="60960" marB="60960"/>
                </a:tc>
                <a:extLst>
                  <a:ext uri="{0D108BD9-81ED-4DB2-BD59-A6C34878D82A}">
                    <a16:rowId xmlns:a16="http://schemas.microsoft.com/office/drawing/2014/main" val="1088887307"/>
                  </a:ext>
                </a:extLst>
              </a:tr>
              <a:tr h="463783">
                <a:tc>
                  <a:txBody>
                    <a:bodyPr/>
                    <a:lstStyle/>
                    <a:p>
                      <a:pPr lvl="1" fontAlgn="auto"/>
                      <a:r>
                        <a:rPr lang="en-US" sz="1600" b="0" dirty="0">
                          <a:solidFill>
                            <a:srgbClr val="000000"/>
                          </a:solidFill>
                          <a:latin typeface="Arial" panose="020B0604020202020204" pitchFamily="34" charset="0"/>
                          <a:cs typeface="Arial" panose="020B0604020202020204" pitchFamily="34" charset="0"/>
                        </a:rPr>
                        <a:t>Chief Executive Officer – U.S. Pain Foundation</a:t>
                      </a:r>
                    </a:p>
                  </a:txBody>
                  <a:tcPr marL="121920" marR="121920" marT="60960" marB="60960">
                    <a:solidFill>
                      <a:schemeClr val="bg1"/>
                    </a:solidFill>
                  </a:tcPr>
                </a:tc>
                <a:extLst>
                  <a:ext uri="{0D108BD9-81ED-4DB2-BD59-A6C34878D82A}">
                    <a16:rowId xmlns:a16="http://schemas.microsoft.com/office/drawing/2014/main" val="1039782452"/>
                  </a:ext>
                </a:extLst>
              </a:tr>
            </a:tbl>
          </a:graphicData>
        </a:graphic>
      </p:graphicFrame>
      <p:graphicFrame>
        <p:nvGraphicFramePr>
          <p:cNvPr id="8" name="Table 7">
            <a:extLst>
              <a:ext uri="{FF2B5EF4-FFF2-40B4-BE49-F238E27FC236}">
                <a16:creationId xmlns:a16="http://schemas.microsoft.com/office/drawing/2014/main" id="{04B4FFA1-F100-26B2-FA8C-66FFBD97D5C9}"/>
              </a:ext>
            </a:extLst>
          </p:cNvPr>
          <p:cNvGraphicFramePr>
            <a:graphicFrameLocks noGrp="1"/>
          </p:cNvGraphicFramePr>
          <p:nvPr>
            <p:extLst>
              <p:ext uri="{D42A27DB-BD31-4B8C-83A1-F6EECF244321}">
                <p14:modId xmlns:p14="http://schemas.microsoft.com/office/powerpoint/2010/main" val="2534107429"/>
              </p:ext>
            </p:extLst>
          </p:nvPr>
        </p:nvGraphicFramePr>
        <p:xfrm>
          <a:off x="890385" y="1541739"/>
          <a:ext cx="10394419" cy="1347893"/>
        </p:xfrm>
        <a:graphic>
          <a:graphicData uri="http://schemas.openxmlformats.org/drawingml/2006/table">
            <a:tbl>
              <a:tblPr firstRow="1" bandRow="1">
                <a:tableStyleId>{5C22544A-7EE6-4342-B048-85BDC9FD1C3A}</a:tableStyleId>
              </a:tblPr>
              <a:tblGrid>
                <a:gridCol w="10394419">
                  <a:extLst>
                    <a:ext uri="{9D8B030D-6E8A-4147-A177-3AD203B41FA5}">
                      <a16:colId xmlns:a16="http://schemas.microsoft.com/office/drawing/2014/main" val="2662893335"/>
                    </a:ext>
                  </a:extLst>
                </a:gridCol>
              </a:tblGrid>
              <a:tr h="494453">
                <a:tc>
                  <a:txBody>
                    <a:bodyPr/>
                    <a:lstStyle/>
                    <a:p>
                      <a:pPr marL="0" marR="0" algn="l">
                        <a:spcBef>
                          <a:spcPts val="0"/>
                        </a:spcBef>
                        <a:spcAft>
                          <a:spcPts val="0"/>
                        </a:spcAft>
                      </a:pPr>
                      <a:r>
                        <a:rPr lang="en-US" sz="2100" dirty="0">
                          <a:solidFill>
                            <a:schemeClr val="bg1"/>
                          </a:solidFill>
                          <a:latin typeface="Arial" panose="020B0604020202020204" pitchFamily="34" charset="0"/>
                          <a:cs typeface="Arial" panose="020B0604020202020204" pitchFamily="34" charset="0"/>
                        </a:rPr>
                        <a:t>Bernard J. Costello, D.M.D., M.D.</a:t>
                      </a:r>
                    </a:p>
                  </a:txBody>
                  <a:tcPr marL="121920" marR="121920" marT="60960" marB="60960"/>
                </a:tc>
                <a:extLst>
                  <a:ext uri="{0D108BD9-81ED-4DB2-BD59-A6C34878D82A}">
                    <a16:rowId xmlns:a16="http://schemas.microsoft.com/office/drawing/2014/main" val="1088887307"/>
                  </a:ext>
                </a:extLst>
              </a:tr>
              <a:tr h="853440">
                <a:tc>
                  <a:txBody>
                    <a:bodyPr/>
                    <a:lstStyle/>
                    <a:p>
                      <a:pPr marL="408240" marR="0" lvl="1" algn="l">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Chief of Pediatric Maxillofacial Surgery – University of Pittsburgh Medical Center Children’s Hospital</a:t>
                      </a:r>
                    </a:p>
                    <a:p>
                      <a:pPr marL="408240" marR="0" lvl="1" algn="l">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Associate Vice Chancellor – Health Science Integration at UPMC</a:t>
                      </a:r>
                    </a:p>
                    <a:p>
                      <a:pPr marL="408240" marR="0" lvl="1" algn="l">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Professor of Oral and Maxillofacial Surgery – UPMC </a:t>
                      </a:r>
                    </a:p>
                  </a:txBody>
                  <a:tcPr marL="121920" marR="121920" marT="60960" marB="60960">
                    <a:solidFill>
                      <a:schemeClr val="bg1"/>
                    </a:solidFill>
                  </a:tcPr>
                </a:tc>
                <a:extLst>
                  <a:ext uri="{0D108BD9-81ED-4DB2-BD59-A6C34878D82A}">
                    <a16:rowId xmlns:a16="http://schemas.microsoft.com/office/drawing/2014/main" val="1039782452"/>
                  </a:ext>
                </a:extLst>
              </a:tr>
            </a:tbl>
          </a:graphicData>
        </a:graphic>
      </p:graphicFrame>
      <p:sp>
        <p:nvSpPr>
          <p:cNvPr id="11" name="Title 2">
            <a:extLst>
              <a:ext uri="{FF2B5EF4-FFF2-40B4-BE49-F238E27FC236}">
                <a16:creationId xmlns:a16="http://schemas.microsoft.com/office/drawing/2014/main" id="{73B104C5-0647-E245-8404-02F3691C3DDC}"/>
              </a:ext>
            </a:extLst>
          </p:cNvPr>
          <p:cNvSpPr>
            <a:spLocks noGrp="1"/>
          </p:cNvSpPr>
          <p:nvPr>
            <p:ph type="title"/>
          </p:nvPr>
        </p:nvSpPr>
        <p:spPr>
          <a:xfrm>
            <a:off x="890385" y="92208"/>
            <a:ext cx="10124355" cy="1116747"/>
          </a:xfrm>
        </p:spPr>
        <p:txBody>
          <a:bodyPr>
            <a:normAutofit fontScale="90000"/>
          </a:bodyPr>
          <a:lstStyle/>
          <a:p>
            <a:r>
              <a:rPr lang="en-US" dirty="0">
                <a:latin typeface="Arial" panose="020B0604020202020204" pitchFamily="34" charset="0"/>
                <a:cs typeface="Arial" panose="020B0604020202020204" pitchFamily="34" charset="0"/>
              </a:rPr>
              <a:t>EPC Grand Rounds Discussants: Pain Management</a:t>
            </a:r>
          </a:p>
        </p:txBody>
      </p:sp>
      <p:graphicFrame>
        <p:nvGraphicFramePr>
          <p:cNvPr id="2" name="Table 1">
            <a:extLst>
              <a:ext uri="{FF2B5EF4-FFF2-40B4-BE49-F238E27FC236}">
                <a16:creationId xmlns:a16="http://schemas.microsoft.com/office/drawing/2014/main" id="{A9BBD325-5714-1DDF-813D-A457DA40C10C}"/>
              </a:ext>
            </a:extLst>
          </p:cNvPr>
          <p:cNvGraphicFramePr>
            <a:graphicFrameLocks noGrp="1"/>
          </p:cNvGraphicFramePr>
          <p:nvPr>
            <p:extLst>
              <p:ext uri="{D42A27DB-BD31-4B8C-83A1-F6EECF244321}">
                <p14:modId xmlns:p14="http://schemas.microsoft.com/office/powerpoint/2010/main" val="879132481"/>
              </p:ext>
            </p:extLst>
          </p:nvPr>
        </p:nvGraphicFramePr>
        <p:xfrm>
          <a:off x="907198" y="4420920"/>
          <a:ext cx="10394417" cy="1591733"/>
        </p:xfrm>
        <a:graphic>
          <a:graphicData uri="http://schemas.openxmlformats.org/drawingml/2006/table">
            <a:tbl>
              <a:tblPr firstRow="1" bandRow="1">
                <a:tableStyleId>{5C22544A-7EE6-4342-B048-85BDC9FD1C3A}</a:tableStyleId>
              </a:tblPr>
              <a:tblGrid>
                <a:gridCol w="10394417">
                  <a:extLst>
                    <a:ext uri="{9D8B030D-6E8A-4147-A177-3AD203B41FA5}">
                      <a16:colId xmlns:a16="http://schemas.microsoft.com/office/drawing/2014/main" val="2662893335"/>
                    </a:ext>
                  </a:extLst>
                </a:gridCol>
              </a:tblGrid>
              <a:tr h="494453">
                <a:tc>
                  <a:txBody>
                    <a:bodyPr/>
                    <a:lstStyle/>
                    <a:p>
                      <a:pPr marL="0" marR="0">
                        <a:spcBef>
                          <a:spcPts val="0"/>
                        </a:spcBef>
                        <a:spcAft>
                          <a:spcPts val="0"/>
                        </a:spcAft>
                      </a:pPr>
                      <a:r>
                        <a:rPr lang="en-US" sz="2100" dirty="0">
                          <a:solidFill>
                            <a:schemeClr val="bg1"/>
                          </a:solidFill>
                          <a:latin typeface="Arial" panose="020B0604020202020204" pitchFamily="34" charset="0"/>
                          <a:cs typeface="Arial" panose="020B0604020202020204" pitchFamily="34" charset="0"/>
                        </a:rPr>
                        <a:t>Monica L. Wang, Sc.D., M.S.</a:t>
                      </a:r>
                      <a:endParaRPr lang="en-US" sz="21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121920" marR="121920" marT="60960" marB="60960"/>
                </a:tc>
                <a:extLst>
                  <a:ext uri="{0D108BD9-81ED-4DB2-BD59-A6C34878D82A}">
                    <a16:rowId xmlns:a16="http://schemas.microsoft.com/office/drawing/2014/main" val="1088887307"/>
                  </a:ext>
                </a:extLst>
              </a:tr>
              <a:tr h="1097280">
                <a:tc>
                  <a:txBody>
                    <a:bodyPr/>
                    <a:lstStyle/>
                    <a:p>
                      <a:pPr marL="408240" marR="0" lvl="1">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Associate Professor of Community Health Sciences – Boston University School of Public Health</a:t>
                      </a:r>
                    </a:p>
                    <a:p>
                      <a:pPr marL="408240" marR="0" lvl="1">
                        <a:spcBef>
                          <a:spcPts val="0"/>
                        </a:spcBef>
                        <a:spcAft>
                          <a:spcPts val="0"/>
                        </a:spcAft>
                      </a:pPr>
                      <a:r>
                        <a:rPr lang="en-US" sz="1600" b="0" i="0" kern="1200" dirty="0">
                          <a:solidFill>
                            <a:srgbClr val="000000"/>
                          </a:solidFill>
                          <a:effectLst/>
                          <a:latin typeface="Arial" panose="020B0604020202020204" pitchFamily="34" charset="0"/>
                          <a:ea typeface="+mn-ea"/>
                          <a:cs typeface="Arial" panose="020B0604020202020204" pitchFamily="34" charset="0"/>
                        </a:rPr>
                        <a:t>Adjunct Associate Professor of Health Policy and Management – Harvard </a:t>
                      </a:r>
                      <a:r>
                        <a:rPr lang="en-US" sz="1600" kern="1200" dirty="0">
                          <a:solidFill>
                            <a:schemeClr val="dk1"/>
                          </a:solidFill>
                          <a:effectLst/>
                          <a:latin typeface="+mn-lt"/>
                          <a:ea typeface="+mn-ea"/>
                          <a:cs typeface="+mn-cs"/>
                        </a:rPr>
                        <a:t>T.H. Chan School of Public Health </a:t>
                      </a:r>
                      <a:endParaRPr lang="en-US" sz="1600" b="0" i="0" kern="1200" dirty="0">
                        <a:solidFill>
                          <a:srgbClr val="000000"/>
                        </a:solidFill>
                        <a:effectLst/>
                        <a:latin typeface="Arial" panose="020B0604020202020204" pitchFamily="34" charset="0"/>
                        <a:ea typeface="+mn-ea"/>
                        <a:cs typeface="Arial" panose="020B0604020202020204" pitchFamily="34" charset="0"/>
                      </a:endParaRPr>
                    </a:p>
                    <a:p>
                      <a:pPr marL="408240" marR="0" lvl="1">
                        <a:spcBef>
                          <a:spcPts val="0"/>
                        </a:spcBef>
                        <a:spcAft>
                          <a:spcPts val="0"/>
                        </a:spcAft>
                      </a:pPr>
                      <a:endParaRPr lang="en-US" sz="16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121920" marR="121920" marT="60960" marB="60960">
                    <a:solidFill>
                      <a:schemeClr val="bg1"/>
                    </a:solidFill>
                  </a:tcPr>
                </a:tc>
                <a:extLst>
                  <a:ext uri="{0D108BD9-81ED-4DB2-BD59-A6C34878D82A}">
                    <a16:rowId xmlns:a16="http://schemas.microsoft.com/office/drawing/2014/main" val="1039782452"/>
                  </a:ext>
                </a:extLst>
              </a:tr>
            </a:tbl>
          </a:graphicData>
        </a:graphic>
      </p:graphicFrame>
    </p:spTree>
    <p:extLst>
      <p:ext uri="{BB962C8B-B14F-4D97-AF65-F5344CB8AC3E}">
        <p14:creationId xmlns:p14="http://schemas.microsoft.com/office/powerpoint/2010/main" val="2325704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6190B3F-09AD-446D-90A5-53239E497467}"/>
              </a:ext>
            </a:extLst>
          </p:cNvPr>
          <p:cNvSpPr>
            <a:spLocks noGrp="1"/>
          </p:cNvSpPr>
          <p:nvPr>
            <p:ph type="title"/>
          </p:nvPr>
        </p:nvSpPr>
        <p:spPr>
          <a:xfrm>
            <a:off x="626327" y="2971800"/>
            <a:ext cx="10972800" cy="1600200"/>
          </a:xfrm>
        </p:spPr>
        <p:txBody>
          <a:bodyPr>
            <a:normAutofit fontScale="90000"/>
          </a:bodyPr>
          <a:lstStyle/>
          <a:p>
            <a:pPr>
              <a:spcBef>
                <a:spcPts val="0"/>
              </a:spcBef>
            </a:pPr>
            <a:br>
              <a:rPr lang="en-US" dirty="0">
                <a:effectLst/>
              </a:rPr>
            </a:br>
            <a:r>
              <a:rPr lang="en-US" dirty="0">
                <a:solidFill>
                  <a:srgbClr val="000000"/>
                </a:solidFill>
                <a:effectLst/>
                <a:latin typeface="Calibri" panose="020F0502020204030204" pitchFamily="34" charset="0"/>
                <a:ea typeface="Times New Roman" panose="02020603050405020304" pitchFamily="18" charset="0"/>
              </a:rPr>
              <a:t>Nonopioid Pharmacologic Treatments for Chronic Pain</a:t>
            </a:r>
            <a:br>
              <a:rPr lang="en-US" dirty="0">
                <a:solidFill>
                  <a:srgbClr val="000000"/>
                </a:solidFill>
                <a:latin typeface="Calibri" panose="020F0502020204030204" pitchFamily="34" charset="0"/>
                <a:ea typeface="Times New Roman" panose="02020603050405020304" pitchFamily="18" charset="0"/>
              </a:rPr>
            </a:br>
            <a:r>
              <a:rPr lang="en-US" b="0" i="1" dirty="0">
                <a:solidFill>
                  <a:srgbClr val="000000"/>
                </a:solidFill>
                <a:latin typeface="Calibri" panose="020F0502020204030204" pitchFamily="34" charset="0"/>
                <a:ea typeface="Times New Roman" panose="02020603050405020304" pitchFamily="18" charset="0"/>
              </a:rPr>
              <a:t>and</a:t>
            </a:r>
            <a:br>
              <a:rPr lang="en-US" dirty="0">
                <a:solidFill>
                  <a:srgbClr val="000000"/>
                </a:solidFill>
                <a:effectLst/>
                <a:latin typeface="Calibri" panose="020F0502020204030204" pitchFamily="34" charset="0"/>
                <a:ea typeface="Calibri" panose="020F0502020204030204" pitchFamily="34" charset="0"/>
              </a:rPr>
            </a:br>
            <a:r>
              <a:rPr lang="en-US" dirty="0">
                <a:solidFill>
                  <a:srgbClr val="000000"/>
                </a:solidFill>
                <a:effectLst/>
                <a:latin typeface="Calibri" panose="020F0502020204030204" pitchFamily="34" charset="0"/>
                <a:ea typeface="Times New Roman" panose="02020603050405020304" pitchFamily="18" charset="0"/>
              </a:rPr>
              <a:t>Living Systematic Review on Cannabis and Other Plant-Based Treatments for Chronic Pain</a:t>
            </a:r>
            <a:endParaRPr lang="en-US" sz="1467" dirty="0">
              <a:solidFill>
                <a:srgbClr val="000000"/>
              </a:solidFill>
              <a:latin typeface="Calibri" panose="020F0502020204030204" pitchFamily="34" charset="0"/>
              <a:ea typeface="Calibri" panose="020F0502020204030204" pitchFamily="34" charset="0"/>
            </a:endParaRPr>
          </a:p>
        </p:txBody>
      </p:sp>
      <p:sp>
        <p:nvSpPr>
          <p:cNvPr id="9" name="Content Placeholder 8">
            <a:extLst>
              <a:ext uri="{FF2B5EF4-FFF2-40B4-BE49-F238E27FC236}">
                <a16:creationId xmlns:a16="http://schemas.microsoft.com/office/drawing/2014/main" id="{8792621A-FC67-4F0E-8249-32C43C4AD88B}"/>
              </a:ext>
            </a:extLst>
          </p:cNvPr>
          <p:cNvSpPr>
            <a:spLocks noGrp="1"/>
          </p:cNvSpPr>
          <p:nvPr>
            <p:ph idx="1"/>
          </p:nvPr>
        </p:nvSpPr>
        <p:spPr>
          <a:xfrm>
            <a:off x="605883" y="5105400"/>
            <a:ext cx="10972800" cy="1173163"/>
          </a:xfrm>
        </p:spPr>
        <p:txBody>
          <a:bodyPr>
            <a:normAutofit/>
          </a:bodyPr>
          <a:lstStyle/>
          <a:p>
            <a:r>
              <a:rPr lang="en-US" sz="2400" dirty="0"/>
              <a:t>Roger Chou, M.D., FACP</a:t>
            </a:r>
          </a:p>
        </p:txBody>
      </p:sp>
    </p:spTree>
    <p:extLst>
      <p:ext uri="{BB962C8B-B14F-4D97-AF65-F5344CB8AC3E}">
        <p14:creationId xmlns:p14="http://schemas.microsoft.com/office/powerpoint/2010/main" val="37114897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61DA8-5B10-0D01-118D-0DEF289B365F}"/>
              </a:ext>
            </a:extLst>
          </p:cNvPr>
          <p:cNvSpPr>
            <a:spLocks noGrp="1"/>
          </p:cNvSpPr>
          <p:nvPr>
            <p:ph type="title"/>
          </p:nvPr>
        </p:nvSpPr>
        <p:spPr/>
        <p:txBody>
          <a:bodyPr>
            <a:normAutofit fontScale="90000"/>
          </a:bodyPr>
          <a:lstStyle/>
          <a:p>
            <a:r>
              <a:rPr lang="en-US" dirty="0"/>
              <a:t>Noninvasive Nonpharmacologic Treatments for Chronic Pain</a:t>
            </a:r>
          </a:p>
        </p:txBody>
      </p:sp>
      <p:sp>
        <p:nvSpPr>
          <p:cNvPr id="4" name="Slide Number Placeholder 3">
            <a:extLst>
              <a:ext uri="{FF2B5EF4-FFF2-40B4-BE49-F238E27FC236}">
                <a16:creationId xmlns:a16="http://schemas.microsoft.com/office/drawing/2014/main" id="{904C60A7-895E-4CEB-0E9D-4B2066C78479}"/>
              </a:ext>
            </a:extLst>
          </p:cNvPr>
          <p:cNvSpPr>
            <a:spLocks noGrp="1"/>
          </p:cNvSpPr>
          <p:nvPr>
            <p:ph type="sldNum" sz="quarter" idx="10"/>
          </p:nvPr>
        </p:nvSpPr>
        <p:spPr/>
        <p:txBody>
          <a:bodyPr/>
          <a:lstStyle/>
          <a:p>
            <a:pPr defTabSz="914377"/>
            <a:fld id="{85F5B7A5-34A7-4AB0-A34F-A4DF2002FA98}" type="slidenum">
              <a:rPr lang="en-US">
                <a:solidFill>
                  <a:prstClr val="black">
                    <a:tint val="75000"/>
                  </a:prstClr>
                </a:solidFill>
                <a:latin typeface="Arial"/>
              </a:rPr>
              <a:pPr defTabSz="914377"/>
              <a:t>9</a:t>
            </a:fld>
            <a:endParaRPr lang="en-US" dirty="0">
              <a:solidFill>
                <a:prstClr val="black">
                  <a:tint val="75000"/>
                </a:prstClr>
              </a:solidFill>
              <a:latin typeface="Arial"/>
            </a:endParaRPr>
          </a:p>
        </p:txBody>
      </p:sp>
      <p:sp>
        <p:nvSpPr>
          <p:cNvPr id="8" name="Content Placeholder 2">
            <a:extLst>
              <a:ext uri="{FF2B5EF4-FFF2-40B4-BE49-F238E27FC236}">
                <a16:creationId xmlns:a16="http://schemas.microsoft.com/office/drawing/2014/main" id="{07A0F8B8-A784-4706-B54C-F7486D49E95C}"/>
              </a:ext>
            </a:extLst>
          </p:cNvPr>
          <p:cNvSpPr txBox="1">
            <a:spLocks/>
          </p:cNvSpPr>
          <p:nvPr/>
        </p:nvSpPr>
        <p:spPr>
          <a:xfrm>
            <a:off x="533400" y="1447801"/>
            <a:ext cx="10668000" cy="474027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377">
              <a:buClr>
                <a:srgbClr val="1F497D"/>
              </a:buClr>
              <a:buNone/>
              <a:defRPr/>
            </a:pPr>
            <a:r>
              <a:rPr lang="en-US" altLang="en-US" sz="2200" b="1" dirty="0">
                <a:latin typeface="Arial"/>
              </a:rPr>
              <a:t>BACKGROUND</a:t>
            </a:r>
          </a:p>
          <a:p>
            <a:pPr marL="0" indent="0" defTabSz="914377">
              <a:buClr>
                <a:srgbClr val="1F497D"/>
              </a:buClr>
              <a:buNone/>
              <a:defRPr/>
            </a:pPr>
            <a:r>
              <a:rPr lang="en-US" altLang="en-US" sz="2200" b="1" dirty="0">
                <a:latin typeface="Arial"/>
              </a:rPr>
              <a:t>Chronic pain: </a:t>
            </a:r>
            <a:endParaRPr lang="en-US" altLang="en-US" sz="2200" dirty="0">
              <a:latin typeface="Arial"/>
            </a:endParaRPr>
          </a:p>
          <a:p>
            <a:pPr marL="342891" indent="-223833" defTabSz="914377">
              <a:buClr>
                <a:srgbClr val="1F497D"/>
              </a:buClr>
              <a:defRPr/>
            </a:pPr>
            <a:r>
              <a:rPr lang="en-US" sz="2200" dirty="0">
                <a:latin typeface="Arial"/>
              </a:rPr>
              <a:t>Pain lasting ≥ 3 months or persisting past normal tissue healing time</a:t>
            </a:r>
          </a:p>
          <a:p>
            <a:pPr marL="342891" indent="-223833" defTabSz="914377">
              <a:buClr>
                <a:srgbClr val="1F497D"/>
              </a:buClr>
              <a:defRPr/>
            </a:pPr>
            <a:r>
              <a:rPr lang="en-US" sz="2200" dirty="0">
                <a:latin typeface="Arial"/>
              </a:rPr>
              <a:t>Leading cause of disability; impacts physical and mental functioning, productivity, quality of life, and relationships</a:t>
            </a:r>
          </a:p>
          <a:p>
            <a:pPr marL="342891" indent="-223833" defTabSz="914377">
              <a:buClr>
                <a:srgbClr val="1F497D"/>
              </a:buClr>
              <a:defRPr/>
            </a:pPr>
            <a:r>
              <a:rPr lang="en-US" sz="2200" dirty="0">
                <a:latin typeface="Arial"/>
              </a:rPr>
              <a:t>Often refractory to treatment; high direct and indirect costs</a:t>
            </a:r>
          </a:p>
          <a:p>
            <a:pPr marL="342891" indent="-223833" defTabSz="914377">
              <a:buClr>
                <a:srgbClr val="1F497D"/>
              </a:buClr>
              <a:defRPr/>
            </a:pPr>
            <a:r>
              <a:rPr lang="en-US" sz="2200" dirty="0">
                <a:latin typeface="Arial"/>
              </a:rPr>
              <a:t>Complex, multifaceted; biopsychosocial factors</a:t>
            </a:r>
          </a:p>
          <a:p>
            <a:pPr marL="342891" indent="-223833" defTabSz="914377">
              <a:buClr>
                <a:srgbClr val="1F497D"/>
              </a:buClr>
              <a:defRPr/>
            </a:pPr>
            <a:r>
              <a:rPr lang="en-US" sz="2200" dirty="0">
                <a:latin typeface="Arial"/>
              </a:rPr>
              <a:t>Many nonpharmacologic treatments are available for chronic pain</a:t>
            </a:r>
          </a:p>
          <a:p>
            <a:pPr marL="0" indent="0" defTabSz="914377">
              <a:buClr>
                <a:srgbClr val="1F497D"/>
              </a:buClr>
              <a:buNone/>
              <a:defRPr/>
            </a:pPr>
            <a:r>
              <a:rPr lang="en-US" sz="2200" b="1" dirty="0">
                <a:latin typeface="Arial"/>
              </a:rPr>
              <a:t>2016 Centers for Disease Control and Prevention (CDC) Guideline: </a:t>
            </a:r>
            <a:r>
              <a:rPr lang="en-US" sz="2200" dirty="0">
                <a:latin typeface="Arial"/>
              </a:rPr>
              <a:t>nonopioid treatments preferred for chronic pain</a:t>
            </a:r>
          </a:p>
          <a:p>
            <a:pPr marL="0" indent="0" defTabSz="914377">
              <a:buClr>
                <a:srgbClr val="1F497D"/>
              </a:buClr>
              <a:buNone/>
              <a:defRPr/>
            </a:pPr>
            <a:r>
              <a:rPr lang="en-US" altLang="en-US" sz="2200" b="1" dirty="0">
                <a:latin typeface="Arial"/>
              </a:rPr>
              <a:t>2018 AHRQ review: </a:t>
            </a:r>
            <a:r>
              <a:rPr lang="en-US" altLang="en-US" sz="2200" dirty="0">
                <a:latin typeface="Arial"/>
              </a:rPr>
              <a:t>some nonpharmacologic treatments for chronic pain associated with sustained (&gt;1 month), small benefits</a:t>
            </a:r>
          </a:p>
          <a:p>
            <a:pPr marL="0" indent="0" defTabSz="914377">
              <a:buClr>
                <a:srgbClr val="1F497D"/>
              </a:buClr>
              <a:buNone/>
              <a:defRPr/>
            </a:pPr>
            <a:r>
              <a:rPr lang="en-US" altLang="en-US" sz="2200" b="1" dirty="0">
                <a:latin typeface="Arial"/>
              </a:rPr>
              <a:t>2019 AHRQ update review: </a:t>
            </a:r>
            <a:r>
              <a:rPr lang="en-US" altLang="en-US" sz="2200" dirty="0">
                <a:latin typeface="Arial"/>
              </a:rPr>
              <a:t>commissioned by AHRQ to support an updated CDC guideline</a:t>
            </a:r>
            <a:endParaRPr lang="en-US" altLang="en-US" sz="2200" b="1" dirty="0">
              <a:latin typeface="Arial"/>
            </a:endParaRPr>
          </a:p>
          <a:p>
            <a:pPr marL="0" indent="0" defTabSz="914377">
              <a:buClr>
                <a:srgbClr val="1F497D"/>
              </a:buClr>
              <a:buNone/>
              <a:defRPr/>
            </a:pPr>
            <a:endParaRPr lang="en-US" altLang="en-US" sz="2200" dirty="0">
              <a:solidFill>
                <a:srgbClr val="000000"/>
              </a:solidFill>
              <a:latin typeface="Arial"/>
            </a:endParaRPr>
          </a:p>
        </p:txBody>
      </p:sp>
    </p:spTree>
    <p:extLst>
      <p:ext uri="{BB962C8B-B14F-4D97-AF65-F5344CB8AC3E}">
        <p14:creationId xmlns:p14="http://schemas.microsoft.com/office/powerpoint/2010/main" val="6338740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56C468EA908FC459FF48D4BCDEC4D78" ma:contentTypeVersion="7" ma:contentTypeDescription="Create a new document." ma:contentTypeScope="" ma:versionID="47dc113ef89e564917cca6bb88572f34">
  <xsd:schema xmlns:xsd="http://www.w3.org/2001/XMLSchema" xmlns:xs="http://www.w3.org/2001/XMLSchema" xmlns:p="http://schemas.microsoft.com/office/2006/metadata/properties" xmlns:ns1="http://schemas.microsoft.com/sharepoint/v3" xmlns:ns2="a0cb785d-7160-4b74-9d38-f0a6b70d7cb5" xmlns:ns3="a8f12d5d-e9b2-448e-8eb7-60c9384bbf01" targetNamespace="http://schemas.microsoft.com/office/2006/metadata/properties" ma:root="true" ma:fieldsID="2516ad67db374758ffceb4eb052ee279" ns1:_="" ns2:_="" ns3:_="">
    <xsd:import namespace="http://schemas.microsoft.com/sharepoint/v3"/>
    <xsd:import namespace="a0cb785d-7160-4b74-9d38-f0a6b70d7cb5"/>
    <xsd:import namespace="a8f12d5d-e9b2-448e-8eb7-60c9384bbf01"/>
    <xsd:element name="properties">
      <xsd:complexType>
        <xsd:sequence>
          <xsd:element name="documentManagement">
            <xsd:complexType>
              <xsd:all>
                <xsd:element ref="ns2:Description0" minOccurs="0"/>
                <xsd:element ref="ns2:Code" minOccurs="0"/>
                <xsd:element ref="ns2:Category" minOccurs="0"/>
                <xsd:element ref="ns1:PublishingStartDate" minOccurs="0"/>
                <xsd:element ref="ns1:PublishingExpirationDate" minOccurs="0"/>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7"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8"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0cb785d-7160-4b74-9d38-f0a6b70d7cb5" elementFormDefault="qualified">
    <xsd:import namespace="http://schemas.microsoft.com/office/2006/documentManagement/types"/>
    <xsd:import namespace="http://schemas.microsoft.com/office/infopath/2007/PartnerControls"/>
    <xsd:element name="Description0" ma:index="2" nillable="true" ma:displayName="Description" ma:internalName="Description0">
      <xsd:simpleType>
        <xsd:restriction base="dms:Note">
          <xsd:maxLength value="255"/>
        </xsd:restriction>
      </xsd:simpleType>
    </xsd:element>
    <xsd:element name="Code" ma:index="3" nillable="true" ma:displayName="Form Number" ma:internalName="Code" ma:readOnly="false">
      <xsd:simpleType>
        <xsd:restriction base="dms:Text">
          <xsd:maxLength value="255"/>
        </xsd:restriction>
      </xsd:simpleType>
    </xsd:element>
    <xsd:element name="Category" ma:index="4" nillable="true" ma:displayName="Category" ma:default="General" ma:format="Dropdown" ma:internalName="Category" ma:readOnly="false">
      <xsd:simpleType>
        <xsd:restriction base="dms:Choice">
          <xsd:enumeration value="Administrative"/>
          <xsd:enumeration value="Awards"/>
          <xsd:enumeration value="Budget"/>
          <xsd:enumeration value="Conferences"/>
          <xsd:enumeration value="Contracts"/>
          <xsd:enumeration value="Ethics"/>
          <xsd:enumeration value="General"/>
          <xsd:enumeration value="HR"/>
          <xsd:enumeration value="Tax"/>
          <xsd:enumeration value="Travel"/>
        </xsd:restriction>
      </xsd:simpleType>
    </xsd:element>
  </xsd:schema>
  <xsd:schema xmlns:xsd="http://www.w3.org/2001/XMLSchema" xmlns:xs="http://www.w3.org/2001/XMLSchema" xmlns:dms="http://schemas.microsoft.com/office/2006/documentManagement/types" xmlns:pc="http://schemas.microsoft.com/office/infopath/2007/PartnerControls" targetNamespace="a8f12d5d-e9b2-448e-8eb7-60c9384bbf01" elementFormDefault="qualified">
    <xsd:import namespace="http://schemas.microsoft.com/office/2006/documentManagement/types"/>
    <xsd:import namespace="http://schemas.microsoft.com/office/infopath/2007/PartnerControls"/>
    <xsd:element name="SharedWithUsers" ma:index="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Category xmlns="a0cb785d-7160-4b74-9d38-f0a6b70d7cb5">General</Category>
    <Description0 xmlns="a0cb785d-7160-4b74-9d38-f0a6b70d7cb5">Latest AHRQ slide template (2019)</Description0>
    <Code xmlns="a0cb785d-7160-4b74-9d38-f0a6b70d7cb5" xsi:nil="true"/>
    <PublishingStartDate xmlns="http://schemas.microsoft.com/sharepoint/v3" xsi:nil="true"/>
    <PublishingExpirationDate xmlns="http://schemas.microsoft.com/sharepoint/v3" xsi:nil="true"/>
    <SharedWithUsers xmlns="a8f12d5d-e9b2-448e-8eb7-60c9384bbf01">
      <UserInfo>
        <DisplayName>McNellis, Robert (AHRQ/CEPI)</DisplayName>
        <AccountId>292</AccountId>
        <AccountType/>
      </UserInfo>
    </SharedWithUsers>
  </documentManagement>
</p:properties>
</file>

<file path=customXml/itemProps1.xml><?xml version="1.0" encoding="utf-8"?>
<ds:datastoreItem xmlns:ds="http://schemas.openxmlformats.org/officeDocument/2006/customXml" ds:itemID="{B2FD5E93-1318-4E91-9213-8A6D4DA098D2}">
  <ds:schemaRefs>
    <ds:schemaRef ds:uri="http://schemas.microsoft.com/sharepoint/v3/contenttype/forms"/>
  </ds:schemaRefs>
</ds:datastoreItem>
</file>

<file path=customXml/itemProps2.xml><?xml version="1.0" encoding="utf-8"?>
<ds:datastoreItem xmlns:ds="http://schemas.openxmlformats.org/officeDocument/2006/customXml" ds:itemID="{821FD6FA-03BA-4177-A609-6A2CEC181B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0cb785d-7160-4b74-9d38-f0a6b70d7cb5"/>
    <ds:schemaRef ds:uri="a8f12d5d-e9b2-448e-8eb7-60c9384bbf0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642A41A-D2EC-4387-A3D7-1BDDEC0CF04C}">
  <ds:schemaRefs>
    <ds:schemaRef ds:uri="http://schemas.microsoft.com/office/2006/documentManagement/types"/>
    <ds:schemaRef ds:uri="http://purl.org/dc/elements/1.1/"/>
    <ds:schemaRef ds:uri="http://schemas.microsoft.com/office/2006/metadata/properties"/>
    <ds:schemaRef ds:uri="http://schemas.microsoft.com/sharepoint/v3"/>
    <ds:schemaRef ds:uri="a8f12d5d-e9b2-448e-8eb7-60c9384bbf01"/>
    <ds:schemaRef ds:uri="http://purl.org/dc/terms/"/>
    <ds:schemaRef ds:uri="a0cb785d-7160-4b74-9d38-f0a6b70d7cb5"/>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2636</TotalTime>
  <Words>4979</Words>
  <Application>Microsoft Office PowerPoint</Application>
  <PresentationFormat>Widescreen</PresentationFormat>
  <Paragraphs>795</Paragraphs>
  <Slides>46</Slides>
  <Notes>7</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46</vt:i4>
      </vt:variant>
    </vt:vector>
  </HeadingPairs>
  <TitlesOfParts>
    <vt:vector size="55" baseType="lpstr">
      <vt:lpstr>Arial</vt:lpstr>
      <vt:lpstr>Calibri</vt:lpstr>
      <vt:lpstr>Lato Regular</vt:lpstr>
      <vt:lpstr>Lato Semibold</vt:lpstr>
      <vt:lpstr>Noto Serif</vt:lpstr>
      <vt:lpstr>Symbol</vt:lpstr>
      <vt:lpstr>Times New Roman</vt:lpstr>
      <vt:lpstr>Office Theme</vt:lpstr>
      <vt:lpstr>Custom Design</vt:lpstr>
      <vt:lpstr>AHRQ Evidence-based Practice Center (EPC) Program</vt:lpstr>
      <vt:lpstr>Full EPC Report Links</vt:lpstr>
      <vt:lpstr>Facilitators</vt:lpstr>
      <vt:lpstr>Continuing Medical Education Credit</vt:lpstr>
      <vt:lpstr>Learning Objectives</vt:lpstr>
      <vt:lpstr>Agenda</vt:lpstr>
      <vt:lpstr>EPC Grand Rounds Discussants: Pain Management</vt:lpstr>
      <vt:lpstr> Nonopioid Pharmacologic Treatments for Chronic Pain and Living Systematic Review on Cannabis and Other Plant-Based Treatments for Chronic Pain</vt:lpstr>
      <vt:lpstr>Noninvasive Nonpharmacologic Treatments for Chronic Pain</vt:lpstr>
      <vt:lpstr>Challenges</vt:lpstr>
      <vt:lpstr>Analytic Framework</vt:lpstr>
      <vt:lpstr>Defining Magnitude of Effects</vt:lpstr>
      <vt:lpstr>Results: “Active”  CLBP Interventions Versus UC, Waitlist , Attention, Placebo</vt:lpstr>
      <vt:lpstr>PowerPoint Presentation</vt:lpstr>
      <vt:lpstr>Results: Active and Passive CLBP Interventions Versus Exercise </vt:lpstr>
      <vt:lpstr>Chronic LBP, Pain: Exercise Versus Usual Care, Attention Control, Placebo </vt:lpstr>
      <vt:lpstr>Chronic LBP, Function: Exercise Versus Usual Care, Attention Control, Placebo </vt:lpstr>
      <vt:lpstr>Summary</vt:lpstr>
      <vt:lpstr>Plant-Based Treatments for Chronic Pain</vt:lpstr>
      <vt:lpstr>Purpose and Scope </vt:lpstr>
      <vt:lpstr>Study Selection Criteria</vt:lpstr>
      <vt:lpstr>Categorization of Interventions</vt:lpstr>
      <vt:lpstr>Summary of Evidence on Benefits Short-Term: 1 to &lt;6 Months </vt:lpstr>
      <vt:lpstr>Summary of Evidence on Harms Short-Term: 1 to &lt;6 Months</vt:lpstr>
      <vt:lpstr>Change in Pain Severity: Comparable THC to CBD Ratio Versus Placebo  Short-Term: 1 to &lt;6 Months </vt:lpstr>
      <vt:lpstr>Change in Overall Function: Comparable THC to CBD Ratio Versus Placebo Short-Term: 1 to &lt;6 Months</vt:lpstr>
      <vt:lpstr>Change in Pain Severity: High-THC Ratio vs. Placebo Short-term: 1 to &lt;6 months</vt:lpstr>
      <vt:lpstr>Living Review</vt:lpstr>
      <vt:lpstr>Updated Summary of Evidence</vt:lpstr>
      <vt:lpstr>Summary</vt:lpstr>
      <vt:lpstr>Initial Reactions</vt:lpstr>
      <vt:lpstr>Acute Treatments for Episodic Migraine</vt:lpstr>
      <vt:lpstr>Funding and Potential Conflicts of Interest</vt:lpstr>
      <vt:lpstr>PowerPoint Presentation</vt:lpstr>
      <vt:lpstr>Key Questions</vt:lpstr>
      <vt:lpstr>Methods</vt:lpstr>
      <vt:lpstr>Key Question 1: Opioid Therapy </vt:lpstr>
      <vt:lpstr>Key Question 2: Nonopioid Pharmacologic Therapy</vt:lpstr>
      <vt:lpstr>Key Question 3: Nonpharmacologic Therapy</vt:lpstr>
      <vt:lpstr>Conclusions</vt:lpstr>
      <vt:lpstr>Limitations</vt:lpstr>
      <vt:lpstr>Acknowledgments</vt:lpstr>
      <vt:lpstr>Initial Reactions</vt:lpstr>
      <vt:lpstr>PowerPoint Presentation</vt:lpstr>
      <vt:lpstr>Implications for Policy, Equity, and  Health Systems</vt:lpstr>
      <vt:lpstr>PowerPoint Presentation</vt:lpstr>
    </vt:vector>
  </TitlesOfParts>
  <Company>DHHS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AHRQ Slide Template</dc:title>
  <dc:creator>DHHS;"Agency for Healthcare Research and Quality (AHRQ)"</dc:creator>
  <cp:keywords>Template</cp:keywords>
  <cp:lastModifiedBy>Heidenrich, Christine (AHRQ/OC) (CTR)</cp:lastModifiedBy>
  <cp:revision>63</cp:revision>
  <dcterms:created xsi:type="dcterms:W3CDTF">2013-09-03T18:05:51Z</dcterms:created>
  <dcterms:modified xsi:type="dcterms:W3CDTF">2023-12-15T22:04:43Z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0x010100656C468EA908FC459FF48D4BCDEC4D78</vt:lpwstr>
  </property>
</Properties>
</file>