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 id="2147483663" r:id="rId6"/>
    <p:sldMasterId id="2147483672" r:id="rId7"/>
    <p:sldMasterId id="2147483681" r:id="rId8"/>
    <p:sldMasterId id="2147483683" r:id="rId9"/>
  </p:sldMasterIdLst>
  <p:notesMasterIdLst>
    <p:notesMasterId r:id="rId80"/>
  </p:notesMasterIdLst>
  <p:handoutMasterIdLst>
    <p:handoutMasterId r:id="rId81"/>
  </p:handoutMasterIdLst>
  <p:sldIdLst>
    <p:sldId id="268" r:id="rId10"/>
    <p:sldId id="683" r:id="rId11"/>
    <p:sldId id="684" r:id="rId12"/>
    <p:sldId id="453" r:id="rId13"/>
    <p:sldId id="12695" r:id="rId14"/>
    <p:sldId id="269" r:id="rId15"/>
    <p:sldId id="12700" r:id="rId16"/>
    <p:sldId id="12702" r:id="rId17"/>
    <p:sldId id="12696" r:id="rId18"/>
    <p:sldId id="301" r:id="rId19"/>
    <p:sldId id="303" r:id="rId20"/>
    <p:sldId id="314" r:id="rId21"/>
    <p:sldId id="308" r:id="rId22"/>
    <p:sldId id="307" r:id="rId23"/>
    <p:sldId id="315" r:id="rId24"/>
    <p:sldId id="291" r:id="rId25"/>
    <p:sldId id="309" r:id="rId26"/>
    <p:sldId id="310" r:id="rId27"/>
    <p:sldId id="12708" r:id="rId28"/>
    <p:sldId id="12697" r:id="rId29"/>
    <p:sldId id="659" r:id="rId30"/>
    <p:sldId id="660" r:id="rId31"/>
    <p:sldId id="644" r:id="rId32"/>
    <p:sldId id="661" r:id="rId33"/>
    <p:sldId id="662" r:id="rId34"/>
    <p:sldId id="663" r:id="rId35"/>
    <p:sldId id="664" r:id="rId36"/>
    <p:sldId id="665" r:id="rId37"/>
    <p:sldId id="666" r:id="rId38"/>
    <p:sldId id="667" r:id="rId39"/>
    <p:sldId id="668" r:id="rId40"/>
    <p:sldId id="669" r:id="rId41"/>
    <p:sldId id="670" r:id="rId42"/>
    <p:sldId id="671" r:id="rId43"/>
    <p:sldId id="672" r:id="rId44"/>
    <p:sldId id="674" r:id="rId45"/>
    <p:sldId id="675" r:id="rId46"/>
    <p:sldId id="678" r:id="rId47"/>
    <p:sldId id="679" r:id="rId48"/>
    <p:sldId id="12709" r:id="rId49"/>
    <p:sldId id="12698" r:id="rId50"/>
    <p:sldId id="641" r:id="rId51"/>
    <p:sldId id="631" r:id="rId52"/>
    <p:sldId id="642" r:id="rId53"/>
    <p:sldId id="645" r:id="rId54"/>
    <p:sldId id="649" r:id="rId55"/>
    <p:sldId id="643" r:id="rId56"/>
    <p:sldId id="646" r:id="rId57"/>
    <p:sldId id="650" r:id="rId58"/>
    <p:sldId id="647" r:id="rId59"/>
    <p:sldId id="648" r:id="rId60"/>
    <p:sldId id="632" r:id="rId61"/>
    <p:sldId id="633" r:id="rId62"/>
    <p:sldId id="654" r:id="rId63"/>
    <p:sldId id="655" r:id="rId64"/>
    <p:sldId id="12699" r:id="rId65"/>
    <p:sldId id="682" r:id="rId66"/>
    <p:sldId id="638" r:id="rId67"/>
    <p:sldId id="680" r:id="rId68"/>
    <p:sldId id="652" r:id="rId69"/>
    <p:sldId id="653" r:id="rId70"/>
    <p:sldId id="639" r:id="rId71"/>
    <p:sldId id="640" r:id="rId72"/>
    <p:sldId id="656" r:id="rId73"/>
    <p:sldId id="657" r:id="rId74"/>
    <p:sldId id="286" r:id="rId75"/>
    <p:sldId id="12710" r:id="rId76"/>
    <p:sldId id="261" r:id="rId77"/>
    <p:sldId id="12711" r:id="rId78"/>
    <p:sldId id="12703" r:id="rId7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2DBDE57-F210-1968-DD7F-E9F1E636CDBF}" name="Fiordalisi, Celia V. (Portland)" initials="FCV(" userId="S::Celia.Fiordalisi@va.gov::8286a99a-9755-4cab-bcdf-2978db84f1c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2876"/>
    <a:srgbClr val="1F497D"/>
    <a:srgbClr val="1223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24" autoAdjust="0"/>
    <p:restoredTop sz="72014" autoAdjust="0"/>
  </p:normalViewPr>
  <p:slideViewPr>
    <p:cSldViewPr>
      <p:cViewPr varScale="1">
        <p:scale>
          <a:sx n="48" d="100"/>
          <a:sy n="48" d="100"/>
        </p:scale>
        <p:origin x="1180" y="3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10784"/>
    </p:cViewPr>
  </p:sorterViewPr>
  <p:notesViewPr>
    <p:cSldViewPr>
      <p:cViewPr varScale="1">
        <p:scale>
          <a:sx n="75" d="100"/>
          <a:sy n="75" d="100"/>
        </p:scale>
        <p:origin x="-1776"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slide" Target="slides/slide54.xml"/><Relationship Id="rId68" Type="http://schemas.openxmlformats.org/officeDocument/2006/relationships/slide" Target="slides/slide59.xml"/><Relationship Id="rId76" Type="http://schemas.openxmlformats.org/officeDocument/2006/relationships/slide" Target="slides/slide67.xml"/><Relationship Id="rId84" Type="http://schemas.openxmlformats.org/officeDocument/2006/relationships/theme" Target="theme/theme1.xml"/><Relationship Id="rId7" Type="http://schemas.openxmlformats.org/officeDocument/2006/relationships/slideMaster" Target="slideMasters/slideMaster4.xml"/><Relationship Id="rId71" Type="http://schemas.openxmlformats.org/officeDocument/2006/relationships/slide" Target="slides/slide62.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slide" Target="slides/slide57.xml"/><Relationship Id="rId74" Type="http://schemas.openxmlformats.org/officeDocument/2006/relationships/slide" Target="slides/slide65.xml"/><Relationship Id="rId79" Type="http://schemas.openxmlformats.org/officeDocument/2006/relationships/slide" Target="slides/slide70.xml"/><Relationship Id="rId5" Type="http://schemas.openxmlformats.org/officeDocument/2006/relationships/slideMaster" Target="slideMasters/slideMaster2.xml"/><Relationship Id="rId61" Type="http://schemas.openxmlformats.org/officeDocument/2006/relationships/slide" Target="slides/slide52.xml"/><Relationship Id="rId82" Type="http://schemas.openxmlformats.org/officeDocument/2006/relationships/presProps" Target="presProps.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slide" Target="slides/slide60.xml"/><Relationship Id="rId77" Type="http://schemas.openxmlformats.org/officeDocument/2006/relationships/slide" Target="slides/slide68.xml"/><Relationship Id="rId8" Type="http://schemas.openxmlformats.org/officeDocument/2006/relationships/slideMaster" Target="slideMasters/slideMaster5.xml"/><Relationship Id="rId51" Type="http://schemas.openxmlformats.org/officeDocument/2006/relationships/slide" Target="slides/slide42.xml"/><Relationship Id="rId72" Type="http://schemas.openxmlformats.org/officeDocument/2006/relationships/slide" Target="slides/slide63.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slide" Target="slides/slide66.xml"/><Relationship Id="rId83"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slide" Target="slides/slide64.xml"/><Relationship Id="rId78" Type="http://schemas.openxmlformats.org/officeDocument/2006/relationships/slide" Target="slides/slide69.xml"/><Relationship Id="rId81" Type="http://schemas.openxmlformats.org/officeDocument/2006/relationships/handoutMaster" Target="handoutMasters/handoutMaster1.xml"/><Relationship Id="rId86"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5/7/2024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8245258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BB106A1E-4DC8-4B97-9735-D05403F9CA2D}" type="datetimeFigureOut">
              <a:rPr lang="en-US" smtClean="0"/>
              <a:t>5/7/2024</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17BA40C-25F7-4A81-B7B0-365A5351FE20}" type="slidenum">
              <a:rPr lang="en-US" smtClean="0"/>
              <a:t>‹#›</a:t>
            </a:fld>
            <a:endParaRPr lang="en-US"/>
          </a:p>
        </p:txBody>
      </p:sp>
    </p:spTree>
    <p:extLst>
      <p:ext uri="{BB962C8B-B14F-4D97-AF65-F5344CB8AC3E}">
        <p14:creationId xmlns:p14="http://schemas.microsoft.com/office/powerpoint/2010/main" val="261497403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ahrq.gov/research/findings/making-healthcare-safer/comparison.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ahrq.gov/research/findings/making-healthcare-safer/mhs4/index.html"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ahrq.gov/research/findings/making-healthcare-safer/mhs4/index.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2</a:t>
            </a:fld>
            <a:endParaRPr lang="en-US"/>
          </a:p>
        </p:txBody>
      </p:sp>
    </p:spTree>
    <p:extLst>
      <p:ext uri="{BB962C8B-B14F-4D97-AF65-F5344CB8AC3E}">
        <p14:creationId xmlns:p14="http://schemas.microsoft.com/office/powerpoint/2010/main" val="10016442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embarking on the 2</a:t>
            </a:r>
            <a:r>
              <a:rPr lang="en-US" baseline="30000" dirty="0"/>
              <a:t>nd</a:t>
            </a:r>
            <a:r>
              <a:rPr lang="en-US" dirty="0"/>
              <a:t> year, which will consist of additional topics, mostly rapid reviews.</a:t>
            </a:r>
          </a:p>
        </p:txBody>
      </p:sp>
      <p:sp>
        <p:nvSpPr>
          <p:cNvPr id="4" name="Slide Number Placeholder 3"/>
          <p:cNvSpPr>
            <a:spLocks noGrp="1"/>
          </p:cNvSpPr>
          <p:nvPr>
            <p:ph type="sldNum" sz="quarter" idx="5"/>
          </p:nvPr>
        </p:nvSpPr>
        <p:spPr/>
        <p:txBody>
          <a:bodyPr/>
          <a:lstStyle/>
          <a:p>
            <a:fld id="{B17BA40C-25F7-4A81-B7B0-365A5351FE20}" type="slidenum">
              <a:rPr lang="en-US" smtClean="0"/>
              <a:t>16</a:t>
            </a:fld>
            <a:endParaRPr lang="en-US"/>
          </a:p>
        </p:txBody>
      </p:sp>
    </p:spTree>
    <p:extLst>
      <p:ext uri="{BB962C8B-B14F-4D97-AF65-F5344CB8AC3E}">
        <p14:creationId xmlns:p14="http://schemas.microsoft.com/office/powerpoint/2010/main" val="8883298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19</a:t>
            </a:fld>
            <a:endParaRPr lang="en-US"/>
          </a:p>
        </p:txBody>
      </p:sp>
    </p:spTree>
    <p:extLst>
      <p:ext uri="{BB962C8B-B14F-4D97-AF65-F5344CB8AC3E}">
        <p14:creationId xmlns:p14="http://schemas.microsoft.com/office/powerpoint/2010/main" val="28820287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Organizational leadership: opioid stewardship committees, clinical decision support or electronic health record interventions, protocols or care bundles</a:t>
            </a:r>
          </a:p>
          <a:p>
            <a:r>
              <a:rPr lang="en-US" dirty="0"/>
              <a:t>Focused on clinical knowledge: clinician education or academic detailing, clinical pharmacist consultation, emphasis on non-opioid or multimodal analgesia, health care guidelines</a:t>
            </a:r>
          </a:p>
          <a:p>
            <a:r>
              <a:rPr lang="en-US" dirty="0"/>
              <a:t>Performance data: clinical audits, dashboards</a:t>
            </a:r>
          </a:p>
          <a:p>
            <a:r>
              <a:rPr lang="en-US" dirty="0"/>
              <a:t>Clinical accountability: prescriber feedback, peer comparison</a:t>
            </a:r>
          </a:p>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23</a:t>
            </a:fld>
            <a:endParaRPr lang="en-US"/>
          </a:p>
        </p:txBody>
      </p:sp>
    </p:spTree>
    <p:extLst>
      <p:ext uri="{BB962C8B-B14F-4D97-AF65-F5344CB8AC3E}">
        <p14:creationId xmlns:p14="http://schemas.microsoft.com/office/powerpoint/2010/main" val="33447368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24</a:t>
            </a:fld>
            <a:endParaRPr lang="en-US"/>
          </a:p>
        </p:txBody>
      </p:sp>
    </p:spTree>
    <p:extLst>
      <p:ext uri="{BB962C8B-B14F-4D97-AF65-F5344CB8AC3E}">
        <p14:creationId xmlns:p14="http://schemas.microsoft.com/office/powerpoint/2010/main" val="26368028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39</a:t>
            </a:fld>
            <a:endParaRPr lang="en-US"/>
          </a:p>
        </p:txBody>
      </p:sp>
    </p:spTree>
    <p:extLst>
      <p:ext uri="{BB962C8B-B14F-4D97-AF65-F5344CB8AC3E}">
        <p14:creationId xmlns:p14="http://schemas.microsoft.com/office/powerpoint/2010/main" val="6754361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40</a:t>
            </a:fld>
            <a:endParaRPr lang="en-US"/>
          </a:p>
        </p:txBody>
      </p:sp>
    </p:spTree>
    <p:extLst>
      <p:ext uri="{BB962C8B-B14F-4D97-AF65-F5344CB8AC3E}">
        <p14:creationId xmlns:p14="http://schemas.microsoft.com/office/powerpoint/2010/main" val="32879316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49</a:t>
            </a:fld>
            <a:endParaRPr lang="en-US"/>
          </a:p>
        </p:txBody>
      </p:sp>
    </p:spTree>
    <p:extLst>
      <p:ext uri="{BB962C8B-B14F-4D97-AF65-F5344CB8AC3E}">
        <p14:creationId xmlns:p14="http://schemas.microsoft.com/office/powerpoint/2010/main" val="14711177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55</a:t>
            </a:fld>
            <a:endParaRPr lang="en-US"/>
          </a:p>
        </p:txBody>
      </p:sp>
    </p:spTree>
    <p:extLst>
      <p:ext uri="{BB962C8B-B14F-4D97-AF65-F5344CB8AC3E}">
        <p14:creationId xmlns:p14="http://schemas.microsoft.com/office/powerpoint/2010/main" val="26699404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Times New Roman" panose="02020603050405020304" pitchFamily="18" charset="0"/>
              <a:ea typeface="MS Mincho" panose="02020609040205080304" pitchFamily="49" charset="-128"/>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57</a:t>
            </a:fld>
            <a:endParaRPr lang="en-US"/>
          </a:p>
        </p:txBody>
      </p:sp>
    </p:spTree>
    <p:extLst>
      <p:ext uri="{BB962C8B-B14F-4D97-AF65-F5344CB8AC3E}">
        <p14:creationId xmlns:p14="http://schemas.microsoft.com/office/powerpoint/2010/main" val="37060508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Broad inclusion of interventions due to lack of standardized definition of structured communication. </a:t>
            </a:r>
          </a:p>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60</a:t>
            </a:fld>
            <a:endParaRPr lang="en-US"/>
          </a:p>
        </p:txBody>
      </p:sp>
    </p:spTree>
    <p:extLst>
      <p:ext uri="{BB962C8B-B14F-4D97-AF65-F5344CB8AC3E}">
        <p14:creationId xmlns:p14="http://schemas.microsoft.com/office/powerpoint/2010/main" val="2879850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3</a:t>
            </a:fld>
            <a:endParaRPr lang="en-US"/>
          </a:p>
        </p:txBody>
      </p:sp>
    </p:spTree>
    <p:extLst>
      <p:ext uri="{BB962C8B-B14F-4D97-AF65-F5344CB8AC3E}">
        <p14:creationId xmlns:p14="http://schemas.microsoft.com/office/powerpoint/2010/main" val="36919369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PSPs </a:t>
            </a:r>
            <a:r>
              <a:rPr lang="en-US" dirty="0">
                <a:highlight>
                  <a:srgbClr val="FFFF00"/>
                </a:highlight>
              </a:rPr>
              <a:t>improved caregiver satisfaction in residential treatment facility discharges (low SOE), but evidence was insufficient to assess other PSPs (ICU care transitions, hospital </a:t>
            </a:r>
            <a:r>
              <a:rPr lang="en-US" dirty="0"/>
              <a:t>discharge). </a:t>
            </a:r>
          </a:p>
        </p:txBody>
      </p:sp>
      <p:sp>
        <p:nvSpPr>
          <p:cNvPr id="4" name="Slide Number Placeholder 3"/>
          <p:cNvSpPr>
            <a:spLocks noGrp="1"/>
          </p:cNvSpPr>
          <p:nvPr>
            <p:ph type="sldNum" sz="quarter" idx="5"/>
          </p:nvPr>
        </p:nvSpPr>
        <p:spPr/>
        <p:txBody>
          <a:bodyPr/>
          <a:lstStyle/>
          <a:p>
            <a:fld id="{B17BA40C-25F7-4A81-B7B0-365A5351FE20}" type="slidenum">
              <a:rPr lang="en-US" smtClean="0"/>
              <a:t>61</a:t>
            </a:fld>
            <a:endParaRPr lang="en-US"/>
          </a:p>
        </p:txBody>
      </p:sp>
    </p:spTree>
    <p:extLst>
      <p:ext uri="{BB962C8B-B14F-4D97-AF65-F5344CB8AC3E}">
        <p14:creationId xmlns:p14="http://schemas.microsoft.com/office/powerpoint/2010/main" val="40996010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64</a:t>
            </a:fld>
            <a:endParaRPr lang="en-US"/>
          </a:p>
        </p:txBody>
      </p:sp>
    </p:spTree>
    <p:extLst>
      <p:ext uri="{BB962C8B-B14F-4D97-AF65-F5344CB8AC3E}">
        <p14:creationId xmlns:p14="http://schemas.microsoft.com/office/powerpoint/2010/main" val="39439041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all EPC teammates, TEP members, Peer Reviewers, and AHRQ SMEs</a:t>
            </a:r>
          </a:p>
        </p:txBody>
      </p:sp>
      <p:sp>
        <p:nvSpPr>
          <p:cNvPr id="4" name="Slide Number Placeholder 3"/>
          <p:cNvSpPr>
            <a:spLocks noGrp="1"/>
          </p:cNvSpPr>
          <p:nvPr>
            <p:ph type="sldNum" sz="quarter" idx="5"/>
          </p:nvPr>
        </p:nvSpPr>
        <p:spPr/>
        <p:txBody>
          <a:bodyPr/>
          <a:lstStyle/>
          <a:p>
            <a:fld id="{B17BA40C-25F7-4A81-B7B0-365A5351FE20}" type="slidenum">
              <a:rPr lang="en-US" smtClean="0"/>
              <a:t>66</a:t>
            </a:fld>
            <a:endParaRPr lang="en-US"/>
          </a:p>
        </p:txBody>
      </p:sp>
    </p:spTree>
    <p:extLst>
      <p:ext uri="{BB962C8B-B14F-4D97-AF65-F5344CB8AC3E}">
        <p14:creationId xmlns:p14="http://schemas.microsoft.com/office/powerpoint/2010/main" val="27054334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67</a:t>
            </a:fld>
            <a:endParaRPr lang="en-US"/>
          </a:p>
        </p:txBody>
      </p:sp>
    </p:spTree>
    <p:extLst>
      <p:ext uri="{BB962C8B-B14F-4D97-AF65-F5344CB8AC3E}">
        <p14:creationId xmlns:p14="http://schemas.microsoft.com/office/powerpoint/2010/main" val="684624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69</a:t>
            </a:fld>
            <a:endParaRPr lang="en-US"/>
          </a:p>
        </p:txBody>
      </p:sp>
    </p:spTree>
    <p:extLst>
      <p:ext uri="{BB962C8B-B14F-4D97-AF65-F5344CB8AC3E}">
        <p14:creationId xmlns:p14="http://schemas.microsoft.com/office/powerpoint/2010/main" val="24128581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https://www.surveymonkey.com/r/NOV23EPC_CME</a:t>
            </a:r>
          </a:p>
        </p:txBody>
      </p:sp>
      <p:sp>
        <p:nvSpPr>
          <p:cNvPr id="4" name="Slide Number Placeholder 3"/>
          <p:cNvSpPr>
            <a:spLocks noGrp="1"/>
          </p:cNvSpPr>
          <p:nvPr>
            <p:ph type="sldNum" sz="quarter" idx="5"/>
          </p:nvPr>
        </p:nvSpPr>
        <p:spPr/>
        <p:txBody>
          <a:bodyPr/>
          <a:lstStyle/>
          <a:p>
            <a:fld id="{B17BA40C-25F7-4A81-B7B0-365A5351FE20}" type="slidenum">
              <a:rPr lang="en-US" smtClean="0"/>
              <a:t>70</a:t>
            </a:fld>
            <a:endParaRPr lang="en-US"/>
          </a:p>
        </p:txBody>
      </p:sp>
    </p:spTree>
    <p:extLst>
      <p:ext uri="{BB962C8B-B14F-4D97-AF65-F5344CB8AC3E}">
        <p14:creationId xmlns:p14="http://schemas.microsoft.com/office/powerpoint/2010/main" val="1982307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7</a:t>
            </a:fld>
            <a:endParaRPr lang="en-US"/>
          </a:p>
        </p:txBody>
      </p:sp>
    </p:spTree>
    <p:extLst>
      <p:ext uri="{BB962C8B-B14F-4D97-AF65-F5344CB8AC3E}">
        <p14:creationId xmlns:p14="http://schemas.microsoft.com/office/powerpoint/2010/main" val="945262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8</a:t>
            </a:fld>
            <a:endParaRPr lang="en-US"/>
          </a:p>
        </p:txBody>
      </p:sp>
    </p:spTree>
    <p:extLst>
      <p:ext uri="{BB962C8B-B14F-4D97-AF65-F5344CB8AC3E}">
        <p14:creationId xmlns:p14="http://schemas.microsoft.com/office/powerpoint/2010/main" val="4106606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Could be approached from a harm area (preventing harm associated with telehealth; use of high-risk drugs) or for the overarching PSP (ADCs, rapid response systems)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PSP is an intervention, it’s a type of process or structure whose application reduces the risk of adverse events  or errors resulting from exposure to the health care delivery system. </a:t>
            </a:r>
          </a:p>
          <a:p>
            <a:endParaRPr lang="en-US" dirty="0"/>
          </a:p>
          <a:p>
            <a:pPr defTabSz="931774">
              <a:defRPr/>
            </a:pPr>
            <a:r>
              <a:rPr lang="en-US" dirty="0">
                <a:hlinkClick r:id="rId3"/>
              </a:rPr>
              <a:t>MHS Reports </a:t>
            </a:r>
            <a:r>
              <a:rPr lang="en-US" dirty="0"/>
              <a:t>– collection of evidence reviews of existing and emerging PSPs to help end-users </a:t>
            </a:r>
            <a:r>
              <a:rPr lang="en-US" b="1" u="sng" dirty="0"/>
              <a:t>focus</a:t>
            </a:r>
            <a:r>
              <a:rPr lang="en-US" dirty="0"/>
              <a:t> on which PSPs have supporting evidence to implement and where future research may be needed</a:t>
            </a:r>
          </a:p>
          <a:p>
            <a:endParaRPr lang="en-US" dirty="0"/>
          </a:p>
          <a:p>
            <a:endParaRPr lang="en-US" dirty="0"/>
          </a:p>
          <a:p>
            <a:pPr defTabSz="931774">
              <a:defRPr/>
            </a:pPr>
            <a:r>
              <a:rPr lang="en-US" i="1" dirty="0"/>
              <a:t>End-users of the report include: patient safety and quality leaders (e.g., patient safety officers; chief quality officers; performance improvement and quality managers) within healthcare delivery institutions; accrediting organizations (e.g., Joint Commission); patient safety and quality researchers; policymakers who work on patient safety and quality issues.</a:t>
            </a:r>
          </a:p>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10</a:t>
            </a:fld>
            <a:endParaRPr lang="en-US"/>
          </a:p>
        </p:txBody>
      </p:sp>
    </p:spTree>
    <p:extLst>
      <p:ext uri="{BB962C8B-B14F-4D97-AF65-F5344CB8AC3E}">
        <p14:creationId xmlns:p14="http://schemas.microsoft.com/office/powerpoint/2010/main" val="2211654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MHS IV Purpose: Routinely provide </a:t>
            </a:r>
            <a:r>
              <a:rPr lang="en-US" dirty="0">
                <a:hlinkClick r:id="rId3"/>
              </a:rPr>
              <a:t>reports</a:t>
            </a:r>
            <a:r>
              <a:rPr lang="en-US" dirty="0"/>
              <a:t> containing the most current evidence of existing and emerging PSPs</a:t>
            </a:r>
          </a:p>
          <a:p>
            <a:pPr defTabSz="931774">
              <a:defRPr/>
            </a:pPr>
            <a:endParaRPr lang="en-US" dirty="0"/>
          </a:p>
          <a:p>
            <a:pPr defTabSz="931774">
              <a:defRPr/>
            </a:pPr>
            <a:r>
              <a:rPr lang="en-US" dirty="0"/>
              <a:t>MHS IV Led by:</a:t>
            </a:r>
          </a:p>
          <a:p>
            <a:pPr marL="0" marR="0" lvl="0" indent="0" algn="l" defTabSz="931774" rtl="0" eaLnBrk="1" fontAlgn="auto" latinLnBrk="0" hangingPunct="1">
              <a:lnSpc>
                <a:spcPct val="100000"/>
              </a:lnSpc>
              <a:spcBef>
                <a:spcPts val="0"/>
              </a:spcBef>
              <a:spcAft>
                <a:spcPts val="0"/>
              </a:spcAft>
              <a:buClrTx/>
              <a:buSzTx/>
              <a:buFontTx/>
              <a:buNone/>
              <a:tabLst/>
              <a:defRPr/>
            </a:pPr>
            <a:r>
              <a:rPr lang="en-US" sz="1200" dirty="0">
                <a:solidFill>
                  <a:prstClr val="black"/>
                </a:solidFill>
                <a:latin typeface="Calibri" panose="020F0502020204030204"/>
              </a:rPr>
              <a:t>Eric Bass &amp; Michael Rosen from Johns Hopkins, </a:t>
            </a:r>
            <a:r>
              <a:rPr lang="en-US" sz="1200" dirty="0">
                <a:solidFill>
                  <a:prstClr val="black"/>
                </a:solidFill>
                <a:latin typeface="Calibri" panose="020F0502020204030204"/>
                <a:ea typeface="Calibri" panose="020F0502020204030204" pitchFamily="34" charset="0"/>
              </a:rPr>
              <a:t>Jonathan Treadwell from ECRI, and </a:t>
            </a:r>
            <a:r>
              <a:rPr lang="en-US" sz="1200" dirty="0">
                <a:solidFill>
                  <a:prstClr val="black"/>
                </a:solidFill>
                <a:latin typeface="Calibri" panose="020F0502020204030204"/>
              </a:rPr>
              <a:t>Paul Shekelle from RAND</a:t>
            </a:r>
            <a:endParaRPr lang="en-US" sz="1200" b="1" i="1" dirty="0">
              <a:solidFill>
                <a:prstClr val="black"/>
              </a:solidFill>
              <a:latin typeface="Calibri" panose="020F0502020204030204"/>
            </a:endParaRPr>
          </a:p>
          <a:p>
            <a:pPr marL="0" marR="0" lvl="0" indent="0" algn="l" defTabSz="931774" rtl="0" eaLnBrk="1" fontAlgn="auto" latinLnBrk="0" hangingPunct="1">
              <a:lnSpc>
                <a:spcPct val="100000"/>
              </a:lnSpc>
              <a:spcBef>
                <a:spcPts val="0"/>
              </a:spcBef>
              <a:spcAft>
                <a:spcPts val="0"/>
              </a:spcAft>
              <a:buClrTx/>
              <a:buSzTx/>
              <a:buFontTx/>
              <a:buNone/>
              <a:tabLst/>
              <a:defRPr/>
            </a:pPr>
            <a:endParaRPr lang="en-US" sz="1200" b="1" dirty="0">
              <a:solidFill>
                <a:prstClr val="black"/>
              </a:solidFill>
              <a:latin typeface="Calibri" panose="020F0502020204030204"/>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endParaRPr lang="en-US" sz="1200" b="1" dirty="0">
              <a:solidFill>
                <a:prstClr val="black"/>
              </a:solidFill>
              <a:latin typeface="Calibri" panose="020F0502020204030204"/>
            </a:endParaRPr>
          </a:p>
          <a:p>
            <a:pPr defTabSz="931774">
              <a:defRPr/>
            </a:pPr>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11</a:t>
            </a:fld>
            <a:endParaRPr lang="en-US"/>
          </a:p>
        </p:txBody>
      </p:sp>
    </p:spTree>
    <p:extLst>
      <p:ext uri="{BB962C8B-B14F-4D97-AF65-F5344CB8AC3E}">
        <p14:creationId xmlns:p14="http://schemas.microsoft.com/office/powerpoint/2010/main" val="3080374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12</a:t>
            </a:fld>
            <a:endParaRPr lang="en-US"/>
          </a:p>
        </p:txBody>
      </p:sp>
    </p:spTree>
    <p:extLst>
      <p:ext uri="{BB962C8B-B14F-4D97-AF65-F5344CB8AC3E}">
        <p14:creationId xmlns:p14="http://schemas.microsoft.com/office/powerpoint/2010/main" val="1316977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MHS IV Purpose: Routinely provide </a:t>
            </a:r>
            <a:r>
              <a:rPr lang="en-US" dirty="0">
                <a:hlinkClick r:id="rId3"/>
              </a:rPr>
              <a:t>reports</a:t>
            </a:r>
            <a:r>
              <a:rPr lang="en-US" dirty="0"/>
              <a:t> containing the most current evidence of existing and emerging PSPs</a:t>
            </a:r>
          </a:p>
          <a:p>
            <a:endParaRPr lang="en-US" dirty="0"/>
          </a:p>
          <a:p>
            <a:pPr lvl="1">
              <a:spcBef>
                <a:spcPts val="1223"/>
              </a:spcBef>
            </a:pPr>
            <a:r>
              <a:rPr lang="en-US" dirty="0"/>
              <a:t>Drove the topics selected for review</a:t>
            </a:r>
          </a:p>
          <a:p>
            <a:pPr lvl="1">
              <a:spcBef>
                <a:spcPts val="1223"/>
              </a:spcBef>
            </a:pPr>
            <a:r>
              <a:rPr lang="en-US" dirty="0"/>
              <a:t>Drove the type of evidence product (rapid </a:t>
            </a:r>
            <a:r>
              <a:rPr lang="en-US" i="1" dirty="0"/>
              <a:t>review</a:t>
            </a:r>
            <a:r>
              <a:rPr lang="en-US" dirty="0"/>
              <a:t> vs rapid </a:t>
            </a:r>
            <a:r>
              <a:rPr lang="en-US" i="1" dirty="0"/>
              <a:t>response</a:t>
            </a:r>
            <a:r>
              <a:rPr lang="en-US" dirty="0"/>
              <a:t>)</a:t>
            </a:r>
          </a:p>
          <a:p>
            <a:endParaRPr lang="en-US" dirty="0"/>
          </a:p>
          <a:p>
            <a:r>
              <a:rPr lang="en-US" dirty="0"/>
              <a:t>review of potential PSPs identified through sources including: ECRI/ISMP PSO, patient safety subject matter experts within Penn Medicine and JHU’s Armstrong Institute for Patient Safety and Quality, ECRI’s Top 10 Patient Safety Concerns reports, the Patient-Centered Outcomes Research Institute (PCORI) horizon scanning database, ECRI’s forecasting and horizon scanning reports created for ECRI’s membership clients, AHRQ’s Patient Safety Network (</a:t>
            </a:r>
            <a:r>
              <a:rPr lang="en-US" dirty="0" err="1"/>
              <a:t>PSNet</a:t>
            </a:r>
            <a:r>
              <a:rPr lang="en-US" dirty="0"/>
              <a:t>) website, the Joint Commission’s National Patient Safety Goals, the National Quality Forum’s Patient Safety Report, and Becker’s Hospital Review 10 Top Patient Safety Issues.</a:t>
            </a:r>
          </a:p>
          <a:p>
            <a:endParaRPr lang="en-US" dirty="0"/>
          </a:p>
          <a:p>
            <a:endParaRPr lang="en-US" dirty="0"/>
          </a:p>
          <a:p>
            <a:pPr>
              <a:lnSpc>
                <a:spcPct val="120000"/>
              </a:lnSpc>
              <a:spcBef>
                <a:spcPts val="611"/>
              </a:spcBef>
              <a:spcAft>
                <a:spcPts val="611"/>
              </a:spcAft>
            </a:pPr>
            <a:r>
              <a:rPr lang="en-US" b="1" u="sng" dirty="0">
                <a:solidFill>
                  <a:schemeClr val="tx1">
                    <a:lumMod val="65000"/>
                    <a:lumOff val="35000"/>
                  </a:schemeClr>
                </a:solidFill>
                <a:latin typeface="+mj-lt"/>
              </a:rPr>
              <a:t>Appropriateness</a:t>
            </a:r>
            <a:r>
              <a:rPr lang="en-US" dirty="0">
                <a:solidFill>
                  <a:schemeClr val="tx1">
                    <a:lumMod val="65000"/>
                    <a:lumOff val="35000"/>
                  </a:schemeClr>
                </a:solidFill>
                <a:latin typeface="+mj-lt"/>
              </a:rPr>
              <a:t>—is this topic a PSP? If not, do not consider further</a:t>
            </a:r>
          </a:p>
          <a:p>
            <a:pPr>
              <a:lnSpc>
                <a:spcPct val="120000"/>
              </a:lnSpc>
              <a:spcBef>
                <a:spcPts val="611"/>
              </a:spcBef>
              <a:spcAft>
                <a:spcPts val="611"/>
              </a:spcAft>
            </a:pPr>
            <a:r>
              <a:rPr lang="en-US" b="1" u="sng" dirty="0">
                <a:solidFill>
                  <a:schemeClr val="tx1">
                    <a:lumMod val="65000"/>
                    <a:lumOff val="35000"/>
                  </a:schemeClr>
                </a:solidFill>
                <a:latin typeface="+mj-lt"/>
              </a:rPr>
              <a:t>Importance</a:t>
            </a:r>
            <a:r>
              <a:rPr lang="en-US" dirty="0">
                <a:solidFill>
                  <a:schemeClr val="tx1">
                    <a:lumMod val="65000"/>
                    <a:lumOff val="35000"/>
                  </a:schemeClr>
                </a:solidFill>
                <a:latin typeface="+mj-lt"/>
              </a:rPr>
              <a:t> – frequency and severity of the condition addressed by patient safety practice</a:t>
            </a:r>
          </a:p>
          <a:p>
            <a:pPr>
              <a:lnSpc>
                <a:spcPct val="120000"/>
              </a:lnSpc>
              <a:spcBef>
                <a:spcPts val="611"/>
              </a:spcBef>
              <a:spcAft>
                <a:spcPts val="611"/>
              </a:spcAft>
            </a:pPr>
            <a:r>
              <a:rPr lang="en-US" b="1" u="sng" dirty="0">
                <a:solidFill>
                  <a:schemeClr val="tx1">
                    <a:lumMod val="65000"/>
                    <a:lumOff val="35000"/>
                  </a:schemeClr>
                </a:solidFill>
                <a:latin typeface="+mj-lt"/>
              </a:rPr>
              <a:t>Duplication</a:t>
            </a:r>
            <a:r>
              <a:rPr lang="en-US" dirty="0">
                <a:solidFill>
                  <a:schemeClr val="tx1">
                    <a:lumMod val="65000"/>
                    <a:lumOff val="35000"/>
                  </a:schemeClr>
                </a:solidFill>
                <a:latin typeface="+mj-lt"/>
              </a:rPr>
              <a:t> - identify any relevant guidelines or systematic reviews from the past 5 years synthesizing evidence on the PSP or harm area. If recent high-quality guidelines or reviews are identified, consider recommending that AHRQ not commission a new rapid review or rapid response</a:t>
            </a:r>
          </a:p>
          <a:p>
            <a:pPr>
              <a:lnSpc>
                <a:spcPct val="120000"/>
              </a:lnSpc>
              <a:spcBef>
                <a:spcPts val="611"/>
              </a:spcBef>
              <a:spcAft>
                <a:spcPts val="611"/>
              </a:spcAft>
            </a:pPr>
            <a:r>
              <a:rPr lang="en-US" b="1" u="sng" dirty="0">
                <a:solidFill>
                  <a:schemeClr val="tx1">
                    <a:lumMod val="65000"/>
                    <a:lumOff val="35000"/>
                  </a:schemeClr>
                </a:solidFill>
                <a:latin typeface="+mj-lt"/>
              </a:rPr>
              <a:t>Impact</a:t>
            </a:r>
            <a:r>
              <a:rPr lang="en-US" dirty="0">
                <a:solidFill>
                  <a:schemeClr val="tx1">
                    <a:lumMod val="65000"/>
                    <a:lumOff val="35000"/>
                  </a:schemeClr>
                </a:solidFill>
                <a:latin typeface="+mj-lt"/>
              </a:rPr>
              <a:t>—how widely is PSP used? Is there uncertainty about whether to use the PSP? What is known about effectiveness? If PSP is already in wide use and/or there is no uncertainty about its use, consider recommending that AHRQ not commission a new evidence review.</a:t>
            </a:r>
          </a:p>
          <a:p>
            <a:pPr>
              <a:lnSpc>
                <a:spcPct val="120000"/>
              </a:lnSpc>
              <a:spcBef>
                <a:spcPts val="611"/>
              </a:spcBef>
              <a:spcAft>
                <a:spcPts val="611"/>
              </a:spcAft>
            </a:pPr>
            <a:r>
              <a:rPr lang="en-US" b="1" u="sng" dirty="0">
                <a:solidFill>
                  <a:schemeClr val="tx1">
                    <a:lumMod val="65000"/>
                    <a:lumOff val="35000"/>
                  </a:schemeClr>
                </a:solidFill>
                <a:latin typeface="+mj-lt"/>
              </a:rPr>
              <a:t>Feasibility</a:t>
            </a:r>
            <a:r>
              <a:rPr lang="en-US" dirty="0">
                <a:solidFill>
                  <a:schemeClr val="tx1">
                    <a:lumMod val="65000"/>
                    <a:lumOff val="35000"/>
                  </a:schemeClr>
                </a:solidFill>
                <a:latin typeface="+mj-lt"/>
              </a:rPr>
              <a:t> -brief search in a single database for primary studies from the past 3 years to estimate size of literature. If few studies are identified, consider recommending no review or a rapid response. If many studies are identified, consider recommending how to reduce scope for a feasible rapid review.</a:t>
            </a:r>
          </a:p>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13</a:t>
            </a:fld>
            <a:endParaRPr lang="en-US"/>
          </a:p>
        </p:txBody>
      </p:sp>
    </p:spTree>
    <p:extLst>
      <p:ext uri="{BB962C8B-B14F-4D97-AF65-F5344CB8AC3E}">
        <p14:creationId xmlns:p14="http://schemas.microsoft.com/office/powerpoint/2010/main" val="22482323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14</a:t>
            </a:fld>
            <a:endParaRPr lang="en-US"/>
          </a:p>
        </p:txBody>
      </p:sp>
    </p:spTree>
    <p:extLst>
      <p:ext uri="{BB962C8B-B14F-4D97-AF65-F5344CB8AC3E}">
        <p14:creationId xmlns:p14="http://schemas.microsoft.com/office/powerpoint/2010/main" val="3623789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3352800"/>
            <a:ext cx="10363200" cy="1295400"/>
          </a:xfrm>
        </p:spPr>
        <p:txBody>
          <a:bodyPr/>
          <a:lstStyle>
            <a:lvl1pPr algn="ctr">
              <a:defRPr>
                <a:solidFill>
                  <a:schemeClr val="tx1"/>
                </a:solidFill>
              </a:defRPr>
            </a:lvl1pPr>
          </a:lstStyle>
          <a:p>
            <a:r>
              <a:rPr lang="en-US" dirty="0"/>
              <a:t>Title of Presentation</a:t>
            </a:r>
          </a:p>
        </p:txBody>
      </p:sp>
      <p:sp>
        <p:nvSpPr>
          <p:cNvPr id="3" name="Subtitle 2"/>
          <p:cNvSpPr>
            <a:spLocks noGrp="1"/>
          </p:cNvSpPr>
          <p:nvPr>
            <p:ph type="subTitle" idx="1" hasCustomPrompt="1"/>
          </p:nvPr>
        </p:nvSpPr>
        <p:spPr>
          <a:xfrm>
            <a:off x="1828800" y="4876800"/>
            <a:ext cx="85344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Author and Date</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2981326"/>
            <a:ext cx="10363200" cy="1362075"/>
          </a:xfrm>
        </p:spPr>
        <p:txBody>
          <a:bodyPr anchor="t"/>
          <a:lstStyle>
            <a:lvl1pPr algn="ctr">
              <a:defRPr sz="4000" b="1" cap="all">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963084" y="4343401"/>
            <a:ext cx="103632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
        <p:nvSpPr>
          <p:cNvPr id="7" name="Title 1">
            <a:extLst>
              <a:ext uri="{FF2B5EF4-FFF2-40B4-BE49-F238E27FC236}">
                <a16:creationId xmlns:a16="http://schemas.microsoft.com/office/drawing/2014/main" id="{A5567563-07D6-F99C-A148-037BCBF8729C}"/>
              </a:ext>
            </a:extLst>
          </p:cNvPr>
          <p:cNvSpPr txBox="1">
            <a:spLocks/>
          </p:cNvSpPr>
          <p:nvPr/>
        </p:nvSpPr>
        <p:spPr>
          <a:xfrm>
            <a:off x="914400" y="3352800"/>
            <a:ext cx="10363200" cy="1295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600" b="1" kern="1200" baseline="0">
                <a:solidFill>
                  <a:schemeClr val="tx1"/>
                </a:solidFill>
                <a:latin typeface="+mj-lt"/>
                <a:ea typeface="+mj-ea"/>
                <a:cs typeface="+mj-cs"/>
              </a:defRPr>
            </a:lvl1pPr>
          </a:lstStyle>
          <a:p>
            <a:endParaRPr lang="en-US" dirty="0"/>
          </a:p>
        </p:txBody>
      </p:sp>
      <p:sp>
        <p:nvSpPr>
          <p:cNvPr id="8" name="Subtitle 2">
            <a:extLst>
              <a:ext uri="{FF2B5EF4-FFF2-40B4-BE49-F238E27FC236}">
                <a16:creationId xmlns:a16="http://schemas.microsoft.com/office/drawing/2014/main" id="{9123AE24-EAE8-C906-5EB5-A17D64B82195}"/>
              </a:ext>
            </a:extLst>
          </p:cNvPr>
          <p:cNvSpPr>
            <a:spLocks noGrp="1"/>
          </p:cNvSpPr>
          <p:nvPr>
            <p:ph type="subTitle" idx="11" hasCustomPrompt="1"/>
          </p:nvPr>
        </p:nvSpPr>
        <p:spPr>
          <a:xfrm>
            <a:off x="1828800" y="4876800"/>
            <a:ext cx="85344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Author and Date</a:t>
            </a:r>
          </a:p>
        </p:txBody>
      </p:sp>
    </p:spTree>
    <p:extLst>
      <p:ext uri="{BB962C8B-B14F-4D97-AF65-F5344CB8AC3E}">
        <p14:creationId xmlns:p14="http://schemas.microsoft.com/office/powerpoint/2010/main" val="324474823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3352800"/>
            <a:ext cx="10363200" cy="1295400"/>
          </a:xfrm>
        </p:spPr>
        <p:txBody>
          <a:bodyPr/>
          <a:lstStyle>
            <a:lvl1pPr algn="ctr">
              <a:defRPr>
                <a:solidFill>
                  <a:schemeClr val="tx1"/>
                </a:solidFill>
              </a:defRPr>
            </a:lvl1pPr>
          </a:lstStyle>
          <a:p>
            <a:r>
              <a:rPr lang="en-US" dirty="0"/>
              <a:t>Title of Presentation</a:t>
            </a:r>
          </a:p>
        </p:txBody>
      </p:sp>
      <p:sp>
        <p:nvSpPr>
          <p:cNvPr id="3" name="Subtitle 2"/>
          <p:cNvSpPr>
            <a:spLocks noGrp="1"/>
          </p:cNvSpPr>
          <p:nvPr>
            <p:ph type="subTitle" idx="1" hasCustomPrompt="1"/>
          </p:nvPr>
        </p:nvSpPr>
        <p:spPr>
          <a:xfrm>
            <a:off x="1828800" y="4876800"/>
            <a:ext cx="85344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Author and Date</a:t>
            </a:r>
          </a:p>
        </p:txBody>
      </p:sp>
    </p:spTree>
    <p:extLst>
      <p:ext uri="{BB962C8B-B14F-4D97-AF65-F5344CB8AC3E}">
        <p14:creationId xmlns:p14="http://schemas.microsoft.com/office/powerpoint/2010/main" val="15952279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defRPr lang="en-US" sz="2800" kern="1200" dirty="0" smtClean="0">
                <a:solidFill>
                  <a:schemeClr val="tx1"/>
                </a:solidFill>
                <a:latin typeface="+mn-lt"/>
                <a:ea typeface="+mn-ea"/>
                <a:cs typeface="+mn-cs"/>
              </a:defRPr>
            </a:lvl1pPr>
          </a:lstStyle>
          <a:p>
            <a:pPr lvl="0">
              <a:buClr>
                <a:srgbClr val="7030A0"/>
              </a:buClr>
              <a:buSzPct val="100000"/>
            </a:pPr>
            <a:r>
              <a:rPr lang="en-US"/>
              <a:t>Click to edit Master text styles</a:t>
            </a:r>
          </a:p>
          <a:p>
            <a:pPr lvl="1">
              <a:buClr>
                <a:srgbClr val="7030A0"/>
              </a:buClr>
              <a:buSzPct val="100000"/>
            </a:pPr>
            <a:r>
              <a:rPr lang="en-US"/>
              <a:t>Second level</a:t>
            </a:r>
          </a:p>
          <a:p>
            <a:pPr lvl="2">
              <a:buClr>
                <a:srgbClr val="7030A0"/>
              </a:buClr>
              <a:buSzPct val="100000"/>
            </a:pPr>
            <a:r>
              <a:rPr lang="en-US"/>
              <a:t>Third level</a:t>
            </a:r>
          </a:p>
          <a:p>
            <a:pPr lvl="3">
              <a:buClr>
                <a:srgbClr val="7030A0"/>
              </a:buClr>
              <a:buSzPct val="100000"/>
            </a:pPr>
            <a:r>
              <a:rPr lang="en-US"/>
              <a:t>Fourth level</a:t>
            </a:r>
          </a:p>
          <a:p>
            <a:pPr lvl="4">
              <a:buClr>
                <a:srgbClr val="7030A0"/>
              </a:buClr>
              <a:buSzPct val="100000"/>
            </a:pPr>
            <a:r>
              <a:rPr lang="en-US"/>
              <a:t>Fifth level</a:t>
            </a:r>
            <a:endParaRPr lang="en-US" dirty="0"/>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22502561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1600201"/>
            <a:ext cx="5384800" cy="4525963"/>
          </a:xfrm>
        </p:spPr>
        <p:txBody>
          <a:bodyPr/>
          <a:lstStyle>
            <a:lvl1pPr>
              <a:buClr>
                <a:srgbClr val="682876"/>
              </a:buClr>
              <a:buSzPct val="90000"/>
              <a:defRPr sz="2800"/>
            </a:lvl1pPr>
            <a:lvl2pPr marL="685800" indent="-338138">
              <a:buClr>
                <a:srgbClr val="682876"/>
              </a:buClr>
              <a:buFont typeface="Wingdings" panose="05000000000000000000" pitchFamily="2" charset="2"/>
              <a:buChar char="§"/>
              <a:defRPr sz="2400"/>
            </a:lvl2pPr>
            <a:lvl3pPr>
              <a:buClr>
                <a:srgbClr val="682876"/>
              </a:buClr>
              <a:buSzPct val="90000"/>
              <a:defRPr sz="2000" i="1"/>
            </a:lvl3pPr>
            <a:lvl4pPr>
              <a:buClr>
                <a:srgbClr val="682876"/>
              </a:buClr>
              <a:buSzPct val="90000"/>
              <a:defRPr sz="1800"/>
            </a:lvl4pPr>
            <a:lvl5pPr>
              <a:buClr>
                <a:srgbClr val="682876"/>
              </a:buClr>
              <a:buSzPct val="90000"/>
              <a:defRPr sz="1800"/>
            </a:lvl5pPr>
            <a:lvl6pPr>
              <a:defRPr sz="1800"/>
            </a:lvl6pPr>
            <a:lvl7pPr>
              <a:defRPr sz="1800"/>
            </a:lvl7pPr>
            <a:lvl8pPr>
              <a:defRPr sz="1800"/>
            </a:lvl8pPr>
            <a:lvl9pPr>
              <a:defRPr sz="1800"/>
            </a:lvl9pPr>
          </a:lstStyle>
          <a:p>
            <a:pPr lvl="0">
              <a:buClr>
                <a:srgbClr val="7030A0"/>
              </a:buClr>
              <a:buSzPct val="100000"/>
            </a:pPr>
            <a:r>
              <a:rPr lang="en-US"/>
              <a:t>Click to edit Master text styles</a:t>
            </a:r>
          </a:p>
          <a:p>
            <a:pPr lvl="1">
              <a:buClr>
                <a:srgbClr val="7030A0"/>
              </a:buClr>
              <a:buSzPct val="100000"/>
            </a:pPr>
            <a:r>
              <a:rPr lang="en-US"/>
              <a:t>Second level</a:t>
            </a:r>
          </a:p>
          <a:p>
            <a:pPr lvl="2">
              <a:buClr>
                <a:srgbClr val="7030A0"/>
              </a:buClr>
              <a:buSzPct val="100000"/>
            </a:pPr>
            <a:r>
              <a:rPr lang="en-US"/>
              <a:t>Third level</a:t>
            </a:r>
          </a:p>
          <a:p>
            <a:pPr lvl="3">
              <a:buClr>
                <a:srgbClr val="7030A0"/>
              </a:buClr>
              <a:buSzPct val="100000"/>
            </a:pPr>
            <a:r>
              <a:rPr lang="en-US"/>
              <a:t>Fourth level</a:t>
            </a:r>
          </a:p>
          <a:p>
            <a:pPr lvl="4">
              <a:buClr>
                <a:srgbClr val="7030A0"/>
              </a:buClr>
              <a:buSzPct val="100000"/>
            </a:pPr>
            <a:r>
              <a:rPr lang="en-US"/>
              <a:t>Fifth level</a:t>
            </a:r>
            <a:endParaRPr lang="en-US" dirty="0"/>
          </a:p>
        </p:txBody>
      </p:sp>
      <p:sp>
        <p:nvSpPr>
          <p:cNvPr id="4" name="Content Placeholder 3"/>
          <p:cNvSpPr>
            <a:spLocks noGrp="1"/>
          </p:cNvSpPr>
          <p:nvPr>
            <p:ph sz="half" idx="2"/>
          </p:nvPr>
        </p:nvSpPr>
        <p:spPr>
          <a:xfrm>
            <a:off x="6197600" y="1600201"/>
            <a:ext cx="5384800" cy="4525963"/>
          </a:xfrm>
        </p:spPr>
        <p:txBody>
          <a:bodyPr/>
          <a:lstStyle>
            <a:lvl1pPr marL="342900" indent="-342900">
              <a:defRPr lang="en-US" sz="2800" kern="1200" dirty="0" smtClean="0">
                <a:solidFill>
                  <a:schemeClr val="tx1"/>
                </a:solidFill>
                <a:latin typeface="+mn-lt"/>
                <a:ea typeface="+mn-ea"/>
                <a:cs typeface="+mn-cs"/>
              </a:defRPr>
            </a:lvl1pPr>
            <a:lvl2pPr marL="685800" indent="-338138">
              <a:defRPr lang="en-US" sz="2400" kern="1200" dirty="0" smtClean="0">
                <a:solidFill>
                  <a:schemeClr val="tx1"/>
                </a:solidFill>
                <a:latin typeface="+mn-lt"/>
                <a:ea typeface="+mn-ea"/>
                <a:cs typeface="+mn-cs"/>
              </a:defRPr>
            </a:lvl2pPr>
            <a:lvl3pPr marL="969963" indent="-284163">
              <a:defRPr lang="en-US" sz="2000" i="1" kern="1200" dirty="0" smtClean="0">
                <a:solidFill>
                  <a:schemeClr val="tx1"/>
                </a:solidFill>
                <a:latin typeface="+mn-lt"/>
                <a:ea typeface="+mn-ea"/>
                <a:cs typeface="+mn-cs"/>
              </a:defRPr>
            </a:lvl3pPr>
            <a:lvl4pPr marL="1600200" indent="-228600">
              <a:defRPr lang="en-US" sz="1800" kern="1200" dirty="0" smtClean="0">
                <a:solidFill>
                  <a:schemeClr val="tx1"/>
                </a:solidFill>
                <a:latin typeface="+mn-lt"/>
                <a:ea typeface="+mn-ea"/>
                <a:cs typeface="+mn-cs"/>
              </a:defRPr>
            </a:lvl4pPr>
            <a:lvl5pPr marL="2057400" indent="-228600">
              <a:defRPr lang="en-US" sz="1800" kern="1200" dirty="0">
                <a:solidFill>
                  <a:schemeClr val="tx1"/>
                </a:solidFill>
                <a:latin typeface="+mn-lt"/>
                <a:ea typeface="+mn-ea"/>
                <a:cs typeface="+mn-cs"/>
              </a:defRPr>
            </a:lvl5pPr>
            <a:lvl6pPr>
              <a:defRPr sz="1800"/>
            </a:lvl6pPr>
            <a:lvl7pPr>
              <a:defRPr sz="1800"/>
            </a:lvl7pPr>
            <a:lvl8pPr>
              <a:defRPr sz="1800"/>
            </a:lvl8pPr>
            <a:lvl9pPr>
              <a:defRPr sz="1800"/>
            </a:lvl9pPr>
          </a:lstStyle>
          <a:p>
            <a:pPr lvl="0">
              <a:buClr>
                <a:srgbClr val="7030A0"/>
              </a:buClr>
              <a:buSzPct val="100000"/>
            </a:pPr>
            <a:r>
              <a:rPr lang="en-US"/>
              <a:t>Click to edit Master text styles</a:t>
            </a:r>
          </a:p>
          <a:p>
            <a:pPr lvl="1">
              <a:buClr>
                <a:srgbClr val="7030A0"/>
              </a:buClr>
              <a:buSzPct val="100000"/>
            </a:pPr>
            <a:r>
              <a:rPr lang="en-US"/>
              <a:t>Second level</a:t>
            </a:r>
          </a:p>
          <a:p>
            <a:pPr lvl="2">
              <a:buClr>
                <a:srgbClr val="7030A0"/>
              </a:buClr>
              <a:buSzPct val="100000"/>
            </a:pPr>
            <a:r>
              <a:rPr lang="en-US"/>
              <a:t>Third level</a:t>
            </a:r>
          </a:p>
          <a:p>
            <a:pPr lvl="3">
              <a:buClr>
                <a:srgbClr val="7030A0"/>
              </a:buClr>
              <a:buSzPct val="100000"/>
            </a:pPr>
            <a:r>
              <a:rPr lang="en-US"/>
              <a:t>Fourth level</a:t>
            </a:r>
          </a:p>
          <a:p>
            <a:pPr lvl="4">
              <a:buClr>
                <a:srgbClr val="7030A0"/>
              </a:buClr>
              <a:buSzPct val="100000"/>
            </a:pPr>
            <a:r>
              <a:rPr lang="en-US"/>
              <a:t>Fifth level</a:t>
            </a:r>
            <a:endParaRPr lang="en-US" dirty="0"/>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2116007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447801"/>
            <a:ext cx="5386917"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marL="342900" indent="-342900">
              <a:defRPr lang="en-US" sz="2800" kern="1200" dirty="0" smtClean="0">
                <a:solidFill>
                  <a:schemeClr val="tx1"/>
                </a:solidFill>
                <a:latin typeface="+mn-lt"/>
                <a:ea typeface="+mn-ea"/>
                <a:cs typeface="+mn-cs"/>
              </a:defRPr>
            </a:lvl1pPr>
            <a:lvl2pPr marL="685800" indent="-338138">
              <a:buFont typeface="Wingdings" panose="05000000000000000000" pitchFamily="2" charset="2"/>
              <a:buChar cha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buClr>
                <a:srgbClr val="7030A0"/>
              </a:buClr>
              <a:buSzPct val="100000"/>
            </a:pPr>
            <a:r>
              <a:rPr lang="en-US"/>
              <a:t>Click to edit Master text styles</a:t>
            </a:r>
          </a:p>
          <a:p>
            <a:pPr lvl="1">
              <a:buClr>
                <a:srgbClr val="7030A0"/>
              </a:buClr>
              <a:buSzPct val="100000"/>
            </a:pPr>
            <a:r>
              <a:rPr lang="en-US"/>
              <a:t>Second level</a:t>
            </a:r>
          </a:p>
          <a:p>
            <a:pPr lvl="2">
              <a:buClr>
                <a:srgbClr val="7030A0"/>
              </a:buClr>
              <a:buSzPct val="100000"/>
            </a:pPr>
            <a:r>
              <a:rPr lang="en-US"/>
              <a:t>Third level</a:t>
            </a:r>
          </a:p>
          <a:p>
            <a:pPr lvl="3">
              <a:buClr>
                <a:srgbClr val="7030A0"/>
              </a:buClr>
              <a:buSzPct val="100000"/>
            </a:pPr>
            <a:r>
              <a:rPr lang="en-US"/>
              <a:t>Fourth level</a:t>
            </a:r>
          </a:p>
          <a:p>
            <a:pPr lvl="4">
              <a:buClr>
                <a:srgbClr val="7030A0"/>
              </a:buClr>
              <a:buSzPct val="100000"/>
            </a:pPr>
            <a:r>
              <a:rPr lang="en-US"/>
              <a:t>Fifth level</a:t>
            </a:r>
            <a:endParaRPr lang="en-US" dirty="0"/>
          </a:p>
        </p:txBody>
      </p:sp>
      <p:sp>
        <p:nvSpPr>
          <p:cNvPr id="5" name="Text Placeholder 4"/>
          <p:cNvSpPr>
            <a:spLocks noGrp="1"/>
          </p:cNvSpPr>
          <p:nvPr>
            <p:ph type="body" sz="quarter" idx="3"/>
          </p:nvPr>
        </p:nvSpPr>
        <p:spPr>
          <a:xfrm>
            <a:off x="6193368" y="1447801"/>
            <a:ext cx="5389033"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marL="342900" indent="-342900">
              <a:defRPr lang="en-US" sz="2800" kern="1200" dirty="0" smtClean="0">
                <a:solidFill>
                  <a:schemeClr val="tx1"/>
                </a:solidFill>
                <a:latin typeface="+mn-lt"/>
                <a:ea typeface="+mn-ea"/>
                <a:cs typeface="+mn-cs"/>
              </a:defRPr>
            </a:lvl1pPr>
            <a:lvl2pPr marL="685800" indent="-338138">
              <a:buFont typeface="Wingdings" panose="05000000000000000000" pitchFamily="2" charset="2"/>
              <a:buChar cha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buClr>
                <a:srgbClr val="7030A0"/>
              </a:buClr>
              <a:buSzPct val="100000"/>
            </a:pPr>
            <a:r>
              <a:rPr lang="en-US"/>
              <a:t>Click to edit Master text styles</a:t>
            </a:r>
          </a:p>
          <a:p>
            <a:pPr lvl="1">
              <a:buClr>
                <a:srgbClr val="7030A0"/>
              </a:buClr>
              <a:buSzPct val="100000"/>
            </a:pPr>
            <a:r>
              <a:rPr lang="en-US"/>
              <a:t>Second level</a:t>
            </a:r>
          </a:p>
          <a:p>
            <a:pPr lvl="2">
              <a:buClr>
                <a:srgbClr val="7030A0"/>
              </a:buClr>
              <a:buSzPct val="100000"/>
            </a:pPr>
            <a:r>
              <a:rPr lang="en-US"/>
              <a:t>Third level</a:t>
            </a:r>
          </a:p>
          <a:p>
            <a:pPr lvl="3">
              <a:buClr>
                <a:srgbClr val="7030A0"/>
              </a:buClr>
              <a:buSzPct val="100000"/>
            </a:pPr>
            <a:r>
              <a:rPr lang="en-US"/>
              <a:t>Fourth level</a:t>
            </a:r>
          </a:p>
          <a:p>
            <a:pPr lvl="4">
              <a:buClr>
                <a:srgbClr val="7030A0"/>
              </a:buClr>
              <a:buSzPct val="100000"/>
            </a:pPr>
            <a:r>
              <a:rPr lang="en-US"/>
              <a:t>Fifth level</a:t>
            </a:r>
            <a:endParaRPr lang="en-US" dirty="0"/>
          </a:p>
        </p:txBody>
      </p:sp>
      <p:sp>
        <p:nvSpPr>
          <p:cNvPr id="7" name="Slide Number Placeholder 6"/>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24034804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36895581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24131501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solidFill>
                  <a:schemeClr val="tx1"/>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1715368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3352800"/>
            <a:ext cx="10363200" cy="1295400"/>
          </a:xfrm>
        </p:spPr>
        <p:txBody>
          <a:bodyPr/>
          <a:lstStyle>
            <a:lvl1pPr algn="ctr">
              <a:defRPr>
                <a:solidFill>
                  <a:schemeClr val="tx1"/>
                </a:solidFill>
              </a:defRPr>
            </a:lvl1pPr>
          </a:lstStyle>
          <a:p>
            <a:r>
              <a:rPr lang="en-US" dirty="0"/>
              <a:t>Title of Presentation</a:t>
            </a:r>
          </a:p>
        </p:txBody>
      </p:sp>
      <p:sp>
        <p:nvSpPr>
          <p:cNvPr id="3" name="Subtitle 2"/>
          <p:cNvSpPr>
            <a:spLocks noGrp="1"/>
          </p:cNvSpPr>
          <p:nvPr>
            <p:ph type="subTitle" idx="1" hasCustomPrompt="1"/>
          </p:nvPr>
        </p:nvSpPr>
        <p:spPr>
          <a:xfrm>
            <a:off x="1828800" y="4876800"/>
            <a:ext cx="85344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Author and Date</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36729380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lvl1pPr>
              <a:defRPr lang="en-US" dirty="0"/>
            </a:lvl1pPr>
          </a:lstStyle>
          <a:p>
            <a:pPr lvl="0"/>
            <a:r>
              <a:rPr lang="en-US"/>
              <a:t>Click to edit Master title style</a:t>
            </a:r>
            <a:endParaRPr lang="en-US" dirty="0"/>
          </a:p>
        </p:txBody>
      </p:sp>
      <p:sp>
        <p:nvSpPr>
          <p:cNvPr id="3" name="Content Placeholder 2"/>
          <p:cNvSpPr>
            <a:spLocks noGrp="1"/>
          </p:cNvSpPr>
          <p:nvPr>
            <p:ph idx="1"/>
          </p:nvPr>
        </p:nvSpPr>
        <p:spPr/>
        <p:txBody>
          <a:bodyPr vert="horz" lIns="91440" tIns="45720" rIns="91440" bIns="45720" rtlCol="0">
            <a:normAutofit/>
          </a:bodyPr>
          <a:lstStyle>
            <a:lvl1pPr>
              <a:defRPr lang="en-US" dirty="0"/>
            </a:lvl1pPr>
            <a:lvl2pPr>
              <a:defRPr lang="en-US" dirty="0"/>
            </a:lvl2pPr>
            <a:lvl3pPr>
              <a:defRPr lang="en-US" dirty="0"/>
            </a:lvl3pPr>
            <a:lvl4pPr>
              <a:defRPr lang="en-US" sz="1800" dirty="0"/>
            </a:lvl4pPr>
            <a:lvl5pPr>
              <a:defRPr lang="en-US" sz="1800" i="1" dirty="0"/>
            </a:lvl5pPr>
          </a:lstStyle>
          <a:p>
            <a:pPr lvl="0">
              <a:buClr>
                <a:srgbClr val="7030A0"/>
              </a:buClr>
              <a:buSzPct val="100000"/>
            </a:pPr>
            <a:r>
              <a:rPr lang="en-US"/>
              <a:t>Click to edit Master text styles</a:t>
            </a:r>
          </a:p>
          <a:p>
            <a:pPr lvl="1">
              <a:buClr>
                <a:srgbClr val="7030A0"/>
              </a:buClr>
              <a:buSzPct val="100000"/>
            </a:pPr>
            <a:r>
              <a:rPr lang="en-US"/>
              <a:t>Second level</a:t>
            </a:r>
          </a:p>
          <a:p>
            <a:pPr lvl="2">
              <a:buClr>
                <a:srgbClr val="7030A0"/>
              </a:buClr>
              <a:buSzPct val="100000"/>
            </a:pPr>
            <a:r>
              <a:rPr lang="en-US"/>
              <a:t>Third level</a:t>
            </a:r>
          </a:p>
          <a:p>
            <a:pPr lvl="3">
              <a:buClr>
                <a:srgbClr val="7030A0"/>
              </a:buClr>
              <a:buSzPct val="100000"/>
            </a:pPr>
            <a:r>
              <a:rPr lang="en-US"/>
              <a:t>Fourth level</a:t>
            </a:r>
          </a:p>
          <a:p>
            <a:pPr lvl="4">
              <a:buClr>
                <a:srgbClr val="7030A0"/>
              </a:buClr>
              <a:buSzPct val="100000"/>
            </a:pPr>
            <a:r>
              <a:rPr lang="en-US"/>
              <a:t>Fifth level</a:t>
            </a:r>
            <a:endParaRPr lang="en-US" dirty="0"/>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2082832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lvl1pPr>
              <a:defRPr lang="en-US" dirty="0"/>
            </a:lvl1pPr>
          </a:lstStyle>
          <a:p>
            <a:pPr lvl="0"/>
            <a:r>
              <a:rPr lang="en-US" dirty="0"/>
              <a:t>Click to edit Master title</a:t>
            </a:r>
          </a:p>
        </p:txBody>
      </p:sp>
      <p:sp>
        <p:nvSpPr>
          <p:cNvPr id="3" name="Content Placeholder 2"/>
          <p:cNvSpPr>
            <a:spLocks noGrp="1"/>
          </p:cNvSpPr>
          <p:nvPr>
            <p:ph idx="1"/>
          </p:nvPr>
        </p:nvSpPr>
        <p:spPr/>
        <p:txBody>
          <a:bodyPr vert="horz" lIns="91440" tIns="45720" rIns="91440" bIns="45720" rtlCol="0">
            <a:normAutofit/>
          </a:bodyPr>
          <a:lstStyle>
            <a:lvl1pPr>
              <a:defRPr lang="en-US" dirty="0"/>
            </a:lvl1pPr>
            <a:lvl2pPr>
              <a:defRPr lang="en-US" dirty="0"/>
            </a:lvl2pPr>
            <a:lvl3pPr>
              <a:defRPr lang="en-US" dirty="0"/>
            </a:lvl3pPr>
            <a:lvl4pPr>
              <a:defRPr lang="en-US" sz="1800" dirty="0"/>
            </a:lvl4pPr>
            <a:lvl5pPr>
              <a:defRPr lang="en-US" sz="1800" i="1" dirty="0"/>
            </a:lvl5pPr>
          </a:lstStyle>
          <a:p>
            <a:pPr lvl="0">
              <a:buClr>
                <a:srgbClr val="7030A0"/>
              </a:buClr>
              <a:buSzPct val="100000"/>
            </a:pPr>
            <a:r>
              <a:rPr lang="en-US" dirty="0"/>
              <a:t>Click to edit Master text styles</a:t>
            </a:r>
          </a:p>
          <a:p>
            <a:pPr lvl="1">
              <a:buClr>
                <a:srgbClr val="7030A0"/>
              </a:buClr>
              <a:buSzPct val="80000"/>
            </a:pPr>
            <a:r>
              <a:rPr lang="en-US" dirty="0"/>
              <a:t>Second level</a:t>
            </a:r>
          </a:p>
          <a:p>
            <a:pPr lvl="2">
              <a:buClr>
                <a:srgbClr val="7030A0"/>
              </a:buClr>
            </a:pPr>
            <a:r>
              <a:rPr lang="en-US" dirty="0"/>
              <a:t>Third level</a:t>
            </a:r>
          </a:p>
          <a:p>
            <a:pPr lvl="3">
              <a:buClr>
                <a:srgbClr val="7030A0"/>
              </a:buClr>
              <a:buSzPct val="75000"/>
              <a:buChar char="•"/>
            </a:pPr>
            <a:r>
              <a:rPr lang="en-US" dirty="0"/>
              <a:t>Fourth level</a:t>
            </a:r>
          </a:p>
          <a:p>
            <a:pPr lvl="4">
              <a:buClr>
                <a:srgbClr val="7030A0"/>
              </a:buClr>
              <a:buSzPct val="50000"/>
              <a:buFont typeface="Wingdings" panose="05000000000000000000" pitchFamily="2" charset="2"/>
              <a:buChar char="§"/>
            </a:pPr>
            <a:r>
              <a:rPr lang="en-US" dirty="0"/>
              <a:t>Fifth level</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2981326"/>
            <a:ext cx="10363200" cy="1362075"/>
          </a:xfrm>
        </p:spPr>
        <p:txBody>
          <a:bodyPr anchor="ctr"/>
          <a:lstStyle>
            <a:lvl1pPr algn="ctr">
              <a:defRPr sz="4000" b="1" cap="none">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963084" y="4343401"/>
            <a:ext cx="103632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4982245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1600201"/>
            <a:ext cx="5384800" cy="4525963"/>
          </a:xfrm>
        </p:spPr>
        <p:txBody>
          <a:bodyPr/>
          <a:lstStyle>
            <a:lvl1pPr>
              <a:buClr>
                <a:srgbClr val="7030A0"/>
              </a:buClr>
              <a:buSzPct val="100000"/>
              <a:defRPr sz="2800"/>
            </a:lvl1pPr>
            <a:lvl2pPr>
              <a:buClr>
                <a:srgbClr val="7030A0"/>
              </a:buClr>
              <a:buSzPct val="80000"/>
              <a:defRPr sz="2400"/>
            </a:lvl2pPr>
            <a:lvl3pPr>
              <a:buClr>
                <a:srgbClr val="7030A0"/>
              </a:buClr>
              <a:defRPr sz="2000"/>
            </a:lvl3pPr>
            <a:lvl4pPr marL="1600200" indent="-228600">
              <a:buClr>
                <a:srgbClr val="7030A0"/>
              </a:buClr>
              <a:buSzPct val="75000"/>
              <a:buFont typeface="Arial" panose="020B0604020202020204" pitchFamily="34" charset="0"/>
              <a:buChar char="•"/>
              <a:defRPr sz="1800"/>
            </a:lvl4pPr>
            <a:lvl5pPr marL="2057400" indent="-228600">
              <a:buClr>
                <a:srgbClr val="7030A0"/>
              </a:buClr>
              <a:buSzPct val="50000"/>
              <a:buFont typeface="Wingdings" panose="05000000000000000000" pitchFamily="2" charset="2"/>
              <a:buChar char="§"/>
              <a:defRPr sz="1800" i="1"/>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600201"/>
            <a:ext cx="5384800" cy="4525963"/>
          </a:xfrm>
        </p:spPr>
        <p:txBody>
          <a:bodyPr vert="horz" lIns="91440" tIns="45720" rIns="91440" bIns="45720" rtlCol="0">
            <a:normAutofit/>
          </a:bodyPr>
          <a:lstStyle>
            <a:lvl1pPr>
              <a:defRPr lang="en-US"/>
            </a:lvl1pPr>
            <a:lvl2pPr>
              <a:defRPr lang="en-US"/>
            </a:lvl2pPr>
            <a:lvl3pPr>
              <a:defRPr lang="en-US"/>
            </a:lvl3pPr>
            <a:lvl4pPr>
              <a:defRPr lang="en-US" sz="1800"/>
            </a:lvl4pPr>
            <a:lvl5pPr>
              <a:defRPr lang="en-US" sz="1800" i="1"/>
            </a:lvl5pPr>
          </a:lstStyle>
          <a:p>
            <a:pPr lvl="0">
              <a:buClr>
                <a:srgbClr val="7030A0"/>
              </a:buClr>
              <a:buSzPct val="100000"/>
            </a:pPr>
            <a:r>
              <a:rPr lang="en-US"/>
              <a:t>Click to edit Master text styles</a:t>
            </a:r>
          </a:p>
          <a:p>
            <a:pPr lvl="1">
              <a:buClr>
                <a:srgbClr val="7030A0"/>
              </a:buClr>
              <a:buSzPct val="100000"/>
            </a:pPr>
            <a:r>
              <a:rPr lang="en-US"/>
              <a:t>Second level</a:t>
            </a:r>
          </a:p>
          <a:p>
            <a:pPr lvl="2">
              <a:buClr>
                <a:srgbClr val="7030A0"/>
              </a:buClr>
              <a:buSzPct val="100000"/>
            </a:pPr>
            <a:r>
              <a:rPr lang="en-US"/>
              <a:t>Third level</a:t>
            </a:r>
          </a:p>
          <a:p>
            <a:pPr lvl="3">
              <a:buClr>
                <a:srgbClr val="7030A0"/>
              </a:buClr>
              <a:buSzPct val="100000"/>
            </a:pPr>
            <a:r>
              <a:rPr lang="en-US"/>
              <a:t>Fourth level</a:t>
            </a:r>
          </a:p>
          <a:p>
            <a:pPr lvl="4">
              <a:buClr>
                <a:srgbClr val="7030A0"/>
              </a:buClr>
              <a:buSzPct val="100000"/>
            </a:pPr>
            <a:r>
              <a:rPr lang="en-US"/>
              <a:t>Fifth level</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24635989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447801"/>
            <a:ext cx="5386917"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vert="horz" lIns="91440" tIns="45720" rIns="91440" bIns="45720" rtlCol="0">
            <a:normAutofit/>
          </a:bodyPr>
          <a:lstStyle>
            <a:lvl1pPr>
              <a:defRPr lang="en-US"/>
            </a:lvl1pPr>
            <a:lvl2pPr>
              <a:defRPr lang="en-US"/>
            </a:lvl2pPr>
            <a:lvl3pPr>
              <a:defRPr lang="en-US"/>
            </a:lvl3pPr>
            <a:lvl4pPr>
              <a:defRPr lang="en-US" sz="1800"/>
            </a:lvl4pPr>
            <a:lvl5pPr>
              <a:defRPr lang="en-US" sz="1800" i="1"/>
            </a:lvl5pPr>
          </a:lstStyle>
          <a:p>
            <a:pPr lvl="0">
              <a:buClr>
                <a:srgbClr val="7030A0"/>
              </a:buClr>
              <a:buSzPct val="100000"/>
            </a:pPr>
            <a:r>
              <a:rPr lang="en-US"/>
              <a:t>Click to edit Master text styles</a:t>
            </a:r>
          </a:p>
          <a:p>
            <a:pPr lvl="1">
              <a:buClr>
                <a:srgbClr val="7030A0"/>
              </a:buClr>
              <a:buSzPct val="100000"/>
            </a:pPr>
            <a:r>
              <a:rPr lang="en-US"/>
              <a:t>Second level</a:t>
            </a:r>
          </a:p>
          <a:p>
            <a:pPr lvl="2">
              <a:buClr>
                <a:srgbClr val="7030A0"/>
              </a:buClr>
              <a:buSzPct val="100000"/>
            </a:pPr>
            <a:r>
              <a:rPr lang="en-US"/>
              <a:t>Third level</a:t>
            </a:r>
          </a:p>
          <a:p>
            <a:pPr lvl="3">
              <a:buClr>
                <a:srgbClr val="7030A0"/>
              </a:buClr>
              <a:buSzPct val="100000"/>
            </a:pPr>
            <a:r>
              <a:rPr lang="en-US"/>
              <a:t>Fourth level</a:t>
            </a:r>
          </a:p>
          <a:p>
            <a:pPr lvl="4">
              <a:buClr>
                <a:srgbClr val="7030A0"/>
              </a:buClr>
              <a:buSzPct val="100000"/>
            </a:pPr>
            <a:r>
              <a:rPr lang="en-US"/>
              <a:t>Fifth level</a:t>
            </a:r>
          </a:p>
        </p:txBody>
      </p:sp>
      <p:sp>
        <p:nvSpPr>
          <p:cNvPr id="5" name="Text Placeholder 4"/>
          <p:cNvSpPr>
            <a:spLocks noGrp="1"/>
          </p:cNvSpPr>
          <p:nvPr>
            <p:ph type="body" sz="quarter" idx="3"/>
          </p:nvPr>
        </p:nvSpPr>
        <p:spPr>
          <a:xfrm>
            <a:off x="6193368" y="1447801"/>
            <a:ext cx="5389033"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vert="horz" lIns="91440" tIns="45720" rIns="91440" bIns="45720" rtlCol="0">
            <a:normAutofit/>
          </a:bodyPr>
          <a:lstStyle>
            <a:lvl1pPr>
              <a:defRPr lang="en-US"/>
            </a:lvl1pPr>
            <a:lvl2pPr>
              <a:defRPr lang="en-US"/>
            </a:lvl2pPr>
            <a:lvl3pPr>
              <a:defRPr lang="en-US"/>
            </a:lvl3pPr>
            <a:lvl4pPr>
              <a:defRPr lang="en-US" sz="1800"/>
            </a:lvl4pPr>
            <a:lvl5pPr>
              <a:defRPr lang="en-US" sz="1800" i="1"/>
            </a:lvl5pPr>
          </a:lstStyle>
          <a:p>
            <a:pPr lvl="0">
              <a:buClr>
                <a:srgbClr val="7030A0"/>
              </a:buClr>
              <a:buSzPct val="100000"/>
            </a:pPr>
            <a:r>
              <a:rPr lang="en-US"/>
              <a:t>Click to edit Master text styles</a:t>
            </a:r>
          </a:p>
          <a:p>
            <a:pPr lvl="1">
              <a:buClr>
                <a:srgbClr val="7030A0"/>
              </a:buClr>
              <a:buSzPct val="100000"/>
            </a:pPr>
            <a:r>
              <a:rPr lang="en-US"/>
              <a:t>Second level</a:t>
            </a:r>
          </a:p>
          <a:p>
            <a:pPr lvl="2">
              <a:buClr>
                <a:srgbClr val="7030A0"/>
              </a:buClr>
              <a:buSzPct val="100000"/>
            </a:pPr>
            <a:r>
              <a:rPr lang="en-US"/>
              <a:t>Third level</a:t>
            </a:r>
          </a:p>
          <a:p>
            <a:pPr lvl="3">
              <a:buClr>
                <a:srgbClr val="7030A0"/>
              </a:buClr>
              <a:buSzPct val="100000"/>
            </a:pPr>
            <a:r>
              <a:rPr lang="en-US"/>
              <a:t>Fourth level</a:t>
            </a:r>
          </a:p>
          <a:p>
            <a:pPr lvl="4">
              <a:buClr>
                <a:srgbClr val="7030A0"/>
              </a:buClr>
              <a:buSzPct val="100000"/>
            </a:pPr>
            <a:r>
              <a:rPr lang="en-US"/>
              <a:t>Fifth level</a:t>
            </a:r>
          </a:p>
        </p:txBody>
      </p:sp>
      <p:sp>
        <p:nvSpPr>
          <p:cNvPr id="7" name="Slide Number Placeholder 6"/>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2697318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10767360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21045705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solidFill>
                  <a:schemeClr val="tx1"/>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1926425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a:latin typeface="Berlin Sans FB Demi" panose="020E0802020502020306" pitchFamily="34" charset="0"/>
              </a:defRPr>
            </a:lvl1pPr>
          </a:lstStyle>
          <a:p>
            <a:r>
              <a:rPr lang="en-US" dirty="0"/>
              <a:t>Title of Presentation</a:t>
            </a:r>
          </a:p>
        </p:txBody>
      </p:sp>
      <p:sp>
        <p:nvSpPr>
          <p:cNvPr id="3" name="Content Placeholder 2"/>
          <p:cNvSpPr>
            <a:spLocks noGrp="1"/>
          </p:cNvSpPr>
          <p:nvPr>
            <p:ph idx="1" hasCustomPrompt="1"/>
          </p:nvPr>
        </p:nvSpPr>
        <p:spPr/>
        <p:txBody>
          <a:bodyPr/>
          <a:lstStyle>
            <a:lvl1pPr>
              <a:defRPr baseline="0">
                <a:latin typeface="+mn-lt"/>
              </a:defRPr>
            </a:lvl1pPr>
          </a:lstStyle>
          <a:p>
            <a:pPr lvl="0"/>
            <a:r>
              <a:rPr lang="en-US" dirty="0"/>
              <a:t>Author and Date </a:t>
            </a:r>
          </a:p>
        </p:txBody>
      </p:sp>
    </p:spTree>
    <p:extLst>
      <p:ext uri="{BB962C8B-B14F-4D97-AF65-F5344CB8AC3E}">
        <p14:creationId xmlns:p14="http://schemas.microsoft.com/office/powerpoint/2010/main" val="37228446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2981326"/>
            <a:ext cx="10363200" cy="1362075"/>
          </a:xfrm>
        </p:spPr>
        <p:txBody>
          <a:bodyPr anchor="t"/>
          <a:lstStyle>
            <a:lvl1pPr algn="ctr">
              <a:defRPr sz="4000" b="1" cap="all">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963084" y="4343401"/>
            <a:ext cx="103632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
        <p:nvSpPr>
          <p:cNvPr id="7" name="Title 1">
            <a:extLst>
              <a:ext uri="{FF2B5EF4-FFF2-40B4-BE49-F238E27FC236}">
                <a16:creationId xmlns:a16="http://schemas.microsoft.com/office/drawing/2014/main" id="{A5567563-07D6-F99C-A148-037BCBF8729C}"/>
              </a:ext>
            </a:extLst>
          </p:cNvPr>
          <p:cNvSpPr txBox="1">
            <a:spLocks/>
          </p:cNvSpPr>
          <p:nvPr/>
        </p:nvSpPr>
        <p:spPr>
          <a:xfrm>
            <a:off x="914400" y="3352800"/>
            <a:ext cx="10363200" cy="1295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600" b="1" kern="1200" baseline="0">
                <a:solidFill>
                  <a:schemeClr val="tx1"/>
                </a:solidFill>
                <a:latin typeface="+mj-lt"/>
                <a:ea typeface="+mj-ea"/>
                <a:cs typeface="+mj-cs"/>
              </a:defRPr>
            </a:lvl1pPr>
          </a:lstStyle>
          <a:p>
            <a:endParaRPr lang="en-US" dirty="0"/>
          </a:p>
        </p:txBody>
      </p:sp>
      <p:sp>
        <p:nvSpPr>
          <p:cNvPr id="8" name="Subtitle 2">
            <a:extLst>
              <a:ext uri="{FF2B5EF4-FFF2-40B4-BE49-F238E27FC236}">
                <a16:creationId xmlns:a16="http://schemas.microsoft.com/office/drawing/2014/main" id="{9123AE24-EAE8-C906-5EB5-A17D64B82195}"/>
              </a:ext>
            </a:extLst>
          </p:cNvPr>
          <p:cNvSpPr>
            <a:spLocks noGrp="1"/>
          </p:cNvSpPr>
          <p:nvPr>
            <p:ph type="subTitle" idx="11" hasCustomPrompt="1"/>
          </p:nvPr>
        </p:nvSpPr>
        <p:spPr>
          <a:xfrm>
            <a:off x="1828800" y="4876800"/>
            <a:ext cx="85344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Author and Date</a:t>
            </a:r>
          </a:p>
        </p:txBody>
      </p:sp>
    </p:spTree>
    <p:extLst>
      <p:ext uri="{BB962C8B-B14F-4D97-AF65-F5344CB8AC3E}">
        <p14:creationId xmlns:p14="http://schemas.microsoft.com/office/powerpoint/2010/main" val="2686975115"/>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3352800"/>
            <a:ext cx="10363200" cy="1295400"/>
          </a:xfrm>
        </p:spPr>
        <p:txBody>
          <a:bodyPr/>
          <a:lstStyle>
            <a:lvl1pPr algn="ctr">
              <a:defRPr>
                <a:solidFill>
                  <a:schemeClr val="tx1"/>
                </a:solidFill>
              </a:defRPr>
            </a:lvl1pPr>
          </a:lstStyle>
          <a:p>
            <a:r>
              <a:rPr lang="en-US" dirty="0"/>
              <a:t>Title of Presentation</a:t>
            </a:r>
          </a:p>
        </p:txBody>
      </p:sp>
      <p:sp>
        <p:nvSpPr>
          <p:cNvPr id="3" name="Subtitle 2"/>
          <p:cNvSpPr>
            <a:spLocks noGrp="1"/>
          </p:cNvSpPr>
          <p:nvPr>
            <p:ph type="subTitle" idx="1" hasCustomPrompt="1"/>
          </p:nvPr>
        </p:nvSpPr>
        <p:spPr>
          <a:xfrm>
            <a:off x="1828800" y="4876800"/>
            <a:ext cx="85344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Author and Date</a:t>
            </a:r>
          </a:p>
        </p:txBody>
      </p:sp>
    </p:spTree>
    <p:extLst>
      <p:ext uri="{BB962C8B-B14F-4D97-AF65-F5344CB8AC3E}">
        <p14:creationId xmlns:p14="http://schemas.microsoft.com/office/powerpoint/2010/main" val="37426302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136708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2981326"/>
            <a:ext cx="10363200" cy="1362075"/>
          </a:xfrm>
        </p:spPr>
        <p:txBody>
          <a:bodyPr anchor="ctr"/>
          <a:lstStyle>
            <a:lvl1pPr algn="ctr">
              <a:defRPr sz="4000" b="1" cap="none">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963084" y="4343401"/>
            <a:ext cx="103632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42704624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447801"/>
            <a:ext cx="5386917"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447801"/>
            <a:ext cx="5389033"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36058114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30900138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29338483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solidFill>
                  <a:schemeClr val="tx1"/>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dirty="0"/>
          </a:p>
        </p:txBody>
      </p:sp>
    </p:spTree>
    <p:extLst>
      <p:ext uri="{BB962C8B-B14F-4D97-AF65-F5344CB8AC3E}">
        <p14:creationId xmlns:p14="http://schemas.microsoft.com/office/powerpoint/2010/main" val="39791763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10" name="Picture Placeholder 8"/>
          <p:cNvSpPr>
            <a:spLocks noGrp="1"/>
          </p:cNvSpPr>
          <p:nvPr>
            <p:ph type="pic" sz="quarter" idx="10"/>
          </p:nvPr>
        </p:nvSpPr>
        <p:spPr>
          <a:xfrm>
            <a:off x="6589648" y="1171200"/>
            <a:ext cx="4741245" cy="4684800"/>
          </a:xfrm>
        </p:spPr>
        <p:txBody>
          <a:bodyPr>
            <a:normAutofit/>
          </a:bodyPr>
          <a:lstStyle>
            <a:lvl1pPr marL="0" indent="0">
              <a:buNone/>
              <a:defRPr sz="1800">
                <a:solidFill>
                  <a:schemeClr val="tx1"/>
                </a:solidFill>
              </a:defRPr>
            </a:lvl1pPr>
          </a:lstStyle>
          <a:p>
            <a:endParaRPr lang="en-US" dirty="0"/>
          </a:p>
        </p:txBody>
      </p:sp>
      <p:sp>
        <p:nvSpPr>
          <p:cNvPr id="4" name="Title Placeholder 3"/>
          <p:cNvSpPr>
            <a:spLocks noGrp="1"/>
          </p:cNvSpPr>
          <p:nvPr>
            <p:ph type="title"/>
          </p:nvPr>
        </p:nvSpPr>
        <p:spPr>
          <a:xfrm>
            <a:off x="861107" y="-35733"/>
            <a:ext cx="10515600" cy="132503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29199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a:t>
            </a:r>
          </a:p>
        </p:txBody>
      </p:sp>
      <p:sp>
        <p:nvSpPr>
          <p:cNvPr id="3" name="Content Placeholder 2"/>
          <p:cNvSpPr>
            <a:spLocks noGrp="1"/>
          </p:cNvSpPr>
          <p:nvPr>
            <p:ph sz="half" idx="1"/>
          </p:nvPr>
        </p:nvSpPr>
        <p:spPr>
          <a:xfrm>
            <a:off x="609600" y="1600201"/>
            <a:ext cx="5384800" cy="4525963"/>
          </a:xfrm>
        </p:spPr>
        <p:txBody>
          <a:bodyPr/>
          <a:lstStyle>
            <a:lvl1pPr>
              <a:buClr>
                <a:srgbClr val="7030A0"/>
              </a:buClr>
              <a:buSzPct val="100000"/>
              <a:defRPr sz="2800"/>
            </a:lvl1pPr>
            <a:lvl2pPr>
              <a:buClr>
                <a:srgbClr val="7030A0"/>
              </a:buClr>
              <a:buSzPct val="80000"/>
              <a:defRPr sz="2400"/>
            </a:lvl2pPr>
            <a:lvl3pPr>
              <a:buClr>
                <a:srgbClr val="7030A0"/>
              </a:buClr>
              <a:defRPr sz="2000"/>
            </a:lvl3pPr>
            <a:lvl4pPr marL="1600200" indent="-228600">
              <a:buClr>
                <a:srgbClr val="7030A0"/>
              </a:buClr>
              <a:buSzPct val="75000"/>
              <a:buFont typeface="Arial" panose="020B0604020202020204" pitchFamily="34" charset="0"/>
              <a:buChar char="•"/>
              <a:defRPr sz="1800"/>
            </a:lvl4pPr>
            <a:lvl5pPr marL="2057400" indent="-228600">
              <a:buClr>
                <a:srgbClr val="7030A0"/>
              </a:buClr>
              <a:buSzPct val="50000"/>
              <a:buFont typeface="Wingdings" panose="05000000000000000000" pitchFamily="2" charset="2"/>
              <a:buChar char="§"/>
              <a:defRPr sz="1800" i="1"/>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p:spPr>
        <p:txBody>
          <a:bodyPr vert="horz" lIns="91440" tIns="45720" rIns="91440" bIns="45720" rtlCol="0">
            <a:normAutofit/>
          </a:bodyPr>
          <a:lstStyle>
            <a:lvl1pPr>
              <a:defRPr lang="en-US"/>
            </a:lvl1pPr>
            <a:lvl2pPr>
              <a:defRPr lang="en-US"/>
            </a:lvl2pPr>
            <a:lvl3pPr>
              <a:defRPr lang="en-US"/>
            </a:lvl3pPr>
            <a:lvl4pPr>
              <a:defRPr lang="en-US" sz="1800"/>
            </a:lvl4pPr>
            <a:lvl5pPr>
              <a:defRPr lang="en-US" sz="1800" i="1"/>
            </a:lvl5pPr>
          </a:lstStyle>
          <a:p>
            <a:pPr lvl="0">
              <a:buClr>
                <a:srgbClr val="7030A0"/>
              </a:buClr>
              <a:buSzPct val="100000"/>
            </a:pPr>
            <a:r>
              <a:rPr lang="en-US"/>
              <a:t>Click to edit Master text styles</a:t>
            </a:r>
          </a:p>
          <a:p>
            <a:pPr lvl="1">
              <a:buClr>
                <a:srgbClr val="7030A0"/>
              </a:buClr>
              <a:buSzPct val="80000"/>
            </a:pPr>
            <a:r>
              <a:rPr lang="en-US"/>
              <a:t>Second level</a:t>
            </a:r>
          </a:p>
          <a:p>
            <a:pPr lvl="2">
              <a:buClr>
                <a:srgbClr val="7030A0"/>
              </a:buClr>
            </a:pPr>
            <a:r>
              <a:rPr lang="en-US"/>
              <a:t>Third level</a:t>
            </a:r>
          </a:p>
          <a:p>
            <a:pPr lvl="3">
              <a:buClr>
                <a:srgbClr val="7030A0"/>
              </a:buClr>
              <a:buSzPct val="75000"/>
              <a:buChar char="•"/>
            </a:pPr>
            <a:r>
              <a:rPr lang="en-US"/>
              <a:t>Fourth level</a:t>
            </a:r>
          </a:p>
          <a:p>
            <a:pPr lvl="4">
              <a:buClr>
                <a:srgbClr val="7030A0"/>
              </a:buClr>
              <a:buSzPct val="50000"/>
              <a:buFont typeface="Wingdings" panose="05000000000000000000" pitchFamily="2" charset="2"/>
              <a:buChar char="§"/>
            </a:pPr>
            <a:r>
              <a:rPr lang="en-US"/>
              <a:t>Fifth level</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a:t>
            </a:r>
          </a:p>
        </p:txBody>
      </p:sp>
      <p:sp>
        <p:nvSpPr>
          <p:cNvPr id="3" name="Text Placeholder 2"/>
          <p:cNvSpPr>
            <a:spLocks noGrp="1"/>
          </p:cNvSpPr>
          <p:nvPr>
            <p:ph type="body" idx="1"/>
          </p:nvPr>
        </p:nvSpPr>
        <p:spPr>
          <a:xfrm>
            <a:off x="609600" y="1447801"/>
            <a:ext cx="5386917"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vert="horz" lIns="91440" tIns="45720" rIns="91440" bIns="45720" rtlCol="0">
            <a:normAutofit/>
          </a:bodyPr>
          <a:lstStyle>
            <a:lvl1pPr>
              <a:defRPr lang="en-US"/>
            </a:lvl1pPr>
            <a:lvl2pPr>
              <a:defRPr lang="en-US"/>
            </a:lvl2pPr>
            <a:lvl3pPr>
              <a:defRPr lang="en-US"/>
            </a:lvl3pPr>
            <a:lvl4pPr>
              <a:defRPr lang="en-US" sz="1800"/>
            </a:lvl4pPr>
            <a:lvl5pPr>
              <a:defRPr lang="en-US" sz="1800" i="1"/>
            </a:lvl5pPr>
          </a:lstStyle>
          <a:p>
            <a:pPr lvl="0">
              <a:buClr>
                <a:srgbClr val="7030A0"/>
              </a:buClr>
              <a:buSzPct val="100000"/>
            </a:pPr>
            <a:r>
              <a:rPr lang="en-US"/>
              <a:t>Click to edit Master text styles</a:t>
            </a:r>
          </a:p>
          <a:p>
            <a:pPr lvl="1">
              <a:buClr>
                <a:srgbClr val="7030A0"/>
              </a:buClr>
              <a:buSzPct val="80000"/>
            </a:pPr>
            <a:r>
              <a:rPr lang="en-US"/>
              <a:t>Second level</a:t>
            </a:r>
          </a:p>
          <a:p>
            <a:pPr lvl="2">
              <a:buClr>
                <a:srgbClr val="7030A0"/>
              </a:buClr>
            </a:pPr>
            <a:r>
              <a:rPr lang="en-US"/>
              <a:t>Third level</a:t>
            </a:r>
          </a:p>
          <a:p>
            <a:pPr lvl="3">
              <a:buClr>
                <a:srgbClr val="7030A0"/>
              </a:buClr>
              <a:buSzPct val="75000"/>
              <a:buChar char="•"/>
            </a:pPr>
            <a:r>
              <a:rPr lang="en-US"/>
              <a:t>Fourth level</a:t>
            </a:r>
          </a:p>
          <a:p>
            <a:pPr lvl="4">
              <a:buClr>
                <a:srgbClr val="7030A0"/>
              </a:buClr>
              <a:buSzPct val="50000"/>
              <a:buFont typeface="Wingdings" panose="05000000000000000000" pitchFamily="2" charset="2"/>
              <a:buChar char="§"/>
            </a:pPr>
            <a:r>
              <a:rPr lang="en-US"/>
              <a:t>Fifth level</a:t>
            </a:r>
          </a:p>
        </p:txBody>
      </p:sp>
      <p:sp>
        <p:nvSpPr>
          <p:cNvPr id="5" name="Text Placeholder 4"/>
          <p:cNvSpPr>
            <a:spLocks noGrp="1"/>
          </p:cNvSpPr>
          <p:nvPr>
            <p:ph type="body" sz="quarter" idx="3"/>
          </p:nvPr>
        </p:nvSpPr>
        <p:spPr>
          <a:xfrm>
            <a:off x="6193368" y="1447801"/>
            <a:ext cx="5389033"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174875"/>
            <a:ext cx="5389033" cy="3951288"/>
          </a:xfrm>
        </p:spPr>
        <p:txBody>
          <a:bodyPr vert="horz" lIns="91440" tIns="45720" rIns="91440" bIns="45720" rtlCol="0">
            <a:normAutofit/>
          </a:bodyPr>
          <a:lstStyle>
            <a:lvl1pPr>
              <a:defRPr lang="en-US"/>
            </a:lvl1pPr>
            <a:lvl2pPr>
              <a:defRPr lang="en-US"/>
            </a:lvl2pPr>
            <a:lvl3pPr>
              <a:defRPr lang="en-US"/>
            </a:lvl3pPr>
            <a:lvl4pPr>
              <a:defRPr lang="en-US" sz="1800"/>
            </a:lvl4pPr>
            <a:lvl5pPr>
              <a:defRPr lang="en-US" sz="1800" i="1"/>
            </a:lvl5pPr>
          </a:lstStyle>
          <a:p>
            <a:pPr lvl="0">
              <a:buClr>
                <a:srgbClr val="7030A0"/>
              </a:buClr>
              <a:buSzPct val="100000"/>
            </a:pPr>
            <a:r>
              <a:rPr lang="en-US"/>
              <a:t>Click to edit Master text styles</a:t>
            </a:r>
          </a:p>
          <a:p>
            <a:pPr lvl="1">
              <a:buClr>
                <a:srgbClr val="7030A0"/>
              </a:buClr>
              <a:buSzPct val="80000"/>
            </a:pPr>
            <a:r>
              <a:rPr lang="en-US"/>
              <a:t>Second level</a:t>
            </a:r>
          </a:p>
          <a:p>
            <a:pPr lvl="2">
              <a:buClr>
                <a:srgbClr val="7030A0"/>
              </a:buClr>
            </a:pPr>
            <a:r>
              <a:rPr lang="en-US"/>
              <a:t>Third level</a:t>
            </a:r>
          </a:p>
          <a:p>
            <a:pPr lvl="3">
              <a:buClr>
                <a:srgbClr val="7030A0"/>
              </a:buClr>
              <a:buSzPct val="75000"/>
              <a:buChar char="•"/>
            </a:pPr>
            <a:r>
              <a:rPr lang="en-US"/>
              <a:t>Fourth level</a:t>
            </a:r>
          </a:p>
          <a:p>
            <a:pPr lvl="4">
              <a:buClr>
                <a:srgbClr val="7030A0"/>
              </a:buClr>
              <a:buSzPct val="50000"/>
              <a:buFont typeface="Wingdings" panose="05000000000000000000" pitchFamily="2" charset="2"/>
              <a:buChar char="§"/>
            </a:pPr>
            <a:r>
              <a:rPr lang="en-US"/>
              <a:t>Fifth level</a:t>
            </a:r>
          </a:p>
        </p:txBody>
      </p:sp>
      <p:sp>
        <p:nvSpPr>
          <p:cNvPr id="7" name="Slide Number Placeholder 6"/>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a:t>Click to edit Master title</a:t>
            </a:r>
          </a:p>
        </p:txBody>
      </p:sp>
      <p:sp>
        <p:nvSpPr>
          <p:cNvPr id="3" name="Slide Number Placeholder 2"/>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solidFill>
                  <a:schemeClr val="tx1"/>
                </a:solidFill>
              </a:defRPr>
            </a:lvl1pPr>
          </a:lstStyle>
          <a:p>
            <a:r>
              <a:rPr lang="en-US" dirty="0"/>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a:latin typeface="Berlin Sans FB Demi" panose="020E0802020502020306" pitchFamily="34" charset="0"/>
              </a:defRPr>
            </a:lvl1pPr>
          </a:lstStyle>
          <a:p>
            <a:r>
              <a:rPr lang="en-US" dirty="0"/>
              <a:t>Title of Presentation</a:t>
            </a:r>
          </a:p>
        </p:txBody>
      </p:sp>
      <p:sp>
        <p:nvSpPr>
          <p:cNvPr id="3" name="Content Placeholder 2"/>
          <p:cNvSpPr>
            <a:spLocks noGrp="1"/>
          </p:cNvSpPr>
          <p:nvPr>
            <p:ph idx="1" hasCustomPrompt="1"/>
          </p:nvPr>
        </p:nvSpPr>
        <p:spPr/>
        <p:txBody>
          <a:bodyPr/>
          <a:lstStyle>
            <a:lvl1pPr>
              <a:defRPr baseline="0">
                <a:latin typeface="+mn-lt"/>
              </a:defRPr>
            </a:lvl1pPr>
          </a:lstStyle>
          <a:p>
            <a:pPr lvl="0"/>
            <a:r>
              <a:rPr lang="en-US" dirty="0"/>
              <a:t>Author and Date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theme" Target="../theme/theme2.xml"/><Relationship Id="rId1"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image" Target="../media/image3.jpg"/><Relationship Id="rId4" Type="http://schemas.openxmlformats.org/officeDocument/2006/relationships/slideLayout" Target="../slideLayouts/slideLayout13.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10" Type="http://schemas.openxmlformats.org/officeDocument/2006/relationships/image" Target="../media/image1.jpg"/><Relationship Id="rId4" Type="http://schemas.openxmlformats.org/officeDocument/2006/relationships/slideLayout" Target="../slideLayouts/slideLayout21.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theme" Target="../theme/theme5.xml"/><Relationship Id="rId1" Type="http://schemas.openxmlformats.org/officeDocument/2006/relationships/slideLayout" Target="../slideLayouts/slideLayout2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image" Target="../media/image3.jpg"/><Relationship Id="rId5" Type="http://schemas.openxmlformats.org/officeDocument/2006/relationships/slideLayout" Target="../slideLayouts/slideLayout31.xml"/><Relationship Id="rId10" Type="http://schemas.openxmlformats.org/officeDocument/2006/relationships/theme" Target="../theme/theme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04800"/>
            <a:ext cx="9906000" cy="617884"/>
          </a:xfrm>
          <a:prstGeom prst="rect">
            <a:avLst/>
          </a:prstGeom>
        </p:spPr>
        <p:txBody>
          <a:bodyPr vert="horz" lIns="91440" tIns="45720" rIns="91440" bIns="45720" rtlCol="0" anchor="ctr">
            <a:normAutofit/>
          </a:bodyPr>
          <a:lstStyle/>
          <a:p>
            <a:r>
              <a:rPr lang="en-US" dirty="0"/>
              <a:t>Title goes here</a:t>
            </a:r>
          </a:p>
        </p:txBody>
      </p:sp>
      <p:sp>
        <p:nvSpPr>
          <p:cNvPr id="3" name="Text Placeholder 2"/>
          <p:cNvSpPr>
            <a:spLocks noGrp="1"/>
          </p:cNvSpPr>
          <p:nvPr>
            <p:ph type="body" idx="1"/>
          </p:nvPr>
        </p:nvSpPr>
        <p:spPr>
          <a:xfrm>
            <a:off x="609600" y="1646238"/>
            <a:ext cx="10972800" cy="4525963"/>
          </a:xfrm>
          <a:prstGeom prst="rect">
            <a:avLst/>
          </a:prstGeom>
        </p:spPr>
        <p:txBody>
          <a:bodyPr vert="horz" lIns="91440" tIns="45720" rIns="91440" bIns="45720" rtlCol="0">
            <a:normAutofit/>
          </a:bodyPr>
          <a:lstStyle/>
          <a:p>
            <a:pPr lvl="0">
              <a:buClr>
                <a:srgbClr val="7030A0"/>
              </a:buClr>
              <a:buSzPct val="100000"/>
            </a:pPr>
            <a:r>
              <a:rPr lang="en-US" dirty="0"/>
              <a:t>Click to edit Master text styles</a:t>
            </a:r>
          </a:p>
          <a:p>
            <a:pPr lvl="1">
              <a:buClr>
                <a:srgbClr val="7030A0"/>
              </a:buClr>
              <a:buSzPct val="80000"/>
            </a:pPr>
            <a:r>
              <a:rPr lang="en-US" dirty="0"/>
              <a:t>Second level</a:t>
            </a:r>
          </a:p>
          <a:p>
            <a:pPr lvl="2">
              <a:buClr>
                <a:srgbClr val="7030A0"/>
              </a:buClr>
            </a:pPr>
            <a:r>
              <a:rPr lang="en-US" dirty="0"/>
              <a:t>Third level</a:t>
            </a:r>
          </a:p>
          <a:p>
            <a:pPr lvl="2">
              <a:buClr>
                <a:srgbClr val="7030A0"/>
              </a:buClr>
            </a:pPr>
            <a:endParaRPr lang="en-US" dirty="0"/>
          </a:p>
        </p:txBody>
      </p:sp>
      <p:sp>
        <p:nvSpPr>
          <p:cNvPr id="4" name="Slide Number Placeholder 3"/>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F5B7A5-34A7-4AB0-A34F-A4DF2002FA98}"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Lst>
  <p:hf hdr="0" ftr="0" dt="0"/>
  <p:txStyles>
    <p:titleStyle>
      <a:lvl1pPr algn="l" defTabSz="914400" rtl="0" eaLnBrk="1" latinLnBrk="0" hangingPunct="1">
        <a:spcBef>
          <a:spcPct val="0"/>
        </a:spcBef>
        <a:buNone/>
        <a:defRPr sz="3600" b="0" kern="1200" baseline="0">
          <a:solidFill>
            <a:schemeClr val="bg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lang="en-US" sz="2800" kern="1200" dirty="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90000"/>
        <a:buFont typeface="Wingdings" panose="05000000000000000000" pitchFamily="2" charset="2"/>
        <a:buChar char="§"/>
        <a:defRPr lang="en-US" sz="2400" kern="1200" dirty="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lang="en-US" sz="2000" i="1" kern="1200" dirty="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200400"/>
            <a:ext cx="10972800" cy="1600200"/>
          </a:xfrm>
          <a:prstGeom prst="rect">
            <a:avLst/>
          </a:prstGeom>
        </p:spPr>
        <p:txBody>
          <a:bodyPr vert="horz" lIns="91440" tIns="45720" rIns="91440" bIns="45720" rtlCol="0" anchor="ctr">
            <a:normAutofit/>
          </a:bodyPr>
          <a:lstStyle/>
          <a:p>
            <a:r>
              <a:rPr lang="en-US" dirty="0"/>
              <a:t>Title of Presentation</a:t>
            </a:r>
          </a:p>
        </p:txBody>
      </p:sp>
      <p:sp>
        <p:nvSpPr>
          <p:cNvPr id="3" name="Text Placeholder 2"/>
          <p:cNvSpPr>
            <a:spLocks noGrp="1"/>
          </p:cNvSpPr>
          <p:nvPr>
            <p:ph type="body" idx="1"/>
          </p:nvPr>
        </p:nvSpPr>
        <p:spPr>
          <a:xfrm>
            <a:off x="609600" y="4953001"/>
            <a:ext cx="10972800" cy="1173163"/>
          </a:xfrm>
          <a:prstGeom prst="rect">
            <a:avLst/>
          </a:prstGeom>
        </p:spPr>
        <p:txBody>
          <a:bodyPr vert="horz" lIns="91440" tIns="45720" rIns="91440" bIns="45720" rtlCol="0" anchor="ctr">
            <a:normAutofit/>
          </a:bodyPr>
          <a:lstStyle/>
          <a:p>
            <a:pPr lvl="0"/>
            <a:r>
              <a:rPr lang="en-US" dirty="0"/>
              <a:t>Author and Date</a:t>
            </a:r>
          </a:p>
        </p:txBody>
      </p:sp>
    </p:spTree>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ctr" defTabSz="914400" rtl="0" eaLnBrk="1" latinLnBrk="0" hangingPunct="1">
        <a:spcBef>
          <a:spcPct val="0"/>
        </a:spcBef>
        <a:buNone/>
        <a:defRPr sz="3600" b="0" kern="1200">
          <a:solidFill>
            <a:schemeClr val="tx1"/>
          </a:solidFill>
          <a:latin typeface="+mj-lt"/>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mn-lt"/>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04800"/>
            <a:ext cx="9906000" cy="617884"/>
          </a:xfrm>
          <a:prstGeom prst="rect">
            <a:avLst/>
          </a:prstGeom>
        </p:spPr>
        <p:txBody>
          <a:bodyPr vert="horz" lIns="91440" tIns="45720" rIns="91440" bIns="45720" rtlCol="0" anchor="ctr">
            <a:normAutofit/>
          </a:bodyPr>
          <a:lstStyle/>
          <a:p>
            <a:r>
              <a:rPr lang="en-US" dirty="0"/>
              <a:t>Title goes here</a:t>
            </a:r>
          </a:p>
        </p:txBody>
      </p:sp>
      <p:sp>
        <p:nvSpPr>
          <p:cNvPr id="3" name="Text Placeholder 2"/>
          <p:cNvSpPr>
            <a:spLocks noGrp="1"/>
          </p:cNvSpPr>
          <p:nvPr>
            <p:ph type="body" idx="1"/>
          </p:nvPr>
        </p:nvSpPr>
        <p:spPr>
          <a:xfrm>
            <a:off x="609600" y="1646238"/>
            <a:ext cx="10972800" cy="4525963"/>
          </a:xfrm>
          <a:prstGeom prst="rect">
            <a:avLst/>
          </a:prstGeom>
        </p:spPr>
        <p:txBody>
          <a:bodyPr vert="horz" lIns="91440" tIns="45720" rIns="91440" bIns="45720" rtlCol="0">
            <a:normAutofit/>
          </a:bodyPr>
          <a:lstStyle/>
          <a:p>
            <a:pPr lvl="0">
              <a:buClr>
                <a:srgbClr val="7030A0"/>
              </a:buClr>
              <a:buSzPct val="100000"/>
            </a:pPr>
            <a:r>
              <a:rPr lang="en-US"/>
              <a:t>Click to edit Master text styles</a:t>
            </a:r>
          </a:p>
          <a:p>
            <a:pPr lvl="1">
              <a:buClr>
                <a:srgbClr val="7030A0"/>
              </a:buClr>
              <a:buSzPct val="100000"/>
            </a:pPr>
            <a:r>
              <a:rPr lang="en-US"/>
              <a:t>Second level</a:t>
            </a:r>
          </a:p>
          <a:p>
            <a:pPr lvl="2">
              <a:buClr>
                <a:srgbClr val="7030A0"/>
              </a:buClr>
              <a:buSzPct val="100000"/>
            </a:pPr>
            <a:r>
              <a:rPr lang="en-US"/>
              <a:t>Third level</a:t>
            </a:r>
          </a:p>
          <a:p>
            <a:pPr lvl="3">
              <a:buClr>
                <a:srgbClr val="7030A0"/>
              </a:buClr>
              <a:buSzPct val="100000"/>
            </a:pPr>
            <a:r>
              <a:rPr lang="en-US"/>
              <a:t>Fourth level</a:t>
            </a:r>
          </a:p>
          <a:p>
            <a:pPr lvl="4">
              <a:buClr>
                <a:srgbClr val="7030A0"/>
              </a:buClr>
              <a:buSzPct val="100000"/>
            </a:pPr>
            <a:r>
              <a:rPr lang="en-US"/>
              <a:t>Fifth level</a:t>
            </a:r>
            <a:endParaRPr lang="en-US" dirty="0"/>
          </a:p>
        </p:txBody>
      </p:sp>
      <p:sp>
        <p:nvSpPr>
          <p:cNvPr id="4" name="Slide Number Placeholder 3"/>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F5B7A5-34A7-4AB0-A34F-A4DF2002FA98}" type="slidenum">
              <a:rPr lang="en-US" smtClean="0"/>
              <a:t>‹#›</a:t>
            </a:fld>
            <a:endParaRPr lang="en-US" dirty="0"/>
          </a:p>
        </p:txBody>
      </p:sp>
    </p:spTree>
    <p:extLst>
      <p:ext uri="{BB962C8B-B14F-4D97-AF65-F5344CB8AC3E}">
        <p14:creationId xmlns:p14="http://schemas.microsoft.com/office/powerpoint/2010/main" val="341607207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Lst>
  <p:hf hdr="0" ftr="0" dt="0"/>
  <p:txStyles>
    <p:titleStyle>
      <a:lvl1pPr algn="l" defTabSz="914400" rtl="0" eaLnBrk="1" latinLnBrk="0" hangingPunct="1">
        <a:spcBef>
          <a:spcPct val="0"/>
        </a:spcBef>
        <a:buNone/>
        <a:defRPr sz="3600" b="0" kern="1200" baseline="0">
          <a:solidFill>
            <a:schemeClr val="bg1"/>
          </a:solidFill>
          <a:latin typeface="Berlin Sans FB Demi" panose="020E0802020502020306" pitchFamily="34" charset="0"/>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lang="en-US" sz="2800" kern="1200" dirty="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Wingdings" panose="05000000000000000000" pitchFamily="2" charset="2"/>
        <a:buChar char="§"/>
        <a:defRPr sz="2400"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04800"/>
            <a:ext cx="9906000" cy="617884"/>
          </a:xfrm>
          <a:prstGeom prst="rect">
            <a:avLst/>
          </a:prstGeom>
        </p:spPr>
        <p:txBody>
          <a:bodyPr vert="horz" lIns="91440" tIns="45720" rIns="91440" bIns="45720" rtlCol="0" anchor="ctr">
            <a:normAutofit/>
          </a:bodyPr>
          <a:lstStyle/>
          <a:p>
            <a:r>
              <a:rPr lang="en-US" dirty="0"/>
              <a:t>Title goes here</a:t>
            </a:r>
          </a:p>
        </p:txBody>
      </p:sp>
      <p:sp>
        <p:nvSpPr>
          <p:cNvPr id="3" name="Text Placeholder 2"/>
          <p:cNvSpPr>
            <a:spLocks noGrp="1"/>
          </p:cNvSpPr>
          <p:nvPr>
            <p:ph type="body" idx="1"/>
          </p:nvPr>
        </p:nvSpPr>
        <p:spPr>
          <a:xfrm>
            <a:off x="609600" y="1646238"/>
            <a:ext cx="10972800" cy="4525963"/>
          </a:xfrm>
          <a:prstGeom prst="rect">
            <a:avLst/>
          </a:prstGeom>
        </p:spPr>
        <p:txBody>
          <a:bodyPr vert="horz" lIns="91440" tIns="45720" rIns="91440" bIns="45720" rtlCol="0">
            <a:normAutofit/>
          </a:bodyPr>
          <a:lstStyle/>
          <a:p>
            <a:pPr lvl="0">
              <a:buClr>
                <a:srgbClr val="7030A0"/>
              </a:buClr>
              <a:buSzPct val="100000"/>
            </a:pPr>
            <a:r>
              <a:rPr lang="en-US" dirty="0"/>
              <a:t>Click to edit Master text styles</a:t>
            </a:r>
          </a:p>
          <a:p>
            <a:pPr lvl="1">
              <a:buClr>
                <a:srgbClr val="7030A0"/>
              </a:buClr>
              <a:buSzPct val="80000"/>
            </a:pPr>
            <a:r>
              <a:rPr lang="en-US" dirty="0"/>
              <a:t>Second level</a:t>
            </a:r>
          </a:p>
          <a:p>
            <a:pPr lvl="2">
              <a:buClr>
                <a:srgbClr val="7030A0"/>
              </a:buClr>
            </a:pPr>
            <a:r>
              <a:rPr lang="en-US" dirty="0"/>
              <a:t>Third level</a:t>
            </a:r>
          </a:p>
          <a:p>
            <a:pPr lvl="2">
              <a:buClr>
                <a:srgbClr val="7030A0"/>
              </a:buClr>
            </a:pPr>
            <a:endParaRPr lang="en-US" dirty="0"/>
          </a:p>
        </p:txBody>
      </p:sp>
      <p:sp>
        <p:nvSpPr>
          <p:cNvPr id="4" name="Slide Number Placeholder 3"/>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F5B7A5-34A7-4AB0-A34F-A4DF2002FA98}" type="slidenum">
              <a:rPr lang="en-US" smtClean="0"/>
              <a:t>‹#›</a:t>
            </a:fld>
            <a:endParaRPr lang="en-US" dirty="0"/>
          </a:p>
        </p:txBody>
      </p:sp>
    </p:spTree>
    <p:extLst>
      <p:ext uri="{BB962C8B-B14F-4D97-AF65-F5344CB8AC3E}">
        <p14:creationId xmlns:p14="http://schemas.microsoft.com/office/powerpoint/2010/main" val="39800533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Lst>
  <p:hf hdr="0" ftr="0" dt="0"/>
  <p:txStyles>
    <p:titleStyle>
      <a:lvl1pPr algn="l" defTabSz="914400" rtl="0" eaLnBrk="1" latinLnBrk="0" hangingPunct="1">
        <a:spcBef>
          <a:spcPct val="0"/>
        </a:spcBef>
        <a:buNone/>
        <a:defRPr sz="3600" b="0" kern="1200" baseline="0">
          <a:solidFill>
            <a:schemeClr val="bg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lang="en-US" sz="2800" kern="1200" dirty="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90000"/>
        <a:buFont typeface="Wingdings" panose="05000000000000000000" pitchFamily="2" charset="2"/>
        <a:buChar char="§"/>
        <a:defRPr lang="en-US" sz="2400" kern="1200" dirty="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lang="en-US" sz="2000" i="1" kern="1200" dirty="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200400"/>
            <a:ext cx="10972800" cy="1600200"/>
          </a:xfrm>
          <a:prstGeom prst="rect">
            <a:avLst/>
          </a:prstGeom>
        </p:spPr>
        <p:txBody>
          <a:bodyPr vert="horz" lIns="91440" tIns="45720" rIns="91440" bIns="45720" rtlCol="0" anchor="ctr">
            <a:normAutofit/>
          </a:bodyPr>
          <a:lstStyle/>
          <a:p>
            <a:r>
              <a:rPr lang="en-US" dirty="0"/>
              <a:t>Title of Presentation</a:t>
            </a:r>
          </a:p>
        </p:txBody>
      </p:sp>
      <p:sp>
        <p:nvSpPr>
          <p:cNvPr id="3" name="Text Placeholder 2"/>
          <p:cNvSpPr>
            <a:spLocks noGrp="1"/>
          </p:cNvSpPr>
          <p:nvPr>
            <p:ph type="body" idx="1"/>
          </p:nvPr>
        </p:nvSpPr>
        <p:spPr>
          <a:xfrm>
            <a:off x="609600" y="4953001"/>
            <a:ext cx="10972800" cy="1173163"/>
          </a:xfrm>
          <a:prstGeom prst="rect">
            <a:avLst/>
          </a:prstGeom>
        </p:spPr>
        <p:txBody>
          <a:bodyPr vert="horz" lIns="91440" tIns="45720" rIns="91440" bIns="45720" rtlCol="0" anchor="ctr">
            <a:normAutofit/>
          </a:bodyPr>
          <a:lstStyle/>
          <a:p>
            <a:pPr lvl="0"/>
            <a:r>
              <a:rPr lang="en-US" dirty="0"/>
              <a:t>Author and Date</a:t>
            </a:r>
          </a:p>
        </p:txBody>
      </p:sp>
    </p:spTree>
    <p:extLst>
      <p:ext uri="{BB962C8B-B14F-4D97-AF65-F5344CB8AC3E}">
        <p14:creationId xmlns:p14="http://schemas.microsoft.com/office/powerpoint/2010/main" val="574451576"/>
      </p:ext>
    </p:extLst>
  </p:cSld>
  <p:clrMap bg1="lt1" tx1="dk1" bg2="lt2" tx2="dk2" accent1="accent1" accent2="accent2" accent3="accent3" accent4="accent4" accent5="accent5" accent6="accent6" hlink="hlink" folHlink="folHlink"/>
  <p:sldLayoutIdLst>
    <p:sldLayoutId id="2147483682" r:id="rId1"/>
  </p:sldLayoutIdLst>
  <p:hf hdr="0" ftr="0" dt="0"/>
  <p:txStyles>
    <p:titleStyle>
      <a:lvl1pPr algn="ctr" defTabSz="914400" rtl="0" eaLnBrk="1" latinLnBrk="0" hangingPunct="1">
        <a:spcBef>
          <a:spcPct val="0"/>
        </a:spcBef>
        <a:buNone/>
        <a:defRPr sz="3600" b="0" kern="1200">
          <a:solidFill>
            <a:schemeClr val="tx1"/>
          </a:solidFill>
          <a:latin typeface="+mj-lt"/>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mn-lt"/>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304800"/>
            <a:ext cx="8839200" cy="617884"/>
          </a:xfrm>
          <a:prstGeom prst="rect">
            <a:avLst/>
          </a:prstGeom>
        </p:spPr>
        <p:txBody>
          <a:bodyPr vert="horz" lIns="91440" tIns="45720" rIns="91440" bIns="45720" rtlCol="0" anchor="ctr">
            <a:normAutofit/>
          </a:bodyPr>
          <a:lstStyle/>
          <a:p>
            <a:r>
              <a:rPr lang="en-US" dirty="0"/>
              <a:t>Title goes here</a:t>
            </a:r>
          </a:p>
        </p:txBody>
      </p:sp>
      <p:sp>
        <p:nvSpPr>
          <p:cNvPr id="3" name="Text Placeholder 2"/>
          <p:cNvSpPr>
            <a:spLocks noGrp="1"/>
          </p:cNvSpPr>
          <p:nvPr>
            <p:ph type="body" idx="1"/>
          </p:nvPr>
        </p:nvSpPr>
        <p:spPr>
          <a:xfrm>
            <a:off x="609600" y="1646238"/>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2"/>
            <a:endParaRPr lang="en-US" dirty="0"/>
          </a:p>
        </p:txBody>
      </p:sp>
      <p:sp>
        <p:nvSpPr>
          <p:cNvPr id="4" name="Slide Number Placeholder 3"/>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F5B7A5-34A7-4AB0-A34F-A4DF2002FA98}" type="slidenum">
              <a:rPr lang="en-US" smtClean="0"/>
              <a:t>‹#›</a:t>
            </a:fld>
            <a:endParaRPr lang="en-US" dirty="0"/>
          </a:p>
        </p:txBody>
      </p:sp>
    </p:spTree>
    <p:extLst>
      <p:ext uri="{BB962C8B-B14F-4D97-AF65-F5344CB8AC3E}">
        <p14:creationId xmlns:p14="http://schemas.microsoft.com/office/powerpoint/2010/main" val="184525691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Lst>
  <p:hf hdr="0" ftr="0" dt="0"/>
  <p:txStyles>
    <p:titleStyle>
      <a:lvl1pPr algn="ctr" defTabSz="914400" rtl="0" eaLnBrk="1" latinLnBrk="0" hangingPunct="1">
        <a:spcBef>
          <a:spcPct val="0"/>
        </a:spcBef>
        <a:buNone/>
        <a:defRPr sz="3600" b="1" kern="1200" baseline="0">
          <a:solidFill>
            <a:schemeClr val="bg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3" Type="http://schemas.openxmlformats.org/officeDocument/2006/relationships/hyperlink" Target="https://www.ahrq.gov/research/findings/making-healthcare-safer/comparison.html" TargetMode="External"/><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8" Type="http://schemas.openxmlformats.org/officeDocument/2006/relationships/hyperlink" Target="https://effectivehealthcare.ahrq.gov/products/mhs4-hcw-training/rapid-research?_gl=1*1pp5j4c*_ga*MzQ5MDE5NTYzLjE2ODUwMjk5MDc.*_ga_1NPT56LE7J*MTcxMTA2OTI1OC4zMzMuMS4xNzExMDcwNTEyLjAuMC4w" TargetMode="External"/><Relationship Id="rId13" Type="http://schemas.openxmlformats.org/officeDocument/2006/relationships/hyperlink" Target="https://effectivehealthcare.ahrq.gov/products/deprescribing-mhs4/rapid-research?_gl=1*1fpyd3q*_ga*MzQ5MDE5NTYzLjE2ODUwMjk5MDc.*_ga_1NPT56LE7J*MTcxMTA2OTI1OC4zMzMuMS4xNzExMDcwNTEyLjAuMC4w" TargetMode="External"/><Relationship Id="rId3" Type="http://schemas.openxmlformats.org/officeDocument/2006/relationships/hyperlink" Target="https://effectivehealthcare.ahrq.gov/products/mhs4-opioid-stewardship/rapid-research?_gl=1*1pp5j4c*_ga*MzQ5MDE5NTYzLjE2ODUwMjk5MDc.*_ga_1NPT56LE7J*MTcxMTA2OTI1OC4zMzMuMS4xNzExMDcwNTEyLjAuMC4w" TargetMode="External"/><Relationship Id="rId7" Type="http://schemas.openxmlformats.org/officeDocument/2006/relationships/hyperlink" Target="https://effectivehealthcare.ahrq.gov/products/mhs4-computerized-cds/rapid-research?_gl=1*1fpyd3q*_ga*MzQ5MDE5NTYzLjE2ODUwMjk5MDc.*_ga_1NPT56LE7J*MTcxMTA2OTI1OC4zMzMuMS4xNzExMDcwNTEyLjAuMC4w" TargetMode="External"/><Relationship Id="rId12" Type="http://schemas.openxmlformats.org/officeDocument/2006/relationships/hyperlink" Target="https://effectivehealthcare.ahrq.gov/products/mhs4-surgical-report-cards/research?_gl=1*fysv9n*_ga*MzQ5MDE5NTYzLjE2ODUwMjk5MDc.*_ga_1NPT56LE7J*MTcxMTA2OTI1OC4zMzMuMS4xNzExMDcwNTEyLjAuMC4w" TargetMode="External"/><Relationship Id="rId2" Type="http://schemas.openxmlformats.org/officeDocument/2006/relationships/notesSlide" Target="../notesSlides/notesSlide10.xml"/><Relationship Id="rId1" Type="http://schemas.openxmlformats.org/officeDocument/2006/relationships/slideLayout" Target="../slideLayouts/slideLayout30.xml"/><Relationship Id="rId6" Type="http://schemas.openxmlformats.org/officeDocument/2006/relationships/hyperlink" Target="https://effectivehealthcare.ahrq.gov/products/prevention-infection-mdro/rapid-research?_gl=1*7obimm*_ga*MzQ5MDE5NTYzLjE2ODUwMjk5MDc.*_ga_1NPT56LE7J*MTcxMzIwMzAxNC4zNzYuMC4xNzEzMjAzMDE0LjAuMC4w" TargetMode="External"/><Relationship Id="rId11" Type="http://schemas.openxmlformats.org/officeDocument/2006/relationships/hyperlink" Target="https://effectivehealthcare.ahrq.gov/products/mhs4-active-infection/protocol" TargetMode="External"/><Relationship Id="rId5" Type="http://schemas.openxmlformats.org/officeDocument/2006/relationships/hyperlink" Target="https://effectivehealthcare.ahrq.gov/products/engaging-caregivers-mhs4/rapid-research?_gl=1*7obimm*_ga*MzQ5MDE5NTYzLjE2ODUwMjk5MDc.*_ga_1NPT56LE7J*MTcxMzIwMzAxNC4zNzYuMC4xNzEzMjAzMDE0LjAuMC4w" TargetMode="External"/><Relationship Id="rId15" Type="http://schemas.openxmlformats.org/officeDocument/2006/relationships/hyperlink" Target="https://effectivehealthcare.ahrq.gov/products/fatigue-sleepiness/protocol" TargetMode="External"/><Relationship Id="rId10" Type="http://schemas.openxmlformats.org/officeDocument/2006/relationships/hyperlink" Target="https://effectivehealthcare.ahrq.gov/products/mhs4-patient-family-engagement/research?_gl=1*fysv9n*_ga*MzQ5MDE5NTYzLjE2ODUwMjk5MDc.*_ga_1NPT56LE7J*MTcxMTA2OTI1OC4zMzMuMS4xNzExMDcwNTEyLjAuMC4w" TargetMode="External"/><Relationship Id="rId4" Type="http://schemas.openxmlformats.org/officeDocument/2006/relationships/hyperlink" Target="https://effectivehealthcare.ahrq.gov/products/mhs4-failure-rescue/rapid-research?_gl=1*1g0gr71*_ga*MzQ5MDE5NTYzLjE2ODUwMjk5MDc.*_ga_1NPT56LE7J*MTcxMTk3ODM5OS4zNDkuMS4xNzExOTgwMTQ3LjAuMC4w" TargetMode="External"/><Relationship Id="rId9" Type="http://schemas.openxmlformats.org/officeDocument/2006/relationships/hyperlink" Target="https://effectivehealthcare.ahrq.gov/products/sepsis/rapid-research?_gl=1*1y25e89*_ga*MzQ5MDE5NTYzLjE2ODUwMjk5MDc.*_ga_1NPT56LE7J*MTcxMzIwMzAxNC4zNzYuMC4xNzEzMjAzMDE0LjAuMC4w" TargetMode="External"/><Relationship Id="rId14" Type="http://schemas.openxmlformats.org/officeDocument/2006/relationships/hyperlink" Target="https://effectivehealthcare.ahrq.gov/products/high-risk-drugs/rapid-research?_gl=1*1pp5j4c*_ga*MzQ5MDE5NTYzLjE2ODUwMjk5MDc.*_ga_1NPT56LE7J*MTcxMTA2OTI1OC4zMzMuMS4xNzExMDcwNTEyLjAuMC4w"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9.xml"/><Relationship Id="rId4" Type="http://schemas.openxmlformats.org/officeDocument/2006/relationships/image" Target="../media/image7.png"/></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9.xml"/><Relationship Id="rId5" Type="http://schemas.openxmlformats.org/officeDocument/2006/relationships/image" Target="../media/image13.png"/><Relationship Id="rId4" Type="http://schemas.openxmlformats.org/officeDocument/2006/relationships/image" Target="../media/image12.png"/></Relationships>
</file>

<file path=ppt/slides/_rels/slide6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F7B12-42A5-B4F7-9056-C1174A51CC10}"/>
              </a:ext>
            </a:extLst>
          </p:cNvPr>
          <p:cNvSpPr>
            <a:spLocks noGrp="1"/>
          </p:cNvSpPr>
          <p:nvPr>
            <p:ph type="ctrTitle"/>
          </p:nvPr>
        </p:nvSpPr>
        <p:spPr>
          <a:xfrm>
            <a:off x="571500" y="2895600"/>
            <a:ext cx="11049000" cy="1905000"/>
          </a:xfrm>
        </p:spPr>
        <p:txBody>
          <a:bodyPr>
            <a:normAutofit fontScale="90000"/>
          </a:bodyPr>
          <a:lstStyle/>
          <a:p>
            <a:r>
              <a:rPr lang="en-US" sz="4400" dirty="0"/>
              <a:t>AHRQ Evidence-based Practice Center Program</a:t>
            </a:r>
            <a:br>
              <a:rPr lang="en-US" dirty="0"/>
            </a:br>
            <a:br>
              <a:rPr lang="en-US" dirty="0"/>
            </a:br>
            <a:r>
              <a:rPr lang="en-US" dirty="0"/>
              <a:t>Grand Rounds Series</a:t>
            </a:r>
            <a:br>
              <a:rPr lang="en-US" dirty="0"/>
            </a:br>
            <a:r>
              <a:rPr lang="en-US" b="0" dirty="0"/>
              <a:t>Making Healthcare Safer IV Reports</a:t>
            </a:r>
          </a:p>
        </p:txBody>
      </p:sp>
      <p:sp>
        <p:nvSpPr>
          <p:cNvPr id="3" name="Subtitle 2">
            <a:extLst>
              <a:ext uri="{FF2B5EF4-FFF2-40B4-BE49-F238E27FC236}">
                <a16:creationId xmlns:a16="http://schemas.microsoft.com/office/drawing/2014/main" id="{BA330BD3-A455-61E7-4D72-E4C502B00408}"/>
              </a:ext>
            </a:extLst>
          </p:cNvPr>
          <p:cNvSpPr>
            <a:spLocks noGrp="1"/>
          </p:cNvSpPr>
          <p:nvPr>
            <p:ph type="subTitle" idx="1"/>
          </p:nvPr>
        </p:nvSpPr>
        <p:spPr>
          <a:xfrm>
            <a:off x="1828800" y="5486400"/>
            <a:ext cx="8534400" cy="762000"/>
          </a:xfrm>
        </p:spPr>
        <p:txBody>
          <a:bodyPr>
            <a:normAutofit/>
          </a:bodyPr>
          <a:lstStyle/>
          <a:p>
            <a:r>
              <a:rPr lang="en-US" dirty="0"/>
              <a:t>Welcome!</a:t>
            </a:r>
            <a:endParaRPr lang="en-US" sz="2400" dirty="0"/>
          </a:p>
        </p:txBody>
      </p:sp>
    </p:spTree>
    <p:extLst>
      <p:ext uri="{BB962C8B-B14F-4D97-AF65-F5344CB8AC3E}">
        <p14:creationId xmlns:p14="http://schemas.microsoft.com/office/powerpoint/2010/main" val="3575252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82E6-FCBD-4480-AE78-2490E4D00F1F}"/>
              </a:ext>
            </a:extLst>
          </p:cNvPr>
          <p:cNvSpPr>
            <a:spLocks noGrp="1"/>
          </p:cNvSpPr>
          <p:nvPr>
            <p:ph type="title"/>
          </p:nvPr>
        </p:nvSpPr>
        <p:spPr/>
        <p:txBody>
          <a:bodyPr>
            <a:normAutofit fontScale="90000"/>
          </a:bodyPr>
          <a:lstStyle/>
          <a:p>
            <a:r>
              <a:rPr lang="en-US" dirty="0"/>
              <a:t>History of MHS</a:t>
            </a:r>
          </a:p>
        </p:txBody>
      </p:sp>
      <p:sp>
        <p:nvSpPr>
          <p:cNvPr id="3" name="Content Placeholder 2">
            <a:extLst>
              <a:ext uri="{FF2B5EF4-FFF2-40B4-BE49-F238E27FC236}">
                <a16:creationId xmlns:a16="http://schemas.microsoft.com/office/drawing/2014/main" id="{74F16EE6-9627-4A83-B8A9-7A98795B2A80}"/>
              </a:ext>
            </a:extLst>
          </p:cNvPr>
          <p:cNvSpPr>
            <a:spLocks noGrp="1"/>
          </p:cNvSpPr>
          <p:nvPr>
            <p:ph sz="half" idx="1"/>
          </p:nvPr>
        </p:nvSpPr>
        <p:spPr>
          <a:xfrm>
            <a:off x="609600" y="1600201"/>
            <a:ext cx="10972800" cy="4952999"/>
          </a:xfrm>
        </p:spPr>
        <p:txBody>
          <a:bodyPr>
            <a:normAutofit/>
          </a:bodyPr>
          <a:lstStyle/>
          <a:p>
            <a:pPr>
              <a:spcBef>
                <a:spcPts val="1200"/>
              </a:spcBef>
            </a:pPr>
            <a:r>
              <a:rPr lang="en-US" dirty="0"/>
              <a:t>1999 Institute of Medicine: </a:t>
            </a:r>
            <a:r>
              <a:rPr lang="en-US" i="1" dirty="0"/>
              <a:t>To Err is Human</a:t>
            </a:r>
          </a:p>
          <a:p>
            <a:pPr>
              <a:spcBef>
                <a:spcPts val="1200"/>
              </a:spcBef>
            </a:pPr>
            <a:r>
              <a:rPr lang="en-US" dirty="0">
                <a:hlinkClick r:id="rId3"/>
              </a:rPr>
              <a:t>MHS Reports </a:t>
            </a:r>
            <a:r>
              <a:rPr lang="en-US" dirty="0"/>
              <a:t>– collection of evidence reviews of existing and emerging PSPs (interventions)</a:t>
            </a:r>
          </a:p>
          <a:p>
            <a:pPr lvl="1">
              <a:spcBef>
                <a:spcPts val="1200"/>
              </a:spcBef>
            </a:pPr>
            <a:r>
              <a:rPr lang="en-US" i="1" dirty="0"/>
              <a:t>MHS I: 2001</a:t>
            </a:r>
          </a:p>
          <a:p>
            <a:pPr lvl="1">
              <a:spcBef>
                <a:spcPts val="1200"/>
              </a:spcBef>
            </a:pPr>
            <a:r>
              <a:rPr lang="en-US" i="1" dirty="0"/>
              <a:t>MHS II: 2013</a:t>
            </a:r>
          </a:p>
          <a:p>
            <a:pPr lvl="1">
              <a:spcBef>
                <a:spcPts val="1200"/>
              </a:spcBef>
            </a:pPr>
            <a:r>
              <a:rPr lang="en-US" i="1" dirty="0"/>
              <a:t>MHS III: 2020</a:t>
            </a:r>
          </a:p>
          <a:p>
            <a:pPr marL="685800" lvl="2" indent="0">
              <a:spcBef>
                <a:spcPts val="1200"/>
              </a:spcBef>
              <a:buNone/>
            </a:pPr>
            <a:r>
              <a:rPr lang="en-US" dirty="0"/>
              <a:t>total = 109 topics!</a:t>
            </a:r>
            <a:endParaRPr lang="en-US" i="1" dirty="0"/>
          </a:p>
        </p:txBody>
      </p:sp>
      <p:sp>
        <p:nvSpPr>
          <p:cNvPr id="5" name="Slide Number Placeholder 4">
            <a:extLst>
              <a:ext uri="{FF2B5EF4-FFF2-40B4-BE49-F238E27FC236}">
                <a16:creationId xmlns:a16="http://schemas.microsoft.com/office/drawing/2014/main" id="{680FFBF9-5BA1-4E48-A122-7523B2B33FC1}"/>
              </a:ext>
            </a:extLst>
          </p:cNvPr>
          <p:cNvSpPr>
            <a:spLocks noGrp="1"/>
          </p:cNvSpPr>
          <p:nvPr>
            <p:ph type="sldNum" sz="quarter" idx="10"/>
          </p:nvPr>
        </p:nvSpPr>
        <p:spPr/>
        <p:txBody>
          <a:bodyPr/>
          <a:lstStyle/>
          <a:p>
            <a:fld id="{85F5B7A5-34A7-4AB0-A34F-A4DF2002FA98}" type="slidenum">
              <a:rPr lang="en-US" smtClean="0"/>
              <a:t>10</a:t>
            </a:fld>
            <a:endParaRPr lang="en-US" dirty="0"/>
          </a:p>
        </p:txBody>
      </p:sp>
      <p:sp>
        <p:nvSpPr>
          <p:cNvPr id="6" name="TextBox 5">
            <a:extLst>
              <a:ext uri="{FF2B5EF4-FFF2-40B4-BE49-F238E27FC236}">
                <a16:creationId xmlns:a16="http://schemas.microsoft.com/office/drawing/2014/main" id="{314F79A7-8D2C-A732-D36B-F3425C530D3C}"/>
              </a:ext>
            </a:extLst>
          </p:cNvPr>
          <p:cNvSpPr txBox="1"/>
          <p:nvPr/>
        </p:nvSpPr>
        <p:spPr>
          <a:xfrm>
            <a:off x="0" y="6458875"/>
            <a:ext cx="12192000" cy="369332"/>
          </a:xfrm>
          <a:prstGeom prst="rect">
            <a:avLst/>
          </a:prstGeom>
          <a:noFill/>
        </p:spPr>
        <p:txBody>
          <a:bodyPr wrap="square">
            <a:spAutoFit/>
          </a:bodyPr>
          <a:lstStyle>
            <a:defPPr>
              <a:defRPr lang="en-US"/>
            </a:defPPr>
            <a:lvl1pPr indent="0">
              <a:buNone/>
              <a:defRPr>
                <a:solidFill>
                  <a:schemeClr val="tx1">
                    <a:lumMod val="65000"/>
                    <a:lumOff val="35000"/>
                  </a:schemeClr>
                </a:solidFill>
              </a:defRPr>
            </a:lvl1pPr>
          </a:lstStyle>
          <a:p>
            <a:pPr algn="r"/>
            <a:r>
              <a:rPr lang="en-US" dirty="0"/>
              <a:t>MHS: Making Healthcare Safer; PSPs: patient safety practices</a:t>
            </a:r>
          </a:p>
        </p:txBody>
      </p:sp>
    </p:spTree>
    <p:extLst>
      <p:ext uri="{BB962C8B-B14F-4D97-AF65-F5344CB8AC3E}">
        <p14:creationId xmlns:p14="http://schemas.microsoft.com/office/powerpoint/2010/main" val="38017466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82E6-FCBD-4480-AE78-2490E4D00F1F}"/>
              </a:ext>
            </a:extLst>
          </p:cNvPr>
          <p:cNvSpPr>
            <a:spLocks noGrp="1"/>
          </p:cNvSpPr>
          <p:nvPr>
            <p:ph type="title"/>
          </p:nvPr>
        </p:nvSpPr>
        <p:spPr/>
        <p:txBody>
          <a:bodyPr>
            <a:normAutofit fontScale="90000"/>
          </a:bodyPr>
          <a:lstStyle/>
          <a:p>
            <a:r>
              <a:rPr lang="en-US" dirty="0"/>
              <a:t>MHS IV</a:t>
            </a:r>
          </a:p>
        </p:txBody>
      </p:sp>
      <p:sp>
        <p:nvSpPr>
          <p:cNvPr id="3" name="Content Placeholder 2">
            <a:extLst>
              <a:ext uri="{FF2B5EF4-FFF2-40B4-BE49-F238E27FC236}">
                <a16:creationId xmlns:a16="http://schemas.microsoft.com/office/drawing/2014/main" id="{74F16EE6-9627-4A83-B8A9-7A98795B2A80}"/>
              </a:ext>
            </a:extLst>
          </p:cNvPr>
          <p:cNvSpPr>
            <a:spLocks noGrp="1"/>
          </p:cNvSpPr>
          <p:nvPr>
            <p:ph sz="half" idx="1"/>
          </p:nvPr>
        </p:nvSpPr>
        <p:spPr>
          <a:xfrm>
            <a:off x="609600" y="2819400"/>
            <a:ext cx="10972800" cy="3733800"/>
          </a:xfrm>
        </p:spPr>
        <p:txBody>
          <a:bodyPr>
            <a:normAutofit/>
          </a:bodyPr>
          <a:lstStyle/>
          <a:p>
            <a:pPr marL="0" indent="0" algn="ctr">
              <a:spcBef>
                <a:spcPts val="1200"/>
              </a:spcBef>
              <a:buNone/>
            </a:pPr>
            <a:r>
              <a:rPr lang="en-US" dirty="0"/>
              <a:t>Purpose: provide health systems and patient safety leaders with the most current evidence on existing and emerging PSPs</a:t>
            </a:r>
          </a:p>
          <a:p>
            <a:pPr>
              <a:spcBef>
                <a:spcPts val="1200"/>
              </a:spcBef>
            </a:pPr>
            <a:endParaRPr lang="en-US" dirty="0"/>
          </a:p>
        </p:txBody>
      </p:sp>
      <p:sp>
        <p:nvSpPr>
          <p:cNvPr id="5" name="Slide Number Placeholder 4">
            <a:extLst>
              <a:ext uri="{FF2B5EF4-FFF2-40B4-BE49-F238E27FC236}">
                <a16:creationId xmlns:a16="http://schemas.microsoft.com/office/drawing/2014/main" id="{680FFBF9-5BA1-4E48-A122-7523B2B33FC1}"/>
              </a:ext>
            </a:extLst>
          </p:cNvPr>
          <p:cNvSpPr>
            <a:spLocks noGrp="1"/>
          </p:cNvSpPr>
          <p:nvPr>
            <p:ph type="sldNum" sz="quarter" idx="10"/>
          </p:nvPr>
        </p:nvSpPr>
        <p:spPr/>
        <p:txBody>
          <a:bodyPr/>
          <a:lstStyle/>
          <a:p>
            <a:fld id="{85F5B7A5-34A7-4AB0-A34F-A4DF2002FA98}" type="slidenum">
              <a:rPr lang="en-US" smtClean="0"/>
              <a:t>11</a:t>
            </a:fld>
            <a:endParaRPr lang="en-US" dirty="0"/>
          </a:p>
        </p:txBody>
      </p:sp>
    </p:spTree>
    <p:extLst>
      <p:ext uri="{BB962C8B-B14F-4D97-AF65-F5344CB8AC3E}">
        <p14:creationId xmlns:p14="http://schemas.microsoft.com/office/powerpoint/2010/main" val="2728049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669EE-3CA6-F76B-CB72-092FBDA4E71A}"/>
              </a:ext>
            </a:extLst>
          </p:cNvPr>
          <p:cNvSpPr>
            <a:spLocks noGrp="1"/>
          </p:cNvSpPr>
          <p:nvPr>
            <p:ph type="title"/>
          </p:nvPr>
        </p:nvSpPr>
        <p:spPr/>
        <p:txBody>
          <a:bodyPr>
            <a:normAutofit fontScale="90000"/>
          </a:bodyPr>
          <a:lstStyle/>
          <a:p>
            <a:r>
              <a:rPr lang="en-US" dirty="0"/>
              <a:t>MHS IV Team</a:t>
            </a:r>
          </a:p>
        </p:txBody>
      </p:sp>
      <p:sp>
        <p:nvSpPr>
          <p:cNvPr id="4" name="Slide Number Placeholder 3">
            <a:extLst>
              <a:ext uri="{FF2B5EF4-FFF2-40B4-BE49-F238E27FC236}">
                <a16:creationId xmlns:a16="http://schemas.microsoft.com/office/drawing/2014/main" id="{66141183-523F-D223-B5BF-B9E6C2E5DF6B}"/>
              </a:ext>
            </a:extLst>
          </p:cNvPr>
          <p:cNvSpPr>
            <a:spLocks noGrp="1"/>
          </p:cNvSpPr>
          <p:nvPr>
            <p:ph type="sldNum" sz="quarter" idx="10"/>
          </p:nvPr>
        </p:nvSpPr>
        <p:spPr/>
        <p:txBody>
          <a:bodyPr/>
          <a:lstStyle/>
          <a:p>
            <a:fld id="{85F5B7A5-34A7-4AB0-A34F-A4DF2002FA98}" type="slidenum">
              <a:rPr lang="en-US" smtClean="0"/>
              <a:t>12</a:t>
            </a:fld>
            <a:endParaRPr lang="en-US" dirty="0"/>
          </a:p>
        </p:txBody>
      </p:sp>
      <p:sp>
        <p:nvSpPr>
          <p:cNvPr id="5" name="Content Placeholder 2">
            <a:extLst>
              <a:ext uri="{FF2B5EF4-FFF2-40B4-BE49-F238E27FC236}">
                <a16:creationId xmlns:a16="http://schemas.microsoft.com/office/drawing/2014/main" id="{A8D2F27A-B326-1F1C-ADE0-2034079B5A69}"/>
              </a:ext>
            </a:extLst>
          </p:cNvPr>
          <p:cNvSpPr txBox="1">
            <a:spLocks/>
          </p:cNvSpPr>
          <p:nvPr/>
        </p:nvSpPr>
        <p:spPr>
          <a:xfrm>
            <a:off x="572428" y="1430085"/>
            <a:ext cx="3748098" cy="38570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buFont typeface="Arial" panose="020B0604020202020204" pitchFamily="34" charset="0"/>
              <a:buNone/>
            </a:pPr>
            <a:r>
              <a:rPr lang="en-US" sz="2000" b="1" i="1" dirty="0">
                <a:solidFill>
                  <a:prstClr val="black"/>
                </a:solidFill>
                <a:latin typeface="Calibri" panose="020F0502020204030204"/>
              </a:rPr>
              <a:t>    JHU</a:t>
            </a:r>
          </a:p>
          <a:p>
            <a:pPr>
              <a:lnSpc>
                <a:spcPct val="100000"/>
              </a:lnSpc>
              <a:spcBef>
                <a:spcPts val="0"/>
              </a:spcBef>
            </a:pPr>
            <a:r>
              <a:rPr lang="en-US" sz="2000" dirty="0">
                <a:solidFill>
                  <a:prstClr val="black"/>
                </a:solidFill>
                <a:latin typeface="Calibri" panose="020F0502020204030204"/>
              </a:rPr>
              <a:t>Eric Bass </a:t>
            </a:r>
            <a:r>
              <a:rPr lang="en-US" sz="2000" b="1" dirty="0">
                <a:solidFill>
                  <a:prstClr val="black"/>
                </a:solidFill>
                <a:latin typeface="Calibri" panose="020F0502020204030204"/>
              </a:rPr>
              <a:t>[Lead]</a:t>
            </a:r>
          </a:p>
          <a:p>
            <a:pPr>
              <a:lnSpc>
                <a:spcPct val="100000"/>
              </a:lnSpc>
              <a:spcBef>
                <a:spcPts val="0"/>
              </a:spcBef>
            </a:pPr>
            <a:r>
              <a:rPr lang="en-US" sz="2000" dirty="0">
                <a:solidFill>
                  <a:prstClr val="black"/>
                </a:solidFill>
                <a:latin typeface="Calibri" panose="020F0502020204030204"/>
              </a:rPr>
              <a:t>Michael Rosen</a:t>
            </a:r>
          </a:p>
          <a:p>
            <a:pPr>
              <a:lnSpc>
                <a:spcPct val="100000"/>
              </a:lnSpc>
              <a:spcBef>
                <a:spcPts val="0"/>
              </a:spcBef>
            </a:pPr>
            <a:r>
              <a:rPr lang="en-US" sz="2000" dirty="0">
                <a:solidFill>
                  <a:prstClr val="black"/>
                </a:solidFill>
                <a:latin typeface="Calibri" panose="020F0502020204030204"/>
              </a:rPr>
              <a:t>Sydney Dy</a:t>
            </a:r>
          </a:p>
          <a:p>
            <a:pPr>
              <a:lnSpc>
                <a:spcPct val="100000"/>
              </a:lnSpc>
              <a:spcBef>
                <a:spcPts val="0"/>
              </a:spcBef>
            </a:pPr>
            <a:r>
              <a:rPr lang="en-US" sz="2000" dirty="0">
                <a:solidFill>
                  <a:prstClr val="black"/>
                </a:solidFill>
                <a:latin typeface="Calibri" panose="020F0502020204030204"/>
              </a:rPr>
              <a:t>Julie Waldfogel</a:t>
            </a:r>
          </a:p>
          <a:p>
            <a:pPr>
              <a:lnSpc>
                <a:spcPct val="100000"/>
              </a:lnSpc>
              <a:spcBef>
                <a:spcPts val="0"/>
              </a:spcBef>
            </a:pPr>
            <a:r>
              <a:rPr lang="en-US" sz="2000" dirty="0">
                <a:solidFill>
                  <a:prstClr val="black"/>
                </a:solidFill>
                <a:latin typeface="Calibri" panose="020F0502020204030204"/>
              </a:rPr>
              <a:t>Bradford Winters</a:t>
            </a:r>
          </a:p>
          <a:p>
            <a:pPr>
              <a:lnSpc>
                <a:spcPct val="100000"/>
              </a:lnSpc>
              <a:spcBef>
                <a:spcPts val="0"/>
              </a:spcBef>
            </a:pPr>
            <a:r>
              <a:rPr lang="en-US" sz="2000" dirty="0">
                <a:solidFill>
                  <a:prstClr val="black"/>
                </a:solidFill>
                <a:latin typeface="Calibri" panose="020F0502020204030204"/>
              </a:rPr>
              <a:t>Jodi Segal</a:t>
            </a:r>
          </a:p>
          <a:p>
            <a:pPr>
              <a:lnSpc>
                <a:spcPct val="100000"/>
              </a:lnSpc>
              <a:spcBef>
                <a:spcPts val="0"/>
              </a:spcBef>
            </a:pPr>
            <a:r>
              <a:rPr lang="en-US" sz="2000" dirty="0">
                <a:solidFill>
                  <a:prstClr val="black"/>
                </a:solidFill>
                <a:latin typeface="Calibri" panose="020F0502020204030204"/>
              </a:rPr>
              <a:t>Jerald Cherian</a:t>
            </a:r>
          </a:p>
          <a:p>
            <a:pPr>
              <a:lnSpc>
                <a:spcPct val="100000"/>
              </a:lnSpc>
              <a:spcBef>
                <a:spcPts val="0"/>
              </a:spcBef>
            </a:pPr>
            <a:r>
              <a:rPr lang="en-US" sz="2000" dirty="0">
                <a:solidFill>
                  <a:prstClr val="black"/>
                </a:solidFill>
                <a:latin typeface="Calibri" panose="020F0502020204030204"/>
              </a:rPr>
              <a:t>Vadim Dukhanin</a:t>
            </a:r>
          </a:p>
          <a:p>
            <a:pPr>
              <a:lnSpc>
                <a:spcPct val="100000"/>
              </a:lnSpc>
              <a:spcBef>
                <a:spcPts val="0"/>
              </a:spcBef>
            </a:pPr>
            <a:r>
              <a:rPr lang="en-US" sz="2000" dirty="0">
                <a:solidFill>
                  <a:prstClr val="black"/>
                </a:solidFill>
                <a:latin typeface="Calibri" panose="020F0502020204030204"/>
              </a:rPr>
              <a:t>Molly P. Kilcullen</a:t>
            </a:r>
          </a:p>
          <a:p>
            <a:pPr>
              <a:lnSpc>
                <a:spcPct val="100000"/>
              </a:lnSpc>
              <a:spcBef>
                <a:spcPts val="0"/>
              </a:spcBef>
            </a:pPr>
            <a:r>
              <a:rPr lang="en-US" sz="2000" dirty="0">
                <a:solidFill>
                  <a:prstClr val="black"/>
                </a:solidFill>
                <a:latin typeface="Calibri" panose="020F0502020204030204"/>
              </a:rPr>
              <a:t>Ritu Sharma</a:t>
            </a:r>
          </a:p>
          <a:p>
            <a:pPr>
              <a:lnSpc>
                <a:spcPct val="100000"/>
              </a:lnSpc>
              <a:spcBef>
                <a:spcPts val="0"/>
              </a:spcBef>
            </a:pPr>
            <a:r>
              <a:rPr lang="en-US" sz="2000" dirty="0">
                <a:solidFill>
                  <a:prstClr val="black"/>
                </a:solidFill>
                <a:latin typeface="Calibri" panose="020F0502020204030204"/>
              </a:rPr>
              <a:t>Allen Zhang</a:t>
            </a:r>
          </a:p>
          <a:p>
            <a:pPr>
              <a:lnSpc>
                <a:spcPct val="100000"/>
              </a:lnSpc>
              <a:spcBef>
                <a:spcPts val="0"/>
              </a:spcBef>
            </a:pPr>
            <a:r>
              <a:rPr lang="en-US" sz="2000" dirty="0">
                <a:solidFill>
                  <a:prstClr val="black"/>
                </a:solidFill>
                <a:latin typeface="Calibri" panose="020F0502020204030204"/>
              </a:rPr>
              <a:t>Montrell Vass</a:t>
            </a:r>
          </a:p>
          <a:p>
            <a:pPr>
              <a:lnSpc>
                <a:spcPct val="100000"/>
              </a:lnSpc>
              <a:spcBef>
                <a:spcPts val="0"/>
              </a:spcBef>
            </a:pPr>
            <a:r>
              <a:rPr lang="en-US" sz="2000" dirty="0">
                <a:solidFill>
                  <a:prstClr val="black"/>
                </a:solidFill>
                <a:latin typeface="Calibri" panose="020F0502020204030204"/>
              </a:rPr>
              <a:t>Christopher Xiao</a:t>
            </a:r>
          </a:p>
          <a:p>
            <a:pPr>
              <a:lnSpc>
                <a:spcPct val="100000"/>
              </a:lnSpc>
              <a:spcBef>
                <a:spcPts val="0"/>
              </a:spcBef>
            </a:pPr>
            <a:endParaRPr lang="en-US" sz="2000" b="1" dirty="0">
              <a:solidFill>
                <a:prstClr val="black"/>
              </a:solidFill>
              <a:latin typeface="Helvetica"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2000" dirty="0">
              <a:solidFill>
                <a:prstClr val="black"/>
              </a:solidFill>
              <a:latin typeface="Times New Roman" panose="02020603050405020304" pitchFamily="18" charset="0"/>
              <a:ea typeface="Times New Roman" panose="02020603050405020304" pitchFamily="18" charset="0"/>
            </a:endParaRPr>
          </a:p>
          <a:p>
            <a:pPr marL="0" indent="0">
              <a:buFont typeface="Arial" panose="020B0604020202020204" pitchFamily="34" charset="0"/>
              <a:buNone/>
            </a:pPr>
            <a:endParaRPr lang="en-US" sz="2000" dirty="0">
              <a:solidFill>
                <a:prstClr val="black"/>
              </a:solidFill>
              <a:latin typeface="Times New Roman" panose="02020603050405020304" pitchFamily="18" charset="0"/>
              <a:ea typeface="Times New Roman" panose="02020603050405020304" pitchFamily="18" charset="0"/>
            </a:endParaRPr>
          </a:p>
          <a:p>
            <a:pPr marL="0" indent="0">
              <a:buFont typeface="Arial" panose="020B0604020202020204" pitchFamily="34" charset="0"/>
              <a:buNone/>
            </a:pPr>
            <a:endParaRPr lang="en-US" sz="2000" dirty="0">
              <a:solidFill>
                <a:prstClr val="black"/>
              </a:solidFill>
              <a:latin typeface="Times New Roman" panose="02020603050405020304" pitchFamily="18" charset="0"/>
              <a:ea typeface="Times New Roman" panose="02020603050405020304" pitchFamily="18" charset="0"/>
            </a:endParaRPr>
          </a:p>
          <a:p>
            <a:pPr marL="0" indent="0">
              <a:buFont typeface="Arial" panose="020B0604020202020204" pitchFamily="34" charset="0"/>
              <a:buNone/>
            </a:pPr>
            <a:endParaRPr lang="en-US" sz="2000" b="1" u="sng" dirty="0">
              <a:solidFill>
                <a:prstClr val="black"/>
              </a:solidFill>
              <a:latin typeface="Calibri" panose="020F0502020204030204"/>
            </a:endParaRPr>
          </a:p>
          <a:p>
            <a:pPr marL="0" indent="0">
              <a:buFont typeface="Arial" panose="020B0604020202020204" pitchFamily="34" charset="0"/>
              <a:buNone/>
            </a:pPr>
            <a:endParaRPr lang="en-US" sz="2000" b="1" dirty="0">
              <a:solidFill>
                <a:prstClr val="black"/>
              </a:solidFill>
              <a:latin typeface="Calibri" panose="020F0502020204030204"/>
            </a:endParaRPr>
          </a:p>
          <a:p>
            <a:pPr marL="0" indent="0">
              <a:buFont typeface="Arial" panose="020B0604020202020204" pitchFamily="34" charset="0"/>
              <a:buNone/>
            </a:pPr>
            <a:endParaRPr lang="en-US" sz="2000" b="1" dirty="0">
              <a:solidFill>
                <a:prstClr val="black"/>
              </a:solidFill>
              <a:latin typeface="Calibri" panose="020F0502020204030204"/>
            </a:endParaRPr>
          </a:p>
        </p:txBody>
      </p:sp>
      <p:sp>
        <p:nvSpPr>
          <p:cNvPr id="6" name="TextBox 5">
            <a:extLst>
              <a:ext uri="{FF2B5EF4-FFF2-40B4-BE49-F238E27FC236}">
                <a16:creationId xmlns:a16="http://schemas.microsoft.com/office/drawing/2014/main" id="{71630192-CE69-3D4D-D503-3BAD724DB5D1}"/>
              </a:ext>
            </a:extLst>
          </p:cNvPr>
          <p:cNvSpPr txBox="1"/>
          <p:nvPr/>
        </p:nvSpPr>
        <p:spPr>
          <a:xfrm>
            <a:off x="4296713" y="1430085"/>
            <a:ext cx="3912290" cy="4739759"/>
          </a:xfrm>
          <a:prstGeom prst="rect">
            <a:avLst/>
          </a:prstGeom>
          <a:noFill/>
        </p:spPr>
        <p:txBody>
          <a:bodyPr wrap="square">
            <a:spAutoFit/>
          </a:bodyPr>
          <a:lstStyle/>
          <a:p>
            <a:pPr defTabSz="457200">
              <a:spcAft>
                <a:spcPts val="600"/>
              </a:spcAft>
            </a:pPr>
            <a:r>
              <a:rPr lang="en-US" sz="2000" b="1" i="1" dirty="0">
                <a:solidFill>
                  <a:prstClr val="black"/>
                </a:solidFill>
                <a:latin typeface="Calibri" panose="020F0502020204030204"/>
                <a:ea typeface="Calibri" panose="020F0502020204030204" pitchFamily="34" charset="0"/>
              </a:rPr>
              <a:t>     </a:t>
            </a:r>
            <a:r>
              <a:rPr lang="en-US" sz="2000" b="1" i="1" dirty="0" err="1">
                <a:solidFill>
                  <a:prstClr val="black"/>
                </a:solidFill>
                <a:latin typeface="Calibri" panose="020F0502020204030204"/>
                <a:ea typeface="Calibri" panose="020F0502020204030204" pitchFamily="34" charset="0"/>
              </a:rPr>
              <a:t>ECRI</a:t>
            </a:r>
            <a:r>
              <a:rPr lang="en-US" sz="2000" b="1" i="1" dirty="0">
                <a:solidFill>
                  <a:prstClr val="black"/>
                </a:solidFill>
                <a:latin typeface="Calibri" panose="020F0502020204030204"/>
                <a:ea typeface="Calibri" panose="020F0502020204030204" pitchFamily="34" charset="0"/>
              </a:rPr>
              <a:t>-Penn</a:t>
            </a:r>
          </a:p>
          <a:p>
            <a:pPr marL="285750" indent="-285750" defTabSz="457200">
              <a:buFont typeface="Arial" panose="020B0604020202020204" pitchFamily="34" charset="0"/>
              <a:buChar char="•"/>
            </a:pPr>
            <a:r>
              <a:rPr lang="en-US" sz="2000" dirty="0">
                <a:solidFill>
                  <a:prstClr val="black"/>
                </a:solidFill>
                <a:latin typeface="Calibri" panose="020F0502020204030204"/>
                <a:ea typeface="Calibri" panose="020F0502020204030204" pitchFamily="34" charset="0"/>
              </a:rPr>
              <a:t>Jonathan Treadwell </a:t>
            </a:r>
            <a:r>
              <a:rPr lang="en-US" sz="2000" b="1" dirty="0">
                <a:solidFill>
                  <a:prstClr val="black"/>
                </a:solidFill>
                <a:latin typeface="Calibri" panose="020F0502020204030204"/>
                <a:ea typeface="Calibri" panose="020F0502020204030204" pitchFamily="34" charset="0"/>
              </a:rPr>
              <a:t>[Lead]</a:t>
            </a:r>
          </a:p>
          <a:p>
            <a:pPr marL="285750" indent="-285750" defTabSz="457200">
              <a:buFont typeface="Arial" panose="020B0604020202020204" pitchFamily="34" charset="0"/>
              <a:buChar char="•"/>
            </a:pPr>
            <a:r>
              <a:rPr lang="en-US" sz="2000" dirty="0">
                <a:solidFill>
                  <a:prstClr val="black"/>
                </a:solidFill>
                <a:latin typeface="Calibri" panose="020F0502020204030204"/>
                <a:ea typeface="Calibri" panose="020F0502020204030204" pitchFamily="34" charset="0"/>
              </a:rPr>
              <a:t>Nikhil Mull</a:t>
            </a:r>
          </a:p>
          <a:p>
            <a:pPr marL="285750" indent="-285750" defTabSz="457200">
              <a:buFont typeface="Arial" panose="020B0604020202020204" pitchFamily="34" charset="0"/>
              <a:buChar char="•"/>
            </a:pPr>
            <a:r>
              <a:rPr lang="en-US" sz="2000" dirty="0">
                <a:solidFill>
                  <a:prstClr val="black"/>
                </a:solidFill>
                <a:latin typeface="Calibri" panose="020F0502020204030204"/>
              </a:rPr>
              <a:t>Brian F. Leas</a:t>
            </a:r>
          </a:p>
          <a:p>
            <a:pPr marL="285750" indent="-285750" defTabSz="457200">
              <a:buFont typeface="Arial" panose="020B0604020202020204" pitchFamily="34" charset="0"/>
              <a:buChar char="•"/>
            </a:pPr>
            <a:r>
              <a:rPr lang="en-US" sz="2000" dirty="0">
                <a:solidFill>
                  <a:prstClr val="black"/>
                </a:solidFill>
                <a:latin typeface="Calibri" panose="020F0502020204030204"/>
              </a:rPr>
              <a:t>Julie Fricke </a:t>
            </a:r>
          </a:p>
          <a:p>
            <a:pPr marL="285750" indent="-285750" defTabSz="457200">
              <a:buFont typeface="Arial" panose="020B0604020202020204" pitchFamily="34" charset="0"/>
              <a:buChar char="•"/>
            </a:pPr>
            <a:r>
              <a:rPr lang="en-US" sz="2000" dirty="0">
                <a:solidFill>
                  <a:prstClr val="black"/>
                </a:solidFill>
                <a:latin typeface="Calibri" panose="020F0502020204030204"/>
              </a:rPr>
              <a:t>Jesse Wagner</a:t>
            </a:r>
          </a:p>
          <a:p>
            <a:pPr marL="285750" indent="-285750" defTabSz="457200">
              <a:buFont typeface="Arial" panose="020B0604020202020204" pitchFamily="34" charset="0"/>
              <a:buChar char="•"/>
            </a:pPr>
            <a:r>
              <a:rPr lang="en-US" sz="2000" dirty="0">
                <a:solidFill>
                  <a:prstClr val="black"/>
                </a:solidFill>
                <a:latin typeface="Calibri" panose="020F0502020204030204"/>
              </a:rPr>
              <a:t>James Reston</a:t>
            </a:r>
          </a:p>
          <a:p>
            <a:pPr marL="285750" indent="-285750" defTabSz="457200">
              <a:buFont typeface="Arial" panose="020B0604020202020204" pitchFamily="34" charset="0"/>
              <a:buChar char="•"/>
            </a:pPr>
            <a:r>
              <a:rPr lang="en-US" sz="2000" dirty="0">
                <a:solidFill>
                  <a:prstClr val="black"/>
                </a:solidFill>
                <a:latin typeface="Calibri" panose="020F0502020204030204"/>
              </a:rPr>
              <a:t>Christopher Jepson</a:t>
            </a:r>
          </a:p>
          <a:p>
            <a:pPr marL="285750" indent="-285750" defTabSz="457200">
              <a:buFont typeface="Arial" panose="020B0604020202020204" pitchFamily="34" charset="0"/>
              <a:buChar char="•"/>
            </a:pPr>
            <a:r>
              <a:rPr lang="en-US" sz="2000" dirty="0">
                <a:solidFill>
                  <a:prstClr val="black"/>
                </a:solidFill>
                <a:latin typeface="Calibri" panose="020F0502020204030204"/>
              </a:rPr>
              <a:t>Ilya </a:t>
            </a:r>
            <a:r>
              <a:rPr lang="en-US" sz="2000" dirty="0" err="1">
                <a:solidFill>
                  <a:prstClr val="black"/>
                </a:solidFill>
                <a:latin typeface="Calibri" panose="020F0502020204030204"/>
              </a:rPr>
              <a:t>Ivlev</a:t>
            </a:r>
            <a:endParaRPr lang="en-US" sz="2000" dirty="0">
              <a:solidFill>
                <a:prstClr val="black"/>
              </a:solidFill>
              <a:latin typeface="Calibri" panose="020F0502020204030204"/>
            </a:endParaRPr>
          </a:p>
          <a:p>
            <a:pPr marL="285750" indent="-285750" defTabSz="457200">
              <a:buFont typeface="Arial" panose="020B0604020202020204" pitchFamily="34" charset="0"/>
              <a:buChar char="•"/>
            </a:pPr>
            <a:r>
              <a:rPr lang="sv-SE" sz="2000" dirty="0">
                <a:solidFill>
                  <a:prstClr val="black"/>
                </a:solidFill>
                <a:latin typeface="Calibri" panose="020F0502020204030204"/>
              </a:rPr>
              <a:t>Hanan Aboumatar</a:t>
            </a:r>
            <a:endParaRPr lang="en-US" sz="2000" dirty="0">
              <a:solidFill>
                <a:prstClr val="black"/>
              </a:solidFill>
              <a:latin typeface="Calibri" panose="020F0502020204030204"/>
            </a:endParaRPr>
          </a:p>
          <a:p>
            <a:pPr marL="285750" indent="-285750" defTabSz="457200">
              <a:buFont typeface="Arial" panose="020B0604020202020204" pitchFamily="34" charset="0"/>
              <a:buChar char="•"/>
            </a:pPr>
            <a:r>
              <a:rPr lang="pt-BR" sz="2000" dirty="0">
                <a:solidFill>
                  <a:prstClr val="black"/>
                </a:solidFill>
                <a:latin typeface="Calibri" panose="020F0502020204030204"/>
              </a:rPr>
              <a:t>David A. Pegues</a:t>
            </a:r>
          </a:p>
          <a:p>
            <a:pPr marL="285750" indent="-285750" defTabSz="457200">
              <a:buFont typeface="Arial" panose="020B0604020202020204" pitchFamily="34" charset="0"/>
              <a:buChar char="•"/>
            </a:pPr>
            <a:r>
              <a:rPr lang="en-US" sz="2000" dirty="0">
                <a:solidFill>
                  <a:prstClr val="black"/>
                </a:solidFill>
                <a:latin typeface="Calibri" panose="020F0502020204030204"/>
              </a:rPr>
              <a:t>Shazia Mehmood Siddique </a:t>
            </a:r>
          </a:p>
          <a:p>
            <a:pPr marL="285750" indent="-285750" defTabSz="457200">
              <a:buFont typeface="Arial" panose="020B0604020202020204" pitchFamily="34" charset="0"/>
              <a:buChar char="•"/>
            </a:pPr>
            <a:r>
              <a:rPr lang="en-US" sz="2000" dirty="0">
                <a:solidFill>
                  <a:prstClr val="black"/>
                </a:solidFill>
                <a:latin typeface="Calibri" panose="020F0502020204030204"/>
              </a:rPr>
              <a:t>Jaya </a:t>
            </a:r>
            <a:r>
              <a:rPr lang="en-US" sz="2000" dirty="0" err="1">
                <a:solidFill>
                  <a:prstClr val="black"/>
                </a:solidFill>
                <a:latin typeface="Calibri" panose="020F0502020204030204"/>
              </a:rPr>
              <a:t>Aysola</a:t>
            </a:r>
            <a:endParaRPr lang="en-US" sz="2000" dirty="0">
              <a:solidFill>
                <a:prstClr val="black"/>
              </a:solidFill>
              <a:latin typeface="Calibri" panose="020F0502020204030204"/>
            </a:endParaRPr>
          </a:p>
          <a:p>
            <a:pPr marL="285750" indent="-285750" defTabSz="457200">
              <a:buFont typeface="Arial" panose="020B0604020202020204" pitchFamily="34" charset="0"/>
              <a:buChar char="•"/>
            </a:pPr>
            <a:r>
              <a:rPr lang="en-US" sz="2000" dirty="0">
                <a:solidFill>
                  <a:prstClr val="black"/>
                </a:solidFill>
                <a:latin typeface="Calibri" panose="020F0502020204030204"/>
              </a:rPr>
              <a:t>Margot E. Cohen</a:t>
            </a:r>
          </a:p>
          <a:p>
            <a:pPr marL="285750" indent="-285750" defTabSz="457200">
              <a:buFont typeface="Arial" panose="020B0604020202020204" pitchFamily="34" charset="0"/>
              <a:buChar char="•"/>
            </a:pPr>
            <a:endParaRPr lang="en-US" sz="1700" dirty="0">
              <a:solidFill>
                <a:prstClr val="black"/>
              </a:solidFill>
              <a:latin typeface="Calibri" panose="020F0502020204030204"/>
            </a:endParaRPr>
          </a:p>
        </p:txBody>
      </p:sp>
      <p:sp>
        <p:nvSpPr>
          <p:cNvPr id="7" name="Content Placeholder 2">
            <a:extLst>
              <a:ext uri="{FF2B5EF4-FFF2-40B4-BE49-F238E27FC236}">
                <a16:creationId xmlns:a16="http://schemas.microsoft.com/office/drawing/2014/main" id="{56303089-7430-6CB2-01B8-C7740E6F6130}"/>
              </a:ext>
            </a:extLst>
          </p:cNvPr>
          <p:cNvSpPr txBox="1">
            <a:spLocks/>
          </p:cNvSpPr>
          <p:nvPr/>
        </p:nvSpPr>
        <p:spPr>
          <a:xfrm>
            <a:off x="8564350" y="1373668"/>
            <a:ext cx="3627650" cy="391250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60000"/>
              </a:lnSpc>
              <a:buFont typeface="Arial" panose="020B0604020202020204" pitchFamily="34" charset="0"/>
              <a:buNone/>
            </a:pPr>
            <a:r>
              <a:rPr lang="en-US" sz="2000" b="1" i="1" dirty="0">
                <a:solidFill>
                  <a:prstClr val="black"/>
                </a:solidFill>
                <a:latin typeface="Calibri" panose="020F0502020204030204"/>
              </a:rPr>
              <a:t>    RAND</a:t>
            </a:r>
          </a:p>
          <a:p>
            <a:pPr>
              <a:lnSpc>
                <a:spcPct val="100000"/>
              </a:lnSpc>
              <a:spcBef>
                <a:spcPts val="0"/>
              </a:spcBef>
            </a:pPr>
            <a:r>
              <a:rPr lang="en-US" sz="2000" dirty="0">
                <a:solidFill>
                  <a:prstClr val="black"/>
                </a:solidFill>
                <a:latin typeface="Calibri" panose="020F0502020204030204"/>
              </a:rPr>
              <a:t>Paul Shekelle</a:t>
            </a:r>
            <a:r>
              <a:rPr lang="en-US" sz="2400" dirty="0">
                <a:solidFill>
                  <a:prstClr val="black"/>
                </a:solidFill>
                <a:latin typeface="Calibri" panose="020F0502020204030204"/>
                <a:cs typeface="Times New Roman" panose="02020603050405020304" pitchFamily="18" charset="0"/>
              </a:rPr>
              <a:t> </a:t>
            </a:r>
            <a:r>
              <a:rPr lang="en-US" sz="2000" b="1" dirty="0">
                <a:solidFill>
                  <a:prstClr val="black"/>
                </a:solidFill>
                <a:latin typeface="Calibri" panose="020F0502020204030204"/>
                <a:cs typeface="Times New Roman" panose="02020603050405020304" pitchFamily="18" charset="0"/>
              </a:rPr>
              <a:t>[Lead]</a:t>
            </a:r>
            <a:endParaRPr lang="en-US" sz="2000" b="1" i="1" dirty="0">
              <a:solidFill>
                <a:prstClr val="black"/>
              </a:solidFill>
              <a:latin typeface="Calibri" panose="020F0502020204030204"/>
            </a:endParaRPr>
          </a:p>
          <a:p>
            <a:pPr>
              <a:lnSpc>
                <a:spcPct val="100000"/>
              </a:lnSpc>
              <a:spcBef>
                <a:spcPts val="0"/>
              </a:spcBef>
            </a:pPr>
            <a:r>
              <a:rPr lang="en-US" sz="2000" dirty="0">
                <a:solidFill>
                  <a:prstClr val="black"/>
                </a:solidFill>
                <a:latin typeface="Calibri" panose="020F0502020204030204"/>
              </a:rPr>
              <a:t>Sean T. McCarthy</a:t>
            </a:r>
          </a:p>
          <a:p>
            <a:pPr>
              <a:lnSpc>
                <a:spcPct val="100000"/>
              </a:lnSpc>
              <a:spcBef>
                <a:spcPts val="0"/>
              </a:spcBef>
            </a:pPr>
            <a:r>
              <a:rPr lang="en-US" sz="2000" dirty="0" err="1">
                <a:solidFill>
                  <a:prstClr val="black"/>
                </a:solidFill>
                <a:latin typeface="Calibri" panose="020F0502020204030204"/>
              </a:rPr>
              <a:t>Ania</a:t>
            </a:r>
            <a:r>
              <a:rPr lang="en-US" sz="2000" dirty="0">
                <a:solidFill>
                  <a:prstClr val="black"/>
                </a:solidFill>
                <a:latin typeface="Calibri" panose="020F0502020204030204"/>
              </a:rPr>
              <a:t> </a:t>
            </a:r>
            <a:r>
              <a:rPr lang="en-US" sz="2000" dirty="0" err="1">
                <a:solidFill>
                  <a:prstClr val="black"/>
                </a:solidFill>
                <a:latin typeface="Calibri" panose="020F0502020204030204"/>
              </a:rPr>
              <a:t>Syrowatka</a:t>
            </a:r>
            <a:endParaRPr lang="en-US" sz="2000" dirty="0">
              <a:solidFill>
                <a:prstClr val="black"/>
              </a:solidFill>
              <a:latin typeface="Calibri" panose="020F0502020204030204"/>
            </a:endParaRPr>
          </a:p>
          <a:p>
            <a:pPr>
              <a:lnSpc>
                <a:spcPct val="100000"/>
              </a:lnSpc>
              <a:spcBef>
                <a:spcPts val="0"/>
              </a:spcBef>
            </a:pPr>
            <a:r>
              <a:rPr lang="en-US" sz="2000" dirty="0">
                <a:solidFill>
                  <a:prstClr val="black"/>
                </a:solidFill>
                <a:latin typeface="Calibri" panose="020F0502020204030204"/>
              </a:rPr>
              <a:t>Amy M. Linsky</a:t>
            </a:r>
          </a:p>
          <a:p>
            <a:pPr>
              <a:lnSpc>
                <a:spcPct val="100000"/>
              </a:lnSpc>
              <a:spcBef>
                <a:spcPts val="0"/>
              </a:spcBef>
            </a:pPr>
            <a:r>
              <a:rPr lang="en-US" sz="2000" dirty="0">
                <a:solidFill>
                  <a:prstClr val="black"/>
                </a:solidFill>
                <a:latin typeface="Calibri" panose="020F0502020204030204"/>
              </a:rPr>
              <a:t>Melinda Maggard-Gibbons</a:t>
            </a:r>
          </a:p>
          <a:p>
            <a:pPr>
              <a:lnSpc>
                <a:spcPct val="100000"/>
              </a:lnSpc>
              <a:spcBef>
                <a:spcPts val="0"/>
              </a:spcBef>
            </a:pPr>
            <a:r>
              <a:rPr lang="en-US" sz="2000" dirty="0">
                <a:solidFill>
                  <a:prstClr val="black"/>
                </a:solidFill>
                <a:latin typeface="Calibri" panose="020F0502020204030204"/>
              </a:rPr>
              <a:t>Mariah </a:t>
            </a:r>
            <a:r>
              <a:rPr lang="en-US" sz="2000" dirty="0" err="1">
                <a:solidFill>
                  <a:prstClr val="black"/>
                </a:solidFill>
                <a:latin typeface="Calibri" panose="020F0502020204030204"/>
              </a:rPr>
              <a:t>Blegen</a:t>
            </a:r>
            <a:endParaRPr lang="en-US" sz="2000" dirty="0">
              <a:solidFill>
                <a:prstClr val="black"/>
              </a:solidFill>
              <a:latin typeface="Calibri" panose="020F0502020204030204"/>
            </a:endParaRPr>
          </a:p>
          <a:p>
            <a:pPr>
              <a:lnSpc>
                <a:spcPct val="100000"/>
              </a:lnSpc>
              <a:spcBef>
                <a:spcPts val="0"/>
              </a:spcBef>
            </a:pPr>
            <a:r>
              <a:rPr lang="en-US" sz="2000" dirty="0">
                <a:solidFill>
                  <a:prstClr val="black"/>
                </a:solidFill>
                <a:latin typeface="Calibri" panose="020F0502020204030204"/>
              </a:rPr>
              <a:t>Haley Tupper</a:t>
            </a:r>
          </a:p>
          <a:p>
            <a:pPr>
              <a:lnSpc>
                <a:spcPct val="100000"/>
              </a:lnSpc>
              <a:spcBef>
                <a:spcPts val="0"/>
              </a:spcBef>
            </a:pPr>
            <a:r>
              <a:rPr lang="en-US" sz="2000" dirty="0">
                <a:solidFill>
                  <a:prstClr val="black"/>
                </a:solidFill>
                <a:latin typeface="Calibri" panose="020F0502020204030204"/>
              </a:rPr>
              <a:t>Mark Girgis</a:t>
            </a:r>
          </a:p>
          <a:p>
            <a:pPr>
              <a:lnSpc>
                <a:spcPct val="100000"/>
              </a:lnSpc>
              <a:spcBef>
                <a:spcPts val="0"/>
              </a:spcBef>
            </a:pPr>
            <a:r>
              <a:rPr lang="en-US" sz="2000" dirty="0">
                <a:solidFill>
                  <a:prstClr val="black"/>
                </a:solidFill>
                <a:latin typeface="Calibri" panose="020F0502020204030204"/>
              </a:rPr>
              <a:t>Alykhan Premji</a:t>
            </a:r>
          </a:p>
          <a:p>
            <a:pPr>
              <a:lnSpc>
                <a:spcPct val="100000"/>
              </a:lnSpc>
              <a:spcBef>
                <a:spcPts val="0"/>
              </a:spcBef>
            </a:pPr>
            <a:r>
              <a:rPr lang="en-US" sz="2000" dirty="0">
                <a:solidFill>
                  <a:prstClr val="black"/>
                </a:solidFill>
                <a:latin typeface="Calibri" panose="020F0502020204030204"/>
              </a:rPr>
              <a:t>Tess Huy</a:t>
            </a:r>
          </a:p>
          <a:p>
            <a:pPr>
              <a:lnSpc>
                <a:spcPct val="100000"/>
              </a:lnSpc>
              <a:spcBef>
                <a:spcPts val="0"/>
              </a:spcBef>
            </a:pPr>
            <a:r>
              <a:rPr lang="en-US" sz="2000" dirty="0">
                <a:solidFill>
                  <a:prstClr val="black"/>
                </a:solidFill>
                <a:latin typeface="Calibri" panose="020F0502020204030204"/>
              </a:rPr>
              <a:t>Aneesa Motala</a:t>
            </a:r>
          </a:p>
          <a:p>
            <a:pPr>
              <a:lnSpc>
                <a:spcPct val="100000"/>
              </a:lnSpc>
              <a:spcBef>
                <a:spcPts val="0"/>
              </a:spcBef>
            </a:pPr>
            <a:r>
              <a:rPr lang="en-US" sz="2000" dirty="0">
                <a:solidFill>
                  <a:prstClr val="black"/>
                </a:solidFill>
                <a:latin typeface="Calibri" panose="020F0502020204030204"/>
              </a:rPr>
              <a:t>Emily Lawson</a:t>
            </a:r>
            <a:endParaRPr lang="en-US" sz="3600" b="1" u="sng" dirty="0">
              <a:solidFill>
                <a:prstClr val="black"/>
              </a:solidFill>
              <a:latin typeface="Calibri" panose="020F0502020204030204"/>
            </a:endParaRPr>
          </a:p>
          <a:p>
            <a:pPr marL="0" indent="0">
              <a:buFont typeface="Arial" panose="020B0604020202020204" pitchFamily="34" charset="0"/>
              <a:buNone/>
            </a:pPr>
            <a:endParaRPr lang="en-US" b="1" dirty="0">
              <a:solidFill>
                <a:prstClr val="black"/>
              </a:solidFill>
              <a:latin typeface="Calibri" panose="020F0502020204030204"/>
            </a:endParaRPr>
          </a:p>
          <a:p>
            <a:pPr marL="0" indent="0">
              <a:buFont typeface="Arial" panose="020B0604020202020204" pitchFamily="34" charset="0"/>
              <a:buNone/>
            </a:pPr>
            <a:endParaRPr lang="en-US" b="1" dirty="0">
              <a:solidFill>
                <a:prstClr val="black"/>
              </a:solidFill>
              <a:latin typeface="Calibri" panose="020F0502020204030204"/>
            </a:endParaRPr>
          </a:p>
        </p:txBody>
      </p:sp>
    </p:spTree>
    <p:extLst>
      <p:ext uri="{BB962C8B-B14F-4D97-AF65-F5344CB8AC3E}">
        <p14:creationId xmlns:p14="http://schemas.microsoft.com/office/powerpoint/2010/main" val="1167271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82E6-FCBD-4480-AE78-2490E4D00F1F}"/>
              </a:ext>
            </a:extLst>
          </p:cNvPr>
          <p:cNvSpPr>
            <a:spLocks noGrp="1"/>
          </p:cNvSpPr>
          <p:nvPr>
            <p:ph type="title"/>
          </p:nvPr>
        </p:nvSpPr>
        <p:spPr/>
        <p:txBody>
          <a:bodyPr>
            <a:normAutofit fontScale="90000"/>
          </a:bodyPr>
          <a:lstStyle/>
          <a:p>
            <a:r>
              <a:rPr lang="en-US" dirty="0"/>
              <a:t>MHS IV: Technical Expert Panel Prioritization</a:t>
            </a:r>
          </a:p>
        </p:txBody>
      </p:sp>
      <p:sp>
        <p:nvSpPr>
          <p:cNvPr id="3" name="Content Placeholder 2">
            <a:extLst>
              <a:ext uri="{FF2B5EF4-FFF2-40B4-BE49-F238E27FC236}">
                <a16:creationId xmlns:a16="http://schemas.microsoft.com/office/drawing/2014/main" id="{74F16EE6-9627-4A83-B8A9-7A98795B2A80}"/>
              </a:ext>
            </a:extLst>
          </p:cNvPr>
          <p:cNvSpPr>
            <a:spLocks noGrp="1"/>
          </p:cNvSpPr>
          <p:nvPr>
            <p:ph sz="half" idx="1"/>
          </p:nvPr>
        </p:nvSpPr>
        <p:spPr>
          <a:xfrm>
            <a:off x="609600" y="1600201"/>
            <a:ext cx="10972800" cy="4952999"/>
          </a:xfrm>
        </p:spPr>
        <p:txBody>
          <a:bodyPr>
            <a:normAutofit fontScale="92500" lnSpcReduction="20000"/>
          </a:bodyPr>
          <a:lstStyle/>
          <a:p>
            <a:pPr>
              <a:spcBef>
                <a:spcPts val="1200"/>
              </a:spcBef>
            </a:pPr>
            <a:r>
              <a:rPr lang="en-US" dirty="0"/>
              <a:t>136 topics identified from past MHS reports and horizon scan and rated on:</a:t>
            </a:r>
          </a:p>
          <a:p>
            <a:pPr lvl="1">
              <a:spcBef>
                <a:spcPts val="1200"/>
              </a:spcBef>
            </a:pPr>
            <a:r>
              <a:rPr lang="en-US" dirty="0"/>
              <a:t>Appropriateness</a:t>
            </a:r>
          </a:p>
          <a:p>
            <a:pPr lvl="1">
              <a:spcBef>
                <a:spcPts val="1200"/>
              </a:spcBef>
            </a:pPr>
            <a:r>
              <a:rPr lang="en-US" dirty="0"/>
              <a:t>Importance</a:t>
            </a:r>
          </a:p>
          <a:p>
            <a:pPr lvl="1">
              <a:spcBef>
                <a:spcPts val="1200"/>
              </a:spcBef>
            </a:pPr>
            <a:r>
              <a:rPr lang="en-US" dirty="0"/>
              <a:t>Duplication</a:t>
            </a:r>
          </a:p>
          <a:p>
            <a:pPr lvl="1">
              <a:spcBef>
                <a:spcPts val="1200"/>
              </a:spcBef>
            </a:pPr>
            <a:r>
              <a:rPr lang="en-US" dirty="0"/>
              <a:t>Impact</a:t>
            </a:r>
          </a:p>
          <a:p>
            <a:pPr lvl="1">
              <a:spcBef>
                <a:spcPts val="1200"/>
              </a:spcBef>
            </a:pPr>
            <a:r>
              <a:rPr lang="en-US" dirty="0"/>
              <a:t>Feasibility</a:t>
            </a:r>
          </a:p>
          <a:p>
            <a:pPr>
              <a:spcBef>
                <a:spcPts val="1200"/>
              </a:spcBef>
            </a:pPr>
            <a:r>
              <a:rPr lang="en-US" dirty="0"/>
              <a:t>TEP included representatives of governmental agencies, healthcare stakeholders, clinical specialists, experts in patient safety issues, and patient/consumer perspective.</a:t>
            </a:r>
          </a:p>
          <a:p>
            <a:pPr>
              <a:spcBef>
                <a:spcPts val="1200"/>
              </a:spcBef>
            </a:pPr>
            <a:r>
              <a:rPr lang="en-US" dirty="0"/>
              <a:t>TEP used a modified Delphi technique to obtain consensus about PSPs meriting highest priority for review</a:t>
            </a:r>
          </a:p>
        </p:txBody>
      </p:sp>
      <p:sp>
        <p:nvSpPr>
          <p:cNvPr id="5" name="Slide Number Placeholder 4">
            <a:extLst>
              <a:ext uri="{FF2B5EF4-FFF2-40B4-BE49-F238E27FC236}">
                <a16:creationId xmlns:a16="http://schemas.microsoft.com/office/drawing/2014/main" id="{680FFBF9-5BA1-4E48-A122-7523B2B33FC1}"/>
              </a:ext>
            </a:extLst>
          </p:cNvPr>
          <p:cNvSpPr>
            <a:spLocks noGrp="1"/>
          </p:cNvSpPr>
          <p:nvPr>
            <p:ph type="sldNum" sz="quarter" idx="10"/>
          </p:nvPr>
        </p:nvSpPr>
        <p:spPr/>
        <p:txBody>
          <a:bodyPr/>
          <a:lstStyle/>
          <a:p>
            <a:fld id="{85F5B7A5-34A7-4AB0-A34F-A4DF2002FA98}" type="slidenum">
              <a:rPr lang="en-US" smtClean="0"/>
              <a:t>13</a:t>
            </a:fld>
            <a:endParaRPr lang="en-US" dirty="0"/>
          </a:p>
        </p:txBody>
      </p:sp>
    </p:spTree>
    <p:extLst>
      <p:ext uri="{BB962C8B-B14F-4D97-AF65-F5344CB8AC3E}">
        <p14:creationId xmlns:p14="http://schemas.microsoft.com/office/powerpoint/2010/main" val="2255797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82E6-FCBD-4480-AE78-2490E4D00F1F}"/>
              </a:ext>
            </a:extLst>
          </p:cNvPr>
          <p:cNvSpPr>
            <a:spLocks noGrp="1"/>
          </p:cNvSpPr>
          <p:nvPr>
            <p:ph type="title"/>
          </p:nvPr>
        </p:nvSpPr>
        <p:spPr/>
        <p:txBody>
          <a:bodyPr>
            <a:normAutofit fontScale="90000"/>
          </a:bodyPr>
          <a:lstStyle/>
          <a:p>
            <a:r>
              <a:rPr lang="en-US" dirty="0"/>
              <a:t>What Do We Want To Know About the PSPs?</a:t>
            </a:r>
          </a:p>
        </p:txBody>
      </p:sp>
      <p:sp>
        <p:nvSpPr>
          <p:cNvPr id="3" name="Content Placeholder 2">
            <a:extLst>
              <a:ext uri="{FF2B5EF4-FFF2-40B4-BE49-F238E27FC236}">
                <a16:creationId xmlns:a16="http://schemas.microsoft.com/office/drawing/2014/main" id="{74F16EE6-9627-4A83-B8A9-7A98795B2A80}"/>
              </a:ext>
            </a:extLst>
          </p:cNvPr>
          <p:cNvSpPr>
            <a:spLocks noGrp="1"/>
          </p:cNvSpPr>
          <p:nvPr>
            <p:ph sz="half" idx="1"/>
          </p:nvPr>
        </p:nvSpPr>
        <p:spPr>
          <a:xfrm>
            <a:off x="609600" y="1600201"/>
            <a:ext cx="10972800" cy="4952999"/>
          </a:xfrm>
        </p:spPr>
        <p:txBody>
          <a:bodyPr>
            <a:normAutofit/>
          </a:bodyPr>
          <a:lstStyle/>
          <a:p>
            <a:pPr>
              <a:spcBef>
                <a:spcPts val="1200"/>
              </a:spcBef>
            </a:pPr>
            <a:r>
              <a:rPr lang="en-US" dirty="0"/>
              <a:t>How effective are the PSPs, what are their unintended effects, </a:t>
            </a:r>
            <a:r>
              <a:rPr lang="en-US" i="1" dirty="0"/>
              <a:t>and what new evidence has been published since the last MHS report (if the topic or PSP was previously covered)</a:t>
            </a:r>
            <a:r>
              <a:rPr lang="en-US" dirty="0"/>
              <a:t>? </a:t>
            </a:r>
          </a:p>
          <a:p>
            <a:pPr>
              <a:spcBef>
                <a:spcPts val="1200"/>
              </a:spcBef>
            </a:pPr>
            <a:r>
              <a:rPr lang="en-US" dirty="0"/>
              <a:t>How does the PSP prevent or mitigate harms?</a:t>
            </a:r>
          </a:p>
          <a:p>
            <a:pPr>
              <a:spcBef>
                <a:spcPts val="1200"/>
              </a:spcBef>
            </a:pPr>
            <a:r>
              <a:rPr lang="en-US" dirty="0"/>
              <a:t>What are common barriers and facilitators to implementation?</a:t>
            </a:r>
          </a:p>
          <a:p>
            <a:pPr>
              <a:spcBef>
                <a:spcPts val="1200"/>
              </a:spcBef>
            </a:pPr>
            <a:r>
              <a:rPr lang="en-US" dirty="0"/>
              <a:t>What resources (e.g., cost, staff, time) are required for implementation?</a:t>
            </a:r>
          </a:p>
          <a:p>
            <a:pPr>
              <a:spcBef>
                <a:spcPts val="1200"/>
              </a:spcBef>
            </a:pPr>
            <a:r>
              <a:rPr lang="en-US" dirty="0"/>
              <a:t>What toolkits are available to support implementation?</a:t>
            </a:r>
          </a:p>
          <a:p>
            <a:pPr lvl="1">
              <a:spcBef>
                <a:spcPts val="1200"/>
              </a:spcBef>
            </a:pPr>
            <a:endParaRPr lang="en-US" dirty="0"/>
          </a:p>
        </p:txBody>
      </p:sp>
      <p:sp>
        <p:nvSpPr>
          <p:cNvPr id="5" name="Slide Number Placeholder 4">
            <a:extLst>
              <a:ext uri="{FF2B5EF4-FFF2-40B4-BE49-F238E27FC236}">
                <a16:creationId xmlns:a16="http://schemas.microsoft.com/office/drawing/2014/main" id="{680FFBF9-5BA1-4E48-A122-7523B2B33FC1}"/>
              </a:ext>
            </a:extLst>
          </p:cNvPr>
          <p:cNvSpPr>
            <a:spLocks noGrp="1"/>
          </p:cNvSpPr>
          <p:nvPr>
            <p:ph type="sldNum" sz="quarter" idx="10"/>
          </p:nvPr>
        </p:nvSpPr>
        <p:spPr/>
        <p:txBody>
          <a:bodyPr/>
          <a:lstStyle/>
          <a:p>
            <a:fld id="{85F5B7A5-34A7-4AB0-A34F-A4DF2002FA98}" type="slidenum">
              <a:rPr lang="en-US" smtClean="0"/>
              <a:t>14</a:t>
            </a:fld>
            <a:endParaRPr lang="en-US" dirty="0"/>
          </a:p>
        </p:txBody>
      </p:sp>
    </p:spTree>
    <p:extLst>
      <p:ext uri="{BB962C8B-B14F-4D97-AF65-F5344CB8AC3E}">
        <p14:creationId xmlns:p14="http://schemas.microsoft.com/office/powerpoint/2010/main" val="2305993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75138-08DB-3038-FF0E-9304295DD531}"/>
              </a:ext>
            </a:extLst>
          </p:cNvPr>
          <p:cNvSpPr>
            <a:spLocks noGrp="1"/>
          </p:cNvSpPr>
          <p:nvPr>
            <p:ph type="title"/>
          </p:nvPr>
        </p:nvSpPr>
        <p:spPr/>
        <p:txBody>
          <a:bodyPr>
            <a:normAutofit fontScale="90000"/>
          </a:bodyPr>
          <a:lstStyle/>
          <a:p>
            <a:r>
              <a:rPr lang="en-US" dirty="0"/>
              <a:t>Rapid Reviews and Rapid Responses</a:t>
            </a:r>
          </a:p>
        </p:txBody>
      </p:sp>
      <p:sp>
        <p:nvSpPr>
          <p:cNvPr id="3" name="Content Placeholder 2">
            <a:extLst>
              <a:ext uri="{FF2B5EF4-FFF2-40B4-BE49-F238E27FC236}">
                <a16:creationId xmlns:a16="http://schemas.microsoft.com/office/drawing/2014/main" id="{BB94F3B2-2BA2-3CB5-07B8-62758564743D}"/>
              </a:ext>
            </a:extLst>
          </p:cNvPr>
          <p:cNvSpPr>
            <a:spLocks noGrp="1"/>
          </p:cNvSpPr>
          <p:nvPr>
            <p:ph idx="1"/>
          </p:nvPr>
        </p:nvSpPr>
        <p:spPr/>
        <p:txBody>
          <a:bodyPr/>
          <a:lstStyle/>
          <a:p>
            <a:r>
              <a:rPr lang="en-US" dirty="0"/>
              <a:t>For rapid reviews, strategic adjustments were made to streamline traditional systematic review processes, including:</a:t>
            </a:r>
          </a:p>
          <a:p>
            <a:pPr lvl="1"/>
            <a:r>
              <a:rPr lang="en-US" dirty="0"/>
              <a:t>being as specific as possible about the questions, </a:t>
            </a:r>
          </a:p>
          <a:p>
            <a:pPr lvl="1"/>
            <a:r>
              <a:rPr lang="en-US" dirty="0"/>
              <a:t>limiting the databases searched, </a:t>
            </a:r>
          </a:p>
          <a:p>
            <a:pPr lvl="1"/>
            <a:r>
              <a:rPr lang="en-US" dirty="0"/>
              <a:t>modifying search strategies to focus on the most valuable studies, and</a:t>
            </a:r>
          </a:p>
          <a:p>
            <a:pPr lvl="1"/>
            <a:r>
              <a:rPr lang="en-US" dirty="0"/>
              <a:t>restricting search to studies published in English and performed in the United States.</a:t>
            </a:r>
          </a:p>
          <a:p>
            <a:r>
              <a:rPr lang="en-US" dirty="0"/>
              <a:t>Rapid responses were used for topics with limited recent evidence. </a:t>
            </a:r>
          </a:p>
          <a:p>
            <a:endParaRPr lang="en-US" dirty="0"/>
          </a:p>
        </p:txBody>
      </p:sp>
      <p:sp>
        <p:nvSpPr>
          <p:cNvPr id="4" name="Slide Number Placeholder 3">
            <a:extLst>
              <a:ext uri="{FF2B5EF4-FFF2-40B4-BE49-F238E27FC236}">
                <a16:creationId xmlns:a16="http://schemas.microsoft.com/office/drawing/2014/main" id="{6AD97E58-59E4-B20E-D8F9-C0FAB0E8A2B8}"/>
              </a:ext>
            </a:extLst>
          </p:cNvPr>
          <p:cNvSpPr>
            <a:spLocks noGrp="1"/>
          </p:cNvSpPr>
          <p:nvPr>
            <p:ph type="sldNum" sz="quarter" idx="10"/>
          </p:nvPr>
        </p:nvSpPr>
        <p:spPr/>
        <p:txBody>
          <a:bodyPr/>
          <a:lstStyle/>
          <a:p>
            <a:fld id="{85F5B7A5-34A7-4AB0-A34F-A4DF2002FA98}" type="slidenum">
              <a:rPr lang="en-US" smtClean="0"/>
              <a:t>15</a:t>
            </a:fld>
            <a:endParaRPr lang="en-US" dirty="0"/>
          </a:p>
        </p:txBody>
      </p:sp>
    </p:spTree>
    <p:extLst>
      <p:ext uri="{BB962C8B-B14F-4D97-AF65-F5344CB8AC3E}">
        <p14:creationId xmlns:p14="http://schemas.microsoft.com/office/powerpoint/2010/main" val="3372186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C3042-29C2-D6D4-94F5-40D173B661E4}"/>
              </a:ext>
            </a:extLst>
          </p:cNvPr>
          <p:cNvSpPr>
            <a:spLocks noGrp="1"/>
          </p:cNvSpPr>
          <p:nvPr>
            <p:ph type="title"/>
          </p:nvPr>
        </p:nvSpPr>
        <p:spPr/>
        <p:txBody>
          <a:bodyPr>
            <a:normAutofit fontScale="90000"/>
          </a:bodyPr>
          <a:lstStyle/>
          <a:p>
            <a:r>
              <a:rPr lang="en-US" dirty="0"/>
              <a:t>Topics (2023)</a:t>
            </a:r>
          </a:p>
        </p:txBody>
      </p:sp>
      <p:sp>
        <p:nvSpPr>
          <p:cNvPr id="5" name="Slide Number Placeholder 4">
            <a:extLst>
              <a:ext uri="{FF2B5EF4-FFF2-40B4-BE49-F238E27FC236}">
                <a16:creationId xmlns:a16="http://schemas.microsoft.com/office/drawing/2014/main" id="{FD22DB3D-DD70-3392-3867-E813953F1BDC}"/>
              </a:ext>
            </a:extLst>
          </p:cNvPr>
          <p:cNvSpPr>
            <a:spLocks noGrp="1"/>
          </p:cNvSpPr>
          <p:nvPr>
            <p:ph type="sldNum" sz="quarter" idx="10"/>
          </p:nvPr>
        </p:nvSpPr>
        <p:spPr/>
        <p:txBody>
          <a:bodyPr/>
          <a:lstStyle/>
          <a:p>
            <a:fld id="{85F5B7A5-34A7-4AB0-A34F-A4DF2002FA98}" type="slidenum">
              <a:rPr lang="en-US" smtClean="0"/>
              <a:t>16</a:t>
            </a:fld>
            <a:endParaRPr lang="en-US" dirty="0"/>
          </a:p>
        </p:txBody>
      </p:sp>
      <p:graphicFrame>
        <p:nvGraphicFramePr>
          <p:cNvPr id="7" name="Table 6">
            <a:extLst>
              <a:ext uri="{FF2B5EF4-FFF2-40B4-BE49-F238E27FC236}">
                <a16:creationId xmlns:a16="http://schemas.microsoft.com/office/drawing/2014/main" id="{FBB5D27E-5073-B1C8-8CC3-2C231C46852C}"/>
              </a:ext>
            </a:extLst>
          </p:cNvPr>
          <p:cNvGraphicFramePr>
            <a:graphicFrameLocks/>
          </p:cNvGraphicFramePr>
          <p:nvPr>
            <p:extLst>
              <p:ext uri="{D42A27DB-BD31-4B8C-83A1-F6EECF244321}">
                <p14:modId xmlns:p14="http://schemas.microsoft.com/office/powerpoint/2010/main" val="4158861366"/>
              </p:ext>
            </p:extLst>
          </p:nvPr>
        </p:nvGraphicFramePr>
        <p:xfrm>
          <a:off x="609600" y="1600201"/>
          <a:ext cx="10972800" cy="4495799"/>
        </p:xfrm>
        <a:graphic>
          <a:graphicData uri="http://schemas.openxmlformats.org/drawingml/2006/table">
            <a:tbl>
              <a:tblPr firstRow="1" bandRow="1">
                <a:tableStyleId>{00A15C55-8517-42AA-B614-E9B94910E393}</a:tableStyleId>
              </a:tblPr>
              <a:tblGrid>
                <a:gridCol w="4887852">
                  <a:extLst>
                    <a:ext uri="{9D8B030D-6E8A-4147-A177-3AD203B41FA5}">
                      <a16:colId xmlns:a16="http://schemas.microsoft.com/office/drawing/2014/main" val="2462810219"/>
                    </a:ext>
                  </a:extLst>
                </a:gridCol>
                <a:gridCol w="6084948">
                  <a:extLst>
                    <a:ext uri="{9D8B030D-6E8A-4147-A177-3AD203B41FA5}">
                      <a16:colId xmlns:a16="http://schemas.microsoft.com/office/drawing/2014/main" val="2649518941"/>
                    </a:ext>
                  </a:extLst>
                </a:gridCol>
              </a:tblGrid>
              <a:tr h="769999">
                <a:tc>
                  <a:txBody>
                    <a:bodyPr/>
                    <a:lstStyle/>
                    <a:p>
                      <a:pPr algn="ctr"/>
                      <a:r>
                        <a:rPr lang="en-US" sz="2000" dirty="0"/>
                        <a:t>Rapid Reviews</a:t>
                      </a:r>
                    </a:p>
                  </a:txBody>
                  <a:tcPr anchor="ctr"/>
                </a:tc>
                <a:tc>
                  <a:txBody>
                    <a:bodyPr/>
                    <a:lstStyle/>
                    <a:p>
                      <a:pPr algn="ctr"/>
                      <a:r>
                        <a:rPr lang="en-US" sz="2000" dirty="0"/>
                        <a:t>Rapid Response</a:t>
                      </a:r>
                    </a:p>
                  </a:txBody>
                  <a:tcPr anchor="ctr"/>
                </a:tc>
                <a:extLst>
                  <a:ext uri="{0D108BD9-81ED-4DB2-BD59-A6C34878D82A}">
                    <a16:rowId xmlns:a16="http://schemas.microsoft.com/office/drawing/2014/main" val="3143302187"/>
                  </a:ext>
                </a:extLst>
              </a:tr>
              <a:tr h="3725800">
                <a:tc>
                  <a:txBody>
                    <a:bodyPr/>
                    <a:lstStyle/>
                    <a:p>
                      <a:pPr marL="285750" indent="-285750">
                        <a:buFont typeface="Arial" panose="020B0604020202020204" pitchFamily="34" charset="0"/>
                        <a:buChar char="•"/>
                      </a:pPr>
                      <a:r>
                        <a:rPr lang="en-US" sz="2400" b="0" i="0" dirty="0">
                          <a:hlinkClick r:id="rId3"/>
                        </a:rPr>
                        <a:t>Opioid stewardship</a:t>
                      </a:r>
                      <a:endParaRPr lang="en-US" sz="2400" b="0" i="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b="0" i="0" dirty="0">
                          <a:hlinkClick r:id="rId4"/>
                        </a:rPr>
                        <a:t>Rapid response systems</a:t>
                      </a:r>
                      <a:endParaRPr lang="en-US" sz="2400" b="0" i="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b="0" i="0" dirty="0">
                          <a:hlinkClick r:id="rId5"/>
                        </a:rPr>
                        <a:t>Engaging family caregivers</a:t>
                      </a:r>
                      <a:endParaRPr lang="en-US" sz="2400" b="0" i="0" dirty="0"/>
                    </a:p>
                    <a:p>
                      <a:pPr marL="285750" indent="-285750">
                        <a:buFont typeface="Arial" panose="020B0604020202020204" pitchFamily="34" charset="0"/>
                        <a:buChar char="•"/>
                      </a:pPr>
                      <a:r>
                        <a:rPr lang="en-US" sz="2400" i="0" dirty="0">
                          <a:hlinkClick r:id="rId6"/>
                        </a:rPr>
                        <a:t>Transmission-based precautions</a:t>
                      </a:r>
                      <a:endParaRPr lang="en-US" sz="2400" i="0" dirty="0"/>
                    </a:p>
                    <a:p>
                      <a:pPr marL="285750" indent="-285750">
                        <a:buFont typeface="Arial" panose="020B0604020202020204" pitchFamily="34" charset="0"/>
                        <a:buChar char="•"/>
                      </a:pPr>
                      <a:r>
                        <a:rPr lang="en-US" sz="2400" i="0" dirty="0">
                          <a:hlinkClick r:id="rId7"/>
                        </a:rPr>
                        <a:t>Clinical decision support</a:t>
                      </a:r>
                      <a:endParaRPr lang="en-US" sz="2400" i="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i="0" dirty="0">
                          <a:hlinkClick r:id="rId8"/>
                        </a:rPr>
                        <a:t>Implicit bias training</a:t>
                      </a:r>
                      <a:endParaRPr lang="en-US" sz="2400" i="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i="0" dirty="0">
                          <a:hlinkClick r:id="rId9"/>
                        </a:rPr>
                        <a:t>Sepsis prediction and recognition</a:t>
                      </a:r>
                      <a:endParaRPr lang="en-US" sz="2400" i="0" dirty="0"/>
                    </a:p>
                  </a:txBody>
                  <a:tcPr/>
                </a:tc>
                <a:tc>
                  <a:txBody>
                    <a:bodyPr/>
                    <a:lstStyle/>
                    <a:p>
                      <a:pPr marL="285750" indent="-285750">
                        <a:buFont typeface="Arial" panose="020B0604020202020204" pitchFamily="34" charset="0"/>
                        <a:buChar char="•"/>
                      </a:pPr>
                      <a:r>
                        <a:rPr lang="en-US" sz="2400" i="0" dirty="0">
                          <a:hlinkClick r:id="rId10"/>
                        </a:rPr>
                        <a:t>Patient and family engagement</a:t>
                      </a:r>
                      <a:endParaRPr lang="en-US" sz="2400" i="0" dirty="0"/>
                    </a:p>
                    <a:p>
                      <a:pPr marL="285750" indent="-285750">
                        <a:buFont typeface="Arial" panose="020B0604020202020204" pitchFamily="34" charset="0"/>
                        <a:buChar char="•"/>
                      </a:pPr>
                      <a:r>
                        <a:rPr lang="en-US" sz="2400" i="0" dirty="0">
                          <a:hlinkClick r:id="rId11"/>
                        </a:rPr>
                        <a:t>Infection surveillance</a:t>
                      </a:r>
                      <a:endParaRPr lang="en-US" sz="2400" i="0" dirty="0"/>
                    </a:p>
                    <a:p>
                      <a:pPr marL="285750" indent="-285750">
                        <a:buFont typeface="Arial" panose="020B0604020202020204" pitchFamily="34" charset="0"/>
                        <a:buChar char="•"/>
                      </a:pPr>
                      <a:r>
                        <a:rPr lang="en-US" sz="2400" i="0" dirty="0">
                          <a:hlinkClick r:id="rId12"/>
                        </a:rPr>
                        <a:t>Use of report cards and outcome measurements to improve safety of surgical care</a:t>
                      </a:r>
                      <a:endParaRPr lang="en-US" sz="2400" i="0" dirty="0"/>
                    </a:p>
                    <a:p>
                      <a:pPr marL="285750" indent="-285750">
                        <a:buFont typeface="Arial" panose="020B0604020202020204" pitchFamily="34" charset="0"/>
                        <a:buChar char="•"/>
                      </a:pPr>
                      <a:r>
                        <a:rPr lang="en-US" sz="2400" i="0" dirty="0">
                          <a:hlinkClick r:id="rId13"/>
                        </a:rPr>
                        <a:t>Deprescribing</a:t>
                      </a:r>
                      <a:endParaRPr lang="en-US" sz="2400" i="0" dirty="0"/>
                    </a:p>
                    <a:p>
                      <a:pPr marL="285750" indent="-285750">
                        <a:buFont typeface="Arial" panose="020B0604020202020204" pitchFamily="34" charset="0"/>
                        <a:buChar char="•"/>
                      </a:pPr>
                      <a:r>
                        <a:rPr lang="en-US" sz="2400" i="0" dirty="0">
                          <a:hlinkClick r:id="rId14"/>
                        </a:rPr>
                        <a:t>Reducing adverse drug events related to anticoagulants</a:t>
                      </a:r>
                      <a:endParaRPr lang="en-US" sz="2400" i="0" dirty="0"/>
                    </a:p>
                    <a:p>
                      <a:pPr marL="285750" indent="-285750">
                        <a:buFont typeface="Arial" panose="020B0604020202020204" pitchFamily="34" charset="0"/>
                        <a:buChar char="•"/>
                      </a:pPr>
                      <a:r>
                        <a:rPr lang="en-US" sz="2400" i="0" dirty="0">
                          <a:hlinkClick r:id="rId15"/>
                        </a:rPr>
                        <a:t>Hours of service, fatigue, and sleepiness</a:t>
                      </a:r>
                      <a:endParaRPr lang="en-US" sz="2400" i="0" dirty="0"/>
                    </a:p>
                  </a:txBody>
                  <a:tcPr/>
                </a:tc>
                <a:extLst>
                  <a:ext uri="{0D108BD9-81ED-4DB2-BD59-A6C34878D82A}">
                    <a16:rowId xmlns:a16="http://schemas.microsoft.com/office/drawing/2014/main" val="3221410375"/>
                  </a:ext>
                </a:extLst>
              </a:tr>
            </a:tbl>
          </a:graphicData>
        </a:graphic>
      </p:graphicFrame>
    </p:spTree>
    <p:extLst>
      <p:ext uri="{BB962C8B-B14F-4D97-AF65-F5344CB8AC3E}">
        <p14:creationId xmlns:p14="http://schemas.microsoft.com/office/powerpoint/2010/main" val="2490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03E78-BC52-77AF-6340-0762B4EE90F6}"/>
              </a:ext>
            </a:extLst>
          </p:cNvPr>
          <p:cNvSpPr>
            <a:spLocks noGrp="1"/>
          </p:cNvSpPr>
          <p:nvPr>
            <p:ph type="title"/>
          </p:nvPr>
        </p:nvSpPr>
        <p:spPr/>
        <p:txBody>
          <a:bodyPr>
            <a:normAutofit fontScale="90000"/>
          </a:bodyPr>
          <a:lstStyle/>
          <a:p>
            <a:r>
              <a:rPr lang="en-US" dirty="0"/>
              <a:t>Technical Expert Voting</a:t>
            </a:r>
          </a:p>
        </p:txBody>
      </p:sp>
      <p:sp>
        <p:nvSpPr>
          <p:cNvPr id="3" name="Content Placeholder 2">
            <a:extLst>
              <a:ext uri="{FF2B5EF4-FFF2-40B4-BE49-F238E27FC236}">
                <a16:creationId xmlns:a16="http://schemas.microsoft.com/office/drawing/2014/main" id="{FDDDA3D2-1BD6-48B0-C666-B33BDFA8474B}"/>
              </a:ext>
            </a:extLst>
          </p:cNvPr>
          <p:cNvSpPr>
            <a:spLocks noGrp="1"/>
          </p:cNvSpPr>
          <p:nvPr>
            <p:ph idx="1"/>
          </p:nvPr>
        </p:nvSpPr>
        <p:spPr/>
        <p:txBody>
          <a:bodyPr>
            <a:normAutofit lnSpcReduction="10000"/>
          </a:bodyPr>
          <a:lstStyle/>
          <a:p>
            <a:r>
              <a:rPr lang="en-US" dirty="0"/>
              <a:t>The purpose was to get input about each PSP on:</a:t>
            </a:r>
          </a:p>
          <a:p>
            <a:pPr lvl="1"/>
            <a:r>
              <a:rPr lang="en-US" dirty="0"/>
              <a:t>whether hospitals and other healthcare facilities should adopt the PSP, taking into consideration the following factors.</a:t>
            </a:r>
          </a:p>
          <a:p>
            <a:pPr lvl="2"/>
            <a:r>
              <a:rPr lang="en-US" dirty="0"/>
              <a:t>importance of the safety problem [frequency &amp; severity]</a:t>
            </a:r>
          </a:p>
          <a:p>
            <a:pPr lvl="2"/>
            <a:r>
              <a:rPr lang="en-US" dirty="0"/>
              <a:t>rationale for PSP</a:t>
            </a:r>
          </a:p>
          <a:p>
            <a:pPr lvl="2"/>
            <a:r>
              <a:rPr lang="en-US" dirty="0"/>
              <a:t>evidence on whether PSP can improve outcomes</a:t>
            </a:r>
          </a:p>
          <a:p>
            <a:pPr lvl="2"/>
            <a:r>
              <a:rPr lang="en-US" dirty="0"/>
              <a:t>potential for unintended consequences</a:t>
            </a:r>
          </a:p>
          <a:p>
            <a:pPr lvl="2"/>
            <a:r>
              <a:rPr lang="en-US" dirty="0"/>
              <a:t>how hard it is to implement the PSP based on reported barriers, facilitators, resources needed, &amp; available toolkits to support implementation</a:t>
            </a:r>
          </a:p>
          <a:p>
            <a:pPr lvl="2"/>
            <a:r>
              <a:rPr lang="en-US" dirty="0"/>
              <a:t>each expert’s experience as a researcher, clinician, policymaker, or patient safety advocate. </a:t>
            </a:r>
          </a:p>
          <a:p>
            <a:pPr lvl="1"/>
            <a:r>
              <a:rPr lang="en-US" dirty="0"/>
              <a:t>priorities for addressing limitations in the evidence on PSPs.</a:t>
            </a:r>
          </a:p>
          <a:p>
            <a:endParaRPr lang="en-US" dirty="0"/>
          </a:p>
        </p:txBody>
      </p:sp>
      <p:sp>
        <p:nvSpPr>
          <p:cNvPr id="4" name="Slide Number Placeholder 3">
            <a:extLst>
              <a:ext uri="{FF2B5EF4-FFF2-40B4-BE49-F238E27FC236}">
                <a16:creationId xmlns:a16="http://schemas.microsoft.com/office/drawing/2014/main" id="{4D39363B-CCC4-25FB-A168-4E2F6DE59927}"/>
              </a:ext>
            </a:extLst>
          </p:cNvPr>
          <p:cNvSpPr>
            <a:spLocks noGrp="1"/>
          </p:cNvSpPr>
          <p:nvPr>
            <p:ph type="sldNum" sz="quarter" idx="10"/>
          </p:nvPr>
        </p:nvSpPr>
        <p:spPr/>
        <p:txBody>
          <a:bodyPr/>
          <a:lstStyle/>
          <a:p>
            <a:fld id="{85F5B7A5-34A7-4AB0-A34F-A4DF2002FA98}" type="slidenum">
              <a:rPr lang="en-US" smtClean="0"/>
              <a:t>17</a:t>
            </a:fld>
            <a:endParaRPr lang="en-US" dirty="0"/>
          </a:p>
        </p:txBody>
      </p:sp>
    </p:spTree>
    <p:extLst>
      <p:ext uri="{BB962C8B-B14F-4D97-AF65-F5344CB8AC3E}">
        <p14:creationId xmlns:p14="http://schemas.microsoft.com/office/powerpoint/2010/main" val="30078773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808AB-254C-77B0-50D2-F13E9CFBD832}"/>
              </a:ext>
            </a:extLst>
          </p:cNvPr>
          <p:cNvSpPr>
            <a:spLocks noGrp="1"/>
          </p:cNvSpPr>
          <p:nvPr>
            <p:ph type="title"/>
          </p:nvPr>
        </p:nvSpPr>
        <p:spPr/>
        <p:txBody>
          <a:bodyPr>
            <a:normAutofit fontScale="90000"/>
          </a:bodyPr>
          <a:lstStyle/>
          <a:p>
            <a:r>
              <a:rPr lang="en-US" dirty="0"/>
              <a:t>Technical Expert Panel Response Options</a:t>
            </a:r>
          </a:p>
        </p:txBody>
      </p:sp>
      <p:sp>
        <p:nvSpPr>
          <p:cNvPr id="3" name="Content Placeholder 2">
            <a:extLst>
              <a:ext uri="{FF2B5EF4-FFF2-40B4-BE49-F238E27FC236}">
                <a16:creationId xmlns:a16="http://schemas.microsoft.com/office/drawing/2014/main" id="{BA97F20C-CAC2-683A-428E-48A65C7F3157}"/>
              </a:ext>
            </a:extLst>
          </p:cNvPr>
          <p:cNvSpPr>
            <a:spLocks noGrp="1"/>
          </p:cNvSpPr>
          <p:nvPr>
            <p:ph idx="1"/>
          </p:nvPr>
        </p:nvSpPr>
        <p:spPr>
          <a:xfrm>
            <a:off x="609600" y="1524000"/>
            <a:ext cx="10972800" cy="4832351"/>
          </a:xfrm>
        </p:spPr>
        <p:txBody>
          <a:bodyPr>
            <a:normAutofit fontScale="70000" lnSpcReduction="20000"/>
          </a:bodyPr>
          <a:lstStyle/>
          <a:p>
            <a:r>
              <a:rPr lang="en-US" b="1" dirty="0"/>
              <a:t>STRONGLY ENCOURAGED </a:t>
            </a:r>
            <a:r>
              <a:rPr lang="en-US" dirty="0"/>
              <a:t>for improving patient safety: </a:t>
            </a:r>
            <a:r>
              <a:rPr lang="en-US" sz="2600" dirty="0"/>
              <a:t>Evidence is strong enough to be certain that if we were choosing a hospital for care of loved ones, we would choose a hospital implementing this PSP over one which was not. Unless hospitals know outcomes for this problem are already excellent, most organizations should be implementing this PSP. </a:t>
            </a:r>
            <a:endParaRPr lang="en-US" sz="2600" b="1" dirty="0"/>
          </a:p>
          <a:p>
            <a:r>
              <a:rPr lang="en-US" b="1" dirty="0"/>
              <a:t>ENCOURAGED</a:t>
            </a:r>
            <a:r>
              <a:rPr lang="en-US" dirty="0"/>
              <a:t> for improving patient safety: </a:t>
            </a:r>
            <a:r>
              <a:rPr lang="en-US" sz="2600" dirty="0"/>
              <a:t>Enough evidence exists to determine that if we were choosing a hospital for care of loved ones, we would choose a hospital implementing this PSP over one which was not, but we have uncertainty about the effectiveness or concern about barriers or costs that keep us from putting it on the “strongly encouraged” list. Unless hospitals know outcomes for this problem are excellent, many organizations should be implementing this PSP. Each organization would need to consider its capacity for implementation.  </a:t>
            </a:r>
            <a:endParaRPr lang="en-US" sz="2600" b="1" dirty="0"/>
          </a:p>
          <a:p>
            <a:r>
              <a:rPr lang="en-US" b="1" dirty="0"/>
              <a:t>DISCOURAGED</a:t>
            </a:r>
            <a:r>
              <a:rPr lang="en-US" dirty="0"/>
              <a:t> for improving patient safety: </a:t>
            </a:r>
            <a:r>
              <a:rPr lang="en-US" sz="2600" dirty="0"/>
              <a:t>Evidence on the effectiveness of this PSP does not justify concerns about potential harms of the PSP, costs, or implementation barriers. Harms and costs of implementation may outweigh the potential benefit.</a:t>
            </a:r>
            <a:endParaRPr lang="en-US" sz="2600" b="1" dirty="0"/>
          </a:p>
          <a:p>
            <a:r>
              <a:rPr lang="en-US" b="1" dirty="0"/>
              <a:t>STRONGLY DISCOURAGED </a:t>
            </a:r>
            <a:r>
              <a:rPr lang="en-US" dirty="0"/>
              <a:t>for improving patient safety: </a:t>
            </a:r>
            <a:r>
              <a:rPr lang="en-US" sz="2600" dirty="0"/>
              <a:t>Evidence on this PSP indicates that it is harmful or ineffective, in which case the costs of implementation cannot be justified.</a:t>
            </a:r>
          </a:p>
          <a:p>
            <a:r>
              <a:rPr lang="en-US" b="1" dirty="0"/>
              <a:t>Neutral/Prefer not to rate</a:t>
            </a:r>
            <a:r>
              <a:rPr lang="en-US" dirty="0"/>
              <a:t>.</a:t>
            </a:r>
          </a:p>
        </p:txBody>
      </p:sp>
      <p:sp>
        <p:nvSpPr>
          <p:cNvPr id="4" name="Slide Number Placeholder 3">
            <a:extLst>
              <a:ext uri="{FF2B5EF4-FFF2-40B4-BE49-F238E27FC236}">
                <a16:creationId xmlns:a16="http://schemas.microsoft.com/office/drawing/2014/main" id="{4106B852-6266-124E-7EA0-FDC8B1B6B6F5}"/>
              </a:ext>
            </a:extLst>
          </p:cNvPr>
          <p:cNvSpPr>
            <a:spLocks noGrp="1"/>
          </p:cNvSpPr>
          <p:nvPr>
            <p:ph type="sldNum" sz="quarter" idx="10"/>
          </p:nvPr>
        </p:nvSpPr>
        <p:spPr/>
        <p:txBody>
          <a:bodyPr/>
          <a:lstStyle/>
          <a:p>
            <a:fld id="{85F5B7A5-34A7-4AB0-A34F-A4DF2002FA98}" type="slidenum">
              <a:rPr lang="en-US" smtClean="0"/>
              <a:t>18</a:t>
            </a:fld>
            <a:endParaRPr lang="en-US" dirty="0"/>
          </a:p>
        </p:txBody>
      </p:sp>
    </p:spTree>
    <p:extLst>
      <p:ext uri="{BB962C8B-B14F-4D97-AF65-F5344CB8AC3E}">
        <p14:creationId xmlns:p14="http://schemas.microsoft.com/office/powerpoint/2010/main" val="15097778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82E6-FCBD-4480-AE78-2490E4D00F1F}"/>
              </a:ext>
            </a:extLst>
          </p:cNvPr>
          <p:cNvSpPr>
            <a:spLocks noGrp="1"/>
          </p:cNvSpPr>
          <p:nvPr>
            <p:ph type="title"/>
          </p:nvPr>
        </p:nvSpPr>
        <p:spPr/>
        <p:txBody>
          <a:bodyPr>
            <a:normAutofit fontScale="90000"/>
          </a:bodyPr>
          <a:lstStyle/>
          <a:p>
            <a:r>
              <a:rPr lang="en-US" dirty="0"/>
              <a:t>Initial Reactions</a:t>
            </a:r>
          </a:p>
        </p:txBody>
      </p:sp>
      <p:sp>
        <p:nvSpPr>
          <p:cNvPr id="5" name="Slide Number Placeholder 4">
            <a:extLst>
              <a:ext uri="{FF2B5EF4-FFF2-40B4-BE49-F238E27FC236}">
                <a16:creationId xmlns:a16="http://schemas.microsoft.com/office/drawing/2014/main" id="{680FFBF9-5BA1-4E48-A122-7523B2B33FC1}"/>
              </a:ext>
            </a:extLst>
          </p:cNvPr>
          <p:cNvSpPr>
            <a:spLocks noGrp="1"/>
          </p:cNvSpPr>
          <p:nvPr>
            <p:ph type="sldNum" sz="quarter" idx="10"/>
          </p:nvPr>
        </p:nvSpPr>
        <p:spPr/>
        <p:txBody>
          <a:bodyPr/>
          <a:lstStyle/>
          <a:p>
            <a:fld id="{85F5B7A5-34A7-4AB0-A34F-A4DF2002FA98}" type="slidenum">
              <a:rPr lang="en-US" smtClean="0"/>
              <a:t>19</a:t>
            </a:fld>
            <a:endParaRPr lang="en-US" dirty="0"/>
          </a:p>
        </p:txBody>
      </p:sp>
      <p:graphicFrame>
        <p:nvGraphicFramePr>
          <p:cNvPr id="9" name="Table 8">
            <a:extLst>
              <a:ext uri="{FF2B5EF4-FFF2-40B4-BE49-F238E27FC236}">
                <a16:creationId xmlns:a16="http://schemas.microsoft.com/office/drawing/2014/main" id="{36937D76-D1CC-E7D2-0541-5079F4EA63B6}"/>
              </a:ext>
            </a:extLst>
          </p:cNvPr>
          <p:cNvGraphicFramePr>
            <a:graphicFrameLocks noGrp="1"/>
          </p:cNvGraphicFramePr>
          <p:nvPr>
            <p:extLst>
              <p:ext uri="{D42A27DB-BD31-4B8C-83A1-F6EECF244321}">
                <p14:modId xmlns:p14="http://schemas.microsoft.com/office/powerpoint/2010/main" val="2060436977"/>
              </p:ext>
            </p:extLst>
          </p:nvPr>
        </p:nvGraphicFramePr>
        <p:xfrm>
          <a:off x="1746421" y="1763633"/>
          <a:ext cx="8839200" cy="824417"/>
        </p:xfrm>
        <a:graphic>
          <a:graphicData uri="http://schemas.openxmlformats.org/drawingml/2006/table">
            <a:tbl>
              <a:tblPr firstRow="1" bandRow="1">
                <a:tableStyleId>{00A15C55-8517-42AA-B614-E9B94910E393}</a:tableStyleId>
              </a:tblPr>
              <a:tblGrid>
                <a:gridCol w="8839200">
                  <a:extLst>
                    <a:ext uri="{9D8B030D-6E8A-4147-A177-3AD203B41FA5}">
                      <a16:colId xmlns:a16="http://schemas.microsoft.com/office/drawing/2014/main" val="2662893335"/>
                    </a:ext>
                  </a:extLst>
                </a:gridCol>
              </a:tblGrid>
              <a:tr h="220187">
                <a:tc>
                  <a:txBody>
                    <a:bodyPr/>
                    <a:lstStyle/>
                    <a:p>
                      <a:r>
                        <a:rPr lang="en-US" sz="2000" b="1" kern="1200" dirty="0">
                          <a:solidFill>
                            <a:schemeClr val="lt1"/>
                          </a:solidFill>
                          <a:effectLst/>
                          <a:latin typeface="+mn-lt"/>
                          <a:ea typeface="+mn-ea"/>
                          <a:cs typeface="+mn-cs"/>
                        </a:rPr>
                        <a:t>Tejal Gandhi, M.D., M.P.H., CPPS</a:t>
                      </a:r>
                    </a:p>
                  </a:txBody>
                  <a:tcPr marL="121920" marR="121920" marT="60960" marB="60960"/>
                </a:tc>
                <a:extLst>
                  <a:ext uri="{0D108BD9-81ED-4DB2-BD59-A6C34878D82A}">
                    <a16:rowId xmlns:a16="http://schemas.microsoft.com/office/drawing/2014/main" val="1088887307"/>
                  </a:ext>
                </a:extLst>
              </a:tr>
              <a:tr h="397697">
                <a:tc>
                  <a:txBody>
                    <a:bodyPr/>
                    <a:lstStyle/>
                    <a:p>
                      <a:pPr fontAlgn="auto"/>
                      <a:r>
                        <a:rPr lang="en-US" sz="1800" b="0" i="0" kern="1200" dirty="0">
                          <a:solidFill>
                            <a:schemeClr val="dk1"/>
                          </a:solidFill>
                          <a:effectLst/>
                          <a:latin typeface="+mn-lt"/>
                          <a:ea typeface="+mn-ea"/>
                          <a:cs typeface="+mn-cs"/>
                        </a:rPr>
                        <a:t>Chief Safety and Transformation Officer – Press Ganey</a:t>
                      </a:r>
                    </a:p>
                  </a:txBody>
                  <a:tcPr marL="121920" marR="121920" marT="60960" marB="60960"/>
                </a:tc>
                <a:extLst>
                  <a:ext uri="{0D108BD9-81ED-4DB2-BD59-A6C34878D82A}">
                    <a16:rowId xmlns:a16="http://schemas.microsoft.com/office/drawing/2014/main" val="1039782452"/>
                  </a:ext>
                </a:extLst>
              </a:tr>
            </a:tbl>
          </a:graphicData>
        </a:graphic>
      </p:graphicFrame>
      <p:graphicFrame>
        <p:nvGraphicFramePr>
          <p:cNvPr id="10" name="Table 9">
            <a:extLst>
              <a:ext uri="{FF2B5EF4-FFF2-40B4-BE49-F238E27FC236}">
                <a16:creationId xmlns:a16="http://schemas.microsoft.com/office/drawing/2014/main" id="{060E6295-BAE1-8819-C489-C7E4AE51DEDA}"/>
              </a:ext>
            </a:extLst>
          </p:cNvPr>
          <p:cNvGraphicFramePr>
            <a:graphicFrameLocks noGrp="1"/>
          </p:cNvGraphicFramePr>
          <p:nvPr/>
        </p:nvGraphicFramePr>
        <p:xfrm>
          <a:off x="1750432" y="3428999"/>
          <a:ext cx="8835189" cy="833560"/>
        </p:xfrm>
        <a:graphic>
          <a:graphicData uri="http://schemas.openxmlformats.org/drawingml/2006/table">
            <a:tbl>
              <a:tblPr firstRow="1" bandRow="1">
                <a:tableStyleId>{00A15C55-8517-42AA-B614-E9B94910E393}</a:tableStyleId>
              </a:tblPr>
              <a:tblGrid>
                <a:gridCol w="8835189">
                  <a:extLst>
                    <a:ext uri="{9D8B030D-6E8A-4147-A177-3AD203B41FA5}">
                      <a16:colId xmlns:a16="http://schemas.microsoft.com/office/drawing/2014/main" val="2662893335"/>
                    </a:ext>
                  </a:extLst>
                </a:gridCol>
              </a:tblGrid>
              <a:tr h="225249">
                <a:tc>
                  <a:txBody>
                    <a:bodyPr/>
                    <a:lstStyle/>
                    <a:p>
                      <a:r>
                        <a:rPr lang="en-US" sz="2000" b="1" kern="1200" dirty="0">
                          <a:solidFill>
                            <a:schemeClr val="lt1"/>
                          </a:solidFill>
                          <a:effectLst/>
                          <a:latin typeface="+mn-lt"/>
                          <a:ea typeface="+mn-ea"/>
                          <a:cs typeface="+mn-cs"/>
                        </a:rPr>
                        <a:t>Krista Hughes, BCPA</a:t>
                      </a:r>
                    </a:p>
                  </a:txBody>
                  <a:tcPr marL="121920" marR="121920" marT="60960" marB="60960"/>
                </a:tc>
                <a:extLst>
                  <a:ext uri="{0D108BD9-81ED-4DB2-BD59-A6C34878D82A}">
                    <a16:rowId xmlns:a16="http://schemas.microsoft.com/office/drawing/2014/main" val="1088887307"/>
                  </a:ext>
                </a:extLst>
              </a:tr>
              <a:tr h="406840">
                <a:tc>
                  <a:txBody>
                    <a:bodyPr/>
                    <a:lstStyle/>
                    <a:p>
                      <a:pPr lvl="0"/>
                      <a:r>
                        <a:rPr lang="en-US" sz="1800" b="0" kern="1200" dirty="0">
                          <a:solidFill>
                            <a:schemeClr val="dk1"/>
                          </a:solidFill>
                          <a:effectLst/>
                        </a:rPr>
                        <a:t>Founder and CEO – Hughes Advocacy</a:t>
                      </a:r>
                      <a:endParaRPr lang="en-US" sz="1800" b="0" i="0" kern="1200" dirty="0">
                        <a:solidFill>
                          <a:schemeClr val="dk1"/>
                        </a:solidFill>
                        <a:effectLst/>
                        <a:latin typeface="+mn-lt"/>
                        <a:ea typeface="+mn-ea"/>
                        <a:cs typeface="+mn-cs"/>
                      </a:endParaRPr>
                    </a:p>
                  </a:txBody>
                  <a:tcPr marL="121920" marR="121920" marT="60960" marB="60960"/>
                </a:tc>
                <a:extLst>
                  <a:ext uri="{0D108BD9-81ED-4DB2-BD59-A6C34878D82A}">
                    <a16:rowId xmlns:a16="http://schemas.microsoft.com/office/drawing/2014/main" val="1039782452"/>
                  </a:ext>
                </a:extLst>
              </a:tr>
            </a:tbl>
          </a:graphicData>
        </a:graphic>
      </p:graphicFrame>
      <p:graphicFrame>
        <p:nvGraphicFramePr>
          <p:cNvPr id="11" name="Table 10">
            <a:extLst>
              <a:ext uri="{FF2B5EF4-FFF2-40B4-BE49-F238E27FC236}">
                <a16:creationId xmlns:a16="http://schemas.microsoft.com/office/drawing/2014/main" id="{C4019FB0-BC15-99D5-8A51-7FDA710CA656}"/>
              </a:ext>
            </a:extLst>
          </p:cNvPr>
          <p:cNvGraphicFramePr>
            <a:graphicFrameLocks noGrp="1"/>
          </p:cNvGraphicFramePr>
          <p:nvPr>
            <p:extLst>
              <p:ext uri="{D42A27DB-BD31-4B8C-83A1-F6EECF244321}">
                <p14:modId xmlns:p14="http://schemas.microsoft.com/office/powerpoint/2010/main" val="4006839858"/>
              </p:ext>
            </p:extLst>
          </p:nvPr>
        </p:nvGraphicFramePr>
        <p:xfrm>
          <a:off x="1750433" y="5103508"/>
          <a:ext cx="8835188" cy="838899"/>
        </p:xfrm>
        <a:graphic>
          <a:graphicData uri="http://schemas.openxmlformats.org/drawingml/2006/table">
            <a:tbl>
              <a:tblPr firstRow="1" bandRow="1">
                <a:tableStyleId>{00A15C55-8517-42AA-B614-E9B94910E393}</a:tableStyleId>
              </a:tblPr>
              <a:tblGrid>
                <a:gridCol w="8835188">
                  <a:extLst>
                    <a:ext uri="{9D8B030D-6E8A-4147-A177-3AD203B41FA5}">
                      <a16:colId xmlns:a16="http://schemas.microsoft.com/office/drawing/2014/main" val="2662893335"/>
                    </a:ext>
                  </a:extLst>
                </a:gridCol>
              </a:tblGrid>
              <a:tr h="178841">
                <a:tc>
                  <a:txBody>
                    <a:bodyPr/>
                    <a:lstStyle/>
                    <a:p>
                      <a:pPr marL="0" marR="0">
                        <a:lnSpc>
                          <a:spcPct val="115000"/>
                        </a:lnSpc>
                        <a:spcBef>
                          <a:spcPts val="0"/>
                        </a:spcBef>
                        <a:spcAft>
                          <a:spcPts val="0"/>
                        </a:spcAft>
                      </a:pPr>
                      <a:r>
                        <a:rPr lang="en-US" sz="2000" b="1" kern="1200" dirty="0">
                          <a:solidFill>
                            <a:schemeClr val="lt1"/>
                          </a:solidFill>
                          <a:effectLst/>
                          <a:latin typeface="+mn-lt"/>
                          <a:ea typeface="+mn-ea"/>
                          <a:cs typeface="+mn-cs"/>
                        </a:rPr>
                        <a:t>Sarah Scholle, </a:t>
                      </a:r>
                      <a:r>
                        <a:rPr lang="en-US" sz="2000" b="1" kern="1200" dirty="0" err="1">
                          <a:solidFill>
                            <a:schemeClr val="lt1"/>
                          </a:solidFill>
                          <a:effectLst/>
                          <a:latin typeface="+mn-lt"/>
                          <a:ea typeface="+mn-ea"/>
                          <a:cs typeface="+mn-cs"/>
                        </a:rPr>
                        <a:t>Dr.P.H</a:t>
                      </a:r>
                      <a:r>
                        <a:rPr lang="en-US" sz="2000" b="1" kern="1200" dirty="0">
                          <a:solidFill>
                            <a:schemeClr val="lt1"/>
                          </a:solidFill>
                          <a:effectLst/>
                          <a:latin typeface="+mn-lt"/>
                          <a:ea typeface="+mn-ea"/>
                          <a:cs typeface="+mn-cs"/>
                        </a:rPr>
                        <a:t>., M.P.H.</a:t>
                      </a:r>
                      <a:endParaRPr lang="en-US" sz="2400" dirty="0">
                        <a:effectLst/>
                        <a:latin typeface="+mn-lt"/>
                        <a:ea typeface="Times New Roman" panose="02020603050405020304" pitchFamily="18"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311390">
                <a:tc>
                  <a:txBody>
                    <a:bodyPr/>
                    <a:lstStyle/>
                    <a:p>
                      <a:pPr lvl="0"/>
                      <a:r>
                        <a:rPr lang="en-US" sz="1800" b="0" i="0" kern="1200" dirty="0">
                          <a:solidFill>
                            <a:schemeClr val="dk1"/>
                          </a:solidFill>
                          <a:effectLst/>
                          <a:latin typeface="+mn-lt"/>
                          <a:ea typeface="+mn-ea"/>
                          <a:cs typeface="+mn-cs"/>
                        </a:rPr>
                        <a:t>Principal – Leavitt Partners</a:t>
                      </a:r>
                    </a:p>
                  </a:txBody>
                  <a:tcPr marL="121920" marR="121920" marT="60960" marB="60960"/>
                </a:tc>
                <a:extLst>
                  <a:ext uri="{0D108BD9-81ED-4DB2-BD59-A6C34878D82A}">
                    <a16:rowId xmlns:a16="http://schemas.microsoft.com/office/drawing/2014/main" val="1039782452"/>
                  </a:ext>
                </a:extLst>
              </a:tr>
            </a:tbl>
          </a:graphicData>
        </a:graphic>
      </p:graphicFrame>
    </p:spTree>
    <p:extLst>
      <p:ext uri="{BB962C8B-B14F-4D97-AF65-F5344CB8AC3E}">
        <p14:creationId xmlns:p14="http://schemas.microsoft.com/office/powerpoint/2010/main" val="1867620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82E6-FCBD-4480-AE78-2490E4D00F1F}"/>
              </a:ext>
            </a:extLst>
          </p:cNvPr>
          <p:cNvSpPr>
            <a:spLocks noGrp="1"/>
          </p:cNvSpPr>
          <p:nvPr>
            <p:ph type="title"/>
          </p:nvPr>
        </p:nvSpPr>
        <p:spPr/>
        <p:txBody>
          <a:bodyPr>
            <a:normAutofit fontScale="90000"/>
          </a:bodyPr>
          <a:lstStyle/>
          <a:p>
            <a:r>
              <a:rPr lang="en-US" dirty="0"/>
              <a:t>Logistics</a:t>
            </a:r>
          </a:p>
        </p:txBody>
      </p:sp>
      <p:sp>
        <p:nvSpPr>
          <p:cNvPr id="3" name="Content Placeholder 2">
            <a:extLst>
              <a:ext uri="{FF2B5EF4-FFF2-40B4-BE49-F238E27FC236}">
                <a16:creationId xmlns:a16="http://schemas.microsoft.com/office/drawing/2014/main" id="{74F16EE6-9627-4A83-B8A9-7A98795B2A80}"/>
              </a:ext>
            </a:extLst>
          </p:cNvPr>
          <p:cNvSpPr>
            <a:spLocks noGrp="1"/>
          </p:cNvSpPr>
          <p:nvPr>
            <p:ph sz="half" idx="1"/>
          </p:nvPr>
        </p:nvSpPr>
        <p:spPr>
          <a:xfrm>
            <a:off x="609600" y="2514600"/>
            <a:ext cx="10972800" cy="2408584"/>
          </a:xfrm>
        </p:spPr>
        <p:txBody>
          <a:bodyPr>
            <a:normAutofit/>
          </a:bodyPr>
          <a:lstStyle/>
          <a:p>
            <a:r>
              <a:rPr lang="en-US" dirty="0">
                <a:solidFill>
                  <a:srgbClr val="000000"/>
                </a:solidFill>
                <a:latin typeface="Arial" panose="020B0604020202020204" pitchFamily="34" charset="0"/>
                <a:cs typeface="Arial" panose="020B0604020202020204" pitchFamily="34" charset="0"/>
              </a:rPr>
              <a:t>This meeting will be recorded and shared externally.</a:t>
            </a:r>
          </a:p>
          <a:p>
            <a:pPr marL="0" indent="0">
              <a:buNone/>
            </a:pPr>
            <a:endParaRPr lang="en-US" dirty="0">
              <a:solidFill>
                <a:srgbClr val="000000"/>
              </a:solidFill>
              <a:latin typeface="Arial" panose="020B0604020202020204" pitchFamily="34" charset="0"/>
              <a:cs typeface="Arial" panose="020B0604020202020204" pitchFamily="34" charset="0"/>
            </a:endParaRPr>
          </a:p>
          <a:p>
            <a:r>
              <a:rPr lang="en-US" dirty="0">
                <a:solidFill>
                  <a:srgbClr val="000000"/>
                </a:solidFill>
                <a:latin typeface="Arial" panose="020B0604020202020204" pitchFamily="34" charset="0"/>
                <a:cs typeface="Arial" panose="020B0604020202020204" pitchFamily="34" charset="0"/>
              </a:rPr>
              <a:t>Please use the chat for questions and feedback throughout the session or use the hand-raising functionality during the Q&amp;A portion of the session.</a:t>
            </a:r>
          </a:p>
        </p:txBody>
      </p:sp>
      <p:sp>
        <p:nvSpPr>
          <p:cNvPr id="5" name="Slide Number Placeholder 4">
            <a:extLst>
              <a:ext uri="{FF2B5EF4-FFF2-40B4-BE49-F238E27FC236}">
                <a16:creationId xmlns:a16="http://schemas.microsoft.com/office/drawing/2014/main" id="{680FFBF9-5BA1-4E48-A122-7523B2B33FC1}"/>
              </a:ext>
            </a:extLst>
          </p:cNvPr>
          <p:cNvSpPr>
            <a:spLocks noGrp="1"/>
          </p:cNvSpPr>
          <p:nvPr>
            <p:ph type="sldNum" sz="quarter" idx="10"/>
          </p:nvPr>
        </p:nvSpPr>
        <p:spPr/>
        <p:txBody>
          <a:bodyPr/>
          <a:lstStyle/>
          <a:p>
            <a:fld id="{85F5B7A5-34A7-4AB0-A34F-A4DF2002FA98}" type="slidenum">
              <a:rPr lang="en-US" smtClean="0"/>
              <a:t>2</a:t>
            </a:fld>
            <a:endParaRPr lang="en-US" dirty="0"/>
          </a:p>
        </p:txBody>
      </p:sp>
    </p:spTree>
    <p:extLst>
      <p:ext uri="{BB962C8B-B14F-4D97-AF65-F5344CB8AC3E}">
        <p14:creationId xmlns:p14="http://schemas.microsoft.com/office/powerpoint/2010/main" val="4965593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F7B12-42A5-B4F7-9056-C1174A51CC10}"/>
              </a:ext>
            </a:extLst>
          </p:cNvPr>
          <p:cNvSpPr>
            <a:spLocks noGrp="1"/>
          </p:cNvSpPr>
          <p:nvPr>
            <p:ph type="ctrTitle"/>
          </p:nvPr>
        </p:nvSpPr>
        <p:spPr>
          <a:xfrm>
            <a:off x="571500" y="3276600"/>
            <a:ext cx="11049000" cy="1905000"/>
          </a:xfrm>
        </p:spPr>
        <p:txBody>
          <a:bodyPr>
            <a:normAutofit fontScale="90000"/>
          </a:bodyPr>
          <a:lstStyle/>
          <a:p>
            <a:r>
              <a:rPr lang="en-US" sz="4800" dirty="0"/>
              <a:t>Opioid Stewardship</a:t>
            </a:r>
            <a:br>
              <a:rPr lang="en-US" sz="4800" dirty="0"/>
            </a:br>
            <a:r>
              <a:rPr lang="en-US" sz="4000" dirty="0"/>
              <a:t>Rapid Review</a:t>
            </a:r>
            <a:br>
              <a:rPr lang="en-US" dirty="0"/>
            </a:br>
            <a:br>
              <a:rPr lang="en-US" dirty="0"/>
            </a:br>
            <a:r>
              <a:rPr lang="en-US" sz="2700" dirty="0"/>
              <a:t>Julie M. Waldfogel, Pharm.D., BCGP</a:t>
            </a:r>
            <a:br>
              <a:rPr lang="en-US" sz="2700" b="0" dirty="0"/>
            </a:br>
            <a:r>
              <a:rPr lang="en-US" sz="2700" b="0" dirty="0"/>
              <a:t>Johns Hopkins University Evidence-based Practice Center</a:t>
            </a:r>
            <a:endParaRPr lang="en-US" sz="2200" b="0" dirty="0"/>
          </a:p>
        </p:txBody>
      </p:sp>
    </p:spTree>
    <p:extLst>
      <p:ext uri="{BB962C8B-B14F-4D97-AF65-F5344CB8AC3E}">
        <p14:creationId xmlns:p14="http://schemas.microsoft.com/office/powerpoint/2010/main" val="37270822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9EB80-7C16-4736-906B-BDECE14F5E4E}"/>
              </a:ext>
            </a:extLst>
          </p:cNvPr>
          <p:cNvSpPr>
            <a:spLocks noGrp="1"/>
          </p:cNvSpPr>
          <p:nvPr>
            <p:ph type="title"/>
          </p:nvPr>
        </p:nvSpPr>
        <p:spPr/>
        <p:txBody>
          <a:bodyPr>
            <a:normAutofit fontScale="90000"/>
          </a:bodyPr>
          <a:lstStyle/>
          <a:p>
            <a:r>
              <a:rPr lang="en-US" dirty="0"/>
              <a:t>Opioid Stewardship</a:t>
            </a:r>
          </a:p>
        </p:txBody>
      </p:sp>
      <p:sp>
        <p:nvSpPr>
          <p:cNvPr id="3" name="Content Placeholder 2">
            <a:extLst>
              <a:ext uri="{FF2B5EF4-FFF2-40B4-BE49-F238E27FC236}">
                <a16:creationId xmlns:a16="http://schemas.microsoft.com/office/drawing/2014/main" id="{262FCA38-FE1D-4F65-90EC-18F1AB1A53D3}"/>
              </a:ext>
            </a:extLst>
          </p:cNvPr>
          <p:cNvSpPr>
            <a:spLocks noGrp="1"/>
          </p:cNvSpPr>
          <p:nvPr>
            <p:ph sz="half" idx="1"/>
          </p:nvPr>
        </p:nvSpPr>
        <p:spPr/>
        <p:txBody>
          <a:bodyPr>
            <a:normAutofit/>
          </a:bodyPr>
          <a:lstStyle/>
          <a:p>
            <a:r>
              <a:rPr lang="en-US" dirty="0"/>
              <a:t>Can be defined as “rational prescribing, use and deprescribing of opioids…” through “maximizing clinical benefits for patients and the wider society and minimizing adverse consequences.”</a:t>
            </a:r>
          </a:p>
        </p:txBody>
      </p:sp>
      <p:sp>
        <p:nvSpPr>
          <p:cNvPr id="6" name="Content Placeholder 5">
            <a:extLst>
              <a:ext uri="{FF2B5EF4-FFF2-40B4-BE49-F238E27FC236}">
                <a16:creationId xmlns:a16="http://schemas.microsoft.com/office/drawing/2014/main" id="{DCA1DDAF-2C48-4395-BE31-BA240580F056}"/>
              </a:ext>
            </a:extLst>
          </p:cNvPr>
          <p:cNvSpPr>
            <a:spLocks noGrp="1"/>
          </p:cNvSpPr>
          <p:nvPr>
            <p:ph sz="half" idx="2"/>
          </p:nvPr>
        </p:nvSpPr>
        <p:spPr/>
        <p:txBody>
          <a:bodyPr>
            <a:normAutofit/>
          </a:bodyPr>
          <a:lstStyle/>
          <a:p>
            <a:r>
              <a:rPr lang="en-US" dirty="0"/>
              <a:t>The purpose of this review was to determine the effectiveness of opioid stewardship interventions in healthcare facilities on key prescribing and clinical outcomes.</a:t>
            </a:r>
          </a:p>
        </p:txBody>
      </p:sp>
      <p:sp>
        <p:nvSpPr>
          <p:cNvPr id="4" name="Slide Number Placeholder 3">
            <a:extLst>
              <a:ext uri="{FF2B5EF4-FFF2-40B4-BE49-F238E27FC236}">
                <a16:creationId xmlns:a16="http://schemas.microsoft.com/office/drawing/2014/main" id="{475ADED3-F049-4D73-9E38-34379FC8AF34}"/>
              </a:ext>
            </a:extLst>
          </p:cNvPr>
          <p:cNvSpPr>
            <a:spLocks noGrp="1"/>
          </p:cNvSpPr>
          <p:nvPr>
            <p:ph type="sldNum" sz="quarter" idx="10"/>
          </p:nvPr>
        </p:nvSpPr>
        <p:spPr/>
        <p:txBody>
          <a:bodyPr/>
          <a:lstStyle/>
          <a:p>
            <a:fld id="{85F5B7A5-34A7-4AB0-A34F-A4DF2002FA98}" type="slidenum">
              <a:rPr lang="en-US" smtClean="0"/>
              <a:t>21</a:t>
            </a:fld>
            <a:endParaRPr lang="en-US" dirty="0"/>
          </a:p>
        </p:txBody>
      </p:sp>
      <p:sp>
        <p:nvSpPr>
          <p:cNvPr id="5" name="TextBox 4">
            <a:extLst>
              <a:ext uri="{FF2B5EF4-FFF2-40B4-BE49-F238E27FC236}">
                <a16:creationId xmlns:a16="http://schemas.microsoft.com/office/drawing/2014/main" id="{D776BB46-7AD5-4E0F-A965-1E905693E5FF}"/>
              </a:ext>
            </a:extLst>
          </p:cNvPr>
          <p:cNvSpPr txBox="1"/>
          <p:nvPr/>
        </p:nvSpPr>
        <p:spPr>
          <a:xfrm>
            <a:off x="0" y="6581001"/>
            <a:ext cx="4286751" cy="276999"/>
          </a:xfrm>
          <a:prstGeom prst="rect">
            <a:avLst/>
          </a:prstGeom>
          <a:noFill/>
        </p:spPr>
        <p:txBody>
          <a:bodyPr wrap="none" rtlCol="0">
            <a:spAutoFit/>
          </a:bodyPr>
          <a:lstStyle/>
          <a:p>
            <a:r>
              <a:rPr lang="en-US" sz="1200" dirty="0"/>
              <a:t>Shrestha S et al. Journal of Pain Research 2023;16:383-394</a:t>
            </a:r>
          </a:p>
        </p:txBody>
      </p:sp>
    </p:spTree>
    <p:extLst>
      <p:ext uri="{BB962C8B-B14F-4D97-AF65-F5344CB8AC3E}">
        <p14:creationId xmlns:p14="http://schemas.microsoft.com/office/powerpoint/2010/main" val="4245740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85AD9-8FEF-D043-7270-FA71DB3E3374}"/>
              </a:ext>
            </a:extLst>
          </p:cNvPr>
          <p:cNvSpPr>
            <a:spLocks noGrp="1"/>
          </p:cNvSpPr>
          <p:nvPr>
            <p:ph type="title"/>
          </p:nvPr>
        </p:nvSpPr>
        <p:spPr/>
        <p:txBody>
          <a:bodyPr>
            <a:normAutofit fontScale="90000"/>
          </a:bodyPr>
          <a:lstStyle/>
          <a:p>
            <a:r>
              <a:rPr lang="en-US" dirty="0"/>
              <a:t>Opioid Stewardship Interventions in Healthcare Facilities or Systems</a:t>
            </a:r>
          </a:p>
        </p:txBody>
      </p:sp>
      <p:sp>
        <p:nvSpPr>
          <p:cNvPr id="3" name="Content Placeholder 2">
            <a:extLst>
              <a:ext uri="{FF2B5EF4-FFF2-40B4-BE49-F238E27FC236}">
                <a16:creationId xmlns:a16="http://schemas.microsoft.com/office/drawing/2014/main" id="{4BC6E6B7-4973-F8EB-C0BC-8000D337E0C0}"/>
              </a:ext>
            </a:extLst>
          </p:cNvPr>
          <p:cNvSpPr>
            <a:spLocks noGrp="1"/>
          </p:cNvSpPr>
          <p:nvPr>
            <p:ph idx="1"/>
          </p:nvPr>
        </p:nvSpPr>
        <p:spPr/>
        <p:txBody>
          <a:bodyPr/>
          <a:lstStyle/>
          <a:p>
            <a:r>
              <a:rPr lang="en-US" sz="2800" dirty="0"/>
              <a:t>MHS III Report</a:t>
            </a:r>
          </a:p>
          <a:p>
            <a:pPr lvl="1"/>
            <a:r>
              <a:rPr lang="en-US" dirty="0"/>
              <a:t>Included a limited review &amp; found moderate evidence for reducing opioid dosages, but no conclusions on clinical outcomes or impact on pain</a:t>
            </a:r>
          </a:p>
          <a:p>
            <a:endParaRPr lang="en-US" sz="2800" dirty="0"/>
          </a:p>
          <a:p>
            <a:r>
              <a:rPr lang="en-US" dirty="0"/>
              <a:t>MHS IV Methods</a:t>
            </a:r>
          </a:p>
          <a:p>
            <a:pPr lvl="1"/>
            <a:r>
              <a:rPr lang="en-US" dirty="0"/>
              <a:t>Searched PubMed and Cochrane Library for systematic reviews (2019–2023) and primary studies (2016–2023)</a:t>
            </a:r>
          </a:p>
          <a:p>
            <a:pPr marL="0" indent="0">
              <a:buNone/>
            </a:pPr>
            <a:endParaRPr lang="en-US" dirty="0"/>
          </a:p>
        </p:txBody>
      </p:sp>
      <p:sp>
        <p:nvSpPr>
          <p:cNvPr id="4" name="Slide Number Placeholder 3">
            <a:extLst>
              <a:ext uri="{FF2B5EF4-FFF2-40B4-BE49-F238E27FC236}">
                <a16:creationId xmlns:a16="http://schemas.microsoft.com/office/drawing/2014/main" id="{206EA1BB-ADEC-73C5-C30D-5DF427676A7E}"/>
              </a:ext>
            </a:extLst>
          </p:cNvPr>
          <p:cNvSpPr>
            <a:spLocks noGrp="1"/>
          </p:cNvSpPr>
          <p:nvPr>
            <p:ph type="sldNum" sz="quarter" idx="10"/>
          </p:nvPr>
        </p:nvSpPr>
        <p:spPr/>
        <p:txBody>
          <a:bodyPr/>
          <a:lstStyle/>
          <a:p>
            <a:fld id="{85F5B7A5-34A7-4AB0-A34F-A4DF2002FA98}" type="slidenum">
              <a:rPr lang="en-US" smtClean="0"/>
              <a:t>22</a:t>
            </a:fld>
            <a:endParaRPr lang="en-US" dirty="0"/>
          </a:p>
        </p:txBody>
      </p:sp>
    </p:spTree>
    <p:extLst>
      <p:ext uri="{BB962C8B-B14F-4D97-AF65-F5344CB8AC3E}">
        <p14:creationId xmlns:p14="http://schemas.microsoft.com/office/powerpoint/2010/main" val="1025521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1324C-7552-4568-BD53-A03D3A964376}"/>
              </a:ext>
            </a:extLst>
          </p:cNvPr>
          <p:cNvSpPr>
            <a:spLocks noGrp="1"/>
          </p:cNvSpPr>
          <p:nvPr>
            <p:ph type="title"/>
          </p:nvPr>
        </p:nvSpPr>
        <p:spPr/>
        <p:txBody>
          <a:bodyPr>
            <a:normAutofit fontScale="90000"/>
          </a:bodyPr>
          <a:lstStyle/>
          <a:p>
            <a:r>
              <a:rPr lang="en-US" dirty="0"/>
              <a:t>Opioid Stewardship Interventions</a:t>
            </a:r>
          </a:p>
        </p:txBody>
      </p:sp>
      <p:sp>
        <p:nvSpPr>
          <p:cNvPr id="3" name="Content Placeholder 2">
            <a:extLst>
              <a:ext uri="{FF2B5EF4-FFF2-40B4-BE49-F238E27FC236}">
                <a16:creationId xmlns:a16="http://schemas.microsoft.com/office/drawing/2014/main" id="{6B4A9C8E-9603-4502-BFAE-BC198BB888BC}"/>
              </a:ext>
            </a:extLst>
          </p:cNvPr>
          <p:cNvSpPr>
            <a:spLocks noGrp="1"/>
          </p:cNvSpPr>
          <p:nvPr>
            <p:ph idx="1"/>
          </p:nvPr>
        </p:nvSpPr>
        <p:spPr/>
        <p:txBody>
          <a:bodyPr/>
          <a:lstStyle/>
          <a:p>
            <a:r>
              <a:rPr lang="en-US" dirty="0"/>
              <a:t>Organizational leadership and policies</a:t>
            </a:r>
          </a:p>
          <a:p>
            <a:r>
              <a:rPr lang="en-US" dirty="0"/>
              <a:t>Clinical knowledge, expertise, and behavior</a:t>
            </a:r>
          </a:p>
          <a:p>
            <a:r>
              <a:rPr lang="en-US" dirty="0"/>
              <a:t>Patient and family education or engagement</a:t>
            </a:r>
          </a:p>
          <a:p>
            <a:r>
              <a:rPr lang="en-US" dirty="0"/>
              <a:t>Tracking, monitoring, and reporting performance data</a:t>
            </a:r>
          </a:p>
          <a:p>
            <a:r>
              <a:rPr lang="en-US" dirty="0"/>
              <a:t>Clinical accountability</a:t>
            </a:r>
          </a:p>
          <a:p>
            <a:r>
              <a:rPr lang="en-US" dirty="0"/>
              <a:t>Multicomponent interventions</a:t>
            </a:r>
          </a:p>
        </p:txBody>
      </p:sp>
      <p:sp>
        <p:nvSpPr>
          <p:cNvPr id="4" name="Slide Number Placeholder 3">
            <a:extLst>
              <a:ext uri="{FF2B5EF4-FFF2-40B4-BE49-F238E27FC236}">
                <a16:creationId xmlns:a16="http://schemas.microsoft.com/office/drawing/2014/main" id="{B7117DB4-AA58-4EF2-9EFF-C20D62EFB4EC}"/>
              </a:ext>
            </a:extLst>
          </p:cNvPr>
          <p:cNvSpPr>
            <a:spLocks noGrp="1"/>
          </p:cNvSpPr>
          <p:nvPr>
            <p:ph type="sldNum" sz="quarter" idx="10"/>
          </p:nvPr>
        </p:nvSpPr>
        <p:spPr/>
        <p:txBody>
          <a:bodyPr/>
          <a:lstStyle/>
          <a:p>
            <a:fld id="{85F5B7A5-34A7-4AB0-A34F-A4DF2002FA98}" type="slidenum">
              <a:rPr lang="en-US" smtClean="0"/>
              <a:t>23</a:t>
            </a:fld>
            <a:endParaRPr lang="en-US" dirty="0"/>
          </a:p>
        </p:txBody>
      </p:sp>
    </p:spTree>
    <p:extLst>
      <p:ext uri="{BB962C8B-B14F-4D97-AF65-F5344CB8AC3E}">
        <p14:creationId xmlns:p14="http://schemas.microsoft.com/office/powerpoint/2010/main" val="2856167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1324C-7552-4568-BD53-A03D3A964376}"/>
              </a:ext>
            </a:extLst>
          </p:cNvPr>
          <p:cNvSpPr>
            <a:spLocks noGrp="1"/>
          </p:cNvSpPr>
          <p:nvPr>
            <p:ph type="title"/>
          </p:nvPr>
        </p:nvSpPr>
        <p:spPr/>
        <p:txBody>
          <a:bodyPr>
            <a:normAutofit fontScale="90000"/>
          </a:bodyPr>
          <a:lstStyle/>
          <a:p>
            <a:r>
              <a:rPr lang="en-US" dirty="0"/>
              <a:t>Opioid Stewardship Interventions</a:t>
            </a:r>
          </a:p>
        </p:txBody>
      </p:sp>
      <p:sp>
        <p:nvSpPr>
          <p:cNvPr id="3" name="Content Placeholder 2">
            <a:extLst>
              <a:ext uri="{FF2B5EF4-FFF2-40B4-BE49-F238E27FC236}">
                <a16:creationId xmlns:a16="http://schemas.microsoft.com/office/drawing/2014/main" id="{6B4A9C8E-9603-4502-BFAE-BC198BB888BC}"/>
              </a:ext>
            </a:extLst>
          </p:cNvPr>
          <p:cNvSpPr>
            <a:spLocks noGrp="1"/>
          </p:cNvSpPr>
          <p:nvPr>
            <p:ph idx="1"/>
          </p:nvPr>
        </p:nvSpPr>
        <p:spPr/>
        <p:txBody>
          <a:bodyPr/>
          <a:lstStyle/>
          <a:p>
            <a:r>
              <a:rPr lang="en-US" dirty="0"/>
              <a:t>Did not include</a:t>
            </a:r>
          </a:p>
          <a:p>
            <a:pPr lvl="1"/>
            <a:r>
              <a:rPr lang="en-US" dirty="0"/>
              <a:t>Interventions focused on the treatment of opioid use disorder</a:t>
            </a:r>
          </a:p>
          <a:p>
            <a:pPr lvl="1"/>
            <a:r>
              <a:rPr lang="en-US" dirty="0"/>
              <a:t>Interventions or policies established by entities other than healthcare providers, such as:</a:t>
            </a:r>
          </a:p>
          <a:p>
            <a:pPr lvl="2"/>
            <a:r>
              <a:rPr lang="en-US" dirty="0"/>
              <a:t>Insurance company restrictions</a:t>
            </a:r>
          </a:p>
          <a:p>
            <a:pPr lvl="2"/>
            <a:r>
              <a:rPr lang="en-US" dirty="0"/>
              <a:t>Government restrictions or regulations</a:t>
            </a:r>
          </a:p>
          <a:p>
            <a:pPr lvl="2"/>
            <a:r>
              <a:rPr lang="en-US" dirty="0"/>
              <a:t>Naloxone distribution outside healthcare settings</a:t>
            </a:r>
          </a:p>
        </p:txBody>
      </p:sp>
      <p:sp>
        <p:nvSpPr>
          <p:cNvPr id="4" name="Slide Number Placeholder 3">
            <a:extLst>
              <a:ext uri="{FF2B5EF4-FFF2-40B4-BE49-F238E27FC236}">
                <a16:creationId xmlns:a16="http://schemas.microsoft.com/office/drawing/2014/main" id="{B7117DB4-AA58-4EF2-9EFF-C20D62EFB4EC}"/>
              </a:ext>
            </a:extLst>
          </p:cNvPr>
          <p:cNvSpPr>
            <a:spLocks noGrp="1"/>
          </p:cNvSpPr>
          <p:nvPr>
            <p:ph type="sldNum" sz="quarter" idx="10"/>
          </p:nvPr>
        </p:nvSpPr>
        <p:spPr/>
        <p:txBody>
          <a:bodyPr/>
          <a:lstStyle/>
          <a:p>
            <a:fld id="{85F5B7A5-34A7-4AB0-A34F-A4DF2002FA98}" type="slidenum">
              <a:rPr lang="en-US" smtClean="0"/>
              <a:t>24</a:t>
            </a:fld>
            <a:endParaRPr lang="en-US" dirty="0"/>
          </a:p>
        </p:txBody>
      </p:sp>
    </p:spTree>
    <p:extLst>
      <p:ext uri="{BB962C8B-B14F-4D97-AF65-F5344CB8AC3E}">
        <p14:creationId xmlns:p14="http://schemas.microsoft.com/office/powerpoint/2010/main" val="9937579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A5E37-7696-4417-BDC4-06B22D25EAB8}"/>
              </a:ext>
            </a:extLst>
          </p:cNvPr>
          <p:cNvSpPr>
            <a:spLocks noGrp="1"/>
          </p:cNvSpPr>
          <p:nvPr>
            <p:ph type="title"/>
          </p:nvPr>
        </p:nvSpPr>
        <p:spPr/>
        <p:txBody>
          <a:bodyPr>
            <a:normAutofit fontScale="90000"/>
          </a:bodyPr>
          <a:lstStyle/>
          <a:p>
            <a:r>
              <a:rPr lang="en-US" dirty="0"/>
              <a:t>Opioid Stewardship Outcomes</a:t>
            </a:r>
          </a:p>
        </p:txBody>
      </p:sp>
      <p:sp>
        <p:nvSpPr>
          <p:cNvPr id="3" name="Content Placeholder 2">
            <a:extLst>
              <a:ext uri="{FF2B5EF4-FFF2-40B4-BE49-F238E27FC236}">
                <a16:creationId xmlns:a16="http://schemas.microsoft.com/office/drawing/2014/main" id="{9A12E045-3861-42F9-81F1-E661E7931E57}"/>
              </a:ext>
            </a:extLst>
          </p:cNvPr>
          <p:cNvSpPr>
            <a:spLocks noGrp="1"/>
          </p:cNvSpPr>
          <p:nvPr>
            <p:ph sz="half" idx="1"/>
          </p:nvPr>
        </p:nvSpPr>
        <p:spPr/>
        <p:txBody>
          <a:bodyPr>
            <a:normAutofit lnSpcReduction="10000"/>
          </a:bodyPr>
          <a:lstStyle/>
          <a:p>
            <a:r>
              <a:rPr lang="en-US" dirty="0"/>
              <a:t>Clinical</a:t>
            </a:r>
          </a:p>
          <a:p>
            <a:pPr lvl="1"/>
            <a:r>
              <a:rPr lang="en-US" dirty="0"/>
              <a:t>Healthcare utilization</a:t>
            </a:r>
          </a:p>
          <a:p>
            <a:pPr lvl="1"/>
            <a:r>
              <a:rPr lang="en-US" dirty="0"/>
              <a:t>Overdose rates</a:t>
            </a:r>
          </a:p>
          <a:p>
            <a:pPr lvl="1"/>
            <a:r>
              <a:rPr lang="en-US" dirty="0"/>
              <a:t>Adverse consequences (changes in pain intensity or distress, rates of opioid refill requests, patient satisfaction)</a:t>
            </a:r>
          </a:p>
          <a:p>
            <a:r>
              <a:rPr lang="en-US" dirty="0"/>
              <a:t>Opioid prescribing or ordering</a:t>
            </a:r>
          </a:p>
          <a:p>
            <a:r>
              <a:rPr lang="en-US" dirty="0"/>
              <a:t>Implementation</a:t>
            </a:r>
          </a:p>
          <a:p>
            <a:pPr lvl="1"/>
            <a:r>
              <a:rPr lang="en-US" dirty="0"/>
              <a:t>Barriers and facilitators</a:t>
            </a:r>
          </a:p>
          <a:p>
            <a:pPr lvl="1"/>
            <a:r>
              <a:rPr lang="en-US" dirty="0"/>
              <a:t>Cost, staffing, time</a:t>
            </a:r>
          </a:p>
        </p:txBody>
      </p:sp>
      <p:sp>
        <p:nvSpPr>
          <p:cNvPr id="5" name="Content Placeholder 4">
            <a:extLst>
              <a:ext uri="{FF2B5EF4-FFF2-40B4-BE49-F238E27FC236}">
                <a16:creationId xmlns:a16="http://schemas.microsoft.com/office/drawing/2014/main" id="{FFCA4145-CC93-457F-B8B0-371E0C6786AC}"/>
              </a:ext>
            </a:extLst>
          </p:cNvPr>
          <p:cNvSpPr>
            <a:spLocks noGrp="1"/>
          </p:cNvSpPr>
          <p:nvPr>
            <p:ph sz="half" idx="2"/>
          </p:nvPr>
        </p:nvSpPr>
        <p:spPr/>
        <p:txBody>
          <a:bodyPr>
            <a:normAutofit lnSpcReduction="10000"/>
          </a:bodyPr>
          <a:lstStyle/>
          <a:p>
            <a:r>
              <a:rPr lang="en-US" dirty="0"/>
              <a:t>Process</a:t>
            </a:r>
          </a:p>
          <a:p>
            <a:pPr lvl="1"/>
            <a:r>
              <a:rPr lang="en-US" dirty="0"/>
              <a:t>Urine drug screen ordering or administration</a:t>
            </a:r>
          </a:p>
          <a:p>
            <a:pPr lvl="1"/>
            <a:r>
              <a:rPr lang="en-US" dirty="0"/>
              <a:t>Treatment agreement use</a:t>
            </a:r>
          </a:p>
          <a:p>
            <a:pPr lvl="1"/>
            <a:r>
              <a:rPr lang="en-US" dirty="0"/>
              <a:t>Risk assessment screening tool use</a:t>
            </a:r>
          </a:p>
          <a:p>
            <a:pPr lvl="1"/>
            <a:r>
              <a:rPr lang="en-US" dirty="0"/>
              <a:t>Use of PDMP reports</a:t>
            </a:r>
          </a:p>
          <a:p>
            <a:pPr lvl="1"/>
            <a:r>
              <a:rPr lang="en-US" dirty="0"/>
              <a:t>Other referrals to pain management</a:t>
            </a:r>
          </a:p>
          <a:p>
            <a:pPr lvl="1"/>
            <a:r>
              <a:rPr lang="en-US" dirty="0"/>
              <a:t>Pain management documentation</a:t>
            </a:r>
          </a:p>
        </p:txBody>
      </p:sp>
      <p:sp>
        <p:nvSpPr>
          <p:cNvPr id="4" name="Slide Number Placeholder 3">
            <a:extLst>
              <a:ext uri="{FF2B5EF4-FFF2-40B4-BE49-F238E27FC236}">
                <a16:creationId xmlns:a16="http://schemas.microsoft.com/office/drawing/2014/main" id="{B9C3FF06-7BF2-4478-AD7E-220467689EF8}"/>
              </a:ext>
            </a:extLst>
          </p:cNvPr>
          <p:cNvSpPr>
            <a:spLocks noGrp="1"/>
          </p:cNvSpPr>
          <p:nvPr>
            <p:ph type="sldNum" sz="quarter" idx="10"/>
          </p:nvPr>
        </p:nvSpPr>
        <p:spPr/>
        <p:txBody>
          <a:bodyPr/>
          <a:lstStyle/>
          <a:p>
            <a:fld id="{85F5B7A5-34A7-4AB0-A34F-A4DF2002FA98}" type="slidenum">
              <a:rPr lang="en-US" smtClean="0"/>
              <a:t>25</a:t>
            </a:fld>
            <a:endParaRPr lang="en-US" dirty="0"/>
          </a:p>
        </p:txBody>
      </p:sp>
    </p:spTree>
    <p:extLst>
      <p:ext uri="{BB962C8B-B14F-4D97-AF65-F5344CB8AC3E}">
        <p14:creationId xmlns:p14="http://schemas.microsoft.com/office/powerpoint/2010/main" val="18674578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DB0A215-D5BD-4C07-80E0-88C81C1DBCEC}"/>
              </a:ext>
            </a:extLst>
          </p:cNvPr>
          <p:cNvSpPr>
            <a:spLocks noGrp="1"/>
          </p:cNvSpPr>
          <p:nvPr>
            <p:ph type="title"/>
          </p:nvPr>
        </p:nvSpPr>
        <p:spPr/>
        <p:txBody>
          <a:bodyPr>
            <a:normAutofit fontScale="90000"/>
          </a:bodyPr>
          <a:lstStyle/>
          <a:p>
            <a:r>
              <a:rPr lang="en-US" dirty="0"/>
              <a:t>Opioid Stewardship Rapid Review: Results</a:t>
            </a:r>
          </a:p>
        </p:txBody>
      </p:sp>
      <p:sp>
        <p:nvSpPr>
          <p:cNvPr id="7" name="Content Placeholder 6">
            <a:extLst>
              <a:ext uri="{FF2B5EF4-FFF2-40B4-BE49-F238E27FC236}">
                <a16:creationId xmlns:a16="http://schemas.microsoft.com/office/drawing/2014/main" id="{76E2451C-90CC-486F-A003-9531A07BF9FA}"/>
              </a:ext>
            </a:extLst>
          </p:cNvPr>
          <p:cNvSpPr>
            <a:spLocks noGrp="1"/>
          </p:cNvSpPr>
          <p:nvPr>
            <p:ph idx="1"/>
          </p:nvPr>
        </p:nvSpPr>
        <p:spPr/>
        <p:txBody>
          <a:bodyPr/>
          <a:lstStyle/>
          <a:p>
            <a:endParaRPr lang="en-US" dirty="0"/>
          </a:p>
          <a:p>
            <a:endParaRPr lang="en-US" dirty="0"/>
          </a:p>
          <a:p>
            <a:pPr marL="0" indent="0" algn="ctr">
              <a:buNone/>
            </a:pPr>
            <a:r>
              <a:rPr lang="en-US" dirty="0"/>
              <a:t>Included 14 systematic reviews, 13 RCTs (reported in 14 articles) and 6 non-randomized studies</a:t>
            </a:r>
          </a:p>
          <a:p>
            <a:endParaRPr lang="en-US" dirty="0"/>
          </a:p>
        </p:txBody>
      </p:sp>
      <p:sp>
        <p:nvSpPr>
          <p:cNvPr id="5" name="Slide Number Placeholder 4">
            <a:extLst>
              <a:ext uri="{FF2B5EF4-FFF2-40B4-BE49-F238E27FC236}">
                <a16:creationId xmlns:a16="http://schemas.microsoft.com/office/drawing/2014/main" id="{FCC96C64-5353-48E0-ACA2-A86452C28870}"/>
              </a:ext>
            </a:extLst>
          </p:cNvPr>
          <p:cNvSpPr>
            <a:spLocks noGrp="1"/>
          </p:cNvSpPr>
          <p:nvPr>
            <p:ph type="sldNum" sz="quarter" idx="10"/>
          </p:nvPr>
        </p:nvSpPr>
        <p:spPr/>
        <p:txBody>
          <a:bodyPr/>
          <a:lstStyle/>
          <a:p>
            <a:fld id="{85F5B7A5-34A7-4AB0-A34F-A4DF2002FA98}" type="slidenum">
              <a:rPr lang="en-US" smtClean="0"/>
              <a:t>26</a:t>
            </a:fld>
            <a:endParaRPr lang="en-US" dirty="0"/>
          </a:p>
        </p:txBody>
      </p:sp>
    </p:spTree>
    <p:extLst>
      <p:ext uri="{BB962C8B-B14F-4D97-AF65-F5344CB8AC3E}">
        <p14:creationId xmlns:p14="http://schemas.microsoft.com/office/powerpoint/2010/main" val="19187500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B568F-8D7F-449F-9080-DA15E5A1FD32}"/>
              </a:ext>
            </a:extLst>
          </p:cNvPr>
          <p:cNvSpPr>
            <a:spLocks noGrp="1"/>
          </p:cNvSpPr>
          <p:nvPr>
            <p:ph type="title"/>
          </p:nvPr>
        </p:nvSpPr>
        <p:spPr/>
        <p:txBody>
          <a:bodyPr>
            <a:normAutofit fontScale="90000"/>
          </a:bodyPr>
          <a:lstStyle/>
          <a:p>
            <a:r>
              <a:rPr lang="en-US" dirty="0"/>
              <a:t>Opioid Stewardship Interventions:</a:t>
            </a:r>
            <a:br>
              <a:rPr lang="en-US" dirty="0"/>
            </a:br>
            <a:r>
              <a:rPr lang="en-US" dirty="0"/>
              <a:t>Overview of Primary Studies</a:t>
            </a:r>
          </a:p>
        </p:txBody>
      </p:sp>
      <p:graphicFrame>
        <p:nvGraphicFramePr>
          <p:cNvPr id="5" name="Table 5">
            <a:extLst>
              <a:ext uri="{FF2B5EF4-FFF2-40B4-BE49-F238E27FC236}">
                <a16:creationId xmlns:a16="http://schemas.microsoft.com/office/drawing/2014/main" id="{28C0FE6B-F0CC-4F72-A63F-EED25218F121}"/>
              </a:ext>
            </a:extLst>
          </p:cNvPr>
          <p:cNvGraphicFramePr>
            <a:graphicFrameLocks noGrp="1"/>
          </p:cNvGraphicFramePr>
          <p:nvPr>
            <p:ph idx="1"/>
            <p:extLst>
              <p:ext uri="{D42A27DB-BD31-4B8C-83A1-F6EECF244321}">
                <p14:modId xmlns:p14="http://schemas.microsoft.com/office/powerpoint/2010/main" val="1972248938"/>
              </p:ext>
            </p:extLst>
          </p:nvPr>
        </p:nvGraphicFramePr>
        <p:xfrm>
          <a:off x="609600" y="1646237"/>
          <a:ext cx="10972797" cy="4906963"/>
        </p:xfrm>
        <a:graphic>
          <a:graphicData uri="http://schemas.openxmlformats.org/drawingml/2006/table">
            <a:tbl>
              <a:tblPr firstRow="1" bandRow="1">
                <a:tableStyleId>{D27102A9-8310-4765-A935-A1911B00CA55}</a:tableStyleId>
              </a:tblPr>
              <a:tblGrid>
                <a:gridCol w="3657599">
                  <a:extLst>
                    <a:ext uri="{9D8B030D-6E8A-4147-A177-3AD203B41FA5}">
                      <a16:colId xmlns:a16="http://schemas.microsoft.com/office/drawing/2014/main" val="909490451"/>
                    </a:ext>
                  </a:extLst>
                </a:gridCol>
                <a:gridCol w="3657599">
                  <a:extLst>
                    <a:ext uri="{9D8B030D-6E8A-4147-A177-3AD203B41FA5}">
                      <a16:colId xmlns:a16="http://schemas.microsoft.com/office/drawing/2014/main" val="3851155960"/>
                    </a:ext>
                  </a:extLst>
                </a:gridCol>
                <a:gridCol w="3657599">
                  <a:extLst>
                    <a:ext uri="{9D8B030D-6E8A-4147-A177-3AD203B41FA5}">
                      <a16:colId xmlns:a16="http://schemas.microsoft.com/office/drawing/2014/main" val="1704710846"/>
                    </a:ext>
                  </a:extLst>
                </a:gridCol>
              </a:tblGrid>
              <a:tr h="441144">
                <a:tc>
                  <a:txBody>
                    <a:bodyPr/>
                    <a:lstStyle/>
                    <a:p>
                      <a:pPr algn="ctr"/>
                      <a:r>
                        <a:rPr lang="en-US" dirty="0"/>
                        <a:t>Intervention Category</a:t>
                      </a:r>
                    </a:p>
                  </a:txBody>
                  <a:tcPr/>
                </a:tc>
                <a:tc>
                  <a:txBody>
                    <a:bodyPr/>
                    <a:lstStyle/>
                    <a:p>
                      <a:pPr algn="ctr"/>
                      <a:r>
                        <a:rPr lang="en-US" dirty="0"/>
                        <a:t>Intervention</a:t>
                      </a:r>
                    </a:p>
                  </a:txBody>
                  <a:tcPr/>
                </a:tc>
                <a:tc>
                  <a:txBody>
                    <a:bodyPr/>
                    <a:lstStyle/>
                    <a:p>
                      <a:pPr algn="ctr"/>
                      <a:r>
                        <a:rPr lang="en-US" dirty="0"/>
                        <a:t>Number of Primary Studies</a:t>
                      </a:r>
                    </a:p>
                  </a:txBody>
                  <a:tcPr/>
                </a:tc>
                <a:extLst>
                  <a:ext uri="{0D108BD9-81ED-4DB2-BD59-A6C34878D82A}">
                    <a16:rowId xmlns:a16="http://schemas.microsoft.com/office/drawing/2014/main" val="452866498"/>
                  </a:ext>
                </a:extLst>
              </a:tr>
              <a:tr h="1087750">
                <a:tc>
                  <a:txBody>
                    <a:bodyPr/>
                    <a:lstStyle/>
                    <a:p>
                      <a:r>
                        <a:rPr lang="en-US" dirty="0"/>
                        <a:t>Organizational leadership &amp; policies within a healthcare facility or healthcare system</a:t>
                      </a:r>
                    </a:p>
                  </a:txBody>
                  <a:tcPr/>
                </a:tc>
                <a:tc>
                  <a:txBody>
                    <a:bodyPr/>
                    <a:lstStyle/>
                    <a:p>
                      <a:r>
                        <a:rPr lang="en-US" dirty="0"/>
                        <a:t>Clinical decision support or electronic health record interventions</a:t>
                      </a:r>
                    </a:p>
                  </a:txBody>
                  <a:tcPr/>
                </a:tc>
                <a:tc>
                  <a:txBody>
                    <a:bodyPr/>
                    <a:lstStyle/>
                    <a:p>
                      <a:r>
                        <a:rPr lang="en-US" dirty="0"/>
                        <a:t>2 RCTs</a:t>
                      </a:r>
                    </a:p>
                    <a:p>
                      <a:r>
                        <a:rPr lang="en-US" dirty="0"/>
                        <a:t>1 non-randomized study</a:t>
                      </a:r>
                    </a:p>
                  </a:txBody>
                  <a:tcPr/>
                </a:tc>
                <a:extLst>
                  <a:ext uri="{0D108BD9-81ED-4DB2-BD59-A6C34878D82A}">
                    <a16:rowId xmlns:a16="http://schemas.microsoft.com/office/drawing/2014/main" val="3831155208"/>
                  </a:ext>
                </a:extLst>
              </a:tr>
              <a:tr h="1087750">
                <a:tc>
                  <a:txBody>
                    <a:bodyPr/>
                    <a:lstStyle/>
                    <a:p>
                      <a:r>
                        <a:rPr lang="en-US" dirty="0"/>
                        <a:t>Patient &amp; family education, or engagement</a:t>
                      </a:r>
                    </a:p>
                  </a:txBody>
                  <a:tcPr/>
                </a:tc>
                <a:tc>
                  <a:txBody>
                    <a:bodyPr/>
                    <a:lstStyle/>
                    <a:p>
                      <a:r>
                        <a:rPr lang="en-US" dirty="0"/>
                        <a:t>Patient &amp; family education, or engagement</a:t>
                      </a:r>
                    </a:p>
                  </a:txBody>
                  <a:tcPr/>
                </a:tc>
                <a:tc>
                  <a:txBody>
                    <a:bodyPr/>
                    <a:lstStyle/>
                    <a:p>
                      <a:r>
                        <a:rPr lang="en-US" dirty="0"/>
                        <a:t>6 RCTs</a:t>
                      </a:r>
                    </a:p>
                  </a:txBody>
                  <a:tcPr/>
                </a:tc>
                <a:extLst>
                  <a:ext uri="{0D108BD9-81ED-4DB2-BD59-A6C34878D82A}">
                    <a16:rowId xmlns:a16="http://schemas.microsoft.com/office/drawing/2014/main" val="3514243100"/>
                  </a:ext>
                </a:extLst>
              </a:tr>
              <a:tr h="1087750">
                <a:tc>
                  <a:txBody>
                    <a:bodyPr/>
                    <a:lstStyle/>
                    <a:p>
                      <a:r>
                        <a:rPr lang="en-US" dirty="0"/>
                        <a:t>Multicomponent</a:t>
                      </a:r>
                    </a:p>
                  </a:txBody>
                  <a:tcPr/>
                </a:tc>
                <a:tc>
                  <a:txBody>
                    <a:bodyPr/>
                    <a:lstStyle/>
                    <a:p>
                      <a:r>
                        <a:rPr lang="en-US" dirty="0"/>
                        <a:t>Multicomponent</a:t>
                      </a:r>
                    </a:p>
                  </a:txBody>
                  <a:tcPr/>
                </a:tc>
                <a:tc>
                  <a:txBody>
                    <a:bodyPr/>
                    <a:lstStyle/>
                    <a:p>
                      <a:r>
                        <a:rPr lang="en-US" dirty="0"/>
                        <a:t>4 RCTs (in 5 articles)</a:t>
                      </a:r>
                    </a:p>
                    <a:p>
                      <a:r>
                        <a:rPr lang="en-US" dirty="0"/>
                        <a:t>4 non-randomized studies</a:t>
                      </a:r>
                    </a:p>
                  </a:txBody>
                  <a:tcPr/>
                </a:tc>
                <a:extLst>
                  <a:ext uri="{0D108BD9-81ED-4DB2-BD59-A6C34878D82A}">
                    <a16:rowId xmlns:a16="http://schemas.microsoft.com/office/drawing/2014/main" val="2642074863"/>
                  </a:ext>
                </a:extLst>
              </a:tr>
              <a:tr h="761425">
                <a:tc>
                  <a:txBody>
                    <a:bodyPr/>
                    <a:lstStyle/>
                    <a:p>
                      <a:r>
                        <a:rPr lang="en-US" dirty="0"/>
                        <a:t>Clinical knowledge, expertise, &amp; behavior </a:t>
                      </a:r>
                    </a:p>
                  </a:txBody>
                  <a:tcPr/>
                </a:tc>
                <a:tc>
                  <a:txBody>
                    <a:bodyPr/>
                    <a:lstStyle/>
                    <a:p>
                      <a:r>
                        <a:rPr lang="en-US" dirty="0"/>
                        <a:t>Healthcare organization guidelines</a:t>
                      </a:r>
                    </a:p>
                  </a:txBody>
                  <a:tcPr/>
                </a:tc>
                <a:tc>
                  <a:txBody>
                    <a:bodyPr/>
                    <a:lstStyle/>
                    <a:p>
                      <a:r>
                        <a:rPr lang="en-US" dirty="0"/>
                        <a:t>1 non-randomized study</a:t>
                      </a:r>
                    </a:p>
                  </a:txBody>
                  <a:tcPr/>
                </a:tc>
                <a:extLst>
                  <a:ext uri="{0D108BD9-81ED-4DB2-BD59-A6C34878D82A}">
                    <a16:rowId xmlns:a16="http://schemas.microsoft.com/office/drawing/2014/main" val="1701232723"/>
                  </a:ext>
                </a:extLst>
              </a:tr>
              <a:tr h="441144">
                <a:tc>
                  <a:txBody>
                    <a:bodyPr/>
                    <a:lstStyle/>
                    <a:p>
                      <a:r>
                        <a:rPr lang="en-US" dirty="0"/>
                        <a:t>Clinical accountability</a:t>
                      </a:r>
                    </a:p>
                  </a:txBody>
                  <a:tcPr/>
                </a:tc>
                <a:tc>
                  <a:txBody>
                    <a:bodyPr/>
                    <a:lstStyle/>
                    <a:p>
                      <a:r>
                        <a:rPr lang="en-US" dirty="0"/>
                        <a:t>Peer comparison</a:t>
                      </a:r>
                    </a:p>
                  </a:txBody>
                  <a:tcPr/>
                </a:tc>
                <a:tc>
                  <a:txBody>
                    <a:bodyPr/>
                    <a:lstStyle/>
                    <a:p>
                      <a:r>
                        <a:rPr lang="en-US" dirty="0"/>
                        <a:t>1 RCT</a:t>
                      </a:r>
                    </a:p>
                  </a:txBody>
                  <a:tcPr/>
                </a:tc>
                <a:extLst>
                  <a:ext uri="{0D108BD9-81ED-4DB2-BD59-A6C34878D82A}">
                    <a16:rowId xmlns:a16="http://schemas.microsoft.com/office/drawing/2014/main" val="836097887"/>
                  </a:ext>
                </a:extLst>
              </a:tr>
            </a:tbl>
          </a:graphicData>
        </a:graphic>
      </p:graphicFrame>
      <p:sp>
        <p:nvSpPr>
          <p:cNvPr id="4" name="Slide Number Placeholder 3">
            <a:extLst>
              <a:ext uri="{FF2B5EF4-FFF2-40B4-BE49-F238E27FC236}">
                <a16:creationId xmlns:a16="http://schemas.microsoft.com/office/drawing/2014/main" id="{E87D4959-10FF-48EB-950F-4ACFADE08E43}"/>
              </a:ext>
            </a:extLst>
          </p:cNvPr>
          <p:cNvSpPr>
            <a:spLocks noGrp="1"/>
          </p:cNvSpPr>
          <p:nvPr>
            <p:ph type="sldNum" sz="quarter" idx="10"/>
          </p:nvPr>
        </p:nvSpPr>
        <p:spPr/>
        <p:txBody>
          <a:bodyPr/>
          <a:lstStyle/>
          <a:p>
            <a:fld id="{85F5B7A5-34A7-4AB0-A34F-A4DF2002FA98}" type="slidenum">
              <a:rPr lang="en-US" smtClean="0"/>
              <a:t>27</a:t>
            </a:fld>
            <a:endParaRPr lang="en-US" dirty="0"/>
          </a:p>
        </p:txBody>
      </p:sp>
    </p:spTree>
    <p:extLst>
      <p:ext uri="{BB962C8B-B14F-4D97-AF65-F5344CB8AC3E}">
        <p14:creationId xmlns:p14="http://schemas.microsoft.com/office/powerpoint/2010/main" val="33733921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B568F-8D7F-449F-9080-DA15E5A1FD32}"/>
              </a:ext>
            </a:extLst>
          </p:cNvPr>
          <p:cNvSpPr>
            <a:spLocks noGrp="1"/>
          </p:cNvSpPr>
          <p:nvPr>
            <p:ph type="title"/>
          </p:nvPr>
        </p:nvSpPr>
        <p:spPr/>
        <p:txBody>
          <a:bodyPr>
            <a:normAutofit fontScale="90000"/>
          </a:bodyPr>
          <a:lstStyle/>
          <a:p>
            <a:r>
              <a:rPr lang="en-US" dirty="0"/>
              <a:t>Clinical Decision Support or Electronic Health Record Interventions</a:t>
            </a:r>
          </a:p>
        </p:txBody>
      </p:sp>
      <p:sp>
        <p:nvSpPr>
          <p:cNvPr id="4" name="Slide Number Placeholder 3">
            <a:extLst>
              <a:ext uri="{FF2B5EF4-FFF2-40B4-BE49-F238E27FC236}">
                <a16:creationId xmlns:a16="http://schemas.microsoft.com/office/drawing/2014/main" id="{E87D4959-10FF-48EB-950F-4ACFADE08E43}"/>
              </a:ext>
            </a:extLst>
          </p:cNvPr>
          <p:cNvSpPr>
            <a:spLocks noGrp="1"/>
          </p:cNvSpPr>
          <p:nvPr>
            <p:ph type="sldNum" sz="quarter" idx="10"/>
          </p:nvPr>
        </p:nvSpPr>
        <p:spPr/>
        <p:txBody>
          <a:bodyPr/>
          <a:lstStyle/>
          <a:p>
            <a:fld id="{85F5B7A5-34A7-4AB0-A34F-A4DF2002FA98}" type="slidenum">
              <a:rPr lang="en-US" smtClean="0"/>
              <a:t>28</a:t>
            </a:fld>
            <a:endParaRPr lang="en-US" dirty="0"/>
          </a:p>
        </p:txBody>
      </p:sp>
      <p:sp>
        <p:nvSpPr>
          <p:cNvPr id="6" name="Content Placeholder 5">
            <a:extLst>
              <a:ext uri="{FF2B5EF4-FFF2-40B4-BE49-F238E27FC236}">
                <a16:creationId xmlns:a16="http://schemas.microsoft.com/office/drawing/2014/main" id="{3ADAD008-19FC-4572-BF40-E80D2B57BF84}"/>
              </a:ext>
            </a:extLst>
          </p:cNvPr>
          <p:cNvSpPr>
            <a:spLocks noGrp="1"/>
          </p:cNvSpPr>
          <p:nvPr>
            <p:ph idx="1"/>
          </p:nvPr>
        </p:nvSpPr>
        <p:spPr>
          <a:xfrm>
            <a:off x="609600" y="1447800"/>
            <a:ext cx="10972800" cy="5410200"/>
          </a:xfrm>
        </p:spPr>
        <p:txBody>
          <a:bodyPr>
            <a:normAutofit fontScale="92500"/>
          </a:bodyPr>
          <a:lstStyle/>
          <a:p>
            <a:r>
              <a:rPr lang="en-US" dirty="0"/>
              <a:t>2 RCTs and 1 nonrandomized study</a:t>
            </a:r>
          </a:p>
          <a:p>
            <a:pPr lvl="1"/>
            <a:r>
              <a:rPr lang="en-US" dirty="0"/>
              <a:t>RCTs compared modifying opioid prescribing defaults in the EHR to no change</a:t>
            </a:r>
          </a:p>
          <a:p>
            <a:pPr lvl="1"/>
            <a:r>
              <a:rPr lang="en-US" dirty="0"/>
              <a:t>The NRCT evaluated implementation of a headache treatment algorithm</a:t>
            </a:r>
          </a:p>
          <a:p>
            <a:pPr lvl="1"/>
            <a:endParaRPr lang="en-US" dirty="0"/>
          </a:p>
          <a:p>
            <a:r>
              <a:rPr lang="en-US" dirty="0"/>
              <a:t>Healthcare Utilization: </a:t>
            </a:r>
          </a:p>
          <a:p>
            <a:pPr lvl="1"/>
            <a:r>
              <a:rPr lang="en-US" dirty="0"/>
              <a:t>No differences for RCTs, increased admissions at second time period in NRCT</a:t>
            </a:r>
          </a:p>
          <a:p>
            <a:r>
              <a:rPr lang="en-US" dirty="0"/>
              <a:t>Opioid Prescribing/Ordering: </a:t>
            </a:r>
          </a:p>
          <a:p>
            <a:pPr lvl="1"/>
            <a:r>
              <a:rPr lang="en-US" dirty="0"/>
              <a:t>Reductions consistent in 10 tablet default but not 5 tablet default for RCTs. Less likely to be treated with opioids in NRCT</a:t>
            </a:r>
          </a:p>
          <a:p>
            <a:r>
              <a:rPr lang="en-US" dirty="0"/>
              <a:t>Clinical Outcomes: </a:t>
            </a:r>
          </a:p>
          <a:p>
            <a:pPr lvl="1"/>
            <a:r>
              <a:rPr lang="en-US" dirty="0"/>
              <a:t>NRCT with no change in pain, 1 RCT found increased opioid prescription reordering in intervention group</a:t>
            </a:r>
          </a:p>
          <a:p>
            <a:endParaRPr lang="en-US" dirty="0"/>
          </a:p>
        </p:txBody>
      </p:sp>
    </p:spTree>
    <p:extLst>
      <p:ext uri="{BB962C8B-B14F-4D97-AF65-F5344CB8AC3E}">
        <p14:creationId xmlns:p14="http://schemas.microsoft.com/office/powerpoint/2010/main" val="17156778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3AABD-6C2D-4C43-94AE-21B4BF7D6A5A}"/>
              </a:ext>
            </a:extLst>
          </p:cNvPr>
          <p:cNvSpPr>
            <a:spLocks noGrp="1"/>
          </p:cNvSpPr>
          <p:nvPr>
            <p:ph type="title"/>
          </p:nvPr>
        </p:nvSpPr>
        <p:spPr/>
        <p:txBody>
          <a:bodyPr>
            <a:normAutofit fontScale="90000"/>
          </a:bodyPr>
          <a:lstStyle/>
          <a:p>
            <a:r>
              <a:rPr lang="en-US" dirty="0"/>
              <a:t>Patient &amp; Family </a:t>
            </a:r>
            <a:br>
              <a:rPr lang="en-US" dirty="0"/>
            </a:br>
            <a:r>
              <a:rPr lang="en-US" dirty="0"/>
              <a:t>Education or Engagement</a:t>
            </a:r>
          </a:p>
        </p:txBody>
      </p:sp>
      <p:sp>
        <p:nvSpPr>
          <p:cNvPr id="3" name="Content Placeholder 2">
            <a:extLst>
              <a:ext uri="{FF2B5EF4-FFF2-40B4-BE49-F238E27FC236}">
                <a16:creationId xmlns:a16="http://schemas.microsoft.com/office/drawing/2014/main" id="{D7BB667A-FAD7-43B1-AEE0-B1ED233C2ADA}"/>
              </a:ext>
            </a:extLst>
          </p:cNvPr>
          <p:cNvSpPr>
            <a:spLocks noGrp="1"/>
          </p:cNvSpPr>
          <p:nvPr>
            <p:ph idx="1"/>
          </p:nvPr>
        </p:nvSpPr>
        <p:spPr>
          <a:xfrm>
            <a:off x="609600" y="1524000"/>
            <a:ext cx="10972800" cy="1905000"/>
          </a:xfrm>
        </p:spPr>
        <p:txBody>
          <a:bodyPr>
            <a:normAutofit/>
          </a:bodyPr>
          <a:lstStyle/>
          <a:p>
            <a:r>
              <a:rPr lang="en-US" dirty="0"/>
              <a:t>Six RCTs</a:t>
            </a:r>
          </a:p>
          <a:p>
            <a:pPr lvl="1"/>
            <a:r>
              <a:rPr lang="en-US" dirty="0"/>
              <a:t>Ambulatory surgery setting</a:t>
            </a:r>
          </a:p>
          <a:p>
            <a:pPr lvl="1"/>
            <a:r>
              <a:rPr lang="en-US" dirty="0"/>
              <a:t>Opioid education and/or pain education compared to standard of care perioperative education</a:t>
            </a:r>
          </a:p>
          <a:p>
            <a:pPr lvl="1"/>
            <a:endParaRPr lang="en-US" dirty="0"/>
          </a:p>
        </p:txBody>
      </p:sp>
      <p:sp>
        <p:nvSpPr>
          <p:cNvPr id="4" name="Slide Number Placeholder 3">
            <a:extLst>
              <a:ext uri="{FF2B5EF4-FFF2-40B4-BE49-F238E27FC236}">
                <a16:creationId xmlns:a16="http://schemas.microsoft.com/office/drawing/2014/main" id="{A0D0A4F0-73F6-4675-92A2-DC8CC64C9DE1}"/>
              </a:ext>
            </a:extLst>
          </p:cNvPr>
          <p:cNvSpPr>
            <a:spLocks noGrp="1"/>
          </p:cNvSpPr>
          <p:nvPr>
            <p:ph type="sldNum" sz="quarter" idx="10"/>
          </p:nvPr>
        </p:nvSpPr>
        <p:spPr/>
        <p:txBody>
          <a:bodyPr/>
          <a:lstStyle/>
          <a:p>
            <a:fld id="{85F5B7A5-34A7-4AB0-A34F-A4DF2002FA98}" type="slidenum">
              <a:rPr lang="en-US" smtClean="0"/>
              <a:t>29</a:t>
            </a:fld>
            <a:endParaRPr lang="en-US" dirty="0"/>
          </a:p>
        </p:txBody>
      </p:sp>
      <p:graphicFrame>
        <p:nvGraphicFramePr>
          <p:cNvPr id="6" name="Table 6">
            <a:extLst>
              <a:ext uri="{FF2B5EF4-FFF2-40B4-BE49-F238E27FC236}">
                <a16:creationId xmlns:a16="http://schemas.microsoft.com/office/drawing/2014/main" id="{D98DB301-DC80-4D17-898E-37A07E07D6F3}"/>
              </a:ext>
            </a:extLst>
          </p:cNvPr>
          <p:cNvGraphicFramePr>
            <a:graphicFrameLocks noGrp="1"/>
          </p:cNvGraphicFramePr>
          <p:nvPr>
            <p:extLst>
              <p:ext uri="{D42A27DB-BD31-4B8C-83A1-F6EECF244321}">
                <p14:modId xmlns:p14="http://schemas.microsoft.com/office/powerpoint/2010/main" val="3437515246"/>
              </p:ext>
            </p:extLst>
          </p:nvPr>
        </p:nvGraphicFramePr>
        <p:xfrm>
          <a:off x="228600" y="3428999"/>
          <a:ext cx="11811000" cy="3022600"/>
        </p:xfrm>
        <a:graphic>
          <a:graphicData uri="http://schemas.openxmlformats.org/drawingml/2006/table">
            <a:tbl>
              <a:tblPr firstRow="1" bandRow="1">
                <a:tableStyleId>{D27102A9-8310-4765-A935-A1911B00CA55}</a:tableStyleId>
              </a:tblPr>
              <a:tblGrid>
                <a:gridCol w="2362200">
                  <a:extLst>
                    <a:ext uri="{9D8B030D-6E8A-4147-A177-3AD203B41FA5}">
                      <a16:colId xmlns:a16="http://schemas.microsoft.com/office/drawing/2014/main" val="2245528462"/>
                    </a:ext>
                  </a:extLst>
                </a:gridCol>
                <a:gridCol w="2362200">
                  <a:extLst>
                    <a:ext uri="{9D8B030D-6E8A-4147-A177-3AD203B41FA5}">
                      <a16:colId xmlns:a16="http://schemas.microsoft.com/office/drawing/2014/main" val="3659170972"/>
                    </a:ext>
                  </a:extLst>
                </a:gridCol>
                <a:gridCol w="2362200">
                  <a:extLst>
                    <a:ext uri="{9D8B030D-6E8A-4147-A177-3AD203B41FA5}">
                      <a16:colId xmlns:a16="http://schemas.microsoft.com/office/drawing/2014/main" val="1777834077"/>
                    </a:ext>
                  </a:extLst>
                </a:gridCol>
                <a:gridCol w="2362200">
                  <a:extLst>
                    <a:ext uri="{9D8B030D-6E8A-4147-A177-3AD203B41FA5}">
                      <a16:colId xmlns:a16="http://schemas.microsoft.com/office/drawing/2014/main" val="9794880"/>
                    </a:ext>
                  </a:extLst>
                </a:gridCol>
                <a:gridCol w="2362200">
                  <a:extLst>
                    <a:ext uri="{9D8B030D-6E8A-4147-A177-3AD203B41FA5}">
                      <a16:colId xmlns:a16="http://schemas.microsoft.com/office/drawing/2014/main" val="3948251349"/>
                    </a:ext>
                  </a:extLst>
                </a:gridCol>
              </a:tblGrid>
              <a:tr h="370840">
                <a:tc gridSpan="5">
                  <a:txBody>
                    <a:bodyPr/>
                    <a:lstStyle/>
                    <a:p>
                      <a:pPr algn="ctr"/>
                      <a:r>
                        <a:rPr lang="en-US" dirty="0"/>
                        <a:t>Outcomes</a:t>
                      </a:r>
                    </a:p>
                  </a:txBody>
                  <a:tcPr anchor="ct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pPr algn="ctr"/>
                      <a:endParaRPr lang="en-US" dirty="0"/>
                    </a:p>
                  </a:txBody>
                  <a:tcPr anchor="ctr"/>
                </a:tc>
                <a:extLst>
                  <a:ext uri="{0D108BD9-81ED-4DB2-BD59-A6C34878D82A}">
                    <a16:rowId xmlns:a16="http://schemas.microsoft.com/office/drawing/2014/main" val="3681878955"/>
                  </a:ext>
                </a:extLst>
              </a:tr>
              <a:tr h="370840">
                <a:tc>
                  <a:txBody>
                    <a:bodyPr/>
                    <a:lstStyle/>
                    <a:p>
                      <a:r>
                        <a:rPr lang="en-US" dirty="0"/>
                        <a:t>Pain</a:t>
                      </a:r>
                    </a:p>
                    <a:p>
                      <a:r>
                        <a:rPr lang="en-US" dirty="0"/>
                        <a:t>  - 5 of 6 RCTs</a:t>
                      </a:r>
                    </a:p>
                  </a:txBody>
                  <a:tcPr/>
                </a:tc>
                <a:tc>
                  <a:txBody>
                    <a:bodyPr/>
                    <a:lstStyle/>
                    <a:p>
                      <a:r>
                        <a:rPr lang="en-US" dirty="0"/>
                        <a:t>Opioid Refills</a:t>
                      </a:r>
                    </a:p>
                    <a:p>
                      <a:r>
                        <a:rPr lang="en-US" dirty="0"/>
                        <a:t>  - 4 of 6 RCTs</a:t>
                      </a:r>
                    </a:p>
                  </a:txBody>
                  <a:tcPr/>
                </a:tc>
                <a:tc>
                  <a:txBody>
                    <a:bodyPr/>
                    <a:lstStyle/>
                    <a:p>
                      <a:r>
                        <a:rPr lang="en-US" dirty="0"/>
                        <a:t>Patient Satisfaction</a:t>
                      </a:r>
                    </a:p>
                    <a:p>
                      <a:r>
                        <a:rPr lang="en-US" dirty="0"/>
                        <a:t>  - 3 of 6 RCTs</a:t>
                      </a:r>
                    </a:p>
                  </a:txBody>
                  <a:tcPr/>
                </a:tc>
                <a:tc>
                  <a:txBody>
                    <a:bodyPr/>
                    <a:lstStyle/>
                    <a:p>
                      <a:r>
                        <a:rPr lang="en-US" dirty="0"/>
                        <a:t>Opioid Prescribing/Ordering</a:t>
                      </a:r>
                    </a:p>
                    <a:p>
                      <a:r>
                        <a:rPr lang="en-US" dirty="0"/>
                        <a:t>  - 5 of 6 RCTs</a:t>
                      </a:r>
                    </a:p>
                  </a:txBody>
                  <a:tcPr/>
                </a:tc>
                <a:tc>
                  <a:txBody>
                    <a:bodyPr/>
                    <a:lstStyle/>
                    <a:p>
                      <a:r>
                        <a:rPr lang="en-US" dirty="0"/>
                        <a:t>Healthcare Utilization</a:t>
                      </a:r>
                    </a:p>
                    <a:p>
                      <a:r>
                        <a:rPr lang="en-US" dirty="0"/>
                        <a:t>  - 2 of 6 RCTs</a:t>
                      </a:r>
                    </a:p>
                  </a:txBody>
                  <a:tcPr/>
                </a:tc>
                <a:extLst>
                  <a:ext uri="{0D108BD9-81ED-4DB2-BD59-A6C34878D82A}">
                    <a16:rowId xmlns:a16="http://schemas.microsoft.com/office/drawing/2014/main" val="114412568"/>
                  </a:ext>
                </a:extLst>
              </a:tr>
              <a:tr h="370840">
                <a:tc>
                  <a:txBody>
                    <a:bodyPr/>
                    <a:lstStyle/>
                    <a:p>
                      <a:pPr marL="285750" indent="-285750">
                        <a:buFont typeface="Arial" panose="020B0604020202020204" pitchFamily="34" charset="0"/>
                        <a:buChar char="•"/>
                      </a:pPr>
                      <a:r>
                        <a:rPr lang="en-US" dirty="0"/>
                        <a:t>One RCT with lower pain scores in the study group compared to control</a:t>
                      </a:r>
                    </a:p>
                  </a:txBody>
                  <a:tcPr/>
                </a:tc>
                <a:tc>
                  <a:txBody>
                    <a:bodyPr/>
                    <a:lstStyle/>
                    <a:p>
                      <a:pPr marL="285750" indent="-285750">
                        <a:buFont typeface="Arial" panose="020B0604020202020204" pitchFamily="34" charset="0"/>
                        <a:buChar char="•"/>
                      </a:pPr>
                      <a:r>
                        <a:rPr lang="en-US" dirty="0"/>
                        <a:t>One RCT higher refills in study group</a:t>
                      </a:r>
                    </a:p>
                    <a:p>
                      <a:pPr marL="285750" indent="-285750">
                        <a:buFont typeface="Arial" panose="020B0604020202020204" pitchFamily="34" charset="0"/>
                        <a:buChar char="•"/>
                      </a:pPr>
                      <a:r>
                        <a:rPr lang="en-US" dirty="0"/>
                        <a:t>One RCT higher refills in control group</a:t>
                      </a:r>
                    </a:p>
                  </a:txBody>
                  <a:tcPr/>
                </a:tc>
                <a:tc>
                  <a:txBody>
                    <a:bodyPr/>
                    <a:lstStyle/>
                    <a:p>
                      <a:pPr marL="285750" indent="-285750">
                        <a:buFont typeface="Arial" panose="020B0604020202020204" pitchFamily="34" charset="0"/>
                        <a:buChar char="•"/>
                      </a:pPr>
                      <a:r>
                        <a:rPr lang="en-US" dirty="0"/>
                        <a:t>One RCT with intervention group more likely to be satisfied with pain management</a:t>
                      </a:r>
                    </a:p>
                  </a:txBody>
                  <a:tcPr/>
                </a:tc>
                <a:tc>
                  <a:txBody>
                    <a:bodyPr/>
                    <a:lstStyle/>
                    <a:p>
                      <a:pPr marL="285750" indent="-285750">
                        <a:buFont typeface="Arial" panose="020B0604020202020204" pitchFamily="34" charset="0"/>
                        <a:buChar char="•"/>
                      </a:pPr>
                      <a:r>
                        <a:rPr lang="en-US" dirty="0"/>
                        <a:t>Two RCTs with reduced opioids filled/prescribed</a:t>
                      </a:r>
                    </a:p>
                  </a:txBody>
                  <a:tcPr/>
                </a:tc>
                <a:tc>
                  <a:txBody>
                    <a:bodyPr/>
                    <a:lstStyle/>
                    <a:p>
                      <a:pPr marL="285750" indent="-285750">
                        <a:buFont typeface="Arial" panose="020B0604020202020204" pitchFamily="34" charset="0"/>
                        <a:buChar char="•"/>
                      </a:pPr>
                      <a:r>
                        <a:rPr lang="en-US" dirty="0"/>
                        <a:t>No differences between groups </a:t>
                      </a:r>
                    </a:p>
                  </a:txBody>
                  <a:tcPr/>
                </a:tc>
                <a:extLst>
                  <a:ext uri="{0D108BD9-81ED-4DB2-BD59-A6C34878D82A}">
                    <a16:rowId xmlns:a16="http://schemas.microsoft.com/office/drawing/2014/main" val="2027034404"/>
                  </a:ext>
                </a:extLst>
              </a:tr>
            </a:tbl>
          </a:graphicData>
        </a:graphic>
      </p:graphicFrame>
    </p:spTree>
    <p:extLst>
      <p:ext uri="{BB962C8B-B14F-4D97-AF65-F5344CB8AC3E}">
        <p14:creationId xmlns:p14="http://schemas.microsoft.com/office/powerpoint/2010/main" val="2036604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82E6-FCBD-4480-AE78-2490E4D00F1F}"/>
              </a:ext>
            </a:extLst>
          </p:cNvPr>
          <p:cNvSpPr>
            <a:spLocks noGrp="1"/>
          </p:cNvSpPr>
          <p:nvPr>
            <p:ph type="title"/>
          </p:nvPr>
        </p:nvSpPr>
        <p:spPr/>
        <p:txBody>
          <a:bodyPr>
            <a:normAutofit fontScale="90000"/>
          </a:bodyPr>
          <a:lstStyle/>
          <a:p>
            <a:r>
              <a:rPr lang="en-US" dirty="0"/>
              <a:t>Facilitators</a:t>
            </a:r>
          </a:p>
        </p:txBody>
      </p:sp>
      <p:sp>
        <p:nvSpPr>
          <p:cNvPr id="5" name="Slide Number Placeholder 4">
            <a:extLst>
              <a:ext uri="{FF2B5EF4-FFF2-40B4-BE49-F238E27FC236}">
                <a16:creationId xmlns:a16="http://schemas.microsoft.com/office/drawing/2014/main" id="{680FFBF9-5BA1-4E48-A122-7523B2B33FC1}"/>
              </a:ext>
            </a:extLst>
          </p:cNvPr>
          <p:cNvSpPr>
            <a:spLocks noGrp="1"/>
          </p:cNvSpPr>
          <p:nvPr>
            <p:ph type="sldNum" sz="quarter" idx="10"/>
          </p:nvPr>
        </p:nvSpPr>
        <p:spPr/>
        <p:txBody>
          <a:bodyPr/>
          <a:lstStyle/>
          <a:p>
            <a:fld id="{85F5B7A5-34A7-4AB0-A34F-A4DF2002FA98}" type="slidenum">
              <a:rPr lang="en-US" smtClean="0"/>
              <a:t>3</a:t>
            </a:fld>
            <a:endParaRPr lang="en-US" dirty="0"/>
          </a:p>
        </p:txBody>
      </p:sp>
      <p:graphicFrame>
        <p:nvGraphicFramePr>
          <p:cNvPr id="7" name="Table 7">
            <a:extLst>
              <a:ext uri="{FF2B5EF4-FFF2-40B4-BE49-F238E27FC236}">
                <a16:creationId xmlns:a16="http://schemas.microsoft.com/office/drawing/2014/main" id="{14C67484-E4B9-7492-DA53-97BE3A4CD653}"/>
              </a:ext>
            </a:extLst>
          </p:cNvPr>
          <p:cNvGraphicFramePr>
            <a:graphicFrameLocks noGrp="1"/>
          </p:cNvGraphicFramePr>
          <p:nvPr>
            <p:extLst>
              <p:ext uri="{D42A27DB-BD31-4B8C-83A1-F6EECF244321}">
                <p14:modId xmlns:p14="http://schemas.microsoft.com/office/powerpoint/2010/main" val="1008473404"/>
              </p:ext>
            </p:extLst>
          </p:nvPr>
        </p:nvGraphicFramePr>
        <p:xfrm>
          <a:off x="6324600" y="2160413"/>
          <a:ext cx="4810049" cy="2987040"/>
        </p:xfrm>
        <a:graphic>
          <a:graphicData uri="http://schemas.openxmlformats.org/drawingml/2006/table">
            <a:tbl>
              <a:tblPr firstRow="1" bandRow="1">
                <a:tableStyleId>{00A15C55-8517-42AA-B614-E9B94910E393}</a:tableStyleId>
              </a:tblPr>
              <a:tblGrid>
                <a:gridCol w="4810049">
                  <a:extLst>
                    <a:ext uri="{9D8B030D-6E8A-4147-A177-3AD203B41FA5}">
                      <a16:colId xmlns:a16="http://schemas.microsoft.com/office/drawing/2014/main" val="2662893335"/>
                    </a:ext>
                  </a:extLst>
                </a:gridCol>
              </a:tblGrid>
              <a:tr h="359906">
                <a:tc>
                  <a:txBody>
                    <a:bodyPr/>
                    <a:lstStyle/>
                    <a:p>
                      <a:pPr marL="0" marR="0" lvl="0" indent="0" algn="l" defTabSz="408240" rtl="0" eaLnBrk="1" fontAlgn="auto" latinLnBrk="0" hangingPunct="1">
                        <a:lnSpc>
                          <a:spcPct val="100000"/>
                        </a:lnSpc>
                        <a:spcBef>
                          <a:spcPts val="0"/>
                        </a:spcBef>
                        <a:spcAft>
                          <a:spcPts val="0"/>
                        </a:spcAft>
                        <a:buClrTx/>
                        <a:buSzTx/>
                        <a:buFontTx/>
                        <a:buNone/>
                        <a:tabLst/>
                        <a:defRPr/>
                      </a:pPr>
                      <a:r>
                        <a:rPr lang="en-US" sz="2000" b="1" dirty="0">
                          <a:solidFill>
                            <a:srgbClr val="FFFFFF"/>
                          </a:solidFill>
                          <a:effectLst/>
                        </a:rPr>
                        <a:t>Lucy Savitz, </a:t>
                      </a:r>
                      <a:r>
                        <a:rPr lang="en-US" sz="2000" b="1" kern="1200" dirty="0">
                          <a:solidFill>
                            <a:schemeClr val="lt1"/>
                          </a:solidFill>
                          <a:effectLst/>
                        </a:rPr>
                        <a:t>Ph.D., M.B.A.</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1687969">
                <a:tc>
                  <a:txBody>
                    <a:bodyPr/>
                    <a:lstStyle/>
                    <a:p>
                      <a:pPr lvl="0" fontAlgn="auto"/>
                      <a:r>
                        <a:rPr lang="en-US" sz="2000" kern="1200" dirty="0">
                          <a:solidFill>
                            <a:srgbClr val="000000"/>
                          </a:solidFill>
                          <a:effectLst/>
                        </a:rPr>
                        <a:t>Senior Innovation Advisor – University of Pittsburgh Medical Center for High-Value Health Care</a:t>
                      </a:r>
                    </a:p>
                    <a:p>
                      <a:pPr lvl="0" fontAlgn="auto"/>
                      <a:endParaRPr lang="en-US" sz="2000" kern="1200" dirty="0">
                        <a:solidFill>
                          <a:srgbClr val="000000"/>
                        </a:solidFill>
                        <a:effectLst/>
                      </a:endParaRPr>
                    </a:p>
                    <a:p>
                      <a:pPr lvl="0" fontAlgn="auto"/>
                      <a:r>
                        <a:rPr lang="en-US" sz="2000" kern="1200" dirty="0">
                          <a:solidFill>
                            <a:srgbClr val="000000"/>
                          </a:solidFill>
                          <a:effectLst/>
                        </a:rPr>
                        <a:t>Professor – University of Pittsburgh Department of Health Policy and Management, Graduate School of Public Health</a:t>
                      </a:r>
                      <a:endParaRPr lang="en-US" sz="2000" kern="1200" dirty="0">
                        <a:solidFill>
                          <a:srgbClr val="000000"/>
                        </a:solidFill>
                        <a:effectLst/>
                        <a:latin typeface="Arial" panose="020B0604020202020204" pitchFamily="34" charset="0"/>
                        <a:ea typeface="+mn-ea"/>
                        <a:cs typeface="Arial" panose="020B0604020202020204" pitchFamily="34" charset="0"/>
                      </a:endParaRPr>
                    </a:p>
                  </a:txBody>
                  <a:tcPr marL="121920" marR="121920" marT="60960" marB="60960"/>
                </a:tc>
                <a:extLst>
                  <a:ext uri="{0D108BD9-81ED-4DB2-BD59-A6C34878D82A}">
                    <a16:rowId xmlns:a16="http://schemas.microsoft.com/office/drawing/2014/main" val="1039782452"/>
                  </a:ext>
                </a:extLst>
              </a:tr>
            </a:tbl>
          </a:graphicData>
        </a:graphic>
      </p:graphicFrame>
      <p:graphicFrame>
        <p:nvGraphicFramePr>
          <p:cNvPr id="11" name="Table 7">
            <a:extLst>
              <a:ext uri="{FF2B5EF4-FFF2-40B4-BE49-F238E27FC236}">
                <a16:creationId xmlns:a16="http://schemas.microsoft.com/office/drawing/2014/main" id="{CC468C5A-3DBC-16F9-A16F-E18E80004E5D}"/>
              </a:ext>
            </a:extLst>
          </p:cNvPr>
          <p:cNvGraphicFramePr>
            <a:graphicFrameLocks noGrp="1"/>
          </p:cNvGraphicFramePr>
          <p:nvPr>
            <p:extLst>
              <p:ext uri="{D42A27DB-BD31-4B8C-83A1-F6EECF244321}">
                <p14:modId xmlns:p14="http://schemas.microsoft.com/office/powerpoint/2010/main" val="2796724527"/>
              </p:ext>
            </p:extLst>
          </p:nvPr>
        </p:nvGraphicFramePr>
        <p:xfrm>
          <a:off x="1057351" y="2160413"/>
          <a:ext cx="4810049" cy="1370411"/>
        </p:xfrm>
        <a:graphic>
          <a:graphicData uri="http://schemas.openxmlformats.org/drawingml/2006/table">
            <a:tbl>
              <a:tblPr firstRow="1" bandRow="1">
                <a:tableStyleId>{00A15C55-8517-42AA-B614-E9B94910E393}</a:tableStyleId>
              </a:tblPr>
              <a:tblGrid>
                <a:gridCol w="4810049">
                  <a:extLst>
                    <a:ext uri="{9D8B030D-6E8A-4147-A177-3AD203B41FA5}">
                      <a16:colId xmlns:a16="http://schemas.microsoft.com/office/drawing/2014/main" val="2662893335"/>
                    </a:ext>
                  </a:extLst>
                </a:gridCol>
              </a:tblGrid>
              <a:tr h="351073">
                <a:tc>
                  <a:txBody>
                    <a:bodyPr/>
                    <a:lstStyle/>
                    <a:p>
                      <a:pPr marL="0" marR="0" lvl="0" indent="0" algn="l" defTabSz="408240" rtl="0" eaLnBrk="1" fontAlgn="auto" latinLnBrk="0" hangingPunct="1">
                        <a:lnSpc>
                          <a:spcPct val="100000"/>
                        </a:lnSpc>
                        <a:spcBef>
                          <a:spcPts val="0"/>
                        </a:spcBef>
                        <a:spcAft>
                          <a:spcPts val="0"/>
                        </a:spcAft>
                        <a:buClrTx/>
                        <a:buSzTx/>
                        <a:buFontTx/>
                        <a:buNone/>
                        <a:tabLst/>
                        <a:defRPr/>
                      </a:pPr>
                      <a:r>
                        <a:rPr lang="en-US" sz="2000" b="1" dirty="0">
                          <a:solidFill>
                            <a:srgbClr val="FFFFFF"/>
                          </a:solidFill>
                          <a:effectLst/>
                        </a:rPr>
                        <a:t>Elizabeth Cope, </a:t>
                      </a:r>
                      <a:r>
                        <a:rPr lang="en-US" sz="2000" b="1" kern="1200" dirty="0">
                          <a:solidFill>
                            <a:schemeClr val="lt1"/>
                          </a:solidFill>
                          <a:effectLst/>
                        </a:rPr>
                        <a:t>Ph.D., M.P.H.</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943691">
                <a:tc>
                  <a:txBody>
                    <a:bodyPr/>
                    <a:lstStyle/>
                    <a:p>
                      <a:pPr lvl="0" fontAlgn="auto"/>
                      <a:r>
                        <a:rPr lang="en-US" sz="2000" kern="1200" dirty="0">
                          <a:solidFill>
                            <a:srgbClr val="000000"/>
                          </a:solidFill>
                          <a:effectLst/>
                        </a:rPr>
                        <a:t>Vice President, Health Systems Improvement – AcademyHealth </a:t>
                      </a:r>
                      <a:endParaRPr lang="en-US" sz="2000" kern="1200" dirty="0">
                        <a:solidFill>
                          <a:srgbClr val="000000"/>
                        </a:solidFill>
                        <a:effectLst/>
                        <a:latin typeface="Arial" panose="020B0604020202020204" pitchFamily="34" charset="0"/>
                        <a:ea typeface="+mn-ea"/>
                        <a:cs typeface="Arial" panose="020B0604020202020204" pitchFamily="34" charset="0"/>
                      </a:endParaRPr>
                    </a:p>
                  </a:txBody>
                  <a:tcPr marL="121920" marR="121920" marT="60960" marB="60960"/>
                </a:tc>
                <a:extLst>
                  <a:ext uri="{0D108BD9-81ED-4DB2-BD59-A6C34878D82A}">
                    <a16:rowId xmlns:a16="http://schemas.microsoft.com/office/drawing/2014/main" val="1039782452"/>
                  </a:ext>
                </a:extLst>
              </a:tr>
            </a:tbl>
          </a:graphicData>
        </a:graphic>
      </p:graphicFrame>
    </p:spTree>
    <p:extLst>
      <p:ext uri="{BB962C8B-B14F-4D97-AF65-F5344CB8AC3E}">
        <p14:creationId xmlns:p14="http://schemas.microsoft.com/office/powerpoint/2010/main" val="17910270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3AABD-6C2D-4C43-94AE-21B4BF7D6A5A}"/>
              </a:ext>
            </a:extLst>
          </p:cNvPr>
          <p:cNvSpPr>
            <a:spLocks noGrp="1"/>
          </p:cNvSpPr>
          <p:nvPr>
            <p:ph type="title"/>
          </p:nvPr>
        </p:nvSpPr>
        <p:spPr/>
        <p:txBody>
          <a:bodyPr>
            <a:normAutofit fontScale="90000"/>
          </a:bodyPr>
          <a:lstStyle/>
          <a:p>
            <a:r>
              <a:rPr lang="en-US" dirty="0"/>
              <a:t>Multicomponent Interventions</a:t>
            </a:r>
          </a:p>
        </p:txBody>
      </p:sp>
      <p:sp>
        <p:nvSpPr>
          <p:cNvPr id="3" name="Content Placeholder 2">
            <a:extLst>
              <a:ext uri="{FF2B5EF4-FFF2-40B4-BE49-F238E27FC236}">
                <a16:creationId xmlns:a16="http://schemas.microsoft.com/office/drawing/2014/main" id="{D7BB667A-FAD7-43B1-AEE0-B1ED233C2ADA}"/>
              </a:ext>
            </a:extLst>
          </p:cNvPr>
          <p:cNvSpPr>
            <a:spLocks noGrp="1"/>
          </p:cNvSpPr>
          <p:nvPr>
            <p:ph idx="1"/>
          </p:nvPr>
        </p:nvSpPr>
        <p:spPr>
          <a:xfrm>
            <a:off x="609600" y="1633330"/>
            <a:ext cx="10972800" cy="5060950"/>
          </a:xfrm>
        </p:spPr>
        <p:txBody>
          <a:bodyPr>
            <a:normAutofit/>
          </a:bodyPr>
          <a:lstStyle/>
          <a:p>
            <a:r>
              <a:rPr lang="en-US" dirty="0"/>
              <a:t>4 RCTs (in 5 articles)</a:t>
            </a:r>
          </a:p>
          <a:p>
            <a:r>
              <a:rPr lang="en-US" dirty="0"/>
              <a:t>4 nonrandomized studies</a:t>
            </a:r>
          </a:p>
          <a:p>
            <a:r>
              <a:rPr lang="en-US" dirty="0"/>
              <a:t>Combination of opioid education to prescribers, academic detailing, nurse care management &amp; facilitated access to specialists</a:t>
            </a:r>
          </a:p>
          <a:p>
            <a:r>
              <a:rPr lang="en-US" dirty="0"/>
              <a:t>No difference in pain outcomes (3 studies), early refill requests (3 studies) or patient satisfaction (2 studies)</a:t>
            </a:r>
          </a:p>
        </p:txBody>
      </p:sp>
      <p:sp>
        <p:nvSpPr>
          <p:cNvPr id="4" name="Slide Number Placeholder 3">
            <a:extLst>
              <a:ext uri="{FF2B5EF4-FFF2-40B4-BE49-F238E27FC236}">
                <a16:creationId xmlns:a16="http://schemas.microsoft.com/office/drawing/2014/main" id="{A0D0A4F0-73F6-4675-92A2-DC8CC64C9DE1}"/>
              </a:ext>
            </a:extLst>
          </p:cNvPr>
          <p:cNvSpPr>
            <a:spLocks noGrp="1"/>
          </p:cNvSpPr>
          <p:nvPr>
            <p:ph type="sldNum" sz="quarter" idx="10"/>
          </p:nvPr>
        </p:nvSpPr>
        <p:spPr/>
        <p:txBody>
          <a:bodyPr/>
          <a:lstStyle/>
          <a:p>
            <a:fld id="{85F5B7A5-34A7-4AB0-A34F-A4DF2002FA98}" type="slidenum">
              <a:rPr lang="en-US" smtClean="0"/>
              <a:t>30</a:t>
            </a:fld>
            <a:endParaRPr lang="en-US" dirty="0"/>
          </a:p>
        </p:txBody>
      </p:sp>
    </p:spTree>
    <p:extLst>
      <p:ext uri="{BB962C8B-B14F-4D97-AF65-F5344CB8AC3E}">
        <p14:creationId xmlns:p14="http://schemas.microsoft.com/office/powerpoint/2010/main" val="29434919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3AABD-6C2D-4C43-94AE-21B4BF7D6A5A}"/>
              </a:ext>
            </a:extLst>
          </p:cNvPr>
          <p:cNvSpPr>
            <a:spLocks noGrp="1"/>
          </p:cNvSpPr>
          <p:nvPr>
            <p:ph type="title"/>
          </p:nvPr>
        </p:nvSpPr>
        <p:spPr/>
        <p:txBody>
          <a:bodyPr>
            <a:normAutofit fontScale="90000"/>
          </a:bodyPr>
          <a:lstStyle/>
          <a:p>
            <a:r>
              <a:rPr lang="en-US" dirty="0"/>
              <a:t>Multicomponent Interventions</a:t>
            </a:r>
            <a:br>
              <a:rPr lang="en-US" dirty="0"/>
            </a:br>
            <a:r>
              <a:rPr lang="en-US" dirty="0"/>
              <a:t>4 RCTs, 4 NRCTs</a:t>
            </a:r>
          </a:p>
        </p:txBody>
      </p:sp>
      <p:sp>
        <p:nvSpPr>
          <p:cNvPr id="3" name="Content Placeholder 2">
            <a:extLst>
              <a:ext uri="{FF2B5EF4-FFF2-40B4-BE49-F238E27FC236}">
                <a16:creationId xmlns:a16="http://schemas.microsoft.com/office/drawing/2014/main" id="{D7BB667A-FAD7-43B1-AEE0-B1ED233C2ADA}"/>
              </a:ext>
            </a:extLst>
          </p:cNvPr>
          <p:cNvSpPr>
            <a:spLocks noGrp="1"/>
          </p:cNvSpPr>
          <p:nvPr>
            <p:ph idx="1"/>
          </p:nvPr>
        </p:nvSpPr>
        <p:spPr>
          <a:xfrm>
            <a:off x="609600" y="1524000"/>
            <a:ext cx="10972800" cy="4810780"/>
          </a:xfrm>
        </p:spPr>
        <p:txBody>
          <a:bodyPr>
            <a:normAutofit lnSpcReduction="10000"/>
          </a:bodyPr>
          <a:lstStyle/>
          <a:p>
            <a:r>
              <a:rPr lang="en-US" dirty="0"/>
              <a:t>Healthcare utilization (1 RCT, 3 NRCT)</a:t>
            </a:r>
          </a:p>
          <a:p>
            <a:pPr lvl="1"/>
            <a:r>
              <a:rPr lang="en-US" dirty="0"/>
              <a:t>1 RCT with reduced ED visits</a:t>
            </a:r>
          </a:p>
          <a:p>
            <a:pPr lvl="1"/>
            <a:r>
              <a:rPr lang="en-US" dirty="0"/>
              <a:t>1 NRCT with increased ED visits</a:t>
            </a:r>
          </a:p>
          <a:p>
            <a:r>
              <a:rPr lang="en-US" dirty="0"/>
              <a:t>Opioid prescribing/ordering (3 RCTs, 3 NRCT)</a:t>
            </a:r>
          </a:p>
          <a:p>
            <a:pPr lvl="1"/>
            <a:r>
              <a:rPr lang="en-US" dirty="0"/>
              <a:t>1 RCT &amp; 2 NRCTs with reduced prescribing</a:t>
            </a:r>
          </a:p>
          <a:p>
            <a:pPr lvl="1"/>
            <a:r>
              <a:rPr lang="en-US" dirty="0"/>
              <a:t>2 RCTs with no change in MME but higher opioid discontinuation rates</a:t>
            </a:r>
          </a:p>
          <a:p>
            <a:pPr lvl="1"/>
            <a:r>
              <a:rPr lang="en-US" dirty="0"/>
              <a:t>1 NRCT with no change in prescribing</a:t>
            </a:r>
          </a:p>
          <a:p>
            <a:r>
              <a:rPr lang="en-US" dirty="0"/>
              <a:t>Process outcomes (2 RCTs, 1 NRCT)</a:t>
            </a:r>
          </a:p>
          <a:p>
            <a:pPr lvl="1"/>
            <a:r>
              <a:rPr lang="en-US" dirty="0"/>
              <a:t>2 RCTs with increased urine drug testing, opioid agreement documentation, guideline concordant care</a:t>
            </a:r>
          </a:p>
          <a:p>
            <a:pPr lvl="1"/>
            <a:r>
              <a:rPr lang="en-US" dirty="0"/>
              <a:t>1 NRCT with increased urine drug testing, no change in PDMP use</a:t>
            </a:r>
          </a:p>
        </p:txBody>
      </p:sp>
      <p:sp>
        <p:nvSpPr>
          <p:cNvPr id="4" name="Slide Number Placeholder 3">
            <a:extLst>
              <a:ext uri="{FF2B5EF4-FFF2-40B4-BE49-F238E27FC236}">
                <a16:creationId xmlns:a16="http://schemas.microsoft.com/office/drawing/2014/main" id="{A0D0A4F0-73F6-4675-92A2-DC8CC64C9DE1}"/>
              </a:ext>
            </a:extLst>
          </p:cNvPr>
          <p:cNvSpPr>
            <a:spLocks noGrp="1"/>
          </p:cNvSpPr>
          <p:nvPr>
            <p:ph type="sldNum" sz="quarter" idx="10"/>
          </p:nvPr>
        </p:nvSpPr>
        <p:spPr/>
        <p:txBody>
          <a:bodyPr/>
          <a:lstStyle/>
          <a:p>
            <a:fld id="{85F5B7A5-34A7-4AB0-A34F-A4DF2002FA98}" type="slidenum">
              <a:rPr lang="en-US" smtClean="0"/>
              <a:t>31</a:t>
            </a:fld>
            <a:endParaRPr lang="en-US" dirty="0"/>
          </a:p>
        </p:txBody>
      </p:sp>
      <p:sp>
        <p:nvSpPr>
          <p:cNvPr id="5" name="TextBox 4">
            <a:extLst>
              <a:ext uri="{FF2B5EF4-FFF2-40B4-BE49-F238E27FC236}">
                <a16:creationId xmlns:a16="http://schemas.microsoft.com/office/drawing/2014/main" id="{CFB33B33-342A-4975-9F93-52A2EDA69475}"/>
              </a:ext>
            </a:extLst>
          </p:cNvPr>
          <p:cNvSpPr txBox="1"/>
          <p:nvPr/>
        </p:nvSpPr>
        <p:spPr>
          <a:xfrm>
            <a:off x="0" y="6334780"/>
            <a:ext cx="3218510" cy="523220"/>
          </a:xfrm>
          <a:prstGeom prst="rect">
            <a:avLst/>
          </a:prstGeom>
          <a:noFill/>
        </p:spPr>
        <p:txBody>
          <a:bodyPr wrap="none" rtlCol="0">
            <a:spAutoFit/>
          </a:bodyPr>
          <a:lstStyle/>
          <a:p>
            <a:r>
              <a:rPr lang="en-US" sz="1400" dirty="0"/>
              <a:t>RCT: randomized controlled trial</a:t>
            </a:r>
          </a:p>
          <a:p>
            <a:r>
              <a:rPr lang="en-US" sz="1400" dirty="0"/>
              <a:t>NRCT: non-randomized controlled trial</a:t>
            </a:r>
          </a:p>
        </p:txBody>
      </p:sp>
      <p:sp>
        <p:nvSpPr>
          <p:cNvPr id="6" name="TextBox 5">
            <a:extLst>
              <a:ext uri="{FF2B5EF4-FFF2-40B4-BE49-F238E27FC236}">
                <a16:creationId xmlns:a16="http://schemas.microsoft.com/office/drawing/2014/main" id="{16E26FDB-7614-4916-ACA3-B18C10A01BEF}"/>
              </a:ext>
            </a:extLst>
          </p:cNvPr>
          <p:cNvSpPr txBox="1"/>
          <p:nvPr/>
        </p:nvSpPr>
        <p:spPr>
          <a:xfrm>
            <a:off x="3218510" y="6356351"/>
            <a:ext cx="3735318" cy="523220"/>
          </a:xfrm>
          <a:prstGeom prst="rect">
            <a:avLst/>
          </a:prstGeom>
          <a:noFill/>
        </p:spPr>
        <p:txBody>
          <a:bodyPr wrap="none" rtlCol="0">
            <a:spAutoFit/>
          </a:bodyPr>
          <a:lstStyle/>
          <a:p>
            <a:r>
              <a:rPr lang="en-US" sz="1400" dirty="0"/>
              <a:t>MME: morphine milligram equivalents</a:t>
            </a:r>
          </a:p>
          <a:p>
            <a:r>
              <a:rPr lang="en-US" sz="1400" dirty="0"/>
              <a:t>PDMP: prescription drug monitoring program</a:t>
            </a:r>
          </a:p>
        </p:txBody>
      </p:sp>
    </p:spTree>
    <p:extLst>
      <p:ext uri="{BB962C8B-B14F-4D97-AF65-F5344CB8AC3E}">
        <p14:creationId xmlns:p14="http://schemas.microsoft.com/office/powerpoint/2010/main" val="11215395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B568F-8D7F-449F-9080-DA15E5A1FD32}"/>
              </a:ext>
            </a:extLst>
          </p:cNvPr>
          <p:cNvSpPr>
            <a:spLocks noGrp="1"/>
          </p:cNvSpPr>
          <p:nvPr>
            <p:ph type="title"/>
          </p:nvPr>
        </p:nvSpPr>
        <p:spPr/>
        <p:txBody>
          <a:bodyPr>
            <a:normAutofit fontScale="90000"/>
          </a:bodyPr>
          <a:lstStyle/>
          <a:p>
            <a:r>
              <a:rPr lang="en-US" dirty="0"/>
              <a:t>Opioid Stewardship Interventions:</a:t>
            </a:r>
            <a:br>
              <a:rPr lang="en-US" dirty="0"/>
            </a:br>
            <a:r>
              <a:rPr lang="en-US" dirty="0"/>
              <a:t>Evidence Overview</a:t>
            </a:r>
          </a:p>
        </p:txBody>
      </p:sp>
      <p:graphicFrame>
        <p:nvGraphicFramePr>
          <p:cNvPr id="5" name="Table 5">
            <a:extLst>
              <a:ext uri="{FF2B5EF4-FFF2-40B4-BE49-F238E27FC236}">
                <a16:creationId xmlns:a16="http://schemas.microsoft.com/office/drawing/2014/main" id="{28C0FE6B-F0CC-4F72-A63F-EED25218F121}"/>
              </a:ext>
            </a:extLst>
          </p:cNvPr>
          <p:cNvGraphicFramePr>
            <a:graphicFrameLocks noGrp="1"/>
          </p:cNvGraphicFramePr>
          <p:nvPr>
            <p:ph idx="1"/>
            <p:extLst>
              <p:ext uri="{D42A27DB-BD31-4B8C-83A1-F6EECF244321}">
                <p14:modId xmlns:p14="http://schemas.microsoft.com/office/powerpoint/2010/main" val="2061391259"/>
              </p:ext>
            </p:extLst>
          </p:nvPr>
        </p:nvGraphicFramePr>
        <p:xfrm>
          <a:off x="609600" y="1371600"/>
          <a:ext cx="11049000" cy="5297391"/>
        </p:xfrm>
        <a:graphic>
          <a:graphicData uri="http://schemas.openxmlformats.org/drawingml/2006/table">
            <a:tbl>
              <a:tblPr firstRow="1" bandRow="1">
                <a:tableStyleId>{D27102A9-8310-4765-A935-A1911B00CA55}</a:tableStyleId>
              </a:tblPr>
              <a:tblGrid>
                <a:gridCol w="2871000">
                  <a:extLst>
                    <a:ext uri="{9D8B030D-6E8A-4147-A177-3AD203B41FA5}">
                      <a16:colId xmlns:a16="http://schemas.microsoft.com/office/drawing/2014/main" val="3851155960"/>
                    </a:ext>
                  </a:extLst>
                </a:gridCol>
                <a:gridCol w="3393000">
                  <a:extLst>
                    <a:ext uri="{9D8B030D-6E8A-4147-A177-3AD203B41FA5}">
                      <a16:colId xmlns:a16="http://schemas.microsoft.com/office/drawing/2014/main" val="1704710846"/>
                    </a:ext>
                  </a:extLst>
                </a:gridCol>
                <a:gridCol w="4785000">
                  <a:extLst>
                    <a:ext uri="{9D8B030D-6E8A-4147-A177-3AD203B41FA5}">
                      <a16:colId xmlns:a16="http://schemas.microsoft.com/office/drawing/2014/main" val="3456523957"/>
                    </a:ext>
                  </a:extLst>
                </a:gridCol>
              </a:tblGrid>
              <a:tr h="531098">
                <a:tc>
                  <a:txBody>
                    <a:bodyPr/>
                    <a:lstStyle/>
                    <a:p>
                      <a:pPr algn="ctr"/>
                      <a:r>
                        <a:rPr lang="en-US" dirty="0"/>
                        <a:t>Intervention</a:t>
                      </a:r>
                    </a:p>
                  </a:txBody>
                  <a:tcPr/>
                </a:tc>
                <a:tc>
                  <a:txBody>
                    <a:bodyPr/>
                    <a:lstStyle/>
                    <a:p>
                      <a:pPr algn="ctr"/>
                      <a:r>
                        <a:rPr lang="en-US" dirty="0"/>
                        <a:t>Number of Primary Studies</a:t>
                      </a:r>
                    </a:p>
                  </a:txBody>
                  <a:tcPr/>
                </a:tc>
                <a:tc>
                  <a:txBody>
                    <a:bodyPr/>
                    <a:lstStyle/>
                    <a:p>
                      <a:pPr algn="ctr"/>
                      <a:r>
                        <a:rPr lang="en-US" dirty="0"/>
                        <a:t>Strength of Evidence and Key Findings</a:t>
                      </a:r>
                    </a:p>
                  </a:txBody>
                  <a:tcPr/>
                </a:tc>
                <a:extLst>
                  <a:ext uri="{0D108BD9-81ED-4DB2-BD59-A6C34878D82A}">
                    <a16:rowId xmlns:a16="http://schemas.microsoft.com/office/drawing/2014/main" val="452866498"/>
                  </a:ext>
                </a:extLst>
              </a:tr>
              <a:tr h="1213940">
                <a:tc>
                  <a:txBody>
                    <a:bodyPr/>
                    <a:lstStyle/>
                    <a:p>
                      <a:r>
                        <a:rPr lang="en-US" dirty="0"/>
                        <a:t>Clinical decision support or electronic health record interventions</a:t>
                      </a:r>
                    </a:p>
                  </a:txBody>
                  <a:tcPr/>
                </a:tc>
                <a:tc>
                  <a:txBody>
                    <a:bodyPr/>
                    <a:lstStyle/>
                    <a:p>
                      <a:r>
                        <a:rPr lang="en-US" dirty="0"/>
                        <a:t>2 RCTs</a:t>
                      </a:r>
                    </a:p>
                    <a:p>
                      <a:r>
                        <a:rPr lang="en-US" dirty="0"/>
                        <a:t>1 non-randomized study</a:t>
                      </a:r>
                    </a:p>
                  </a:txBody>
                  <a:tcPr/>
                </a:tc>
                <a:tc>
                  <a:txBody>
                    <a:bodyPr/>
                    <a:lstStyle/>
                    <a:p>
                      <a:r>
                        <a:rPr lang="en-US" dirty="0"/>
                        <a:t>Low</a:t>
                      </a:r>
                    </a:p>
                    <a:p>
                      <a:pPr marL="285750" indent="-285750">
                        <a:buFont typeface="Arial" panose="020B0604020202020204" pitchFamily="34" charset="0"/>
                        <a:buChar char="•"/>
                      </a:pPr>
                      <a:r>
                        <a:rPr lang="en-US" dirty="0"/>
                        <a:t>No change in healthcare utilization</a:t>
                      </a:r>
                    </a:p>
                    <a:p>
                      <a:pPr marL="285750" indent="-285750">
                        <a:buFont typeface="Arial" panose="020B0604020202020204" pitchFamily="34" charset="0"/>
                        <a:buChar char="•"/>
                      </a:pPr>
                      <a:r>
                        <a:rPr lang="en-US" dirty="0"/>
                        <a:t>Decreased opioid prescribing</a:t>
                      </a:r>
                    </a:p>
                  </a:txBody>
                  <a:tcPr/>
                </a:tc>
                <a:extLst>
                  <a:ext uri="{0D108BD9-81ED-4DB2-BD59-A6C34878D82A}">
                    <a16:rowId xmlns:a16="http://schemas.microsoft.com/office/drawing/2014/main" val="3831155208"/>
                  </a:ext>
                </a:extLst>
              </a:tr>
              <a:tr h="1213940">
                <a:tc>
                  <a:txBody>
                    <a:bodyPr/>
                    <a:lstStyle/>
                    <a:p>
                      <a:r>
                        <a:rPr lang="en-US" dirty="0"/>
                        <a:t>Patient &amp; family education, or engagement</a:t>
                      </a:r>
                    </a:p>
                  </a:txBody>
                  <a:tcPr/>
                </a:tc>
                <a:tc>
                  <a:txBody>
                    <a:bodyPr/>
                    <a:lstStyle/>
                    <a:p>
                      <a:r>
                        <a:rPr lang="en-US" dirty="0"/>
                        <a:t>6 RCTs</a:t>
                      </a:r>
                    </a:p>
                  </a:txBody>
                  <a:tcPr/>
                </a:tc>
                <a:tc>
                  <a:txBody>
                    <a:bodyPr/>
                    <a:lstStyle/>
                    <a:p>
                      <a:r>
                        <a:rPr lang="en-US" dirty="0"/>
                        <a:t>Low</a:t>
                      </a:r>
                    </a:p>
                    <a:p>
                      <a:pPr marL="285750" indent="-285750">
                        <a:buFont typeface="Arial" panose="020B0604020202020204" pitchFamily="34" charset="0"/>
                        <a:buChar char="•"/>
                      </a:pPr>
                      <a:r>
                        <a:rPr lang="en-US" dirty="0"/>
                        <a:t>No change in pain</a:t>
                      </a:r>
                    </a:p>
                    <a:p>
                      <a:pPr marL="285750" indent="-285750">
                        <a:buFont typeface="Arial" panose="020B0604020202020204" pitchFamily="34" charset="0"/>
                        <a:buChar char="•"/>
                      </a:pPr>
                      <a:r>
                        <a:rPr lang="en-US" dirty="0"/>
                        <a:t>Mixed results for opioid prescribing</a:t>
                      </a:r>
                    </a:p>
                  </a:txBody>
                  <a:tcPr/>
                </a:tc>
                <a:extLst>
                  <a:ext uri="{0D108BD9-81ED-4DB2-BD59-A6C34878D82A}">
                    <a16:rowId xmlns:a16="http://schemas.microsoft.com/office/drawing/2014/main" val="1883256229"/>
                  </a:ext>
                </a:extLst>
              </a:tr>
              <a:tr h="1213940">
                <a:tc>
                  <a:txBody>
                    <a:bodyPr/>
                    <a:lstStyle/>
                    <a:p>
                      <a:r>
                        <a:rPr lang="en-US" dirty="0"/>
                        <a:t>Multicomponent</a:t>
                      </a:r>
                    </a:p>
                  </a:txBody>
                  <a:tcPr/>
                </a:tc>
                <a:tc>
                  <a:txBody>
                    <a:bodyPr/>
                    <a:lstStyle/>
                    <a:p>
                      <a:r>
                        <a:rPr lang="en-US" dirty="0"/>
                        <a:t>4 RCTs (in 5 articles)</a:t>
                      </a:r>
                    </a:p>
                    <a:p>
                      <a:r>
                        <a:rPr lang="en-US" dirty="0"/>
                        <a:t>4 non-randomized studies</a:t>
                      </a:r>
                    </a:p>
                  </a:txBody>
                  <a:tcPr/>
                </a:tc>
                <a:tc>
                  <a:txBody>
                    <a:bodyPr/>
                    <a:lstStyle/>
                    <a:p>
                      <a:r>
                        <a:rPr lang="en-US" dirty="0"/>
                        <a:t>Low</a:t>
                      </a:r>
                    </a:p>
                    <a:p>
                      <a:pPr marL="285750" indent="-285750">
                        <a:buFont typeface="Arial" panose="020B0604020202020204" pitchFamily="34" charset="0"/>
                        <a:buChar char="•"/>
                      </a:pPr>
                      <a:r>
                        <a:rPr lang="en-US" dirty="0"/>
                        <a:t>Unchanged or improved pain</a:t>
                      </a:r>
                    </a:p>
                    <a:p>
                      <a:pPr marL="285750" indent="-285750">
                        <a:buFont typeface="Arial" panose="020B0604020202020204" pitchFamily="34" charset="0"/>
                        <a:buChar char="•"/>
                      </a:pPr>
                      <a:r>
                        <a:rPr lang="en-US" dirty="0"/>
                        <a:t>Decreased opioid prescribing</a:t>
                      </a:r>
                    </a:p>
                  </a:txBody>
                  <a:tcPr/>
                </a:tc>
                <a:extLst>
                  <a:ext uri="{0D108BD9-81ED-4DB2-BD59-A6C34878D82A}">
                    <a16:rowId xmlns:a16="http://schemas.microsoft.com/office/drawing/2014/main" val="1441639274"/>
                  </a:ext>
                </a:extLst>
              </a:tr>
              <a:tr h="758713">
                <a:tc>
                  <a:txBody>
                    <a:bodyPr/>
                    <a:lstStyle/>
                    <a:p>
                      <a:r>
                        <a:rPr lang="en-US" dirty="0"/>
                        <a:t>Healthcare organization guidelines</a:t>
                      </a:r>
                    </a:p>
                  </a:txBody>
                  <a:tcPr/>
                </a:tc>
                <a:tc>
                  <a:txBody>
                    <a:bodyPr/>
                    <a:lstStyle/>
                    <a:p>
                      <a:r>
                        <a:rPr lang="en-US" dirty="0"/>
                        <a:t>1 non-randomized study</a:t>
                      </a:r>
                    </a:p>
                  </a:txBody>
                  <a:tcPr/>
                </a:tc>
                <a:tc>
                  <a:txBody>
                    <a:bodyPr/>
                    <a:lstStyle/>
                    <a:p>
                      <a:r>
                        <a:rPr lang="en-US" dirty="0"/>
                        <a:t>Insufficient</a:t>
                      </a:r>
                    </a:p>
                  </a:txBody>
                  <a:tcPr/>
                </a:tc>
                <a:extLst>
                  <a:ext uri="{0D108BD9-81ED-4DB2-BD59-A6C34878D82A}">
                    <a16:rowId xmlns:a16="http://schemas.microsoft.com/office/drawing/2014/main" val="1701232723"/>
                  </a:ext>
                </a:extLst>
              </a:tr>
              <a:tr h="344137">
                <a:tc>
                  <a:txBody>
                    <a:bodyPr/>
                    <a:lstStyle/>
                    <a:p>
                      <a:r>
                        <a:rPr lang="en-US" dirty="0"/>
                        <a:t>Peer comparison</a:t>
                      </a:r>
                    </a:p>
                  </a:txBody>
                  <a:tcPr/>
                </a:tc>
                <a:tc>
                  <a:txBody>
                    <a:bodyPr/>
                    <a:lstStyle/>
                    <a:p>
                      <a:r>
                        <a:rPr lang="en-US" dirty="0"/>
                        <a:t>1 RCT</a:t>
                      </a:r>
                    </a:p>
                  </a:txBody>
                  <a:tcPr/>
                </a:tc>
                <a:tc>
                  <a:txBody>
                    <a:bodyPr/>
                    <a:lstStyle/>
                    <a:p>
                      <a:r>
                        <a:rPr lang="en-US" dirty="0"/>
                        <a:t>Insufficient</a:t>
                      </a:r>
                    </a:p>
                  </a:txBody>
                  <a:tcPr/>
                </a:tc>
                <a:extLst>
                  <a:ext uri="{0D108BD9-81ED-4DB2-BD59-A6C34878D82A}">
                    <a16:rowId xmlns:a16="http://schemas.microsoft.com/office/drawing/2014/main" val="836097887"/>
                  </a:ext>
                </a:extLst>
              </a:tr>
            </a:tbl>
          </a:graphicData>
        </a:graphic>
      </p:graphicFrame>
      <p:sp>
        <p:nvSpPr>
          <p:cNvPr id="4" name="Slide Number Placeholder 3">
            <a:extLst>
              <a:ext uri="{FF2B5EF4-FFF2-40B4-BE49-F238E27FC236}">
                <a16:creationId xmlns:a16="http://schemas.microsoft.com/office/drawing/2014/main" id="{E87D4959-10FF-48EB-950F-4ACFADE08E43}"/>
              </a:ext>
            </a:extLst>
          </p:cNvPr>
          <p:cNvSpPr>
            <a:spLocks noGrp="1"/>
          </p:cNvSpPr>
          <p:nvPr>
            <p:ph type="sldNum" sz="quarter" idx="10"/>
          </p:nvPr>
        </p:nvSpPr>
        <p:spPr/>
        <p:txBody>
          <a:bodyPr/>
          <a:lstStyle/>
          <a:p>
            <a:fld id="{85F5B7A5-34A7-4AB0-A34F-A4DF2002FA98}" type="slidenum">
              <a:rPr lang="en-US" smtClean="0"/>
              <a:t>32</a:t>
            </a:fld>
            <a:endParaRPr lang="en-US" dirty="0"/>
          </a:p>
        </p:txBody>
      </p:sp>
    </p:spTree>
    <p:extLst>
      <p:ext uri="{BB962C8B-B14F-4D97-AF65-F5344CB8AC3E}">
        <p14:creationId xmlns:p14="http://schemas.microsoft.com/office/powerpoint/2010/main" val="39006023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333E7-1B2C-4591-8C67-49F65B1CA6A2}"/>
              </a:ext>
            </a:extLst>
          </p:cNvPr>
          <p:cNvSpPr>
            <a:spLocks noGrp="1"/>
          </p:cNvSpPr>
          <p:nvPr>
            <p:ph type="title"/>
          </p:nvPr>
        </p:nvSpPr>
        <p:spPr/>
        <p:txBody>
          <a:bodyPr>
            <a:normAutofit fontScale="90000"/>
          </a:bodyPr>
          <a:lstStyle/>
          <a:p>
            <a:r>
              <a:rPr lang="en-US" dirty="0"/>
              <a:t>Barriers and Facilitators</a:t>
            </a:r>
          </a:p>
        </p:txBody>
      </p:sp>
      <p:sp>
        <p:nvSpPr>
          <p:cNvPr id="5" name="Text Placeholder 4">
            <a:extLst>
              <a:ext uri="{FF2B5EF4-FFF2-40B4-BE49-F238E27FC236}">
                <a16:creationId xmlns:a16="http://schemas.microsoft.com/office/drawing/2014/main" id="{212F47D1-7EA6-40C7-A972-EBA7DD781E09}"/>
              </a:ext>
            </a:extLst>
          </p:cNvPr>
          <p:cNvSpPr>
            <a:spLocks noGrp="1"/>
          </p:cNvSpPr>
          <p:nvPr>
            <p:ph type="body" idx="1"/>
          </p:nvPr>
        </p:nvSpPr>
        <p:spPr/>
        <p:txBody>
          <a:bodyPr/>
          <a:lstStyle/>
          <a:p>
            <a:r>
              <a:rPr lang="en-US" dirty="0"/>
              <a:t>Barriers</a:t>
            </a:r>
          </a:p>
        </p:txBody>
      </p:sp>
      <p:sp>
        <p:nvSpPr>
          <p:cNvPr id="6" name="Content Placeholder 5">
            <a:extLst>
              <a:ext uri="{FF2B5EF4-FFF2-40B4-BE49-F238E27FC236}">
                <a16:creationId xmlns:a16="http://schemas.microsoft.com/office/drawing/2014/main" id="{AAF1569E-B6E9-442A-B10B-3237158D3F6E}"/>
              </a:ext>
            </a:extLst>
          </p:cNvPr>
          <p:cNvSpPr>
            <a:spLocks noGrp="1"/>
          </p:cNvSpPr>
          <p:nvPr>
            <p:ph sz="half" idx="2"/>
          </p:nvPr>
        </p:nvSpPr>
        <p:spPr/>
        <p:txBody>
          <a:bodyPr>
            <a:normAutofit/>
          </a:bodyPr>
          <a:lstStyle/>
          <a:p>
            <a:r>
              <a:rPr lang="en-US" dirty="0"/>
              <a:t>Lack of training and confidence</a:t>
            </a:r>
          </a:p>
          <a:p>
            <a:r>
              <a:rPr lang="en-US" dirty="0"/>
              <a:t>High volume of workload</a:t>
            </a:r>
          </a:p>
          <a:p>
            <a:r>
              <a:rPr lang="en-US" dirty="0"/>
              <a:t>Gaps in communication</a:t>
            </a:r>
          </a:p>
          <a:p>
            <a:r>
              <a:rPr lang="en-US" dirty="0"/>
              <a:t>Inadequate monitoring</a:t>
            </a:r>
          </a:p>
          <a:p>
            <a:r>
              <a:rPr lang="en-US" dirty="0"/>
              <a:t>Patient reluctance and expectations</a:t>
            </a:r>
          </a:p>
          <a:p>
            <a:r>
              <a:rPr lang="en-US" dirty="0"/>
              <a:t>Lack of a comprehensive approach</a:t>
            </a:r>
          </a:p>
          <a:p>
            <a:r>
              <a:rPr lang="en-US" dirty="0"/>
              <a:t>Inadequate access to alternative treatments</a:t>
            </a:r>
          </a:p>
          <a:p>
            <a:r>
              <a:rPr lang="en-US" dirty="0"/>
              <a:t>Lack of clear roles or policies</a:t>
            </a:r>
          </a:p>
        </p:txBody>
      </p:sp>
      <p:sp>
        <p:nvSpPr>
          <p:cNvPr id="7" name="Text Placeholder 6">
            <a:extLst>
              <a:ext uri="{FF2B5EF4-FFF2-40B4-BE49-F238E27FC236}">
                <a16:creationId xmlns:a16="http://schemas.microsoft.com/office/drawing/2014/main" id="{8A167567-CDBD-4F37-8CEC-278BC4C694E1}"/>
              </a:ext>
            </a:extLst>
          </p:cNvPr>
          <p:cNvSpPr>
            <a:spLocks noGrp="1"/>
          </p:cNvSpPr>
          <p:nvPr>
            <p:ph type="body" sz="quarter" idx="3"/>
          </p:nvPr>
        </p:nvSpPr>
        <p:spPr/>
        <p:txBody>
          <a:bodyPr/>
          <a:lstStyle/>
          <a:p>
            <a:r>
              <a:rPr lang="en-US" dirty="0"/>
              <a:t>Facilitators</a:t>
            </a:r>
          </a:p>
        </p:txBody>
      </p:sp>
      <p:sp>
        <p:nvSpPr>
          <p:cNvPr id="8" name="Content Placeholder 7">
            <a:extLst>
              <a:ext uri="{FF2B5EF4-FFF2-40B4-BE49-F238E27FC236}">
                <a16:creationId xmlns:a16="http://schemas.microsoft.com/office/drawing/2014/main" id="{9BEDB502-9D5B-4507-A4D2-13FFC03041FE}"/>
              </a:ext>
            </a:extLst>
          </p:cNvPr>
          <p:cNvSpPr>
            <a:spLocks noGrp="1"/>
          </p:cNvSpPr>
          <p:nvPr>
            <p:ph sz="quarter" idx="4"/>
          </p:nvPr>
        </p:nvSpPr>
        <p:spPr/>
        <p:txBody>
          <a:bodyPr>
            <a:normAutofit/>
          </a:bodyPr>
          <a:lstStyle/>
          <a:p>
            <a:r>
              <a:rPr lang="en-US" dirty="0"/>
              <a:t>High engagement</a:t>
            </a:r>
          </a:p>
          <a:p>
            <a:r>
              <a:rPr lang="en-US" dirty="0"/>
              <a:t>Clear and frequent communication</a:t>
            </a:r>
          </a:p>
          <a:p>
            <a:r>
              <a:rPr lang="en-US" dirty="0"/>
              <a:t>Clear expectations</a:t>
            </a:r>
          </a:p>
          <a:p>
            <a:r>
              <a:rPr lang="en-US" dirty="0"/>
              <a:t>Explicit instructions for implementation tools</a:t>
            </a:r>
          </a:p>
          <a:p>
            <a:r>
              <a:rPr lang="en-US" dirty="0"/>
              <a:t>Flexibility with clinic constraints and preferences</a:t>
            </a:r>
          </a:p>
          <a:p>
            <a:r>
              <a:rPr lang="en-US" dirty="0"/>
              <a:t>Familiarity with organizational policies, values, and context</a:t>
            </a:r>
          </a:p>
        </p:txBody>
      </p:sp>
      <p:sp>
        <p:nvSpPr>
          <p:cNvPr id="4" name="Slide Number Placeholder 3">
            <a:extLst>
              <a:ext uri="{FF2B5EF4-FFF2-40B4-BE49-F238E27FC236}">
                <a16:creationId xmlns:a16="http://schemas.microsoft.com/office/drawing/2014/main" id="{D4134BB1-3FFA-4256-A906-3FBF9368F99F}"/>
              </a:ext>
            </a:extLst>
          </p:cNvPr>
          <p:cNvSpPr>
            <a:spLocks noGrp="1"/>
          </p:cNvSpPr>
          <p:nvPr>
            <p:ph type="sldNum" sz="quarter" idx="10"/>
          </p:nvPr>
        </p:nvSpPr>
        <p:spPr/>
        <p:txBody>
          <a:bodyPr/>
          <a:lstStyle/>
          <a:p>
            <a:fld id="{85F5B7A5-34A7-4AB0-A34F-A4DF2002FA98}" type="slidenum">
              <a:rPr lang="en-US" smtClean="0"/>
              <a:t>33</a:t>
            </a:fld>
            <a:endParaRPr lang="en-US" dirty="0"/>
          </a:p>
        </p:txBody>
      </p:sp>
    </p:spTree>
    <p:extLst>
      <p:ext uri="{BB962C8B-B14F-4D97-AF65-F5344CB8AC3E}">
        <p14:creationId xmlns:p14="http://schemas.microsoft.com/office/powerpoint/2010/main" val="25676206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1623ACA-51F3-4B62-9C7D-C0169A1F4338}"/>
              </a:ext>
            </a:extLst>
          </p:cNvPr>
          <p:cNvSpPr>
            <a:spLocks noGrp="1"/>
          </p:cNvSpPr>
          <p:nvPr>
            <p:ph type="title"/>
          </p:nvPr>
        </p:nvSpPr>
        <p:spPr/>
        <p:txBody>
          <a:bodyPr>
            <a:normAutofit fontScale="90000"/>
          </a:bodyPr>
          <a:lstStyle/>
          <a:p>
            <a:r>
              <a:rPr lang="en-US" dirty="0"/>
              <a:t>Opioid Stewardship Resources</a:t>
            </a:r>
          </a:p>
        </p:txBody>
      </p:sp>
      <p:sp>
        <p:nvSpPr>
          <p:cNvPr id="9" name="Content Placeholder 8">
            <a:extLst>
              <a:ext uri="{FF2B5EF4-FFF2-40B4-BE49-F238E27FC236}">
                <a16:creationId xmlns:a16="http://schemas.microsoft.com/office/drawing/2014/main" id="{93B217FD-6A2B-4229-B703-41334A2F356B}"/>
              </a:ext>
            </a:extLst>
          </p:cNvPr>
          <p:cNvSpPr>
            <a:spLocks noGrp="1"/>
          </p:cNvSpPr>
          <p:nvPr>
            <p:ph idx="1"/>
          </p:nvPr>
        </p:nvSpPr>
        <p:spPr/>
        <p:txBody>
          <a:bodyPr>
            <a:normAutofit/>
          </a:bodyPr>
          <a:lstStyle/>
          <a:p>
            <a:r>
              <a:rPr lang="en-US" dirty="0"/>
              <a:t>AHRQ’s Six Building Blocks: A Team-Based Approach to Improving Opioid Management in Primary Care</a:t>
            </a:r>
          </a:p>
          <a:p>
            <a:r>
              <a:rPr lang="en-US" dirty="0"/>
              <a:t>AHRQ’s Clinical Decision Support (CDC) Connect Artifacts on Opioids and Pain Management</a:t>
            </a:r>
          </a:p>
          <a:p>
            <a:r>
              <a:rPr lang="en-US" dirty="0"/>
              <a:t>ASCP Opioid Stewardship Toolkit</a:t>
            </a:r>
          </a:p>
          <a:p>
            <a:r>
              <a:rPr lang="en-US" dirty="0"/>
              <a:t>AHA’s Stem the Tide: Addressing the Opioid Epidemic</a:t>
            </a:r>
          </a:p>
          <a:p>
            <a:r>
              <a:rPr lang="en-US" dirty="0"/>
              <a:t>CDC’s Creating a Culture of Safety for Opioid Prescribing: Handbook for Healthcare Executives</a:t>
            </a:r>
          </a:p>
          <a:p>
            <a:r>
              <a:rPr lang="en-US" dirty="0"/>
              <a:t>U.S. Veterans Health Administration Opioid Safety Initiative</a:t>
            </a:r>
          </a:p>
        </p:txBody>
      </p:sp>
      <p:sp>
        <p:nvSpPr>
          <p:cNvPr id="7" name="Slide Number Placeholder 6">
            <a:extLst>
              <a:ext uri="{FF2B5EF4-FFF2-40B4-BE49-F238E27FC236}">
                <a16:creationId xmlns:a16="http://schemas.microsoft.com/office/drawing/2014/main" id="{CAE76722-2DB0-4443-B74D-669996A94E47}"/>
              </a:ext>
            </a:extLst>
          </p:cNvPr>
          <p:cNvSpPr>
            <a:spLocks noGrp="1"/>
          </p:cNvSpPr>
          <p:nvPr>
            <p:ph type="sldNum" sz="quarter" idx="10"/>
          </p:nvPr>
        </p:nvSpPr>
        <p:spPr/>
        <p:txBody>
          <a:bodyPr/>
          <a:lstStyle/>
          <a:p>
            <a:fld id="{85F5B7A5-34A7-4AB0-A34F-A4DF2002FA98}" type="slidenum">
              <a:rPr lang="en-US" smtClean="0"/>
              <a:t>34</a:t>
            </a:fld>
            <a:endParaRPr lang="en-US" dirty="0"/>
          </a:p>
        </p:txBody>
      </p:sp>
      <p:sp>
        <p:nvSpPr>
          <p:cNvPr id="10" name="TextBox 9">
            <a:extLst>
              <a:ext uri="{FF2B5EF4-FFF2-40B4-BE49-F238E27FC236}">
                <a16:creationId xmlns:a16="http://schemas.microsoft.com/office/drawing/2014/main" id="{B9AE0E5A-6128-47A4-A252-8EF1D12E9885}"/>
              </a:ext>
            </a:extLst>
          </p:cNvPr>
          <p:cNvSpPr txBox="1"/>
          <p:nvPr/>
        </p:nvSpPr>
        <p:spPr>
          <a:xfrm>
            <a:off x="0" y="6334780"/>
            <a:ext cx="4336187" cy="523220"/>
          </a:xfrm>
          <a:prstGeom prst="rect">
            <a:avLst/>
          </a:prstGeom>
          <a:noFill/>
        </p:spPr>
        <p:txBody>
          <a:bodyPr wrap="none" rtlCol="0">
            <a:spAutoFit/>
          </a:bodyPr>
          <a:lstStyle/>
          <a:p>
            <a:r>
              <a:rPr lang="en-US" sz="1400" dirty="0"/>
              <a:t>AHRQ: Agency for Healthcare Research and Quality</a:t>
            </a:r>
          </a:p>
          <a:p>
            <a:r>
              <a:rPr lang="en-US" sz="1400" dirty="0"/>
              <a:t>ASCP: American Society of Consultant Pharmacists</a:t>
            </a:r>
          </a:p>
        </p:txBody>
      </p:sp>
      <p:sp>
        <p:nvSpPr>
          <p:cNvPr id="6" name="TextBox 5">
            <a:extLst>
              <a:ext uri="{FF2B5EF4-FFF2-40B4-BE49-F238E27FC236}">
                <a16:creationId xmlns:a16="http://schemas.microsoft.com/office/drawing/2014/main" id="{D69DAEDD-FFF5-4E32-BA1A-115A1AD96ED8}"/>
              </a:ext>
            </a:extLst>
          </p:cNvPr>
          <p:cNvSpPr txBox="1"/>
          <p:nvPr/>
        </p:nvSpPr>
        <p:spPr>
          <a:xfrm>
            <a:off x="4272641" y="6334780"/>
            <a:ext cx="4136069" cy="523220"/>
          </a:xfrm>
          <a:prstGeom prst="rect">
            <a:avLst/>
          </a:prstGeom>
          <a:noFill/>
        </p:spPr>
        <p:txBody>
          <a:bodyPr wrap="none" rtlCol="0">
            <a:spAutoFit/>
          </a:bodyPr>
          <a:lstStyle/>
          <a:p>
            <a:r>
              <a:rPr lang="en-US" sz="1400" dirty="0"/>
              <a:t>AHA: American Hospital Association</a:t>
            </a:r>
          </a:p>
          <a:p>
            <a:r>
              <a:rPr lang="en-US" sz="1400" dirty="0"/>
              <a:t>CDC: Centers for Disease Control and Prevention</a:t>
            </a:r>
          </a:p>
        </p:txBody>
      </p:sp>
    </p:spTree>
    <p:extLst>
      <p:ext uri="{BB962C8B-B14F-4D97-AF65-F5344CB8AC3E}">
        <p14:creationId xmlns:p14="http://schemas.microsoft.com/office/powerpoint/2010/main" val="297819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1623ACA-51F3-4B62-9C7D-C0169A1F4338}"/>
              </a:ext>
            </a:extLst>
          </p:cNvPr>
          <p:cNvSpPr>
            <a:spLocks noGrp="1"/>
          </p:cNvSpPr>
          <p:nvPr>
            <p:ph type="title"/>
          </p:nvPr>
        </p:nvSpPr>
        <p:spPr/>
        <p:txBody>
          <a:bodyPr>
            <a:normAutofit fontScale="90000"/>
          </a:bodyPr>
          <a:lstStyle/>
          <a:p>
            <a:r>
              <a:rPr lang="en-US" dirty="0"/>
              <a:t>Opioid Stewardship Resources</a:t>
            </a:r>
          </a:p>
        </p:txBody>
      </p:sp>
      <p:sp>
        <p:nvSpPr>
          <p:cNvPr id="9" name="Content Placeholder 8">
            <a:extLst>
              <a:ext uri="{FF2B5EF4-FFF2-40B4-BE49-F238E27FC236}">
                <a16:creationId xmlns:a16="http://schemas.microsoft.com/office/drawing/2014/main" id="{93B217FD-6A2B-4229-B703-41334A2F356B}"/>
              </a:ext>
            </a:extLst>
          </p:cNvPr>
          <p:cNvSpPr>
            <a:spLocks noGrp="1"/>
          </p:cNvSpPr>
          <p:nvPr>
            <p:ph idx="1"/>
          </p:nvPr>
        </p:nvSpPr>
        <p:spPr>
          <a:xfrm>
            <a:off x="609600" y="1646238"/>
            <a:ext cx="10972800" cy="5211762"/>
          </a:xfrm>
        </p:spPr>
        <p:txBody>
          <a:bodyPr>
            <a:normAutofit lnSpcReduction="10000"/>
          </a:bodyPr>
          <a:lstStyle/>
          <a:p>
            <a:r>
              <a:rPr lang="en-US" dirty="0"/>
              <a:t>Electronic Health Record Association’s CDC Opioid Guideline Implementation Guide</a:t>
            </a:r>
          </a:p>
          <a:p>
            <a:r>
              <a:rPr lang="en-US" dirty="0"/>
              <a:t>The College of Healthcare Information Management Executives’ Opioid Taskforce Playbook</a:t>
            </a:r>
          </a:p>
          <a:p>
            <a:r>
              <a:rPr lang="en-US" dirty="0"/>
              <a:t>Society for Hospital Medicine’s Reducing Adverse Drug Events Related to Opioids Implementation Guide</a:t>
            </a:r>
          </a:p>
          <a:p>
            <a:r>
              <a:rPr lang="en-US" dirty="0"/>
              <a:t>The Institute for Healthcare Improvement’s guide for Advancing the Safety of Acute Pain Management</a:t>
            </a:r>
          </a:p>
          <a:p>
            <a:r>
              <a:rPr lang="en-US" dirty="0"/>
              <a:t>The Society for Hospital Medicine’s Implementation Guide for Improving Pain Management for Hospitalized Medical Patients</a:t>
            </a:r>
          </a:p>
          <a:p>
            <a:r>
              <a:rPr lang="en-US" dirty="0"/>
              <a:t>Health Innovation East Opioid Deprescribing Toolkit</a:t>
            </a:r>
          </a:p>
        </p:txBody>
      </p:sp>
      <p:sp>
        <p:nvSpPr>
          <p:cNvPr id="7" name="Slide Number Placeholder 6">
            <a:extLst>
              <a:ext uri="{FF2B5EF4-FFF2-40B4-BE49-F238E27FC236}">
                <a16:creationId xmlns:a16="http://schemas.microsoft.com/office/drawing/2014/main" id="{CAE76722-2DB0-4443-B74D-669996A94E47}"/>
              </a:ext>
            </a:extLst>
          </p:cNvPr>
          <p:cNvSpPr>
            <a:spLocks noGrp="1"/>
          </p:cNvSpPr>
          <p:nvPr>
            <p:ph type="sldNum" sz="quarter" idx="10"/>
          </p:nvPr>
        </p:nvSpPr>
        <p:spPr/>
        <p:txBody>
          <a:bodyPr/>
          <a:lstStyle/>
          <a:p>
            <a:fld id="{85F5B7A5-34A7-4AB0-A34F-A4DF2002FA98}" type="slidenum">
              <a:rPr lang="en-US" smtClean="0"/>
              <a:t>35</a:t>
            </a:fld>
            <a:endParaRPr lang="en-US" dirty="0"/>
          </a:p>
        </p:txBody>
      </p:sp>
    </p:spTree>
    <p:extLst>
      <p:ext uri="{BB962C8B-B14F-4D97-AF65-F5344CB8AC3E}">
        <p14:creationId xmlns:p14="http://schemas.microsoft.com/office/powerpoint/2010/main" val="4331619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28161-0E28-83D5-3FA7-E8497CC79C43}"/>
              </a:ext>
            </a:extLst>
          </p:cNvPr>
          <p:cNvSpPr>
            <a:spLocks noGrp="1"/>
          </p:cNvSpPr>
          <p:nvPr>
            <p:ph type="title"/>
          </p:nvPr>
        </p:nvSpPr>
        <p:spPr/>
        <p:txBody>
          <a:bodyPr>
            <a:normAutofit fontScale="90000"/>
          </a:bodyPr>
          <a:lstStyle/>
          <a:p>
            <a:r>
              <a:rPr lang="en-US" dirty="0"/>
              <a:t>Opioid Stewardship Interventions in Healthcare Facilities or Systems</a:t>
            </a:r>
          </a:p>
        </p:txBody>
      </p:sp>
      <p:sp>
        <p:nvSpPr>
          <p:cNvPr id="4" name="Slide Number Placeholder 3">
            <a:extLst>
              <a:ext uri="{FF2B5EF4-FFF2-40B4-BE49-F238E27FC236}">
                <a16:creationId xmlns:a16="http://schemas.microsoft.com/office/drawing/2014/main" id="{19FD37E7-DF60-D969-214F-DFBDFC32CC61}"/>
              </a:ext>
            </a:extLst>
          </p:cNvPr>
          <p:cNvSpPr>
            <a:spLocks noGrp="1"/>
          </p:cNvSpPr>
          <p:nvPr>
            <p:ph type="sldNum" sz="quarter" idx="10"/>
          </p:nvPr>
        </p:nvSpPr>
        <p:spPr/>
        <p:txBody>
          <a:bodyPr/>
          <a:lstStyle/>
          <a:p>
            <a:fld id="{85F5B7A5-34A7-4AB0-A34F-A4DF2002FA98}" type="slidenum">
              <a:rPr lang="en-US" smtClean="0"/>
              <a:t>36</a:t>
            </a:fld>
            <a:endParaRPr lang="en-US" dirty="0"/>
          </a:p>
        </p:txBody>
      </p:sp>
      <p:sp>
        <p:nvSpPr>
          <p:cNvPr id="6" name="Content Placeholder 5">
            <a:extLst>
              <a:ext uri="{FF2B5EF4-FFF2-40B4-BE49-F238E27FC236}">
                <a16:creationId xmlns:a16="http://schemas.microsoft.com/office/drawing/2014/main" id="{A1EB9CB7-FD8D-9319-4B68-7893F34DF273}"/>
              </a:ext>
            </a:extLst>
          </p:cNvPr>
          <p:cNvSpPr>
            <a:spLocks noGrp="1"/>
          </p:cNvSpPr>
          <p:nvPr>
            <p:ph idx="1"/>
          </p:nvPr>
        </p:nvSpPr>
        <p:spPr>
          <a:xfrm>
            <a:off x="609600" y="1447800"/>
            <a:ext cx="10972800" cy="5075238"/>
          </a:xfrm>
        </p:spPr>
        <p:txBody>
          <a:bodyPr>
            <a:normAutofit/>
          </a:bodyPr>
          <a:lstStyle/>
          <a:p>
            <a:r>
              <a:rPr lang="en-US" dirty="0"/>
              <a:t>MHS IV Evidence Summary</a:t>
            </a:r>
          </a:p>
          <a:p>
            <a:pPr marL="692150" lvl="2" indent="-290513">
              <a:buFont typeface="Wingdings" panose="05000000000000000000" pitchFamily="2" charset="2"/>
              <a:buChar char="Ø"/>
            </a:pPr>
            <a:r>
              <a:rPr lang="en-US" sz="2400" dirty="0"/>
              <a:t>Clinical decision support/EHR interventions: decreased opioid prescribing, no change in healthcare utilization (low SOE)</a:t>
            </a:r>
          </a:p>
          <a:p>
            <a:pPr marL="692150" lvl="2" indent="-290513">
              <a:buFont typeface="Wingdings" panose="05000000000000000000" pitchFamily="2" charset="2"/>
              <a:buChar char="Ø"/>
            </a:pPr>
            <a:r>
              <a:rPr lang="en-US" sz="2400" dirty="0"/>
              <a:t>Patient engagement &amp; education: no change in pain (low SOE), mixed results on opioid prescribing</a:t>
            </a:r>
          </a:p>
          <a:p>
            <a:pPr marL="692150" lvl="2" indent="-290513">
              <a:buFont typeface="Wingdings" panose="05000000000000000000" pitchFamily="2" charset="2"/>
              <a:buChar char="Ø"/>
            </a:pPr>
            <a:r>
              <a:rPr lang="en-US" sz="2400" dirty="0"/>
              <a:t>Multicomponent interventions: decreased opioid prescribing (low SOE)</a:t>
            </a:r>
          </a:p>
          <a:p>
            <a:pPr marL="692150" lvl="2" indent="-290513">
              <a:buFont typeface="Wingdings" panose="05000000000000000000" pitchFamily="2" charset="2"/>
              <a:buChar char="Ø"/>
            </a:pPr>
            <a:r>
              <a:rPr lang="en-US" sz="2400" dirty="0"/>
              <a:t>Other interventions (insufficient evidence)</a:t>
            </a:r>
            <a:endParaRPr lang="en-US" dirty="0"/>
          </a:p>
          <a:p>
            <a:r>
              <a:rPr lang="en-US" sz="2400" b="0" i="0" dirty="0">
                <a:solidFill>
                  <a:srgbClr val="1F1F1F"/>
                </a:solidFill>
                <a:effectLst/>
                <a:latin typeface="Arial" panose="020B0604020202020204" pitchFamily="34" charset="0"/>
                <a:cs typeface="Arial" panose="020B0604020202020204" pitchFamily="34" charset="0"/>
              </a:rPr>
              <a:t>Barriers: lack of clinician training, workload, communication gaps, nonpharmacological resource access</a:t>
            </a:r>
          </a:p>
          <a:p>
            <a:r>
              <a:rPr lang="en-US" sz="2400" b="0" i="0" dirty="0">
                <a:solidFill>
                  <a:srgbClr val="1F1F1F"/>
                </a:solidFill>
                <a:effectLst/>
                <a:latin typeface="Arial" panose="020B0604020202020204" pitchFamily="34" charset="0"/>
                <a:cs typeface="Arial" panose="020B0604020202020204" pitchFamily="34" charset="0"/>
              </a:rPr>
              <a:t>Facilitators: clinician &amp; patient acceptance</a:t>
            </a:r>
          </a:p>
          <a:p>
            <a:r>
              <a:rPr lang="en-US" sz="2400" dirty="0">
                <a:solidFill>
                  <a:srgbClr val="1F1F1F"/>
                </a:solidFill>
                <a:latin typeface="Arial" panose="020B0604020202020204" pitchFamily="34" charset="0"/>
                <a:cs typeface="Arial" panose="020B0604020202020204" pitchFamily="34" charset="0"/>
              </a:rPr>
              <a:t>Resources: </a:t>
            </a:r>
            <a:r>
              <a:rPr lang="fr-FR" sz="2400" dirty="0" err="1">
                <a:solidFill>
                  <a:srgbClr val="1F1F1F"/>
                </a:solidFill>
                <a:latin typeface="Arial" panose="020B0604020202020204" pitchFamily="34" charset="0"/>
                <a:cs typeface="Arial" panose="020B0604020202020204" pitchFamily="34" charset="0"/>
              </a:rPr>
              <a:t>publicly</a:t>
            </a:r>
            <a:r>
              <a:rPr lang="fr-FR" sz="2400" dirty="0">
                <a:solidFill>
                  <a:srgbClr val="1F1F1F"/>
                </a:solidFill>
                <a:latin typeface="Arial" panose="020B0604020202020204" pitchFamily="34" charset="0"/>
                <a:cs typeface="Arial" panose="020B0604020202020204" pitchFamily="34" charset="0"/>
              </a:rPr>
              <a:t> </a:t>
            </a:r>
            <a:r>
              <a:rPr lang="fr-FR" sz="2400" dirty="0" err="1">
                <a:solidFill>
                  <a:srgbClr val="1F1F1F"/>
                </a:solidFill>
                <a:latin typeface="Arial" panose="020B0604020202020204" pitchFamily="34" charset="0"/>
                <a:cs typeface="Arial" panose="020B0604020202020204" pitchFamily="34" charset="0"/>
              </a:rPr>
              <a:t>available</a:t>
            </a:r>
            <a:r>
              <a:rPr lang="fr-FR" sz="2400" dirty="0">
                <a:solidFill>
                  <a:srgbClr val="1F1F1F"/>
                </a:solidFill>
                <a:latin typeface="Arial" panose="020B0604020202020204" pitchFamily="34" charset="0"/>
                <a:cs typeface="Arial" panose="020B0604020202020204" pitchFamily="34" charset="0"/>
              </a:rPr>
              <a:t> toolkits (e.g., AHRQ, CDC), </a:t>
            </a:r>
            <a:r>
              <a:rPr lang="fr-FR" sz="2400" dirty="0" err="1">
                <a:solidFill>
                  <a:srgbClr val="1F1F1F"/>
                </a:solidFill>
                <a:latin typeface="Arial" panose="020B0604020202020204" pitchFamily="34" charset="0"/>
                <a:cs typeface="Arial" panose="020B0604020202020204" pitchFamily="34" charset="0"/>
              </a:rPr>
              <a:t>implementation</a:t>
            </a:r>
            <a:r>
              <a:rPr lang="fr-FR" sz="2400" dirty="0">
                <a:solidFill>
                  <a:srgbClr val="1F1F1F"/>
                </a:solidFill>
                <a:latin typeface="Arial" panose="020B0604020202020204" pitchFamily="34" charset="0"/>
                <a:cs typeface="Arial" panose="020B0604020202020204" pitchFamily="34" charset="0"/>
              </a:rPr>
              <a:t> guides</a:t>
            </a:r>
            <a:endParaRPr lang="en-US" sz="2400" dirty="0">
              <a:solidFill>
                <a:srgbClr val="1F1F1F"/>
              </a:solidFill>
              <a:latin typeface="Arial" panose="020B0604020202020204" pitchFamily="34" charset="0"/>
              <a:cs typeface="Arial" panose="020B0604020202020204" pitchFamily="34" charset="0"/>
            </a:endParaRPr>
          </a:p>
          <a:p>
            <a:pPr marL="166688" lvl="2" indent="0">
              <a:buNone/>
            </a:pPr>
            <a:endParaRPr lang="en-US" sz="900" b="1" dirty="0"/>
          </a:p>
          <a:p>
            <a:endParaRPr lang="en-US" dirty="0"/>
          </a:p>
          <a:p>
            <a:endParaRPr lang="en-US" dirty="0"/>
          </a:p>
          <a:p>
            <a:pPr lvl="1"/>
            <a:endParaRPr lang="en-US" dirty="0"/>
          </a:p>
        </p:txBody>
      </p:sp>
    </p:spTree>
    <p:extLst>
      <p:ext uri="{BB962C8B-B14F-4D97-AF65-F5344CB8AC3E}">
        <p14:creationId xmlns:p14="http://schemas.microsoft.com/office/powerpoint/2010/main" val="25060387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A8652-ED7C-47D3-7A1C-53C4E19FF4BC}"/>
              </a:ext>
            </a:extLst>
          </p:cNvPr>
          <p:cNvSpPr>
            <a:spLocks noGrp="1"/>
          </p:cNvSpPr>
          <p:nvPr>
            <p:ph type="title"/>
          </p:nvPr>
        </p:nvSpPr>
        <p:spPr/>
        <p:txBody>
          <a:bodyPr>
            <a:normAutofit fontScale="90000"/>
          </a:bodyPr>
          <a:lstStyle/>
          <a:p>
            <a:r>
              <a:rPr lang="en-US" dirty="0"/>
              <a:t>Opioid Stewardship Interventions in Healthcare Facilities or Systems</a:t>
            </a:r>
          </a:p>
        </p:txBody>
      </p:sp>
      <p:sp>
        <p:nvSpPr>
          <p:cNvPr id="4" name="Slide Number Placeholder 3">
            <a:extLst>
              <a:ext uri="{FF2B5EF4-FFF2-40B4-BE49-F238E27FC236}">
                <a16:creationId xmlns:a16="http://schemas.microsoft.com/office/drawing/2014/main" id="{7FA3ED3A-3ACE-5CB3-BE30-26B4AB549192}"/>
              </a:ext>
            </a:extLst>
          </p:cNvPr>
          <p:cNvSpPr>
            <a:spLocks noGrp="1"/>
          </p:cNvSpPr>
          <p:nvPr>
            <p:ph type="sldNum" sz="quarter" idx="10"/>
          </p:nvPr>
        </p:nvSpPr>
        <p:spPr/>
        <p:txBody>
          <a:bodyPr/>
          <a:lstStyle/>
          <a:p>
            <a:fld id="{85F5B7A5-34A7-4AB0-A34F-A4DF2002FA98}" type="slidenum">
              <a:rPr lang="en-US" smtClean="0"/>
              <a:t>37</a:t>
            </a:fld>
            <a:endParaRPr lang="en-US" dirty="0"/>
          </a:p>
        </p:txBody>
      </p:sp>
      <p:sp>
        <p:nvSpPr>
          <p:cNvPr id="6" name="Content Placeholder 5">
            <a:extLst>
              <a:ext uri="{FF2B5EF4-FFF2-40B4-BE49-F238E27FC236}">
                <a16:creationId xmlns:a16="http://schemas.microsoft.com/office/drawing/2014/main" id="{E31F3121-76D6-57C0-F286-DCF4F810F5DB}"/>
              </a:ext>
            </a:extLst>
          </p:cNvPr>
          <p:cNvSpPr>
            <a:spLocks noGrp="1"/>
          </p:cNvSpPr>
          <p:nvPr>
            <p:ph idx="1"/>
          </p:nvPr>
        </p:nvSpPr>
        <p:spPr>
          <a:xfrm>
            <a:off x="609600" y="1409873"/>
            <a:ext cx="10972800" cy="4525963"/>
          </a:xfrm>
        </p:spPr>
        <p:txBody>
          <a:bodyPr/>
          <a:lstStyle/>
          <a:p>
            <a:pPr marL="0" indent="0" algn="ctr">
              <a:buNone/>
            </a:pPr>
            <a:r>
              <a:rPr lang="en-US" sz="2800" b="1" dirty="0"/>
              <a:t>Conclusion</a:t>
            </a:r>
            <a:r>
              <a:rPr lang="en-US" sz="2800" dirty="0"/>
              <a:t> </a:t>
            </a:r>
          </a:p>
          <a:p>
            <a:pPr marL="0" indent="0" algn="ctr">
              <a:buNone/>
            </a:pPr>
            <a:endParaRPr lang="en-US" sz="2800" dirty="0"/>
          </a:p>
          <a:p>
            <a:r>
              <a:rPr lang="en-US" sz="2800" dirty="0"/>
              <a:t>Opioid stewardship interventions may reduce prescribing without harming clinical outcomes</a:t>
            </a:r>
            <a:endParaRPr lang="en-US" dirty="0"/>
          </a:p>
          <a:p>
            <a:endParaRPr lang="en-US" sz="2800" dirty="0"/>
          </a:p>
          <a:p>
            <a:r>
              <a:rPr lang="en-US" sz="2800" dirty="0"/>
              <a:t>Interventions to reduce opioid use should monitor unintended consequences &amp; include access to nonpharmacological pain management resources with appropriate patient education and engagement.</a:t>
            </a:r>
          </a:p>
          <a:p>
            <a:endParaRPr lang="en-US" dirty="0"/>
          </a:p>
        </p:txBody>
      </p:sp>
    </p:spTree>
    <p:extLst>
      <p:ext uri="{BB962C8B-B14F-4D97-AF65-F5344CB8AC3E}">
        <p14:creationId xmlns:p14="http://schemas.microsoft.com/office/powerpoint/2010/main" val="8283782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71CFC-5937-1C7D-7CF0-048929A968BF}"/>
              </a:ext>
            </a:extLst>
          </p:cNvPr>
          <p:cNvSpPr>
            <a:spLocks noGrp="1"/>
          </p:cNvSpPr>
          <p:nvPr>
            <p:ph type="title"/>
          </p:nvPr>
        </p:nvSpPr>
        <p:spPr>
          <a:xfrm>
            <a:off x="304800" y="136523"/>
            <a:ext cx="10820400" cy="1069741"/>
          </a:xfrm>
        </p:spPr>
        <p:txBody>
          <a:bodyPr anchor="ctr">
            <a:noAutofit/>
          </a:bodyPr>
          <a:lstStyle/>
          <a:p>
            <a:pPr>
              <a:lnSpc>
                <a:spcPct val="90000"/>
              </a:lnSpc>
            </a:pPr>
            <a:r>
              <a:rPr lang="en-US" sz="2400" dirty="0"/>
              <a:t> </a:t>
            </a:r>
            <a:br>
              <a:rPr lang="en-US" sz="2400" dirty="0"/>
            </a:br>
            <a:r>
              <a:rPr lang="en-US" sz="2400" dirty="0"/>
              <a:t>Panel’s Post-discussion Ratings of PSPs for Opioid Stewardship (N=15)</a:t>
            </a:r>
            <a:br>
              <a:rPr lang="en-US" sz="2400" dirty="0"/>
            </a:br>
            <a:endParaRPr lang="en-US" sz="2400" dirty="0"/>
          </a:p>
        </p:txBody>
      </p:sp>
      <p:sp>
        <p:nvSpPr>
          <p:cNvPr id="4" name="Slide Number Placeholder 3">
            <a:extLst>
              <a:ext uri="{FF2B5EF4-FFF2-40B4-BE49-F238E27FC236}">
                <a16:creationId xmlns:a16="http://schemas.microsoft.com/office/drawing/2014/main" id="{900706BA-CD9F-2C55-0E68-AA8E41C47E33}"/>
              </a:ext>
            </a:extLst>
          </p:cNvPr>
          <p:cNvSpPr>
            <a:spLocks noGrp="1"/>
          </p:cNvSpPr>
          <p:nvPr>
            <p:ph type="sldNum" sz="quarter" idx="10"/>
          </p:nvPr>
        </p:nvSpPr>
        <p:spPr>
          <a:xfrm>
            <a:off x="8610600" y="6356351"/>
            <a:ext cx="2743200" cy="365125"/>
          </a:xfrm>
        </p:spPr>
        <p:txBody>
          <a:bodyPr anchor="ctr">
            <a:normAutofit/>
          </a:bodyPr>
          <a:lstStyle/>
          <a:p>
            <a:pPr>
              <a:spcAft>
                <a:spcPts val="600"/>
              </a:spcAft>
            </a:pPr>
            <a:fld id="{85F5B7A5-34A7-4AB0-A34F-A4DF2002FA98}" type="slidenum">
              <a:rPr lang="en-US" smtClean="0"/>
              <a:pPr>
                <a:spcAft>
                  <a:spcPts val="600"/>
                </a:spcAft>
              </a:pPr>
              <a:t>38</a:t>
            </a:fld>
            <a:endParaRPr lang="en-US"/>
          </a:p>
        </p:txBody>
      </p:sp>
      <p:sp>
        <p:nvSpPr>
          <p:cNvPr id="6" name="TextBox 5">
            <a:extLst>
              <a:ext uri="{FF2B5EF4-FFF2-40B4-BE49-F238E27FC236}">
                <a16:creationId xmlns:a16="http://schemas.microsoft.com/office/drawing/2014/main" id="{80679860-F2CC-2B02-8664-314528160BB7}"/>
              </a:ext>
            </a:extLst>
          </p:cNvPr>
          <p:cNvSpPr txBox="1"/>
          <p:nvPr/>
        </p:nvSpPr>
        <p:spPr>
          <a:xfrm>
            <a:off x="342900" y="1335613"/>
            <a:ext cx="5493488" cy="523220"/>
          </a:xfrm>
          <a:prstGeom prst="rect">
            <a:avLst/>
          </a:prstGeom>
          <a:noFill/>
        </p:spPr>
        <p:txBody>
          <a:bodyPr wrap="square" rtlCol="0">
            <a:spAutoFit/>
          </a:bodyPr>
          <a:lstStyle/>
          <a:p>
            <a:pPr algn="ctr"/>
            <a:r>
              <a:rPr lang="en-US" sz="1400" b="1" dirty="0"/>
              <a:t>Clinical decision support or electronic health record interventions</a:t>
            </a:r>
          </a:p>
        </p:txBody>
      </p:sp>
      <p:sp>
        <p:nvSpPr>
          <p:cNvPr id="8" name="TextBox 7">
            <a:extLst>
              <a:ext uri="{FF2B5EF4-FFF2-40B4-BE49-F238E27FC236}">
                <a16:creationId xmlns:a16="http://schemas.microsoft.com/office/drawing/2014/main" id="{CD8DAE52-25D1-F3C9-5D46-965601D42A0F}"/>
              </a:ext>
            </a:extLst>
          </p:cNvPr>
          <p:cNvSpPr txBox="1"/>
          <p:nvPr/>
        </p:nvSpPr>
        <p:spPr>
          <a:xfrm>
            <a:off x="6552651" y="1395542"/>
            <a:ext cx="5101856" cy="307777"/>
          </a:xfrm>
          <a:prstGeom prst="rect">
            <a:avLst/>
          </a:prstGeom>
          <a:noFill/>
        </p:spPr>
        <p:txBody>
          <a:bodyPr wrap="square" rtlCol="0">
            <a:spAutoFit/>
          </a:bodyPr>
          <a:lstStyle/>
          <a:p>
            <a:pPr algn="ctr"/>
            <a:r>
              <a:rPr lang="en-US" sz="1400" b="1" dirty="0"/>
              <a:t>Patient and family education, or engagement intervention</a:t>
            </a:r>
          </a:p>
        </p:txBody>
      </p:sp>
      <p:sp>
        <p:nvSpPr>
          <p:cNvPr id="10" name="TextBox 9">
            <a:extLst>
              <a:ext uri="{FF2B5EF4-FFF2-40B4-BE49-F238E27FC236}">
                <a16:creationId xmlns:a16="http://schemas.microsoft.com/office/drawing/2014/main" id="{3C3EBF9F-0D6F-8984-6BFD-0DF7799F3659}"/>
              </a:ext>
            </a:extLst>
          </p:cNvPr>
          <p:cNvSpPr txBox="1"/>
          <p:nvPr/>
        </p:nvSpPr>
        <p:spPr>
          <a:xfrm>
            <a:off x="400765" y="4953000"/>
            <a:ext cx="2743200" cy="307777"/>
          </a:xfrm>
          <a:prstGeom prst="rect">
            <a:avLst/>
          </a:prstGeom>
          <a:noFill/>
        </p:spPr>
        <p:txBody>
          <a:bodyPr wrap="square" rtlCol="0">
            <a:spAutoFit/>
          </a:bodyPr>
          <a:lstStyle/>
          <a:p>
            <a:r>
              <a:rPr lang="en-US" sz="1400" b="1" dirty="0"/>
              <a:t>Multicomponent interventions</a:t>
            </a:r>
          </a:p>
        </p:txBody>
      </p:sp>
      <p:pic>
        <p:nvPicPr>
          <p:cNvPr id="12" name="Picture 11" descr="This is a picture of a bar graph for the panels post discussion ratings on patient and family education or engagement intervention. Should be strongly encouraged is at 0, should be encouraged is at 12, should be discouraged is at 0, should be strongly discouraged is at 0, and neutral is at 3.">
            <a:extLst>
              <a:ext uri="{FF2B5EF4-FFF2-40B4-BE49-F238E27FC236}">
                <a16:creationId xmlns:a16="http://schemas.microsoft.com/office/drawing/2014/main" id="{A440D5BC-C511-D08D-F384-E0AB0AFFB811}"/>
              </a:ext>
            </a:extLst>
          </p:cNvPr>
          <p:cNvPicPr>
            <a:picLocks noChangeAspect="1"/>
          </p:cNvPicPr>
          <p:nvPr/>
        </p:nvPicPr>
        <p:blipFill>
          <a:blip r:embed="rId2"/>
          <a:stretch>
            <a:fillRect/>
          </a:stretch>
        </p:blipFill>
        <p:spPr>
          <a:xfrm>
            <a:off x="6096000" y="1867984"/>
            <a:ext cx="5681142" cy="2472537"/>
          </a:xfrm>
          <a:prstGeom prst="rect">
            <a:avLst/>
          </a:prstGeom>
        </p:spPr>
      </p:pic>
      <p:pic>
        <p:nvPicPr>
          <p:cNvPr id="13" name="Picture 12" descr="This picture is a bar graph of the panels post discussion ratings for multicomponent interventions. Should be strongly encouraged is at 2, should be encouraged is at 13, should be discouraged is at 0, should be strongly discouraged is at 0, and neutral is at 0.">
            <a:extLst>
              <a:ext uri="{FF2B5EF4-FFF2-40B4-BE49-F238E27FC236}">
                <a16:creationId xmlns:a16="http://schemas.microsoft.com/office/drawing/2014/main" id="{41245D17-2FB6-4F1C-687B-7FE6E3C234B6}"/>
              </a:ext>
            </a:extLst>
          </p:cNvPr>
          <p:cNvPicPr>
            <a:picLocks noChangeAspect="1"/>
          </p:cNvPicPr>
          <p:nvPr/>
        </p:nvPicPr>
        <p:blipFill>
          <a:blip r:embed="rId3"/>
          <a:stretch>
            <a:fillRect/>
          </a:stretch>
        </p:blipFill>
        <p:spPr>
          <a:xfrm>
            <a:off x="3120152" y="4536454"/>
            <a:ext cx="7096873" cy="2185022"/>
          </a:xfrm>
          <a:prstGeom prst="rect">
            <a:avLst/>
          </a:prstGeom>
        </p:spPr>
      </p:pic>
      <p:pic>
        <p:nvPicPr>
          <p:cNvPr id="18" name="Picture 17" descr="This picture is a bar graph of the panel's post discussion ratings for clinical decision support or electronic health record interventions. Should be strongly encouraged is at 0, should be encouraged is at 15, should be discouraged is at 0, should be strongly discouraged is at 0, and neutral is 0.">
            <a:extLst>
              <a:ext uri="{FF2B5EF4-FFF2-40B4-BE49-F238E27FC236}">
                <a16:creationId xmlns:a16="http://schemas.microsoft.com/office/drawing/2014/main" id="{A1878C7E-9FB4-0814-E21D-D3C118D077A4}"/>
              </a:ext>
            </a:extLst>
          </p:cNvPr>
          <p:cNvPicPr>
            <a:picLocks noChangeAspect="1"/>
          </p:cNvPicPr>
          <p:nvPr/>
        </p:nvPicPr>
        <p:blipFill>
          <a:blip r:embed="rId4"/>
          <a:stretch>
            <a:fillRect/>
          </a:stretch>
        </p:blipFill>
        <p:spPr>
          <a:xfrm>
            <a:off x="414858" y="1855644"/>
            <a:ext cx="5563269" cy="2472537"/>
          </a:xfrm>
          <a:prstGeom prst="rect">
            <a:avLst/>
          </a:prstGeom>
        </p:spPr>
      </p:pic>
    </p:spTree>
    <p:extLst>
      <p:ext uri="{BB962C8B-B14F-4D97-AF65-F5344CB8AC3E}">
        <p14:creationId xmlns:p14="http://schemas.microsoft.com/office/powerpoint/2010/main" val="9166227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71CFC-5937-1C7D-7CF0-048929A968BF}"/>
              </a:ext>
            </a:extLst>
          </p:cNvPr>
          <p:cNvSpPr>
            <a:spLocks noGrp="1"/>
          </p:cNvSpPr>
          <p:nvPr>
            <p:ph type="title"/>
          </p:nvPr>
        </p:nvSpPr>
        <p:spPr>
          <a:xfrm>
            <a:off x="304800" y="136523"/>
            <a:ext cx="10820400" cy="1069741"/>
          </a:xfrm>
        </p:spPr>
        <p:txBody>
          <a:bodyPr anchor="ctr">
            <a:noAutofit/>
          </a:bodyPr>
          <a:lstStyle/>
          <a:p>
            <a:pPr>
              <a:lnSpc>
                <a:spcPct val="90000"/>
              </a:lnSpc>
            </a:pPr>
            <a:r>
              <a:rPr lang="en-US" sz="2000" dirty="0"/>
              <a:t> </a:t>
            </a:r>
            <a:br>
              <a:rPr lang="en-US" sz="2000" dirty="0"/>
            </a:br>
            <a:r>
              <a:rPr lang="en-US" sz="2000" dirty="0"/>
              <a:t>Most Important Priorities for Addressing Limitations in Current Evidence on the Effectiveness of PSPs for Opioid Stewardship (N=13)</a:t>
            </a:r>
            <a:br>
              <a:rPr lang="en-US" sz="2000" dirty="0"/>
            </a:br>
            <a:endParaRPr lang="en-US" sz="2000" dirty="0"/>
          </a:p>
        </p:txBody>
      </p:sp>
      <p:sp>
        <p:nvSpPr>
          <p:cNvPr id="4" name="Slide Number Placeholder 3">
            <a:extLst>
              <a:ext uri="{FF2B5EF4-FFF2-40B4-BE49-F238E27FC236}">
                <a16:creationId xmlns:a16="http://schemas.microsoft.com/office/drawing/2014/main" id="{900706BA-CD9F-2C55-0E68-AA8E41C47E33}"/>
              </a:ext>
            </a:extLst>
          </p:cNvPr>
          <p:cNvSpPr>
            <a:spLocks noGrp="1"/>
          </p:cNvSpPr>
          <p:nvPr>
            <p:ph type="sldNum" sz="quarter" idx="10"/>
          </p:nvPr>
        </p:nvSpPr>
        <p:spPr>
          <a:xfrm>
            <a:off x="8610600" y="6356351"/>
            <a:ext cx="2743200" cy="365125"/>
          </a:xfrm>
        </p:spPr>
        <p:txBody>
          <a:bodyPr anchor="ctr">
            <a:normAutofit/>
          </a:bodyPr>
          <a:lstStyle/>
          <a:p>
            <a:pPr>
              <a:spcAft>
                <a:spcPts val="600"/>
              </a:spcAft>
            </a:pPr>
            <a:fld id="{85F5B7A5-34A7-4AB0-A34F-A4DF2002FA98}" type="slidenum">
              <a:rPr lang="en-US" smtClean="0"/>
              <a:pPr>
                <a:spcAft>
                  <a:spcPts val="600"/>
                </a:spcAft>
              </a:pPr>
              <a:t>39</a:t>
            </a:fld>
            <a:endParaRPr lang="en-US"/>
          </a:p>
        </p:txBody>
      </p:sp>
      <p:pic>
        <p:nvPicPr>
          <p:cNvPr id="5" name="Picture 4" descr="This picture is a bar graph of the most important priorities for addressing limitations in current evidence.  Studies with better outcome measures is at 8, studies to assess further enhanced interventions is at 6, studies with stronger designs is at 5, studies focused on methods of implementation to overcome barriers is at 5, studies targeting different populations is at 4, studies to identify facilitators and barriers to implementation, and trustworthy guideline recommendations is at 4, studies with longer followup is at 3, studies with more appropriate comparison groups is at 2, none of the above is at 1 and other is at 1.">
            <a:extLst>
              <a:ext uri="{FF2B5EF4-FFF2-40B4-BE49-F238E27FC236}">
                <a16:creationId xmlns:a16="http://schemas.microsoft.com/office/drawing/2014/main" id="{326E8140-0C0C-0FD2-C263-A10217781F18}"/>
              </a:ext>
            </a:extLst>
          </p:cNvPr>
          <p:cNvPicPr>
            <a:picLocks noChangeAspect="1"/>
          </p:cNvPicPr>
          <p:nvPr/>
        </p:nvPicPr>
        <p:blipFill>
          <a:blip r:embed="rId3"/>
          <a:stretch>
            <a:fillRect/>
          </a:stretch>
        </p:blipFill>
        <p:spPr>
          <a:xfrm>
            <a:off x="533400" y="1428518"/>
            <a:ext cx="10896600" cy="5292957"/>
          </a:xfrm>
          <a:prstGeom prst="rect">
            <a:avLst/>
          </a:prstGeom>
        </p:spPr>
      </p:pic>
    </p:spTree>
    <p:extLst>
      <p:ext uri="{BB962C8B-B14F-4D97-AF65-F5344CB8AC3E}">
        <p14:creationId xmlns:p14="http://schemas.microsoft.com/office/powerpoint/2010/main" val="2681022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39EE39-0E64-95B8-9696-DEBC0A56C355}"/>
              </a:ext>
            </a:extLst>
          </p:cNvPr>
          <p:cNvSpPr>
            <a:spLocks noGrp="1"/>
          </p:cNvSpPr>
          <p:nvPr>
            <p:ph type="title"/>
          </p:nvPr>
        </p:nvSpPr>
        <p:spPr/>
        <p:txBody>
          <a:bodyPr>
            <a:normAutofit fontScale="90000"/>
          </a:bodyPr>
          <a:lstStyle/>
          <a:p>
            <a:r>
              <a:rPr lang="en-US" dirty="0"/>
              <a:t>Funding Disclosures </a:t>
            </a:r>
          </a:p>
        </p:txBody>
      </p:sp>
      <p:sp>
        <p:nvSpPr>
          <p:cNvPr id="5" name="Content Placeholder 4">
            <a:extLst>
              <a:ext uri="{FF2B5EF4-FFF2-40B4-BE49-F238E27FC236}">
                <a16:creationId xmlns:a16="http://schemas.microsoft.com/office/drawing/2014/main" id="{39AC31A2-E552-C5AA-0BFD-51582603E1A6}"/>
              </a:ext>
            </a:extLst>
          </p:cNvPr>
          <p:cNvSpPr>
            <a:spLocks noGrp="1"/>
          </p:cNvSpPr>
          <p:nvPr>
            <p:ph idx="1"/>
          </p:nvPr>
        </p:nvSpPr>
        <p:spPr>
          <a:xfrm>
            <a:off x="609600" y="3276600"/>
            <a:ext cx="10972800" cy="1096962"/>
          </a:xfrm>
        </p:spPr>
        <p:txBody>
          <a:bodyPr/>
          <a:lstStyle/>
          <a:p>
            <a:pPr marL="0" indent="0">
              <a:buNone/>
            </a:pPr>
            <a:r>
              <a:rPr lang="en-US" sz="1800" i="1" dirty="0">
                <a:effectLst/>
                <a:latin typeface="Calibri" panose="020F0502020204030204" pitchFamily="34" charset="0"/>
                <a:ea typeface="Calibri" panose="020F0502020204030204" pitchFamily="34" charset="0"/>
              </a:rPr>
              <a:t>This project was funded under Contract No. 75Q80122C00002 from the Agency for Healthcare Research and Quality (AHRQ), U.S. Department of Health and Human Services (HHS). The presenters are responsible for its content which does not necessarily represent the official views of or imply endorsement by AHRQ or HHS.</a:t>
            </a:r>
            <a:endParaRPr lang="en-US" sz="1800" dirty="0">
              <a:effectLst/>
              <a:latin typeface="Calibri" panose="020F0502020204030204" pitchFamily="34" charset="0"/>
              <a:ea typeface="Calibri" panose="020F0502020204030204" pitchFamily="34" charset="0"/>
            </a:endParaRPr>
          </a:p>
          <a:p>
            <a:endParaRPr lang="en-US" dirty="0"/>
          </a:p>
        </p:txBody>
      </p:sp>
    </p:spTree>
    <p:extLst>
      <p:ext uri="{BB962C8B-B14F-4D97-AF65-F5344CB8AC3E}">
        <p14:creationId xmlns:p14="http://schemas.microsoft.com/office/powerpoint/2010/main" val="11048612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82E6-FCBD-4480-AE78-2490E4D00F1F}"/>
              </a:ext>
            </a:extLst>
          </p:cNvPr>
          <p:cNvSpPr>
            <a:spLocks noGrp="1"/>
          </p:cNvSpPr>
          <p:nvPr>
            <p:ph type="title"/>
          </p:nvPr>
        </p:nvSpPr>
        <p:spPr/>
        <p:txBody>
          <a:bodyPr>
            <a:normAutofit fontScale="90000"/>
          </a:bodyPr>
          <a:lstStyle/>
          <a:p>
            <a:r>
              <a:rPr lang="en-US" dirty="0"/>
              <a:t>Initial Reactions</a:t>
            </a:r>
          </a:p>
        </p:txBody>
      </p:sp>
      <p:sp>
        <p:nvSpPr>
          <p:cNvPr id="5" name="Slide Number Placeholder 4">
            <a:extLst>
              <a:ext uri="{FF2B5EF4-FFF2-40B4-BE49-F238E27FC236}">
                <a16:creationId xmlns:a16="http://schemas.microsoft.com/office/drawing/2014/main" id="{680FFBF9-5BA1-4E48-A122-7523B2B33FC1}"/>
              </a:ext>
            </a:extLst>
          </p:cNvPr>
          <p:cNvSpPr>
            <a:spLocks noGrp="1"/>
          </p:cNvSpPr>
          <p:nvPr>
            <p:ph type="sldNum" sz="quarter" idx="10"/>
          </p:nvPr>
        </p:nvSpPr>
        <p:spPr/>
        <p:txBody>
          <a:bodyPr/>
          <a:lstStyle/>
          <a:p>
            <a:fld id="{85F5B7A5-34A7-4AB0-A34F-A4DF2002FA98}" type="slidenum">
              <a:rPr lang="en-US" smtClean="0"/>
              <a:t>40</a:t>
            </a:fld>
            <a:endParaRPr lang="en-US" dirty="0"/>
          </a:p>
        </p:txBody>
      </p:sp>
      <p:graphicFrame>
        <p:nvGraphicFramePr>
          <p:cNvPr id="9" name="Table 8">
            <a:extLst>
              <a:ext uri="{FF2B5EF4-FFF2-40B4-BE49-F238E27FC236}">
                <a16:creationId xmlns:a16="http://schemas.microsoft.com/office/drawing/2014/main" id="{36937D76-D1CC-E7D2-0541-5079F4EA63B6}"/>
              </a:ext>
            </a:extLst>
          </p:cNvPr>
          <p:cNvGraphicFramePr>
            <a:graphicFrameLocks noGrp="1"/>
          </p:cNvGraphicFramePr>
          <p:nvPr>
            <p:extLst>
              <p:ext uri="{D42A27DB-BD31-4B8C-83A1-F6EECF244321}">
                <p14:modId xmlns:p14="http://schemas.microsoft.com/office/powerpoint/2010/main" val="3554244305"/>
              </p:ext>
            </p:extLst>
          </p:nvPr>
        </p:nvGraphicFramePr>
        <p:xfrm>
          <a:off x="1746421" y="1763633"/>
          <a:ext cx="8839200" cy="824417"/>
        </p:xfrm>
        <a:graphic>
          <a:graphicData uri="http://schemas.openxmlformats.org/drawingml/2006/table">
            <a:tbl>
              <a:tblPr firstRow="1" bandRow="1">
                <a:tableStyleId>{00A15C55-8517-42AA-B614-E9B94910E393}</a:tableStyleId>
              </a:tblPr>
              <a:tblGrid>
                <a:gridCol w="8839200">
                  <a:extLst>
                    <a:ext uri="{9D8B030D-6E8A-4147-A177-3AD203B41FA5}">
                      <a16:colId xmlns:a16="http://schemas.microsoft.com/office/drawing/2014/main" val="2662893335"/>
                    </a:ext>
                  </a:extLst>
                </a:gridCol>
              </a:tblGrid>
              <a:tr h="220187">
                <a:tc>
                  <a:txBody>
                    <a:bodyPr/>
                    <a:lstStyle/>
                    <a:p>
                      <a:r>
                        <a:rPr lang="en-US" sz="2000" b="1" kern="1200" dirty="0">
                          <a:solidFill>
                            <a:schemeClr val="lt1"/>
                          </a:solidFill>
                          <a:effectLst/>
                          <a:latin typeface="+mn-lt"/>
                          <a:ea typeface="+mn-ea"/>
                          <a:cs typeface="+mn-cs"/>
                        </a:rPr>
                        <a:t>Tejal Gandhi, M.D., M.P.H., CPPS</a:t>
                      </a:r>
                    </a:p>
                  </a:txBody>
                  <a:tcPr marL="121920" marR="121920" marT="60960" marB="60960"/>
                </a:tc>
                <a:extLst>
                  <a:ext uri="{0D108BD9-81ED-4DB2-BD59-A6C34878D82A}">
                    <a16:rowId xmlns:a16="http://schemas.microsoft.com/office/drawing/2014/main" val="1088887307"/>
                  </a:ext>
                </a:extLst>
              </a:tr>
              <a:tr h="397697">
                <a:tc>
                  <a:txBody>
                    <a:bodyPr/>
                    <a:lstStyle/>
                    <a:p>
                      <a:pPr fontAlgn="auto"/>
                      <a:r>
                        <a:rPr lang="en-US" sz="1800" b="0" i="0" kern="1200" dirty="0">
                          <a:solidFill>
                            <a:schemeClr val="dk1"/>
                          </a:solidFill>
                          <a:effectLst/>
                          <a:latin typeface="+mn-lt"/>
                          <a:ea typeface="+mn-ea"/>
                          <a:cs typeface="+mn-cs"/>
                        </a:rPr>
                        <a:t>Chief Safety and Transformation Officer – Press Ganey</a:t>
                      </a:r>
                    </a:p>
                  </a:txBody>
                  <a:tcPr marL="121920" marR="121920" marT="60960" marB="60960"/>
                </a:tc>
                <a:extLst>
                  <a:ext uri="{0D108BD9-81ED-4DB2-BD59-A6C34878D82A}">
                    <a16:rowId xmlns:a16="http://schemas.microsoft.com/office/drawing/2014/main" val="1039782452"/>
                  </a:ext>
                </a:extLst>
              </a:tr>
            </a:tbl>
          </a:graphicData>
        </a:graphic>
      </p:graphicFrame>
      <p:graphicFrame>
        <p:nvGraphicFramePr>
          <p:cNvPr id="10" name="Table 9">
            <a:extLst>
              <a:ext uri="{FF2B5EF4-FFF2-40B4-BE49-F238E27FC236}">
                <a16:creationId xmlns:a16="http://schemas.microsoft.com/office/drawing/2014/main" id="{060E6295-BAE1-8819-C489-C7E4AE51DEDA}"/>
              </a:ext>
            </a:extLst>
          </p:cNvPr>
          <p:cNvGraphicFramePr>
            <a:graphicFrameLocks noGrp="1"/>
          </p:cNvGraphicFramePr>
          <p:nvPr/>
        </p:nvGraphicFramePr>
        <p:xfrm>
          <a:off x="1750432" y="3428999"/>
          <a:ext cx="8835189" cy="833560"/>
        </p:xfrm>
        <a:graphic>
          <a:graphicData uri="http://schemas.openxmlformats.org/drawingml/2006/table">
            <a:tbl>
              <a:tblPr firstRow="1" bandRow="1">
                <a:tableStyleId>{00A15C55-8517-42AA-B614-E9B94910E393}</a:tableStyleId>
              </a:tblPr>
              <a:tblGrid>
                <a:gridCol w="8835189">
                  <a:extLst>
                    <a:ext uri="{9D8B030D-6E8A-4147-A177-3AD203B41FA5}">
                      <a16:colId xmlns:a16="http://schemas.microsoft.com/office/drawing/2014/main" val="2662893335"/>
                    </a:ext>
                  </a:extLst>
                </a:gridCol>
              </a:tblGrid>
              <a:tr h="225249">
                <a:tc>
                  <a:txBody>
                    <a:bodyPr/>
                    <a:lstStyle/>
                    <a:p>
                      <a:r>
                        <a:rPr lang="en-US" sz="2000" b="1" kern="1200" dirty="0">
                          <a:solidFill>
                            <a:schemeClr val="lt1"/>
                          </a:solidFill>
                          <a:effectLst/>
                          <a:latin typeface="+mn-lt"/>
                          <a:ea typeface="+mn-ea"/>
                          <a:cs typeface="+mn-cs"/>
                        </a:rPr>
                        <a:t>Krista Hughes, BCPA</a:t>
                      </a:r>
                    </a:p>
                  </a:txBody>
                  <a:tcPr marL="121920" marR="121920" marT="60960" marB="60960"/>
                </a:tc>
                <a:extLst>
                  <a:ext uri="{0D108BD9-81ED-4DB2-BD59-A6C34878D82A}">
                    <a16:rowId xmlns:a16="http://schemas.microsoft.com/office/drawing/2014/main" val="1088887307"/>
                  </a:ext>
                </a:extLst>
              </a:tr>
              <a:tr h="406840">
                <a:tc>
                  <a:txBody>
                    <a:bodyPr/>
                    <a:lstStyle/>
                    <a:p>
                      <a:pPr lvl="0"/>
                      <a:r>
                        <a:rPr lang="en-US" sz="1800" b="0" kern="1200" dirty="0">
                          <a:solidFill>
                            <a:schemeClr val="dk1"/>
                          </a:solidFill>
                          <a:effectLst/>
                        </a:rPr>
                        <a:t>Founder and CEO – Hughes Advocacy</a:t>
                      </a:r>
                      <a:endParaRPr lang="en-US" sz="1800" b="0" i="0" kern="1200" dirty="0">
                        <a:solidFill>
                          <a:schemeClr val="dk1"/>
                        </a:solidFill>
                        <a:effectLst/>
                        <a:latin typeface="+mn-lt"/>
                        <a:ea typeface="+mn-ea"/>
                        <a:cs typeface="+mn-cs"/>
                      </a:endParaRPr>
                    </a:p>
                  </a:txBody>
                  <a:tcPr marL="121920" marR="121920" marT="60960" marB="60960"/>
                </a:tc>
                <a:extLst>
                  <a:ext uri="{0D108BD9-81ED-4DB2-BD59-A6C34878D82A}">
                    <a16:rowId xmlns:a16="http://schemas.microsoft.com/office/drawing/2014/main" val="1039782452"/>
                  </a:ext>
                </a:extLst>
              </a:tr>
            </a:tbl>
          </a:graphicData>
        </a:graphic>
      </p:graphicFrame>
      <p:graphicFrame>
        <p:nvGraphicFramePr>
          <p:cNvPr id="11" name="Table 10">
            <a:extLst>
              <a:ext uri="{FF2B5EF4-FFF2-40B4-BE49-F238E27FC236}">
                <a16:creationId xmlns:a16="http://schemas.microsoft.com/office/drawing/2014/main" id="{C4019FB0-BC15-99D5-8A51-7FDA710CA656}"/>
              </a:ext>
            </a:extLst>
          </p:cNvPr>
          <p:cNvGraphicFramePr>
            <a:graphicFrameLocks noGrp="1"/>
          </p:cNvGraphicFramePr>
          <p:nvPr>
            <p:extLst>
              <p:ext uri="{D42A27DB-BD31-4B8C-83A1-F6EECF244321}">
                <p14:modId xmlns:p14="http://schemas.microsoft.com/office/powerpoint/2010/main" val="1604719900"/>
              </p:ext>
            </p:extLst>
          </p:nvPr>
        </p:nvGraphicFramePr>
        <p:xfrm>
          <a:off x="1750433" y="5103508"/>
          <a:ext cx="8835188" cy="838899"/>
        </p:xfrm>
        <a:graphic>
          <a:graphicData uri="http://schemas.openxmlformats.org/drawingml/2006/table">
            <a:tbl>
              <a:tblPr firstRow="1" bandRow="1">
                <a:tableStyleId>{00A15C55-8517-42AA-B614-E9B94910E393}</a:tableStyleId>
              </a:tblPr>
              <a:tblGrid>
                <a:gridCol w="8835188">
                  <a:extLst>
                    <a:ext uri="{9D8B030D-6E8A-4147-A177-3AD203B41FA5}">
                      <a16:colId xmlns:a16="http://schemas.microsoft.com/office/drawing/2014/main" val="2662893335"/>
                    </a:ext>
                  </a:extLst>
                </a:gridCol>
              </a:tblGrid>
              <a:tr h="178841">
                <a:tc>
                  <a:txBody>
                    <a:bodyPr/>
                    <a:lstStyle/>
                    <a:p>
                      <a:pPr marL="0" marR="0">
                        <a:lnSpc>
                          <a:spcPct val="115000"/>
                        </a:lnSpc>
                        <a:spcBef>
                          <a:spcPts val="0"/>
                        </a:spcBef>
                        <a:spcAft>
                          <a:spcPts val="0"/>
                        </a:spcAft>
                      </a:pPr>
                      <a:r>
                        <a:rPr lang="en-US" sz="2000" b="1" kern="1200" dirty="0">
                          <a:solidFill>
                            <a:schemeClr val="lt1"/>
                          </a:solidFill>
                          <a:effectLst/>
                          <a:latin typeface="+mn-lt"/>
                          <a:ea typeface="+mn-ea"/>
                          <a:cs typeface="+mn-cs"/>
                        </a:rPr>
                        <a:t>Sarah Scholle, </a:t>
                      </a:r>
                      <a:r>
                        <a:rPr lang="en-US" sz="2000" b="1" kern="1200" dirty="0" err="1">
                          <a:solidFill>
                            <a:schemeClr val="lt1"/>
                          </a:solidFill>
                          <a:effectLst/>
                          <a:latin typeface="+mn-lt"/>
                          <a:ea typeface="+mn-ea"/>
                          <a:cs typeface="+mn-cs"/>
                        </a:rPr>
                        <a:t>Dr.P.H</a:t>
                      </a:r>
                      <a:r>
                        <a:rPr lang="en-US" sz="2000" b="1" kern="1200" dirty="0">
                          <a:solidFill>
                            <a:schemeClr val="lt1"/>
                          </a:solidFill>
                          <a:effectLst/>
                          <a:latin typeface="+mn-lt"/>
                          <a:ea typeface="+mn-ea"/>
                          <a:cs typeface="+mn-cs"/>
                        </a:rPr>
                        <a:t>., M.P.H.</a:t>
                      </a:r>
                      <a:endParaRPr lang="en-US" sz="2400" dirty="0">
                        <a:effectLst/>
                        <a:latin typeface="+mn-lt"/>
                        <a:ea typeface="Times New Roman" panose="02020603050405020304" pitchFamily="18"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311390">
                <a:tc>
                  <a:txBody>
                    <a:bodyPr/>
                    <a:lstStyle/>
                    <a:p>
                      <a:pPr lvl="0"/>
                      <a:r>
                        <a:rPr lang="en-US" sz="1800" b="0" i="0" kern="1200" dirty="0">
                          <a:solidFill>
                            <a:schemeClr val="dk1"/>
                          </a:solidFill>
                          <a:effectLst/>
                          <a:latin typeface="+mn-lt"/>
                          <a:ea typeface="+mn-ea"/>
                          <a:cs typeface="+mn-cs"/>
                        </a:rPr>
                        <a:t>Principal – Leavitt Partners</a:t>
                      </a:r>
                    </a:p>
                  </a:txBody>
                  <a:tcPr marL="121920" marR="121920" marT="60960" marB="60960"/>
                </a:tc>
                <a:extLst>
                  <a:ext uri="{0D108BD9-81ED-4DB2-BD59-A6C34878D82A}">
                    <a16:rowId xmlns:a16="http://schemas.microsoft.com/office/drawing/2014/main" val="1039782452"/>
                  </a:ext>
                </a:extLst>
              </a:tr>
            </a:tbl>
          </a:graphicData>
        </a:graphic>
      </p:graphicFrame>
    </p:spTree>
    <p:extLst>
      <p:ext uri="{BB962C8B-B14F-4D97-AF65-F5344CB8AC3E}">
        <p14:creationId xmlns:p14="http://schemas.microsoft.com/office/powerpoint/2010/main" val="37282080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F7B12-42A5-B4F7-9056-C1174A51CC10}"/>
              </a:ext>
            </a:extLst>
          </p:cNvPr>
          <p:cNvSpPr>
            <a:spLocks noGrp="1"/>
          </p:cNvSpPr>
          <p:nvPr>
            <p:ph type="ctrTitle"/>
          </p:nvPr>
        </p:nvSpPr>
        <p:spPr>
          <a:xfrm>
            <a:off x="381000" y="3200400"/>
            <a:ext cx="11353800" cy="1905000"/>
          </a:xfrm>
        </p:spPr>
        <p:txBody>
          <a:bodyPr>
            <a:normAutofit fontScale="90000"/>
          </a:bodyPr>
          <a:lstStyle/>
          <a:p>
            <a:r>
              <a:rPr lang="en-US" sz="4400" dirty="0"/>
              <a:t>Failure To Rescue – Rapid Response Systems</a:t>
            </a:r>
            <a:br>
              <a:rPr lang="en-US" sz="4400" dirty="0"/>
            </a:br>
            <a:br>
              <a:rPr lang="en-US" dirty="0"/>
            </a:br>
            <a:br>
              <a:rPr lang="en-US" dirty="0"/>
            </a:br>
            <a:r>
              <a:rPr lang="en-US" sz="2700" dirty="0"/>
              <a:t>Bradford D. Winters, Ph.D., M.D., FCCM </a:t>
            </a:r>
            <a:br>
              <a:rPr lang="en-US" sz="2700" dirty="0"/>
            </a:br>
            <a:r>
              <a:rPr lang="en-US" sz="2700" b="0" dirty="0"/>
              <a:t>Johns Hopkins University Evidence-based Practice Center</a:t>
            </a:r>
            <a:endParaRPr lang="en-US" sz="2200" b="0" dirty="0"/>
          </a:p>
        </p:txBody>
      </p:sp>
      <p:sp>
        <p:nvSpPr>
          <p:cNvPr id="3" name="TextBox 2">
            <a:extLst>
              <a:ext uri="{FF2B5EF4-FFF2-40B4-BE49-F238E27FC236}">
                <a16:creationId xmlns:a16="http://schemas.microsoft.com/office/drawing/2014/main" id="{2AA16CAA-8AD9-AB3F-6B4F-F7AF871F4558}"/>
              </a:ext>
            </a:extLst>
          </p:cNvPr>
          <p:cNvSpPr txBox="1"/>
          <p:nvPr/>
        </p:nvSpPr>
        <p:spPr>
          <a:xfrm>
            <a:off x="4114800" y="3568125"/>
            <a:ext cx="3962400" cy="584775"/>
          </a:xfrm>
          <a:prstGeom prst="rect">
            <a:avLst/>
          </a:prstGeom>
          <a:noFill/>
        </p:spPr>
        <p:txBody>
          <a:bodyPr wrap="square" rtlCol="0">
            <a:spAutoFit/>
          </a:bodyPr>
          <a:lstStyle/>
          <a:p>
            <a:pPr algn="ctr"/>
            <a:r>
              <a:rPr lang="en-US" sz="3200" b="1" dirty="0"/>
              <a:t>Rapid Review</a:t>
            </a:r>
          </a:p>
        </p:txBody>
      </p:sp>
    </p:spTree>
    <p:extLst>
      <p:ext uri="{BB962C8B-B14F-4D97-AF65-F5344CB8AC3E}">
        <p14:creationId xmlns:p14="http://schemas.microsoft.com/office/powerpoint/2010/main" val="2927573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9432C-C1D0-1C3B-CA67-EC3345F1D321}"/>
              </a:ext>
            </a:extLst>
          </p:cNvPr>
          <p:cNvSpPr>
            <a:spLocks noGrp="1"/>
          </p:cNvSpPr>
          <p:nvPr>
            <p:ph type="title"/>
          </p:nvPr>
        </p:nvSpPr>
        <p:spPr/>
        <p:txBody>
          <a:bodyPr>
            <a:normAutofit fontScale="90000"/>
          </a:bodyPr>
          <a:lstStyle/>
          <a:p>
            <a:r>
              <a:rPr lang="en-US" dirty="0"/>
              <a:t>Rapid Response Systems: Background</a:t>
            </a:r>
          </a:p>
        </p:txBody>
      </p:sp>
      <p:sp>
        <p:nvSpPr>
          <p:cNvPr id="3" name="Content Placeholder 2">
            <a:extLst>
              <a:ext uri="{FF2B5EF4-FFF2-40B4-BE49-F238E27FC236}">
                <a16:creationId xmlns:a16="http://schemas.microsoft.com/office/drawing/2014/main" id="{3F55D8F3-BB8B-7913-0D43-C4D080BFF143}"/>
              </a:ext>
            </a:extLst>
          </p:cNvPr>
          <p:cNvSpPr>
            <a:spLocks noGrp="1"/>
          </p:cNvSpPr>
          <p:nvPr>
            <p:ph idx="1"/>
          </p:nvPr>
        </p:nvSpPr>
        <p:spPr>
          <a:xfrm>
            <a:off x="381000" y="1376536"/>
            <a:ext cx="10972800" cy="4525963"/>
          </a:xfrm>
        </p:spPr>
        <p:txBody>
          <a:bodyPr/>
          <a:lstStyle/>
          <a:p>
            <a:r>
              <a:rPr lang="en-US" dirty="0"/>
              <a:t>Rapid Response Systems are a patient safety intervention  developed to address the problem of unrecognized clinical deterioration (failure to rescue) on general hospital floors.</a:t>
            </a:r>
          </a:p>
          <a:p>
            <a:r>
              <a:rPr lang="en-US" dirty="0"/>
              <a:t>RRSs typically include 4 components: (1) Recognition and activation limb, (2) Response team limb, (3) administrative limb, and (4) QI limb.</a:t>
            </a:r>
          </a:p>
          <a:p>
            <a:r>
              <a:rPr lang="en-US" dirty="0"/>
              <a:t>Common metrics for effectiveness include: incidence of cardiorespiratory arrest, hospital mortality, transfer to higher level of care, ICU and hospital length of stay.</a:t>
            </a:r>
          </a:p>
        </p:txBody>
      </p:sp>
      <p:sp>
        <p:nvSpPr>
          <p:cNvPr id="4" name="Slide Number Placeholder 3">
            <a:extLst>
              <a:ext uri="{FF2B5EF4-FFF2-40B4-BE49-F238E27FC236}">
                <a16:creationId xmlns:a16="http://schemas.microsoft.com/office/drawing/2014/main" id="{E73DE980-7F09-3F1A-DC45-0BE45E863F7A}"/>
              </a:ext>
            </a:extLst>
          </p:cNvPr>
          <p:cNvSpPr>
            <a:spLocks noGrp="1"/>
          </p:cNvSpPr>
          <p:nvPr>
            <p:ph type="sldNum" sz="quarter" idx="10"/>
          </p:nvPr>
        </p:nvSpPr>
        <p:spPr/>
        <p:txBody>
          <a:bodyPr/>
          <a:lstStyle/>
          <a:p>
            <a:fld id="{85F5B7A5-34A7-4AB0-A34F-A4DF2002FA98}" type="slidenum">
              <a:rPr lang="en-US" smtClean="0"/>
              <a:t>42</a:t>
            </a:fld>
            <a:endParaRPr lang="en-US" dirty="0"/>
          </a:p>
        </p:txBody>
      </p:sp>
    </p:spTree>
    <p:extLst>
      <p:ext uri="{BB962C8B-B14F-4D97-AF65-F5344CB8AC3E}">
        <p14:creationId xmlns:p14="http://schemas.microsoft.com/office/powerpoint/2010/main" val="40591996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71CFC-5937-1C7D-7CF0-048929A968BF}"/>
              </a:ext>
            </a:extLst>
          </p:cNvPr>
          <p:cNvSpPr>
            <a:spLocks noGrp="1"/>
          </p:cNvSpPr>
          <p:nvPr>
            <p:ph type="title"/>
          </p:nvPr>
        </p:nvSpPr>
        <p:spPr>
          <a:xfrm>
            <a:off x="1295400" y="304800"/>
            <a:ext cx="9448800" cy="617884"/>
          </a:xfrm>
        </p:spPr>
        <p:txBody>
          <a:bodyPr>
            <a:normAutofit fontScale="90000"/>
          </a:bodyPr>
          <a:lstStyle/>
          <a:p>
            <a:r>
              <a:rPr lang="en-US" dirty="0"/>
              <a:t>Rapid Response Systems That Aim To Mitigate Failure To Rescue in General Hospital Wards</a:t>
            </a:r>
          </a:p>
        </p:txBody>
      </p:sp>
      <p:sp>
        <p:nvSpPr>
          <p:cNvPr id="3" name="Content Placeholder 2">
            <a:extLst>
              <a:ext uri="{FF2B5EF4-FFF2-40B4-BE49-F238E27FC236}">
                <a16:creationId xmlns:a16="http://schemas.microsoft.com/office/drawing/2014/main" id="{CD017241-1C39-0B1A-A95E-31D13F3686AF}"/>
              </a:ext>
            </a:extLst>
          </p:cNvPr>
          <p:cNvSpPr>
            <a:spLocks noGrp="1"/>
          </p:cNvSpPr>
          <p:nvPr>
            <p:ph idx="1"/>
          </p:nvPr>
        </p:nvSpPr>
        <p:spPr/>
        <p:txBody>
          <a:bodyPr/>
          <a:lstStyle/>
          <a:p>
            <a:r>
              <a:rPr lang="en-US" sz="2800" dirty="0"/>
              <a:t>MHS III report found moderate evidence that rapid response systems (RRS) are effective in reducing cardiorespiratory arrest, but evidence was inconclusive as to how they reduce hospital mortality &amp; intensive care unit (ICU) transfers.</a:t>
            </a:r>
          </a:p>
          <a:p>
            <a:r>
              <a:rPr lang="en-US" dirty="0"/>
              <a:t>MHS IV Methods</a:t>
            </a:r>
          </a:p>
          <a:p>
            <a:pPr marL="738188" lvl="2" indent="-342900">
              <a:spcAft>
                <a:spcPts val="600"/>
              </a:spcAft>
              <a:buFont typeface="Wingdings" panose="05000000000000000000" pitchFamily="2" charset="2"/>
              <a:buChar char="Ø"/>
            </a:pPr>
            <a:r>
              <a:rPr lang="en-US" sz="2400" dirty="0"/>
              <a:t>Searched PubMed and Cochrane Library for systematic reviews and primary studies (2018</a:t>
            </a:r>
            <a:r>
              <a:rPr lang="en-US" sz="3200" dirty="0"/>
              <a:t>–</a:t>
            </a:r>
            <a:r>
              <a:rPr lang="en-US" sz="2400" dirty="0"/>
              <a:t>2023)</a:t>
            </a:r>
          </a:p>
          <a:p>
            <a:pPr marL="738188" lvl="2" indent="-342900">
              <a:buFont typeface="Wingdings" panose="05000000000000000000" pitchFamily="2" charset="2"/>
              <a:buChar char="Ø"/>
            </a:pPr>
            <a:r>
              <a:rPr lang="en-US" sz="2400" dirty="0"/>
              <a:t>4 reviews, 19 primary studies</a:t>
            </a:r>
          </a:p>
          <a:p>
            <a:endParaRPr lang="en-US" sz="2800" dirty="0"/>
          </a:p>
          <a:p>
            <a:endParaRPr lang="en-US" sz="2800" dirty="0"/>
          </a:p>
          <a:p>
            <a:endParaRPr lang="en-US" dirty="0"/>
          </a:p>
        </p:txBody>
      </p:sp>
      <p:sp>
        <p:nvSpPr>
          <p:cNvPr id="4" name="Slide Number Placeholder 3">
            <a:extLst>
              <a:ext uri="{FF2B5EF4-FFF2-40B4-BE49-F238E27FC236}">
                <a16:creationId xmlns:a16="http://schemas.microsoft.com/office/drawing/2014/main" id="{900706BA-CD9F-2C55-0E68-AA8E41C47E33}"/>
              </a:ext>
            </a:extLst>
          </p:cNvPr>
          <p:cNvSpPr>
            <a:spLocks noGrp="1"/>
          </p:cNvSpPr>
          <p:nvPr>
            <p:ph type="sldNum" sz="quarter" idx="10"/>
          </p:nvPr>
        </p:nvSpPr>
        <p:spPr/>
        <p:txBody>
          <a:bodyPr/>
          <a:lstStyle/>
          <a:p>
            <a:fld id="{85F5B7A5-34A7-4AB0-A34F-A4DF2002FA98}" type="slidenum">
              <a:rPr lang="en-US" smtClean="0"/>
              <a:t>43</a:t>
            </a:fld>
            <a:endParaRPr lang="en-US" dirty="0"/>
          </a:p>
        </p:txBody>
      </p:sp>
    </p:spTree>
    <p:extLst>
      <p:ext uri="{BB962C8B-B14F-4D97-AF65-F5344CB8AC3E}">
        <p14:creationId xmlns:p14="http://schemas.microsoft.com/office/powerpoint/2010/main" val="41203504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7F9DD-63C4-9D0A-EF89-FCF50E44FBC7}"/>
              </a:ext>
            </a:extLst>
          </p:cNvPr>
          <p:cNvSpPr>
            <a:spLocks noGrp="1"/>
          </p:cNvSpPr>
          <p:nvPr>
            <p:ph type="title"/>
          </p:nvPr>
        </p:nvSpPr>
        <p:spPr/>
        <p:txBody>
          <a:bodyPr>
            <a:normAutofit fontScale="90000"/>
          </a:bodyPr>
          <a:lstStyle/>
          <a:p>
            <a:r>
              <a:rPr lang="en-US" dirty="0"/>
              <a:t>RRS Versus no RRS: Mortality</a:t>
            </a:r>
          </a:p>
        </p:txBody>
      </p:sp>
      <p:sp>
        <p:nvSpPr>
          <p:cNvPr id="4" name="Slide Number Placeholder 3">
            <a:extLst>
              <a:ext uri="{FF2B5EF4-FFF2-40B4-BE49-F238E27FC236}">
                <a16:creationId xmlns:a16="http://schemas.microsoft.com/office/drawing/2014/main" id="{CB931196-1EF7-65F4-1793-F3B38700F5D1}"/>
              </a:ext>
            </a:extLst>
          </p:cNvPr>
          <p:cNvSpPr>
            <a:spLocks noGrp="1"/>
          </p:cNvSpPr>
          <p:nvPr>
            <p:ph type="sldNum" sz="quarter" idx="10"/>
          </p:nvPr>
        </p:nvSpPr>
        <p:spPr/>
        <p:txBody>
          <a:bodyPr/>
          <a:lstStyle/>
          <a:p>
            <a:fld id="{85F5B7A5-34A7-4AB0-A34F-A4DF2002FA98}" type="slidenum">
              <a:rPr lang="en-US" smtClean="0"/>
              <a:t>44</a:t>
            </a:fld>
            <a:endParaRPr lang="en-US" dirty="0"/>
          </a:p>
        </p:txBody>
      </p:sp>
      <p:graphicFrame>
        <p:nvGraphicFramePr>
          <p:cNvPr id="7" name="Table 6">
            <a:extLst>
              <a:ext uri="{FF2B5EF4-FFF2-40B4-BE49-F238E27FC236}">
                <a16:creationId xmlns:a16="http://schemas.microsoft.com/office/drawing/2014/main" id="{FA465BB6-1ACA-8629-1A48-21F3BBB26B66}"/>
              </a:ext>
            </a:extLst>
          </p:cNvPr>
          <p:cNvGraphicFramePr>
            <a:graphicFrameLocks noGrp="1"/>
          </p:cNvGraphicFramePr>
          <p:nvPr>
            <p:extLst>
              <p:ext uri="{D42A27DB-BD31-4B8C-83A1-F6EECF244321}">
                <p14:modId xmlns:p14="http://schemas.microsoft.com/office/powerpoint/2010/main" val="1619570732"/>
              </p:ext>
            </p:extLst>
          </p:nvPr>
        </p:nvGraphicFramePr>
        <p:xfrm>
          <a:off x="304800" y="1404937"/>
          <a:ext cx="11582400" cy="5181600"/>
        </p:xfrm>
        <a:graphic>
          <a:graphicData uri="http://schemas.openxmlformats.org/drawingml/2006/table">
            <a:tbl>
              <a:tblPr firstRow="1" firstCol="1" bandRow="1">
                <a:tableStyleId>{5C22544A-7EE6-4342-B048-85BDC9FD1C3A}</a:tableStyleId>
              </a:tblPr>
              <a:tblGrid>
                <a:gridCol w="2624344">
                  <a:extLst>
                    <a:ext uri="{9D8B030D-6E8A-4147-A177-3AD203B41FA5}">
                      <a16:colId xmlns:a16="http://schemas.microsoft.com/office/drawing/2014/main" val="3338208757"/>
                    </a:ext>
                  </a:extLst>
                </a:gridCol>
                <a:gridCol w="2252456">
                  <a:extLst>
                    <a:ext uri="{9D8B030D-6E8A-4147-A177-3AD203B41FA5}">
                      <a16:colId xmlns:a16="http://schemas.microsoft.com/office/drawing/2014/main" val="425254910"/>
                    </a:ext>
                  </a:extLst>
                </a:gridCol>
                <a:gridCol w="2542917">
                  <a:extLst>
                    <a:ext uri="{9D8B030D-6E8A-4147-A177-3AD203B41FA5}">
                      <a16:colId xmlns:a16="http://schemas.microsoft.com/office/drawing/2014/main" val="1496753599"/>
                    </a:ext>
                  </a:extLst>
                </a:gridCol>
                <a:gridCol w="2621418">
                  <a:extLst>
                    <a:ext uri="{9D8B030D-6E8A-4147-A177-3AD203B41FA5}">
                      <a16:colId xmlns:a16="http://schemas.microsoft.com/office/drawing/2014/main" val="443763098"/>
                    </a:ext>
                  </a:extLst>
                </a:gridCol>
                <a:gridCol w="1541265">
                  <a:extLst>
                    <a:ext uri="{9D8B030D-6E8A-4147-A177-3AD203B41FA5}">
                      <a16:colId xmlns:a16="http://schemas.microsoft.com/office/drawing/2014/main" val="1709625872"/>
                    </a:ext>
                  </a:extLst>
                </a:gridCol>
              </a:tblGrid>
              <a:tr h="268929">
                <a:tc>
                  <a:txBody>
                    <a:bodyPr/>
                    <a:lstStyle/>
                    <a:p>
                      <a:pPr marL="0" marR="0">
                        <a:spcBef>
                          <a:spcPts val="0"/>
                        </a:spcBef>
                        <a:spcAft>
                          <a:spcPts val="0"/>
                        </a:spcAft>
                      </a:pPr>
                      <a:r>
                        <a:rPr lang="en-US" sz="1600" kern="100" dirty="0">
                          <a:effectLst/>
                          <a:highlight>
                            <a:srgbClr val="4F81BD"/>
                          </a:highlight>
                        </a:rPr>
                        <a:t>Study</a:t>
                      </a:r>
                      <a:endParaRPr lang="en-US" sz="16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4F81BD"/>
                          </a:highlight>
                        </a:rPr>
                        <a:t>Study Type</a:t>
                      </a:r>
                      <a:endParaRPr lang="en-US" sz="16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4F81BD"/>
                          </a:highlight>
                        </a:rPr>
                        <a:t>Outcome</a:t>
                      </a:r>
                      <a:endParaRPr lang="en-US" sz="16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4F81BD"/>
                          </a:highlight>
                        </a:rPr>
                        <a:t>Result</a:t>
                      </a:r>
                      <a:endParaRPr lang="en-US" sz="16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4F81BD"/>
                          </a:highlight>
                        </a:rPr>
                        <a:t>Population</a:t>
                      </a:r>
                      <a:endParaRPr lang="en-US" sz="16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extLst>
                  <a:ext uri="{0D108BD9-81ED-4DB2-BD59-A6C34878D82A}">
                    <a16:rowId xmlns:a16="http://schemas.microsoft.com/office/drawing/2014/main" val="3534579282"/>
                  </a:ext>
                </a:extLst>
              </a:tr>
              <a:tr h="770931">
                <a:tc>
                  <a:txBody>
                    <a:bodyPr/>
                    <a:lstStyle/>
                    <a:p>
                      <a:pPr marL="0" marR="0">
                        <a:spcBef>
                          <a:spcPts val="0"/>
                        </a:spcBef>
                        <a:spcAft>
                          <a:spcPts val="0"/>
                        </a:spcAft>
                      </a:pPr>
                      <a:r>
                        <a:rPr lang="en-US" sz="1600" kern="100" dirty="0">
                          <a:effectLst/>
                          <a:highlight>
                            <a:srgbClr val="4F81BD"/>
                          </a:highlight>
                        </a:rPr>
                        <a:t>Rocha et al.</a:t>
                      </a:r>
                      <a:endParaRPr lang="en-US" sz="16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Systematic review &amp; meta-analysis</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Hospital mortality</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Reduced mortality {RR=0.85; 95% CI, 0.76-0.94}</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Adults</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extLst>
                  <a:ext uri="{0D108BD9-81ED-4DB2-BD59-A6C34878D82A}">
                    <a16:rowId xmlns:a16="http://schemas.microsoft.com/office/drawing/2014/main" val="4268156282"/>
                  </a:ext>
                </a:extLst>
              </a:tr>
              <a:tr h="530129">
                <a:tc>
                  <a:txBody>
                    <a:bodyPr/>
                    <a:lstStyle/>
                    <a:p>
                      <a:pPr marL="0" marR="0">
                        <a:spcBef>
                          <a:spcPts val="0"/>
                        </a:spcBef>
                        <a:spcAft>
                          <a:spcPts val="0"/>
                        </a:spcAft>
                      </a:pPr>
                      <a:r>
                        <a:rPr lang="en-US" sz="1600" kern="100" dirty="0" err="1">
                          <a:effectLst/>
                          <a:highlight>
                            <a:srgbClr val="4F81BD"/>
                          </a:highlight>
                        </a:rPr>
                        <a:t>Teuma-Custo</a:t>
                      </a:r>
                      <a:r>
                        <a:rPr lang="en-US" sz="1600" kern="100" dirty="0">
                          <a:effectLst/>
                          <a:highlight>
                            <a:srgbClr val="4F81BD"/>
                          </a:highlight>
                        </a:rPr>
                        <a:t> et al.</a:t>
                      </a:r>
                      <a:endParaRPr lang="en-US" sz="16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Systematic review </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Hospital mortality</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7 of 13 studies showed improvement</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Adults</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extLst>
                  <a:ext uri="{0D108BD9-81ED-4DB2-BD59-A6C34878D82A}">
                    <a16:rowId xmlns:a16="http://schemas.microsoft.com/office/drawing/2014/main" val="3998860066"/>
                  </a:ext>
                </a:extLst>
              </a:tr>
              <a:tr h="412173">
                <a:tc>
                  <a:txBody>
                    <a:bodyPr/>
                    <a:lstStyle/>
                    <a:p>
                      <a:pPr marL="0" marR="0">
                        <a:spcBef>
                          <a:spcPts val="0"/>
                        </a:spcBef>
                        <a:spcAft>
                          <a:spcPts val="0"/>
                        </a:spcAft>
                      </a:pPr>
                      <a:r>
                        <a:rPr lang="en-US" sz="1600" kern="100">
                          <a:effectLst/>
                          <a:highlight>
                            <a:srgbClr val="4F81BD"/>
                          </a:highlight>
                        </a:rPr>
                        <a:t>McGaughey et al.</a:t>
                      </a:r>
                      <a:endParaRPr lang="en-US" sz="16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Systematic review </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Hospital mortality</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No improvement</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Adults</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extLst>
                  <a:ext uri="{0D108BD9-81ED-4DB2-BD59-A6C34878D82A}">
                    <a16:rowId xmlns:a16="http://schemas.microsoft.com/office/drawing/2014/main" val="3146074672"/>
                  </a:ext>
                </a:extLst>
              </a:tr>
              <a:tr h="353954">
                <a:tc>
                  <a:txBody>
                    <a:bodyPr/>
                    <a:lstStyle/>
                    <a:p>
                      <a:pPr marL="0" marR="0">
                        <a:spcBef>
                          <a:spcPts val="0"/>
                        </a:spcBef>
                        <a:spcAft>
                          <a:spcPts val="0"/>
                        </a:spcAft>
                      </a:pPr>
                      <a:r>
                        <a:rPr lang="en-US" sz="1600" kern="100">
                          <a:effectLst/>
                          <a:highlight>
                            <a:srgbClr val="4F81BD"/>
                          </a:highlight>
                        </a:rPr>
                        <a:t>Girotra et al.</a:t>
                      </a:r>
                      <a:endParaRPr lang="en-US" sz="16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dirty="0">
                          <a:effectLst/>
                          <a:highlight>
                            <a:srgbClr val="E9EDF4"/>
                          </a:highlight>
                        </a:rPr>
                        <a:t>Primary study</a:t>
                      </a:r>
                      <a:endParaRPr lang="en-US" sz="16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Hospital mortality</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No improvement</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Adults</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extLst>
                  <a:ext uri="{0D108BD9-81ED-4DB2-BD59-A6C34878D82A}">
                    <a16:rowId xmlns:a16="http://schemas.microsoft.com/office/drawing/2014/main" val="3702131970"/>
                  </a:ext>
                </a:extLst>
              </a:tr>
              <a:tr h="353954">
                <a:tc>
                  <a:txBody>
                    <a:bodyPr/>
                    <a:lstStyle/>
                    <a:p>
                      <a:pPr marL="0" marR="0">
                        <a:spcBef>
                          <a:spcPts val="0"/>
                        </a:spcBef>
                        <a:spcAft>
                          <a:spcPts val="0"/>
                        </a:spcAft>
                      </a:pPr>
                      <a:r>
                        <a:rPr lang="en-US" sz="1600" kern="100" dirty="0">
                          <a:effectLst/>
                          <a:highlight>
                            <a:srgbClr val="4F81BD"/>
                          </a:highlight>
                        </a:rPr>
                        <a:t>Winterbottom et al.</a:t>
                      </a:r>
                      <a:endParaRPr lang="en-US" sz="16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Primary study</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Hospital mortality</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27% reduction</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Adults</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extLst>
                  <a:ext uri="{0D108BD9-81ED-4DB2-BD59-A6C34878D82A}">
                    <a16:rowId xmlns:a16="http://schemas.microsoft.com/office/drawing/2014/main" val="3870958062"/>
                  </a:ext>
                </a:extLst>
              </a:tr>
              <a:tr h="530129">
                <a:tc>
                  <a:txBody>
                    <a:bodyPr/>
                    <a:lstStyle/>
                    <a:p>
                      <a:pPr marL="0" marR="0">
                        <a:spcBef>
                          <a:spcPts val="0"/>
                        </a:spcBef>
                        <a:spcAft>
                          <a:spcPts val="0"/>
                        </a:spcAft>
                      </a:pPr>
                      <a:r>
                        <a:rPr lang="en-US" sz="1600" kern="100">
                          <a:effectLst/>
                          <a:highlight>
                            <a:srgbClr val="4F81BD"/>
                          </a:highlight>
                        </a:rPr>
                        <a:t>Factora</a:t>
                      </a:r>
                      <a:endParaRPr lang="en-US" sz="16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Primary study</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Hospital mortality</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4% average decrease per year over several years</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Adults</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extLst>
                  <a:ext uri="{0D108BD9-81ED-4DB2-BD59-A6C34878D82A}">
                    <a16:rowId xmlns:a16="http://schemas.microsoft.com/office/drawing/2014/main" val="4215273986"/>
                  </a:ext>
                </a:extLst>
              </a:tr>
              <a:tr h="530129">
                <a:tc>
                  <a:txBody>
                    <a:bodyPr/>
                    <a:lstStyle/>
                    <a:p>
                      <a:pPr marL="0" marR="0">
                        <a:spcBef>
                          <a:spcPts val="0"/>
                        </a:spcBef>
                        <a:spcAft>
                          <a:spcPts val="0"/>
                        </a:spcAft>
                      </a:pPr>
                      <a:r>
                        <a:rPr lang="en-US" sz="1600" kern="100">
                          <a:effectLst/>
                          <a:highlight>
                            <a:srgbClr val="4F81BD"/>
                          </a:highlight>
                        </a:rPr>
                        <a:t>Young et al.</a:t>
                      </a:r>
                      <a:endParaRPr lang="en-US" sz="16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Primary study</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Unexpected mortality</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nearly 50%, p&lt;0.001</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Adults post cardiac surgery</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extLst>
                  <a:ext uri="{0D108BD9-81ED-4DB2-BD59-A6C34878D82A}">
                    <a16:rowId xmlns:a16="http://schemas.microsoft.com/office/drawing/2014/main" val="1367500241"/>
                  </a:ext>
                </a:extLst>
              </a:tr>
              <a:tr h="700179">
                <a:tc>
                  <a:txBody>
                    <a:bodyPr/>
                    <a:lstStyle/>
                    <a:p>
                      <a:pPr marL="0" marR="0">
                        <a:spcBef>
                          <a:spcPts val="0"/>
                        </a:spcBef>
                        <a:spcAft>
                          <a:spcPts val="0"/>
                        </a:spcAft>
                      </a:pPr>
                      <a:r>
                        <a:rPr lang="en-US" sz="1600" kern="100" dirty="0" err="1">
                          <a:effectLst/>
                          <a:highlight>
                            <a:srgbClr val="4F81BD"/>
                          </a:highlight>
                        </a:rPr>
                        <a:t>McKeta</a:t>
                      </a:r>
                      <a:r>
                        <a:rPr lang="en-US" sz="1600" kern="100" dirty="0">
                          <a:effectLst/>
                          <a:highlight>
                            <a:srgbClr val="4F81BD"/>
                          </a:highlight>
                        </a:rPr>
                        <a:t> et al.</a:t>
                      </a:r>
                      <a:endParaRPr lang="en-US" sz="16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Primary study</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Hospital mortality</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4 deaths to 1 death</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Children post cardiac surgery</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extLst>
                  <a:ext uri="{0D108BD9-81ED-4DB2-BD59-A6C34878D82A}">
                    <a16:rowId xmlns:a16="http://schemas.microsoft.com/office/drawing/2014/main" val="556178490"/>
                  </a:ext>
                </a:extLst>
              </a:tr>
              <a:tr h="353954">
                <a:tc>
                  <a:txBody>
                    <a:bodyPr/>
                    <a:lstStyle/>
                    <a:p>
                      <a:pPr marL="0" marR="0">
                        <a:spcBef>
                          <a:spcPts val="0"/>
                        </a:spcBef>
                        <a:spcAft>
                          <a:spcPts val="0"/>
                        </a:spcAft>
                      </a:pPr>
                      <a:r>
                        <a:rPr lang="en-US" sz="1600" kern="100">
                          <a:effectLst/>
                          <a:highlight>
                            <a:srgbClr val="4F81BD"/>
                          </a:highlight>
                        </a:rPr>
                        <a:t>Kovolos et al.</a:t>
                      </a:r>
                      <a:endParaRPr lang="en-US" sz="16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Primary study</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Hospital mortality</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Significant reduction</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D0D8E8"/>
                          </a:highlight>
                        </a:rPr>
                        <a:t>Children</a:t>
                      </a:r>
                      <a:endParaRPr lang="en-US" sz="16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extLst>
                  <a:ext uri="{0D108BD9-81ED-4DB2-BD59-A6C34878D82A}">
                    <a16:rowId xmlns:a16="http://schemas.microsoft.com/office/drawing/2014/main" val="2940961128"/>
                  </a:ext>
                </a:extLst>
              </a:tr>
              <a:tr h="377139">
                <a:tc>
                  <a:txBody>
                    <a:bodyPr/>
                    <a:lstStyle/>
                    <a:p>
                      <a:pPr marL="0" marR="0">
                        <a:spcBef>
                          <a:spcPts val="0"/>
                        </a:spcBef>
                        <a:spcAft>
                          <a:spcPts val="0"/>
                        </a:spcAft>
                      </a:pPr>
                      <a:r>
                        <a:rPr lang="en-US" sz="1600" kern="100">
                          <a:effectLst/>
                          <a:highlight>
                            <a:srgbClr val="4F81BD"/>
                          </a:highlight>
                        </a:rPr>
                        <a:t>Kutty et al.</a:t>
                      </a:r>
                      <a:endParaRPr lang="en-US" sz="16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Primary study</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dirty="0">
                          <a:effectLst/>
                          <a:highlight>
                            <a:srgbClr val="E9EDF4"/>
                          </a:highlight>
                        </a:rPr>
                        <a:t>Hospital mortality</a:t>
                      </a:r>
                      <a:endParaRPr lang="en-US" sz="16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a:effectLst/>
                          <a:highlight>
                            <a:srgbClr val="E9EDF4"/>
                          </a:highlight>
                        </a:rPr>
                        <a:t>Significant reduction (4-9%)</a:t>
                      </a:r>
                      <a:endParaRPr lang="en-US" sz="16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tc>
                  <a:txBody>
                    <a:bodyPr/>
                    <a:lstStyle/>
                    <a:p>
                      <a:pPr marL="0" marR="0">
                        <a:spcBef>
                          <a:spcPts val="0"/>
                        </a:spcBef>
                        <a:spcAft>
                          <a:spcPts val="0"/>
                        </a:spcAft>
                      </a:pPr>
                      <a:r>
                        <a:rPr lang="en-US" sz="1600" kern="100" dirty="0">
                          <a:effectLst/>
                          <a:highlight>
                            <a:srgbClr val="E9EDF4"/>
                          </a:highlight>
                        </a:rPr>
                        <a:t>Children</a:t>
                      </a:r>
                      <a:endParaRPr lang="en-US" sz="16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2225" marR="32225" marT="7215" marB="0"/>
                </a:tc>
                <a:extLst>
                  <a:ext uri="{0D108BD9-81ED-4DB2-BD59-A6C34878D82A}">
                    <a16:rowId xmlns:a16="http://schemas.microsoft.com/office/drawing/2014/main" val="3995758251"/>
                  </a:ext>
                </a:extLst>
              </a:tr>
            </a:tbl>
          </a:graphicData>
        </a:graphic>
      </p:graphicFrame>
    </p:spTree>
    <p:extLst>
      <p:ext uri="{BB962C8B-B14F-4D97-AF65-F5344CB8AC3E}">
        <p14:creationId xmlns:p14="http://schemas.microsoft.com/office/powerpoint/2010/main" val="32546177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5B3C-8E2A-E958-A3C4-E550F6950F7F}"/>
              </a:ext>
            </a:extLst>
          </p:cNvPr>
          <p:cNvSpPr>
            <a:spLocks noGrp="1"/>
          </p:cNvSpPr>
          <p:nvPr>
            <p:ph type="title"/>
          </p:nvPr>
        </p:nvSpPr>
        <p:spPr>
          <a:xfrm>
            <a:off x="457200" y="153225"/>
            <a:ext cx="9677400" cy="990600"/>
          </a:xfrm>
        </p:spPr>
        <p:txBody>
          <a:bodyPr>
            <a:normAutofit fontScale="90000"/>
          </a:bodyPr>
          <a:lstStyle/>
          <a:p>
            <a:r>
              <a:rPr lang="en-US" dirty="0"/>
              <a:t>RRS Versus No RRS: Cardiorespiratory Arrest</a:t>
            </a:r>
          </a:p>
        </p:txBody>
      </p:sp>
      <p:sp>
        <p:nvSpPr>
          <p:cNvPr id="4" name="Slide Number Placeholder 3">
            <a:extLst>
              <a:ext uri="{FF2B5EF4-FFF2-40B4-BE49-F238E27FC236}">
                <a16:creationId xmlns:a16="http://schemas.microsoft.com/office/drawing/2014/main" id="{87C0CB9D-B61B-C2D5-FB1F-940907C35061}"/>
              </a:ext>
            </a:extLst>
          </p:cNvPr>
          <p:cNvSpPr>
            <a:spLocks noGrp="1"/>
          </p:cNvSpPr>
          <p:nvPr>
            <p:ph type="sldNum" sz="quarter" idx="10"/>
          </p:nvPr>
        </p:nvSpPr>
        <p:spPr/>
        <p:txBody>
          <a:bodyPr/>
          <a:lstStyle/>
          <a:p>
            <a:fld id="{85F5B7A5-34A7-4AB0-A34F-A4DF2002FA98}" type="slidenum">
              <a:rPr lang="en-US" smtClean="0"/>
              <a:t>45</a:t>
            </a:fld>
            <a:endParaRPr lang="en-US" dirty="0"/>
          </a:p>
        </p:txBody>
      </p:sp>
      <p:graphicFrame>
        <p:nvGraphicFramePr>
          <p:cNvPr id="9" name="Table 8">
            <a:extLst>
              <a:ext uri="{FF2B5EF4-FFF2-40B4-BE49-F238E27FC236}">
                <a16:creationId xmlns:a16="http://schemas.microsoft.com/office/drawing/2014/main" id="{81624B41-CA58-076A-C6BF-BAE8CA6533FF}"/>
              </a:ext>
            </a:extLst>
          </p:cNvPr>
          <p:cNvGraphicFramePr>
            <a:graphicFrameLocks noGrp="1"/>
          </p:cNvGraphicFramePr>
          <p:nvPr>
            <p:extLst>
              <p:ext uri="{D42A27DB-BD31-4B8C-83A1-F6EECF244321}">
                <p14:modId xmlns:p14="http://schemas.microsoft.com/office/powerpoint/2010/main" val="3815241683"/>
              </p:ext>
            </p:extLst>
          </p:nvPr>
        </p:nvGraphicFramePr>
        <p:xfrm>
          <a:off x="152399" y="1494318"/>
          <a:ext cx="11887201" cy="5044595"/>
        </p:xfrm>
        <a:graphic>
          <a:graphicData uri="http://schemas.openxmlformats.org/drawingml/2006/table">
            <a:tbl>
              <a:tblPr firstRow="1" firstCol="1" bandRow="1">
                <a:tableStyleId>{5C22544A-7EE6-4342-B048-85BDC9FD1C3A}</a:tableStyleId>
              </a:tblPr>
              <a:tblGrid>
                <a:gridCol w="2195725">
                  <a:extLst>
                    <a:ext uri="{9D8B030D-6E8A-4147-A177-3AD203B41FA5}">
                      <a16:colId xmlns:a16="http://schemas.microsoft.com/office/drawing/2014/main" val="3562894286"/>
                    </a:ext>
                  </a:extLst>
                </a:gridCol>
                <a:gridCol w="2195725">
                  <a:extLst>
                    <a:ext uri="{9D8B030D-6E8A-4147-A177-3AD203B41FA5}">
                      <a16:colId xmlns:a16="http://schemas.microsoft.com/office/drawing/2014/main" val="1943586709"/>
                    </a:ext>
                  </a:extLst>
                </a:gridCol>
                <a:gridCol w="2952872">
                  <a:extLst>
                    <a:ext uri="{9D8B030D-6E8A-4147-A177-3AD203B41FA5}">
                      <a16:colId xmlns:a16="http://schemas.microsoft.com/office/drawing/2014/main" val="3439514113"/>
                    </a:ext>
                  </a:extLst>
                </a:gridCol>
                <a:gridCol w="2498584">
                  <a:extLst>
                    <a:ext uri="{9D8B030D-6E8A-4147-A177-3AD203B41FA5}">
                      <a16:colId xmlns:a16="http://schemas.microsoft.com/office/drawing/2014/main" val="592251842"/>
                    </a:ext>
                  </a:extLst>
                </a:gridCol>
                <a:gridCol w="2044295">
                  <a:extLst>
                    <a:ext uri="{9D8B030D-6E8A-4147-A177-3AD203B41FA5}">
                      <a16:colId xmlns:a16="http://schemas.microsoft.com/office/drawing/2014/main" val="381028227"/>
                    </a:ext>
                  </a:extLst>
                </a:gridCol>
              </a:tblGrid>
              <a:tr h="262756">
                <a:tc>
                  <a:txBody>
                    <a:bodyPr/>
                    <a:lstStyle/>
                    <a:p>
                      <a:pPr marL="0" marR="0">
                        <a:spcBef>
                          <a:spcPts val="0"/>
                        </a:spcBef>
                        <a:spcAft>
                          <a:spcPts val="0"/>
                        </a:spcAft>
                      </a:pPr>
                      <a:r>
                        <a:rPr lang="en-US" sz="1800" kern="100">
                          <a:effectLst/>
                          <a:highlight>
                            <a:srgbClr val="4F81BD"/>
                          </a:highlight>
                        </a:rPr>
                        <a:t>Study</a:t>
                      </a:r>
                      <a:endParaRPr lang="en-US" sz="18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4F81BD"/>
                          </a:highlight>
                        </a:rPr>
                        <a:t>Study Type</a:t>
                      </a:r>
                      <a:endParaRPr lang="en-US" sz="18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4F81BD"/>
                          </a:highlight>
                        </a:rPr>
                        <a:t>Outcome</a:t>
                      </a:r>
                      <a:endParaRPr lang="en-US" sz="18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4F81BD"/>
                          </a:highlight>
                        </a:rPr>
                        <a:t>Result</a:t>
                      </a:r>
                      <a:endParaRPr lang="en-US" sz="18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4F81BD"/>
                          </a:highlight>
                        </a:rPr>
                        <a:t>Population</a:t>
                      </a:r>
                      <a:endParaRPr lang="en-US" sz="18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extLst>
                  <a:ext uri="{0D108BD9-81ED-4DB2-BD59-A6C34878D82A}">
                    <a16:rowId xmlns:a16="http://schemas.microsoft.com/office/drawing/2014/main" val="2457263317"/>
                  </a:ext>
                </a:extLst>
              </a:tr>
              <a:tr h="1022898">
                <a:tc>
                  <a:txBody>
                    <a:bodyPr/>
                    <a:lstStyle/>
                    <a:p>
                      <a:pPr marL="0" marR="0">
                        <a:spcBef>
                          <a:spcPts val="0"/>
                        </a:spcBef>
                        <a:spcAft>
                          <a:spcPts val="0"/>
                        </a:spcAft>
                      </a:pPr>
                      <a:r>
                        <a:rPr lang="en-US" sz="1800" kern="100" dirty="0">
                          <a:effectLst/>
                          <a:highlight>
                            <a:srgbClr val="4F81BD"/>
                          </a:highlight>
                        </a:rPr>
                        <a:t>Rocha et al.</a:t>
                      </a:r>
                      <a:endParaRPr lang="en-US" sz="18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dirty="0">
                          <a:effectLst/>
                          <a:highlight>
                            <a:srgbClr val="D0D8E8"/>
                          </a:highlight>
                        </a:rPr>
                        <a:t>Systematic review with meta-analysis</a:t>
                      </a:r>
                      <a:endParaRPr lang="en-US" sz="1800" kern="100" dirty="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D0D8E8"/>
                          </a:highlight>
                        </a:rPr>
                        <a:t>Incidence of cardiorespiratory arrest</a:t>
                      </a:r>
                      <a:endParaRPr lang="en-US" sz="18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dirty="0">
                          <a:effectLst/>
                          <a:highlight>
                            <a:srgbClr val="D0D8E8"/>
                          </a:highlight>
                        </a:rPr>
                        <a:t>Significant reduction (RR 0.65; 95% CI, 0.49- 0.87)</a:t>
                      </a:r>
                      <a:endParaRPr lang="en-US" sz="1800" kern="100" dirty="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D0D8E8"/>
                          </a:highlight>
                        </a:rPr>
                        <a:t>Adults</a:t>
                      </a:r>
                      <a:endParaRPr lang="en-US" sz="18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extLst>
                  <a:ext uri="{0D108BD9-81ED-4DB2-BD59-A6C34878D82A}">
                    <a16:rowId xmlns:a16="http://schemas.microsoft.com/office/drawing/2014/main" val="1130533536"/>
                  </a:ext>
                </a:extLst>
              </a:tr>
              <a:tr h="1022898">
                <a:tc>
                  <a:txBody>
                    <a:bodyPr/>
                    <a:lstStyle/>
                    <a:p>
                      <a:pPr marL="0" marR="0">
                        <a:spcBef>
                          <a:spcPts val="0"/>
                        </a:spcBef>
                        <a:spcAft>
                          <a:spcPts val="0"/>
                        </a:spcAft>
                      </a:pPr>
                      <a:r>
                        <a:rPr lang="en-US" sz="1800" kern="100">
                          <a:effectLst/>
                          <a:highlight>
                            <a:srgbClr val="4F81BD"/>
                          </a:highlight>
                        </a:rPr>
                        <a:t>Teuma-Custo et al.</a:t>
                      </a:r>
                      <a:endParaRPr lang="en-US" sz="18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E9EDF4"/>
                          </a:highlight>
                        </a:rPr>
                        <a:t>Systematic review</a:t>
                      </a:r>
                      <a:endParaRPr lang="en-US" sz="18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E9EDF4"/>
                          </a:highlight>
                        </a:rPr>
                        <a:t>Incidence of cardiorespiratory arrest</a:t>
                      </a:r>
                      <a:endParaRPr lang="en-US" sz="18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E9EDF4"/>
                          </a:highlight>
                        </a:rPr>
                        <a:t>8 of 13 studies found significant reductions</a:t>
                      </a:r>
                      <a:endParaRPr lang="en-US" sz="18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E9EDF4"/>
                          </a:highlight>
                        </a:rPr>
                        <a:t>Adults</a:t>
                      </a:r>
                      <a:endParaRPr lang="en-US" sz="18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extLst>
                  <a:ext uri="{0D108BD9-81ED-4DB2-BD59-A6C34878D82A}">
                    <a16:rowId xmlns:a16="http://schemas.microsoft.com/office/drawing/2014/main" val="2816316185"/>
                  </a:ext>
                </a:extLst>
              </a:tr>
              <a:tr h="515117">
                <a:tc>
                  <a:txBody>
                    <a:bodyPr/>
                    <a:lstStyle/>
                    <a:p>
                      <a:pPr marL="0" marR="0">
                        <a:spcBef>
                          <a:spcPts val="0"/>
                        </a:spcBef>
                        <a:spcAft>
                          <a:spcPts val="0"/>
                        </a:spcAft>
                      </a:pPr>
                      <a:r>
                        <a:rPr lang="en-US" sz="1800" kern="100">
                          <a:effectLst/>
                          <a:highlight>
                            <a:srgbClr val="4F81BD"/>
                          </a:highlight>
                        </a:rPr>
                        <a:t>McGaughey et al.</a:t>
                      </a:r>
                      <a:endParaRPr lang="en-US" sz="18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D0D8E8"/>
                          </a:highlight>
                        </a:rPr>
                        <a:t>Systematic review</a:t>
                      </a:r>
                      <a:endParaRPr lang="en-US" sz="18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D0D8E8"/>
                          </a:highlight>
                        </a:rPr>
                        <a:t>Incidence of cardiorespiratory arrest</a:t>
                      </a:r>
                      <a:endParaRPr lang="en-US" sz="18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D0D8E8"/>
                          </a:highlight>
                        </a:rPr>
                        <a:t>No improvement</a:t>
                      </a:r>
                      <a:endParaRPr lang="en-US" sz="18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D0D8E8"/>
                          </a:highlight>
                        </a:rPr>
                        <a:t>Adults</a:t>
                      </a:r>
                      <a:endParaRPr lang="en-US" sz="18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extLst>
                  <a:ext uri="{0D108BD9-81ED-4DB2-BD59-A6C34878D82A}">
                    <a16:rowId xmlns:a16="http://schemas.microsoft.com/office/drawing/2014/main" val="3154208909"/>
                  </a:ext>
                </a:extLst>
              </a:tr>
              <a:tr h="515117">
                <a:tc>
                  <a:txBody>
                    <a:bodyPr/>
                    <a:lstStyle/>
                    <a:p>
                      <a:pPr marL="0" marR="0">
                        <a:spcBef>
                          <a:spcPts val="0"/>
                        </a:spcBef>
                        <a:spcAft>
                          <a:spcPts val="0"/>
                        </a:spcAft>
                      </a:pPr>
                      <a:r>
                        <a:rPr lang="en-US" sz="1800" kern="100">
                          <a:effectLst/>
                          <a:highlight>
                            <a:srgbClr val="4F81BD"/>
                          </a:highlight>
                        </a:rPr>
                        <a:t>Winterbottom et al.</a:t>
                      </a:r>
                      <a:endParaRPr lang="en-US" sz="18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dirty="0">
                          <a:effectLst/>
                          <a:highlight>
                            <a:srgbClr val="E9EDF4"/>
                          </a:highlight>
                        </a:rPr>
                        <a:t>Primary study</a:t>
                      </a:r>
                      <a:endParaRPr lang="en-US" sz="18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dirty="0">
                          <a:effectLst/>
                          <a:highlight>
                            <a:srgbClr val="E9EDF4"/>
                          </a:highlight>
                        </a:rPr>
                        <a:t>Incidence of cardiorespiratory arrest</a:t>
                      </a:r>
                      <a:endParaRPr lang="en-US" sz="18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dirty="0">
                          <a:effectLst/>
                          <a:highlight>
                            <a:srgbClr val="E9EDF4"/>
                          </a:highlight>
                        </a:rPr>
                        <a:t>65% reduction</a:t>
                      </a:r>
                      <a:endParaRPr lang="en-US" sz="18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E9EDF4"/>
                          </a:highlight>
                        </a:rPr>
                        <a:t>Adults</a:t>
                      </a:r>
                      <a:endParaRPr lang="en-US" sz="18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extLst>
                  <a:ext uri="{0D108BD9-81ED-4DB2-BD59-A6C34878D82A}">
                    <a16:rowId xmlns:a16="http://schemas.microsoft.com/office/drawing/2014/main" val="2350115807"/>
                  </a:ext>
                </a:extLst>
              </a:tr>
              <a:tr h="769007">
                <a:tc>
                  <a:txBody>
                    <a:bodyPr/>
                    <a:lstStyle/>
                    <a:p>
                      <a:pPr marL="0" marR="0">
                        <a:spcBef>
                          <a:spcPts val="0"/>
                        </a:spcBef>
                        <a:spcAft>
                          <a:spcPts val="0"/>
                        </a:spcAft>
                      </a:pPr>
                      <a:r>
                        <a:rPr lang="en-US" sz="1800" kern="100">
                          <a:effectLst/>
                          <a:highlight>
                            <a:srgbClr val="4F81BD"/>
                          </a:highlight>
                        </a:rPr>
                        <a:t>Young et al.</a:t>
                      </a:r>
                      <a:endParaRPr lang="en-US" sz="18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D0D8E8"/>
                          </a:highlight>
                        </a:rPr>
                        <a:t>Primary study</a:t>
                      </a:r>
                      <a:endParaRPr lang="en-US" sz="18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D0D8E8"/>
                          </a:highlight>
                        </a:rPr>
                        <a:t>Incidence of cardiorespiratory arrest</a:t>
                      </a:r>
                      <a:endParaRPr lang="en-US" sz="18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dirty="0">
                          <a:effectLst/>
                          <a:highlight>
                            <a:srgbClr val="D0D8E8"/>
                          </a:highlight>
                        </a:rPr>
                        <a:t>No improvement</a:t>
                      </a:r>
                      <a:endParaRPr lang="en-US" sz="1800" kern="100" dirty="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D0D8E8"/>
                          </a:highlight>
                        </a:rPr>
                        <a:t>Adults post cardiac surgery</a:t>
                      </a:r>
                      <a:endParaRPr lang="en-US" sz="18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extLst>
                  <a:ext uri="{0D108BD9-81ED-4DB2-BD59-A6C34878D82A}">
                    <a16:rowId xmlns:a16="http://schemas.microsoft.com/office/drawing/2014/main" val="2266367565"/>
                  </a:ext>
                </a:extLst>
              </a:tr>
              <a:tr h="769007">
                <a:tc>
                  <a:txBody>
                    <a:bodyPr/>
                    <a:lstStyle/>
                    <a:p>
                      <a:pPr marL="0" marR="0">
                        <a:spcBef>
                          <a:spcPts val="0"/>
                        </a:spcBef>
                        <a:spcAft>
                          <a:spcPts val="0"/>
                        </a:spcAft>
                      </a:pPr>
                      <a:r>
                        <a:rPr lang="en-US" sz="1800" kern="100">
                          <a:effectLst/>
                          <a:highlight>
                            <a:srgbClr val="4F81BD"/>
                          </a:highlight>
                        </a:rPr>
                        <a:t>Kolovos et al.</a:t>
                      </a:r>
                      <a:endParaRPr lang="en-US" sz="18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dirty="0">
                          <a:effectLst/>
                          <a:highlight>
                            <a:srgbClr val="E9EDF4"/>
                          </a:highlight>
                        </a:rPr>
                        <a:t>Primary study</a:t>
                      </a:r>
                      <a:endParaRPr lang="en-US" sz="18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E9EDF4"/>
                          </a:highlight>
                        </a:rPr>
                        <a:t>Incidence of cardiorespiratory arrest post arrival in PICU</a:t>
                      </a:r>
                      <a:endParaRPr lang="en-US" sz="18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a:effectLst/>
                          <a:highlight>
                            <a:srgbClr val="E9EDF4"/>
                          </a:highlight>
                        </a:rPr>
                        <a:t>Significant decrease</a:t>
                      </a:r>
                      <a:endParaRPr lang="en-US" sz="18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tc>
                  <a:txBody>
                    <a:bodyPr/>
                    <a:lstStyle/>
                    <a:p>
                      <a:pPr marL="0" marR="0">
                        <a:spcBef>
                          <a:spcPts val="0"/>
                        </a:spcBef>
                        <a:spcAft>
                          <a:spcPts val="0"/>
                        </a:spcAft>
                      </a:pPr>
                      <a:r>
                        <a:rPr lang="en-US" sz="1800" kern="100" dirty="0">
                          <a:effectLst/>
                          <a:highlight>
                            <a:srgbClr val="E9EDF4"/>
                          </a:highlight>
                        </a:rPr>
                        <a:t>Children</a:t>
                      </a:r>
                      <a:endParaRPr lang="en-US" sz="18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59892" marR="59892" marT="8808" marB="0"/>
                </a:tc>
                <a:extLst>
                  <a:ext uri="{0D108BD9-81ED-4DB2-BD59-A6C34878D82A}">
                    <a16:rowId xmlns:a16="http://schemas.microsoft.com/office/drawing/2014/main" val="3299461451"/>
                  </a:ext>
                </a:extLst>
              </a:tr>
            </a:tbl>
          </a:graphicData>
        </a:graphic>
      </p:graphicFrame>
    </p:spTree>
    <p:extLst>
      <p:ext uri="{BB962C8B-B14F-4D97-AF65-F5344CB8AC3E}">
        <p14:creationId xmlns:p14="http://schemas.microsoft.com/office/powerpoint/2010/main" val="39486710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05CE9-36A2-E4B2-EC9B-B2A516DCBD09}"/>
              </a:ext>
            </a:extLst>
          </p:cNvPr>
          <p:cNvSpPr>
            <a:spLocks noGrp="1"/>
          </p:cNvSpPr>
          <p:nvPr>
            <p:ph type="title"/>
          </p:nvPr>
        </p:nvSpPr>
        <p:spPr/>
        <p:txBody>
          <a:bodyPr>
            <a:normAutofit fontScale="90000"/>
          </a:bodyPr>
          <a:lstStyle/>
          <a:p>
            <a:r>
              <a:rPr lang="en-US" dirty="0"/>
              <a:t>Afferent Limb Failure</a:t>
            </a:r>
          </a:p>
        </p:txBody>
      </p:sp>
      <p:sp>
        <p:nvSpPr>
          <p:cNvPr id="3" name="Content Placeholder 2">
            <a:extLst>
              <a:ext uri="{FF2B5EF4-FFF2-40B4-BE49-F238E27FC236}">
                <a16:creationId xmlns:a16="http://schemas.microsoft.com/office/drawing/2014/main" id="{E9A91B54-9BCD-BAA8-B247-3E794C0FDB25}"/>
              </a:ext>
            </a:extLst>
          </p:cNvPr>
          <p:cNvSpPr>
            <a:spLocks noGrp="1"/>
          </p:cNvSpPr>
          <p:nvPr>
            <p:ph idx="1"/>
          </p:nvPr>
        </p:nvSpPr>
        <p:spPr/>
        <p:txBody>
          <a:bodyPr>
            <a:normAutofit/>
          </a:bodyPr>
          <a:lstStyle/>
          <a:p>
            <a:r>
              <a:rPr lang="en-US" dirty="0"/>
              <a:t>Many studies demonstrate that despite RRS implementation, the intervention fails to activate in a timely manner or activate at all.  (Chua 2017; Reardon 2018; </a:t>
            </a:r>
            <a:r>
              <a:rPr lang="en-US" dirty="0" err="1"/>
              <a:t>Boniatti</a:t>
            </a:r>
            <a:r>
              <a:rPr lang="en-US" dirty="0"/>
              <a:t> 2013; </a:t>
            </a:r>
            <a:r>
              <a:rPr lang="en-US" dirty="0" err="1"/>
              <a:t>Calzavacca</a:t>
            </a:r>
            <a:r>
              <a:rPr lang="en-US" dirty="0"/>
              <a:t> 2008; </a:t>
            </a:r>
            <a:r>
              <a:rPr lang="en-US" dirty="0" err="1"/>
              <a:t>Simmes</a:t>
            </a:r>
            <a:r>
              <a:rPr lang="en-US" dirty="0"/>
              <a:t> 2012; Bucknall 2013; Oglesby 2011; Adelstein 2011) </a:t>
            </a:r>
          </a:p>
          <a:p>
            <a:r>
              <a:rPr lang="en-US" dirty="0"/>
              <a:t>This is associated with increased morbidity and mortality as compared to timely activation. (</a:t>
            </a:r>
            <a:r>
              <a:rPr lang="en-US" dirty="0" err="1"/>
              <a:t>Boniatti</a:t>
            </a:r>
            <a:r>
              <a:rPr lang="en-US" dirty="0"/>
              <a:t> 2013; Bucknall 2013)</a:t>
            </a:r>
          </a:p>
          <a:p>
            <a:r>
              <a:rPr lang="en-US" dirty="0"/>
              <a:t>Afferent limb RRS modifications have been implemented to address this resistant problem.</a:t>
            </a:r>
          </a:p>
        </p:txBody>
      </p:sp>
      <p:sp>
        <p:nvSpPr>
          <p:cNvPr id="4" name="Slide Number Placeholder 3">
            <a:extLst>
              <a:ext uri="{FF2B5EF4-FFF2-40B4-BE49-F238E27FC236}">
                <a16:creationId xmlns:a16="http://schemas.microsoft.com/office/drawing/2014/main" id="{83287A72-2565-A0E7-88B5-229612E6EECE}"/>
              </a:ext>
            </a:extLst>
          </p:cNvPr>
          <p:cNvSpPr>
            <a:spLocks noGrp="1"/>
          </p:cNvSpPr>
          <p:nvPr>
            <p:ph type="sldNum" sz="quarter" idx="10"/>
          </p:nvPr>
        </p:nvSpPr>
        <p:spPr/>
        <p:txBody>
          <a:bodyPr/>
          <a:lstStyle/>
          <a:p>
            <a:fld id="{85F5B7A5-34A7-4AB0-A34F-A4DF2002FA98}" type="slidenum">
              <a:rPr lang="en-US" smtClean="0"/>
              <a:t>46</a:t>
            </a:fld>
            <a:endParaRPr lang="en-US" dirty="0"/>
          </a:p>
        </p:txBody>
      </p:sp>
    </p:spTree>
    <p:extLst>
      <p:ext uri="{BB962C8B-B14F-4D97-AF65-F5344CB8AC3E}">
        <p14:creationId xmlns:p14="http://schemas.microsoft.com/office/powerpoint/2010/main" val="40650602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1566B-6836-87A7-AF75-DF5D048F60E3}"/>
              </a:ext>
            </a:extLst>
          </p:cNvPr>
          <p:cNvSpPr>
            <a:spLocks noGrp="1"/>
          </p:cNvSpPr>
          <p:nvPr>
            <p:ph type="title"/>
          </p:nvPr>
        </p:nvSpPr>
        <p:spPr/>
        <p:txBody>
          <a:bodyPr>
            <a:normAutofit fontScale="90000"/>
          </a:bodyPr>
          <a:lstStyle/>
          <a:p>
            <a:r>
              <a:rPr lang="en-US" dirty="0"/>
              <a:t>Afferent Arm Modification: Mortality</a:t>
            </a:r>
          </a:p>
        </p:txBody>
      </p:sp>
      <p:sp>
        <p:nvSpPr>
          <p:cNvPr id="4" name="Slide Number Placeholder 3">
            <a:extLst>
              <a:ext uri="{FF2B5EF4-FFF2-40B4-BE49-F238E27FC236}">
                <a16:creationId xmlns:a16="http://schemas.microsoft.com/office/drawing/2014/main" id="{63470726-49A5-D460-00BD-D75E1AB4C66A}"/>
              </a:ext>
            </a:extLst>
          </p:cNvPr>
          <p:cNvSpPr>
            <a:spLocks noGrp="1"/>
          </p:cNvSpPr>
          <p:nvPr>
            <p:ph type="sldNum" sz="quarter" idx="10"/>
          </p:nvPr>
        </p:nvSpPr>
        <p:spPr/>
        <p:txBody>
          <a:bodyPr/>
          <a:lstStyle/>
          <a:p>
            <a:fld id="{85F5B7A5-34A7-4AB0-A34F-A4DF2002FA98}" type="slidenum">
              <a:rPr lang="en-US" smtClean="0"/>
              <a:t>47</a:t>
            </a:fld>
            <a:endParaRPr lang="en-US" dirty="0"/>
          </a:p>
        </p:txBody>
      </p:sp>
      <p:graphicFrame>
        <p:nvGraphicFramePr>
          <p:cNvPr id="7" name="Table 6">
            <a:extLst>
              <a:ext uri="{FF2B5EF4-FFF2-40B4-BE49-F238E27FC236}">
                <a16:creationId xmlns:a16="http://schemas.microsoft.com/office/drawing/2014/main" id="{926EB567-2588-A8B3-33AB-84C3C1D90CEF}"/>
              </a:ext>
            </a:extLst>
          </p:cNvPr>
          <p:cNvGraphicFramePr>
            <a:graphicFrameLocks noGrp="1"/>
          </p:cNvGraphicFramePr>
          <p:nvPr>
            <p:extLst>
              <p:ext uri="{D42A27DB-BD31-4B8C-83A1-F6EECF244321}">
                <p14:modId xmlns:p14="http://schemas.microsoft.com/office/powerpoint/2010/main" val="773137709"/>
              </p:ext>
            </p:extLst>
          </p:nvPr>
        </p:nvGraphicFramePr>
        <p:xfrm>
          <a:off x="95249" y="1377925"/>
          <a:ext cx="12001501" cy="5251475"/>
        </p:xfrm>
        <a:graphic>
          <a:graphicData uri="http://schemas.openxmlformats.org/drawingml/2006/table">
            <a:tbl>
              <a:tblPr firstRow="1" firstCol="1" bandRow="1">
                <a:tableStyleId>{5C22544A-7EE6-4342-B048-85BDC9FD1C3A}</a:tableStyleId>
              </a:tblPr>
              <a:tblGrid>
                <a:gridCol w="1352551">
                  <a:extLst>
                    <a:ext uri="{9D8B030D-6E8A-4147-A177-3AD203B41FA5}">
                      <a16:colId xmlns:a16="http://schemas.microsoft.com/office/drawing/2014/main" val="1440269066"/>
                    </a:ext>
                  </a:extLst>
                </a:gridCol>
                <a:gridCol w="1374300">
                  <a:extLst>
                    <a:ext uri="{9D8B030D-6E8A-4147-A177-3AD203B41FA5}">
                      <a16:colId xmlns:a16="http://schemas.microsoft.com/office/drawing/2014/main" val="1113068967"/>
                    </a:ext>
                  </a:extLst>
                </a:gridCol>
                <a:gridCol w="3260361">
                  <a:extLst>
                    <a:ext uri="{9D8B030D-6E8A-4147-A177-3AD203B41FA5}">
                      <a16:colId xmlns:a16="http://schemas.microsoft.com/office/drawing/2014/main" val="1345356786"/>
                    </a:ext>
                  </a:extLst>
                </a:gridCol>
                <a:gridCol w="1953004">
                  <a:extLst>
                    <a:ext uri="{9D8B030D-6E8A-4147-A177-3AD203B41FA5}">
                      <a16:colId xmlns:a16="http://schemas.microsoft.com/office/drawing/2014/main" val="1150131633"/>
                    </a:ext>
                  </a:extLst>
                </a:gridCol>
                <a:gridCol w="2257674">
                  <a:extLst>
                    <a:ext uri="{9D8B030D-6E8A-4147-A177-3AD203B41FA5}">
                      <a16:colId xmlns:a16="http://schemas.microsoft.com/office/drawing/2014/main" val="2931789970"/>
                    </a:ext>
                  </a:extLst>
                </a:gridCol>
                <a:gridCol w="1803611">
                  <a:extLst>
                    <a:ext uri="{9D8B030D-6E8A-4147-A177-3AD203B41FA5}">
                      <a16:colId xmlns:a16="http://schemas.microsoft.com/office/drawing/2014/main" val="3404185185"/>
                    </a:ext>
                  </a:extLst>
                </a:gridCol>
              </a:tblGrid>
              <a:tr h="283667">
                <a:tc>
                  <a:txBody>
                    <a:bodyPr/>
                    <a:lstStyle/>
                    <a:p>
                      <a:pPr marL="0" marR="0">
                        <a:spcBef>
                          <a:spcPts val="0"/>
                        </a:spcBef>
                        <a:spcAft>
                          <a:spcPts val="0"/>
                        </a:spcAft>
                      </a:pPr>
                      <a:r>
                        <a:rPr lang="en-US" sz="1700" kern="100">
                          <a:effectLst/>
                          <a:highlight>
                            <a:srgbClr val="4F81BD"/>
                          </a:highlight>
                        </a:rPr>
                        <a:t>Study</a:t>
                      </a:r>
                      <a:endParaRPr lang="en-US" sz="17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dirty="0">
                          <a:effectLst/>
                          <a:highlight>
                            <a:srgbClr val="4F81BD"/>
                          </a:highlight>
                        </a:rPr>
                        <a:t>Study Type</a:t>
                      </a:r>
                      <a:endParaRPr lang="en-US" sz="17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dirty="0">
                          <a:effectLst/>
                          <a:highlight>
                            <a:srgbClr val="4F81BD"/>
                          </a:highlight>
                        </a:rPr>
                        <a:t>Modifications</a:t>
                      </a:r>
                      <a:endParaRPr lang="en-US" sz="17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4F81BD"/>
                          </a:highlight>
                        </a:rPr>
                        <a:t>Outcome</a:t>
                      </a:r>
                      <a:endParaRPr lang="en-US" sz="17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4F81BD"/>
                          </a:highlight>
                        </a:rPr>
                        <a:t>Results</a:t>
                      </a:r>
                      <a:endParaRPr lang="en-US" sz="17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4F81BD"/>
                          </a:highlight>
                        </a:rPr>
                        <a:t>Population </a:t>
                      </a:r>
                      <a:endParaRPr lang="en-US" sz="17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extLst>
                  <a:ext uri="{0D108BD9-81ED-4DB2-BD59-A6C34878D82A}">
                    <a16:rowId xmlns:a16="http://schemas.microsoft.com/office/drawing/2014/main" val="4066505471"/>
                  </a:ext>
                </a:extLst>
              </a:tr>
              <a:tr h="522561">
                <a:tc>
                  <a:txBody>
                    <a:bodyPr/>
                    <a:lstStyle/>
                    <a:p>
                      <a:pPr marL="0" marR="0">
                        <a:spcBef>
                          <a:spcPts val="0"/>
                        </a:spcBef>
                        <a:spcAft>
                          <a:spcPts val="0"/>
                        </a:spcAft>
                      </a:pPr>
                      <a:r>
                        <a:rPr lang="en-US" sz="1700" kern="100">
                          <a:effectLst/>
                          <a:highlight>
                            <a:srgbClr val="4F81BD"/>
                          </a:highlight>
                        </a:rPr>
                        <a:t>Vandergrift et al.</a:t>
                      </a:r>
                      <a:endParaRPr lang="en-US" sz="17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Primary</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EWS, stressing early shock states</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Hospital mortality</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Significant reduction (p&lt;0.001)</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Adult</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extLst>
                  <a:ext uri="{0D108BD9-81ED-4DB2-BD59-A6C34878D82A}">
                    <a16:rowId xmlns:a16="http://schemas.microsoft.com/office/drawing/2014/main" val="373677243"/>
                  </a:ext>
                </a:extLst>
              </a:tr>
              <a:tr h="1038030">
                <a:tc>
                  <a:txBody>
                    <a:bodyPr/>
                    <a:lstStyle/>
                    <a:p>
                      <a:pPr marL="0" marR="0">
                        <a:spcBef>
                          <a:spcPts val="0"/>
                        </a:spcBef>
                        <a:spcAft>
                          <a:spcPts val="0"/>
                        </a:spcAft>
                      </a:pPr>
                      <a:r>
                        <a:rPr lang="en-US" sz="1700" kern="100" dirty="0">
                          <a:effectLst/>
                          <a:highlight>
                            <a:srgbClr val="4F81BD"/>
                          </a:highlight>
                        </a:rPr>
                        <a:t>Weller et al.</a:t>
                      </a:r>
                      <a:endParaRPr lang="en-US" sz="17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E9EDF4"/>
                          </a:highlight>
                        </a:rPr>
                        <a:t>Primary</a:t>
                      </a:r>
                      <a:endParaRPr lang="en-US" sz="17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dirty="0">
                          <a:effectLst/>
                          <a:highlight>
                            <a:srgbClr val="E9EDF4"/>
                          </a:highlight>
                        </a:rPr>
                        <a:t>Wearable sensors to improve recognition</a:t>
                      </a:r>
                      <a:endParaRPr lang="en-US" sz="17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E9EDF4"/>
                          </a:highlight>
                        </a:rPr>
                        <a:t>Hospital mortality</a:t>
                      </a:r>
                      <a:endParaRPr lang="en-US" sz="17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dirty="0">
                          <a:effectLst/>
                          <a:highlight>
                            <a:srgbClr val="E9EDF4"/>
                          </a:highlight>
                        </a:rPr>
                        <a:t>40 &amp; 30% reduction (NS)</a:t>
                      </a:r>
                      <a:endParaRPr lang="en-US" sz="17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E9EDF4"/>
                          </a:highlight>
                        </a:rPr>
                        <a:t>Adult neurosurgical &amp; neurology patients</a:t>
                      </a:r>
                      <a:endParaRPr lang="en-US" sz="17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extLst>
                  <a:ext uri="{0D108BD9-81ED-4DB2-BD59-A6C34878D82A}">
                    <a16:rowId xmlns:a16="http://schemas.microsoft.com/office/drawing/2014/main" val="3400691880"/>
                  </a:ext>
                </a:extLst>
              </a:tr>
              <a:tr h="780295">
                <a:tc>
                  <a:txBody>
                    <a:bodyPr/>
                    <a:lstStyle/>
                    <a:p>
                      <a:pPr marL="0" marR="0">
                        <a:spcBef>
                          <a:spcPts val="0"/>
                        </a:spcBef>
                        <a:spcAft>
                          <a:spcPts val="0"/>
                        </a:spcAft>
                      </a:pPr>
                      <a:r>
                        <a:rPr lang="en-US" sz="1700" kern="100">
                          <a:effectLst/>
                          <a:highlight>
                            <a:srgbClr val="4F81BD"/>
                          </a:highlight>
                        </a:rPr>
                        <a:t>Sebat et al.</a:t>
                      </a:r>
                      <a:endParaRPr lang="en-US" sz="17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Primary</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Multi-pronged intervention to improve recognition and activation</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dirty="0">
                          <a:effectLst/>
                          <a:highlight>
                            <a:srgbClr val="D0D8E8"/>
                          </a:highlight>
                        </a:rPr>
                        <a:t>Hospital mortality, O/E mortality</a:t>
                      </a:r>
                      <a:endParaRPr lang="en-US" sz="1700" kern="100" dirty="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Significant reduction (p&lt;0.001) for both</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Adult</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extLst>
                  <a:ext uri="{0D108BD9-81ED-4DB2-BD59-A6C34878D82A}">
                    <a16:rowId xmlns:a16="http://schemas.microsoft.com/office/drawing/2014/main" val="614280083"/>
                  </a:ext>
                </a:extLst>
              </a:tr>
              <a:tr h="1038030">
                <a:tc>
                  <a:txBody>
                    <a:bodyPr/>
                    <a:lstStyle/>
                    <a:p>
                      <a:pPr marL="0" marR="0">
                        <a:spcBef>
                          <a:spcPts val="0"/>
                        </a:spcBef>
                        <a:spcAft>
                          <a:spcPts val="0"/>
                        </a:spcAft>
                      </a:pPr>
                      <a:r>
                        <a:rPr lang="en-US" sz="1700" kern="100">
                          <a:effectLst/>
                          <a:highlight>
                            <a:srgbClr val="4F81BD"/>
                          </a:highlight>
                        </a:rPr>
                        <a:t>Escobar et al.</a:t>
                      </a:r>
                      <a:endParaRPr lang="en-US" sz="17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E9EDF4"/>
                          </a:highlight>
                        </a:rPr>
                        <a:t>Primary</a:t>
                      </a:r>
                      <a:endParaRPr lang="en-US" sz="17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E9EDF4"/>
                          </a:highlight>
                        </a:rPr>
                        <a:t>Real time deterioration score monitoring</a:t>
                      </a:r>
                      <a:endParaRPr lang="en-US" sz="17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dirty="0">
                          <a:effectLst/>
                          <a:highlight>
                            <a:srgbClr val="E9EDF4"/>
                          </a:highlight>
                        </a:rPr>
                        <a:t>30 day mortality; Hospital mortality</a:t>
                      </a:r>
                      <a:endParaRPr lang="en-US" sz="17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E9EDF4"/>
                          </a:highlight>
                        </a:rPr>
                        <a:t>Significant reduction (p&lt;0.001); </a:t>
                      </a:r>
                    </a:p>
                    <a:p>
                      <a:pPr marL="0" marR="0">
                        <a:spcBef>
                          <a:spcPts val="0"/>
                        </a:spcBef>
                        <a:spcAft>
                          <a:spcPts val="0"/>
                        </a:spcAft>
                      </a:pPr>
                      <a:r>
                        <a:rPr lang="en-US" sz="1700" kern="100">
                          <a:effectLst/>
                          <a:highlight>
                            <a:srgbClr val="E9EDF4"/>
                          </a:highlight>
                        </a:rPr>
                        <a:t>Decrease from 14.4 to 9.8%</a:t>
                      </a:r>
                      <a:endParaRPr lang="en-US" sz="17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E9EDF4"/>
                          </a:highlight>
                        </a:rPr>
                        <a:t>Adult</a:t>
                      </a:r>
                      <a:endParaRPr lang="en-US" sz="17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extLst>
                  <a:ext uri="{0D108BD9-81ED-4DB2-BD59-A6C34878D82A}">
                    <a16:rowId xmlns:a16="http://schemas.microsoft.com/office/drawing/2014/main" val="2245150762"/>
                  </a:ext>
                </a:extLst>
              </a:tr>
              <a:tr h="780295">
                <a:tc>
                  <a:txBody>
                    <a:bodyPr/>
                    <a:lstStyle/>
                    <a:p>
                      <a:pPr marL="0" marR="0">
                        <a:spcBef>
                          <a:spcPts val="0"/>
                        </a:spcBef>
                        <a:spcAft>
                          <a:spcPts val="0"/>
                        </a:spcAft>
                      </a:pPr>
                      <a:r>
                        <a:rPr lang="en-US" sz="1700" kern="100" dirty="0">
                          <a:effectLst/>
                          <a:highlight>
                            <a:srgbClr val="4F81BD"/>
                          </a:highlight>
                        </a:rPr>
                        <a:t>Dean et al.</a:t>
                      </a:r>
                      <a:endParaRPr lang="en-US" sz="17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Primary</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EWSs, score automation, huddles, learning collaboratives, policy changes</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Hospital mortality</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4 deaths to 0 deaths</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D0D8E8"/>
                          </a:highlight>
                        </a:rPr>
                        <a:t>Children</a:t>
                      </a:r>
                      <a:endParaRPr lang="en-US" sz="17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extLst>
                  <a:ext uri="{0D108BD9-81ED-4DB2-BD59-A6C34878D82A}">
                    <a16:rowId xmlns:a16="http://schemas.microsoft.com/office/drawing/2014/main" val="2950034406"/>
                  </a:ext>
                </a:extLst>
              </a:tr>
              <a:tr h="780295">
                <a:tc>
                  <a:txBody>
                    <a:bodyPr/>
                    <a:lstStyle/>
                    <a:p>
                      <a:pPr marL="0" marR="0">
                        <a:spcBef>
                          <a:spcPts val="0"/>
                        </a:spcBef>
                        <a:spcAft>
                          <a:spcPts val="0"/>
                        </a:spcAft>
                      </a:pPr>
                      <a:r>
                        <a:rPr lang="en-US" sz="1700" kern="100">
                          <a:effectLst/>
                          <a:highlight>
                            <a:srgbClr val="4F81BD"/>
                          </a:highlight>
                        </a:rPr>
                        <a:t>Bavare et al.</a:t>
                      </a:r>
                      <a:endParaRPr lang="en-US" sz="17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E9EDF4"/>
                          </a:highlight>
                        </a:rPr>
                        <a:t>Primary</a:t>
                      </a:r>
                      <a:endParaRPr lang="en-US" sz="17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dirty="0">
                          <a:effectLst/>
                          <a:highlight>
                            <a:srgbClr val="E9EDF4"/>
                          </a:highlight>
                        </a:rPr>
                        <a:t>Family activation</a:t>
                      </a:r>
                      <a:endParaRPr lang="en-US" sz="17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a:effectLst/>
                          <a:highlight>
                            <a:srgbClr val="E9EDF4"/>
                          </a:highlight>
                        </a:rPr>
                        <a:t>Mortality</a:t>
                      </a:r>
                      <a:endParaRPr lang="en-US" sz="17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dirty="0">
                          <a:effectLst/>
                          <a:highlight>
                            <a:srgbClr val="E9EDF4"/>
                          </a:highlight>
                        </a:rPr>
                        <a:t>None in experimental group, no data for control</a:t>
                      </a:r>
                      <a:endParaRPr lang="en-US" sz="17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tc>
                  <a:txBody>
                    <a:bodyPr/>
                    <a:lstStyle/>
                    <a:p>
                      <a:pPr marL="0" marR="0">
                        <a:spcBef>
                          <a:spcPts val="0"/>
                        </a:spcBef>
                        <a:spcAft>
                          <a:spcPts val="0"/>
                        </a:spcAft>
                      </a:pPr>
                      <a:r>
                        <a:rPr lang="en-US" sz="1700" kern="100" dirty="0">
                          <a:effectLst/>
                          <a:highlight>
                            <a:srgbClr val="E9EDF4"/>
                          </a:highlight>
                        </a:rPr>
                        <a:t>Children</a:t>
                      </a:r>
                      <a:endParaRPr lang="en-US" sz="17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37238" marR="37238" marT="7548" marB="0"/>
                </a:tc>
                <a:extLst>
                  <a:ext uri="{0D108BD9-81ED-4DB2-BD59-A6C34878D82A}">
                    <a16:rowId xmlns:a16="http://schemas.microsoft.com/office/drawing/2014/main" val="203148559"/>
                  </a:ext>
                </a:extLst>
              </a:tr>
            </a:tbl>
          </a:graphicData>
        </a:graphic>
      </p:graphicFrame>
    </p:spTree>
    <p:extLst>
      <p:ext uri="{BB962C8B-B14F-4D97-AF65-F5344CB8AC3E}">
        <p14:creationId xmlns:p14="http://schemas.microsoft.com/office/powerpoint/2010/main" val="41190847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724AD-DFEE-A931-D34C-438BE4FDA83B}"/>
              </a:ext>
            </a:extLst>
          </p:cNvPr>
          <p:cNvSpPr>
            <a:spLocks noGrp="1"/>
          </p:cNvSpPr>
          <p:nvPr>
            <p:ph type="title"/>
          </p:nvPr>
        </p:nvSpPr>
        <p:spPr>
          <a:xfrm>
            <a:off x="304800" y="141222"/>
            <a:ext cx="10210800" cy="914400"/>
          </a:xfrm>
        </p:spPr>
        <p:txBody>
          <a:bodyPr>
            <a:normAutofit fontScale="90000"/>
          </a:bodyPr>
          <a:lstStyle/>
          <a:p>
            <a:r>
              <a:rPr lang="en-US" dirty="0"/>
              <a:t>Afferent Arm Modification: Cardiorespiratory Arrest</a:t>
            </a:r>
          </a:p>
        </p:txBody>
      </p:sp>
      <p:sp>
        <p:nvSpPr>
          <p:cNvPr id="4" name="Slide Number Placeholder 3">
            <a:extLst>
              <a:ext uri="{FF2B5EF4-FFF2-40B4-BE49-F238E27FC236}">
                <a16:creationId xmlns:a16="http://schemas.microsoft.com/office/drawing/2014/main" id="{4F8F12E1-A862-01D6-43E4-071AE5CAC137}"/>
              </a:ext>
            </a:extLst>
          </p:cNvPr>
          <p:cNvSpPr>
            <a:spLocks noGrp="1"/>
          </p:cNvSpPr>
          <p:nvPr>
            <p:ph type="sldNum" sz="quarter" idx="10"/>
          </p:nvPr>
        </p:nvSpPr>
        <p:spPr/>
        <p:txBody>
          <a:bodyPr/>
          <a:lstStyle/>
          <a:p>
            <a:fld id="{85F5B7A5-34A7-4AB0-A34F-A4DF2002FA98}" type="slidenum">
              <a:rPr lang="en-US" smtClean="0"/>
              <a:t>48</a:t>
            </a:fld>
            <a:endParaRPr lang="en-US" dirty="0"/>
          </a:p>
        </p:txBody>
      </p:sp>
      <p:graphicFrame>
        <p:nvGraphicFramePr>
          <p:cNvPr id="7" name="Table 6">
            <a:extLst>
              <a:ext uri="{FF2B5EF4-FFF2-40B4-BE49-F238E27FC236}">
                <a16:creationId xmlns:a16="http://schemas.microsoft.com/office/drawing/2014/main" id="{721AC986-A369-9014-D86B-CEA8B6E0CD83}"/>
              </a:ext>
            </a:extLst>
          </p:cNvPr>
          <p:cNvGraphicFramePr>
            <a:graphicFrameLocks noGrp="1"/>
          </p:cNvGraphicFramePr>
          <p:nvPr>
            <p:extLst>
              <p:ext uri="{D42A27DB-BD31-4B8C-83A1-F6EECF244321}">
                <p14:modId xmlns:p14="http://schemas.microsoft.com/office/powerpoint/2010/main" val="954537358"/>
              </p:ext>
            </p:extLst>
          </p:nvPr>
        </p:nvGraphicFramePr>
        <p:xfrm>
          <a:off x="76200" y="1600200"/>
          <a:ext cx="11734801" cy="4154492"/>
        </p:xfrm>
        <a:graphic>
          <a:graphicData uri="http://schemas.openxmlformats.org/drawingml/2006/table">
            <a:tbl>
              <a:tblPr firstRow="1" firstCol="1" bandRow="1">
                <a:tableStyleId>{5C22544A-7EE6-4342-B048-85BDC9FD1C3A}</a:tableStyleId>
              </a:tblPr>
              <a:tblGrid>
                <a:gridCol w="1524000">
                  <a:extLst>
                    <a:ext uri="{9D8B030D-6E8A-4147-A177-3AD203B41FA5}">
                      <a16:colId xmlns:a16="http://schemas.microsoft.com/office/drawing/2014/main" val="2836372891"/>
                    </a:ext>
                  </a:extLst>
                </a:gridCol>
                <a:gridCol w="1700371">
                  <a:extLst>
                    <a:ext uri="{9D8B030D-6E8A-4147-A177-3AD203B41FA5}">
                      <a16:colId xmlns:a16="http://schemas.microsoft.com/office/drawing/2014/main" val="3401608570"/>
                    </a:ext>
                  </a:extLst>
                </a:gridCol>
                <a:gridCol w="2563838">
                  <a:extLst>
                    <a:ext uri="{9D8B030D-6E8A-4147-A177-3AD203B41FA5}">
                      <a16:colId xmlns:a16="http://schemas.microsoft.com/office/drawing/2014/main" val="730615821"/>
                    </a:ext>
                  </a:extLst>
                </a:gridCol>
                <a:gridCol w="2339761">
                  <a:extLst>
                    <a:ext uri="{9D8B030D-6E8A-4147-A177-3AD203B41FA5}">
                      <a16:colId xmlns:a16="http://schemas.microsoft.com/office/drawing/2014/main" val="970252522"/>
                    </a:ext>
                  </a:extLst>
                </a:gridCol>
                <a:gridCol w="2082830">
                  <a:extLst>
                    <a:ext uri="{9D8B030D-6E8A-4147-A177-3AD203B41FA5}">
                      <a16:colId xmlns:a16="http://schemas.microsoft.com/office/drawing/2014/main" val="1107717877"/>
                    </a:ext>
                  </a:extLst>
                </a:gridCol>
                <a:gridCol w="1524001">
                  <a:extLst>
                    <a:ext uri="{9D8B030D-6E8A-4147-A177-3AD203B41FA5}">
                      <a16:colId xmlns:a16="http://schemas.microsoft.com/office/drawing/2014/main" val="2710904071"/>
                    </a:ext>
                  </a:extLst>
                </a:gridCol>
              </a:tblGrid>
              <a:tr h="574416">
                <a:tc>
                  <a:txBody>
                    <a:bodyPr/>
                    <a:lstStyle/>
                    <a:p>
                      <a:pPr marL="0" marR="0">
                        <a:spcBef>
                          <a:spcPts val="0"/>
                        </a:spcBef>
                        <a:spcAft>
                          <a:spcPts val="0"/>
                        </a:spcAft>
                      </a:pPr>
                      <a:r>
                        <a:rPr lang="en-US" sz="2000" kern="100" dirty="0">
                          <a:effectLst/>
                          <a:highlight>
                            <a:srgbClr val="4F81BD"/>
                          </a:highlight>
                        </a:rPr>
                        <a:t>Study</a:t>
                      </a:r>
                      <a:endParaRPr lang="en-US" sz="20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dirty="0">
                          <a:effectLst/>
                          <a:highlight>
                            <a:srgbClr val="4F81BD"/>
                          </a:highlight>
                        </a:rPr>
                        <a:t>Study Type</a:t>
                      </a:r>
                      <a:endParaRPr lang="en-US" sz="20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4F81BD"/>
                          </a:highlight>
                        </a:rPr>
                        <a:t>Modifications</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4F81BD"/>
                          </a:highlight>
                        </a:rPr>
                        <a:t>Outcome</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4F81BD"/>
                          </a:highlight>
                        </a:rPr>
                        <a:t>Results</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4F81BD"/>
                          </a:highlight>
                        </a:rPr>
                        <a:t>Population </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403636985"/>
                  </a:ext>
                </a:extLst>
              </a:tr>
              <a:tr h="1856258">
                <a:tc>
                  <a:txBody>
                    <a:bodyPr/>
                    <a:lstStyle/>
                    <a:p>
                      <a:pPr marL="0" marR="0">
                        <a:spcBef>
                          <a:spcPts val="0"/>
                        </a:spcBef>
                        <a:spcAft>
                          <a:spcPts val="0"/>
                        </a:spcAft>
                      </a:pPr>
                      <a:r>
                        <a:rPr lang="en-US" sz="2000" kern="100" dirty="0">
                          <a:effectLst/>
                          <a:highlight>
                            <a:srgbClr val="4F81BD"/>
                          </a:highlight>
                        </a:rPr>
                        <a:t>Dean et al.</a:t>
                      </a:r>
                      <a:endParaRPr lang="en-US" sz="20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D0D8E8"/>
                          </a:highlight>
                        </a:rPr>
                        <a:t>Primary</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dirty="0" err="1">
                          <a:effectLst/>
                          <a:highlight>
                            <a:srgbClr val="D0D8E8"/>
                          </a:highlight>
                        </a:rPr>
                        <a:t>EWSs</a:t>
                      </a:r>
                      <a:r>
                        <a:rPr lang="en-US" sz="2000" kern="100" dirty="0">
                          <a:effectLst/>
                          <a:highlight>
                            <a:srgbClr val="D0D8E8"/>
                          </a:highlight>
                        </a:rPr>
                        <a:t>, score automation, huddles, learning collaboratives, policy changes</a:t>
                      </a:r>
                      <a:endParaRPr lang="en-US" sz="2000" kern="100" dirty="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D0D8E8"/>
                          </a:highlight>
                        </a:rPr>
                        <a:t>Incidence of cardiorespiratory arrest</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D0D8E8"/>
                          </a:highlight>
                        </a:rPr>
                        <a:t>Decrease from 0.31/1000 patient days to 0.11</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D0D8E8"/>
                          </a:highlight>
                        </a:rPr>
                        <a:t>Children</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289628814"/>
                  </a:ext>
                </a:extLst>
              </a:tr>
              <a:tr h="1723818">
                <a:tc>
                  <a:txBody>
                    <a:bodyPr/>
                    <a:lstStyle/>
                    <a:p>
                      <a:pPr marL="0" marR="0">
                        <a:spcBef>
                          <a:spcPts val="0"/>
                        </a:spcBef>
                        <a:spcAft>
                          <a:spcPts val="0"/>
                        </a:spcAft>
                      </a:pPr>
                      <a:r>
                        <a:rPr lang="en-US" sz="2000" kern="100" dirty="0" err="1">
                          <a:effectLst/>
                          <a:highlight>
                            <a:srgbClr val="4F81BD"/>
                          </a:highlight>
                        </a:rPr>
                        <a:t>Bavare</a:t>
                      </a:r>
                      <a:r>
                        <a:rPr lang="en-US" sz="2000" kern="100" dirty="0">
                          <a:effectLst/>
                          <a:highlight>
                            <a:srgbClr val="4F81BD"/>
                          </a:highlight>
                        </a:rPr>
                        <a:t> et al.</a:t>
                      </a:r>
                      <a:endParaRPr lang="en-US" sz="20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E9EDF4"/>
                          </a:highlight>
                        </a:rPr>
                        <a:t>Primary</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E9EDF4"/>
                          </a:highlight>
                        </a:rPr>
                        <a:t>Family activation</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dirty="0">
                          <a:effectLst/>
                          <a:highlight>
                            <a:srgbClr val="E9EDF4"/>
                          </a:highlight>
                        </a:rPr>
                        <a:t>Progression to arrest during RRS activation</a:t>
                      </a:r>
                      <a:endParaRPr lang="en-US" sz="20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dirty="0">
                          <a:effectLst/>
                          <a:highlight>
                            <a:srgbClr val="E9EDF4"/>
                          </a:highlight>
                        </a:rPr>
                        <a:t>Less likely with family activation</a:t>
                      </a:r>
                      <a:endParaRPr lang="en-US" sz="20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dirty="0">
                          <a:effectLst/>
                          <a:highlight>
                            <a:srgbClr val="E9EDF4"/>
                          </a:highlight>
                        </a:rPr>
                        <a:t>Children</a:t>
                      </a:r>
                      <a:endParaRPr lang="en-US" sz="20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170633231"/>
                  </a:ext>
                </a:extLst>
              </a:tr>
            </a:tbl>
          </a:graphicData>
        </a:graphic>
      </p:graphicFrame>
    </p:spTree>
    <p:extLst>
      <p:ext uri="{BB962C8B-B14F-4D97-AF65-F5344CB8AC3E}">
        <p14:creationId xmlns:p14="http://schemas.microsoft.com/office/powerpoint/2010/main" val="5079733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2A746-C2F7-8FAA-179D-452141125241}"/>
              </a:ext>
            </a:extLst>
          </p:cNvPr>
          <p:cNvSpPr>
            <a:spLocks noGrp="1"/>
          </p:cNvSpPr>
          <p:nvPr>
            <p:ph type="title"/>
          </p:nvPr>
        </p:nvSpPr>
        <p:spPr/>
        <p:txBody>
          <a:bodyPr>
            <a:normAutofit fontScale="90000"/>
          </a:bodyPr>
          <a:lstStyle/>
          <a:p>
            <a:r>
              <a:rPr lang="en-US" dirty="0"/>
              <a:t>Efferent Limb Modifications</a:t>
            </a:r>
          </a:p>
        </p:txBody>
      </p:sp>
      <p:sp>
        <p:nvSpPr>
          <p:cNvPr id="3" name="Content Placeholder 2">
            <a:extLst>
              <a:ext uri="{FF2B5EF4-FFF2-40B4-BE49-F238E27FC236}">
                <a16:creationId xmlns:a16="http://schemas.microsoft.com/office/drawing/2014/main" id="{5C412997-C02D-592A-C752-FCB5A34AA357}"/>
              </a:ext>
            </a:extLst>
          </p:cNvPr>
          <p:cNvSpPr>
            <a:spLocks noGrp="1"/>
          </p:cNvSpPr>
          <p:nvPr>
            <p:ph idx="1"/>
          </p:nvPr>
        </p:nvSpPr>
        <p:spPr/>
        <p:txBody>
          <a:bodyPr/>
          <a:lstStyle/>
          <a:p>
            <a:r>
              <a:rPr lang="en-US" dirty="0"/>
              <a:t>While the core problem of persistent failure to rescue likely resides with the afferent limb failure problem, attempts have been made to address possible weaknesses in the efferent limb as well.</a:t>
            </a:r>
          </a:p>
          <a:p>
            <a:endParaRPr lang="en-US" dirty="0"/>
          </a:p>
          <a:p>
            <a:r>
              <a:rPr lang="en-US" dirty="0"/>
              <a:t>These weaknesses may include lack of care protocols and algorithms, less than optimal team membership and/or skill sets, and inadequate hospital policies.</a:t>
            </a:r>
          </a:p>
        </p:txBody>
      </p:sp>
      <p:sp>
        <p:nvSpPr>
          <p:cNvPr id="4" name="Slide Number Placeholder 3">
            <a:extLst>
              <a:ext uri="{FF2B5EF4-FFF2-40B4-BE49-F238E27FC236}">
                <a16:creationId xmlns:a16="http://schemas.microsoft.com/office/drawing/2014/main" id="{F409A406-7497-FC69-CD59-0088DD879A37}"/>
              </a:ext>
            </a:extLst>
          </p:cNvPr>
          <p:cNvSpPr>
            <a:spLocks noGrp="1"/>
          </p:cNvSpPr>
          <p:nvPr>
            <p:ph type="sldNum" sz="quarter" idx="10"/>
          </p:nvPr>
        </p:nvSpPr>
        <p:spPr/>
        <p:txBody>
          <a:bodyPr/>
          <a:lstStyle/>
          <a:p>
            <a:fld id="{85F5B7A5-34A7-4AB0-A34F-A4DF2002FA98}" type="slidenum">
              <a:rPr lang="en-US" smtClean="0"/>
              <a:t>49</a:t>
            </a:fld>
            <a:endParaRPr lang="en-US" dirty="0"/>
          </a:p>
        </p:txBody>
      </p:sp>
    </p:spTree>
    <p:extLst>
      <p:ext uri="{BB962C8B-B14F-4D97-AF65-F5344CB8AC3E}">
        <p14:creationId xmlns:p14="http://schemas.microsoft.com/office/powerpoint/2010/main" val="850551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1E67D8-9986-5048-6709-E8B2BB9F5F02}"/>
              </a:ext>
            </a:extLst>
          </p:cNvPr>
          <p:cNvSpPr>
            <a:spLocks noGrp="1"/>
          </p:cNvSpPr>
          <p:nvPr>
            <p:ph type="title"/>
          </p:nvPr>
        </p:nvSpPr>
        <p:spPr/>
        <p:txBody>
          <a:bodyPr/>
          <a:lstStyle/>
          <a:p>
            <a:r>
              <a:rPr lang="en-US" dirty="0"/>
              <a:t>Continuing Medical Education Credit</a:t>
            </a:r>
          </a:p>
        </p:txBody>
      </p:sp>
      <p:sp>
        <p:nvSpPr>
          <p:cNvPr id="5" name="TextBox 4">
            <a:extLst>
              <a:ext uri="{FF2B5EF4-FFF2-40B4-BE49-F238E27FC236}">
                <a16:creationId xmlns:a16="http://schemas.microsoft.com/office/drawing/2014/main" id="{F5ACEEC5-EDE9-577F-72FA-469B64600C1B}"/>
              </a:ext>
            </a:extLst>
          </p:cNvPr>
          <p:cNvSpPr txBox="1"/>
          <p:nvPr/>
        </p:nvSpPr>
        <p:spPr>
          <a:xfrm>
            <a:off x="417861" y="1266281"/>
            <a:ext cx="11244700" cy="914399"/>
          </a:xfrm>
          <a:prstGeom prst="rect">
            <a:avLst/>
          </a:prstGeom>
          <a:noFill/>
        </p:spPr>
        <p:txBody>
          <a:bodyPr wrap="square" rtlCol="0">
            <a:noAutofit/>
          </a:bodyPr>
          <a:lstStyle/>
          <a:p>
            <a:pPr defTabSz="544148"/>
            <a:r>
              <a:rPr lang="en-US" sz="1600" dirty="0">
                <a:solidFill>
                  <a:srgbClr val="7C8185">
                    <a:lumMod val="50000"/>
                  </a:srgbClr>
                </a:solidFill>
                <a:latin typeface="Arial" panose="020B0604020202020204" pitchFamily="34" charset="0"/>
                <a:cs typeface="Arial" panose="020B0604020202020204" pitchFamily="34" charset="0"/>
              </a:rPr>
              <a:t>This activity has been planned and implemented in accordance with the accreditation requirements and policies of the Accreditation Council for Continuing Medical Education (ACCME) through the joint </a:t>
            </a:r>
            <a:r>
              <a:rPr lang="en-US" sz="1600" dirty="0" err="1">
                <a:solidFill>
                  <a:srgbClr val="7C8185">
                    <a:lumMod val="50000"/>
                  </a:srgbClr>
                </a:solidFill>
                <a:latin typeface="Arial" panose="020B0604020202020204" pitchFamily="34" charset="0"/>
                <a:cs typeface="Arial" panose="020B0604020202020204" pitchFamily="34" charset="0"/>
              </a:rPr>
              <a:t>providership</a:t>
            </a:r>
            <a:r>
              <a:rPr lang="en-US" sz="1600" dirty="0">
                <a:solidFill>
                  <a:srgbClr val="7C8185">
                    <a:lumMod val="50000"/>
                  </a:srgbClr>
                </a:solidFill>
                <a:latin typeface="Arial" panose="020B0604020202020204" pitchFamily="34" charset="0"/>
                <a:cs typeface="Arial" panose="020B0604020202020204" pitchFamily="34" charset="0"/>
              </a:rPr>
              <a:t> of OHSU School of Medicine and the Agency for Healthcare Research &amp; Quality (AHRQ). </a:t>
            </a:r>
            <a:r>
              <a:rPr lang="en-US" sz="1600" i="1" dirty="0">
                <a:solidFill>
                  <a:srgbClr val="7C8185">
                    <a:lumMod val="50000"/>
                  </a:srgbClr>
                </a:solidFill>
                <a:latin typeface="Arial" panose="020B0604020202020204" pitchFamily="34" charset="0"/>
                <a:cs typeface="Arial" panose="020B0604020202020204" pitchFamily="34" charset="0"/>
              </a:rPr>
              <a:t>OHSU School of Medicine designates this live activity for a maximum of 2.0 AMA PRA Category 1 Credits™.</a:t>
            </a:r>
            <a:r>
              <a:rPr lang="en-US" sz="1600" dirty="0">
                <a:solidFill>
                  <a:srgbClr val="7C8185">
                    <a:lumMod val="50000"/>
                  </a:srgbClr>
                </a:solidFill>
                <a:latin typeface="Arial" panose="020B0604020202020204" pitchFamily="34" charset="0"/>
                <a:cs typeface="Arial" panose="020B0604020202020204" pitchFamily="34" charset="0"/>
              </a:rPr>
              <a:t> Physicians should claim only the credit commensurate with the extent of their participation in the activity. In order to receive CME Credit, please complete the evaluation survey distributed at the end of the meeting. </a:t>
            </a:r>
          </a:p>
        </p:txBody>
      </p:sp>
      <p:graphicFrame>
        <p:nvGraphicFramePr>
          <p:cNvPr id="7" name="Table 6">
            <a:extLst>
              <a:ext uri="{FF2B5EF4-FFF2-40B4-BE49-F238E27FC236}">
                <a16:creationId xmlns:a16="http://schemas.microsoft.com/office/drawing/2014/main" id="{B2441947-9DE0-F101-E22C-4BA9DD2E7662}"/>
              </a:ext>
            </a:extLst>
          </p:cNvPr>
          <p:cNvGraphicFramePr>
            <a:graphicFrameLocks noGrp="1"/>
          </p:cNvGraphicFramePr>
          <p:nvPr>
            <p:extLst>
              <p:ext uri="{D42A27DB-BD31-4B8C-83A1-F6EECF244321}">
                <p14:modId xmlns:p14="http://schemas.microsoft.com/office/powerpoint/2010/main" val="2611331217"/>
              </p:ext>
            </p:extLst>
          </p:nvPr>
        </p:nvGraphicFramePr>
        <p:xfrm>
          <a:off x="522356" y="5081124"/>
          <a:ext cx="6874166" cy="1528656"/>
        </p:xfrm>
        <a:graphic>
          <a:graphicData uri="http://schemas.openxmlformats.org/drawingml/2006/table">
            <a:tbl>
              <a:tblPr firstRow="1" firstCol="1" bandRow="1"/>
              <a:tblGrid>
                <a:gridCol w="3174459">
                  <a:extLst>
                    <a:ext uri="{9D8B030D-6E8A-4147-A177-3AD203B41FA5}">
                      <a16:colId xmlns:a16="http://schemas.microsoft.com/office/drawing/2014/main" val="1347489152"/>
                    </a:ext>
                  </a:extLst>
                </a:gridCol>
                <a:gridCol w="2096655">
                  <a:extLst>
                    <a:ext uri="{9D8B030D-6E8A-4147-A177-3AD203B41FA5}">
                      <a16:colId xmlns:a16="http://schemas.microsoft.com/office/drawing/2014/main" val="1923419266"/>
                    </a:ext>
                  </a:extLst>
                </a:gridCol>
                <a:gridCol w="1603052">
                  <a:extLst>
                    <a:ext uri="{9D8B030D-6E8A-4147-A177-3AD203B41FA5}">
                      <a16:colId xmlns:a16="http://schemas.microsoft.com/office/drawing/2014/main" val="4051100239"/>
                    </a:ext>
                  </a:extLst>
                </a:gridCol>
              </a:tblGrid>
              <a:tr h="247460">
                <a:tc>
                  <a:txBody>
                    <a:bodyPr/>
                    <a:lstStyle>
                      <a:lvl1pPr marL="0" algn="l" defTabSz="408240" rtl="0" eaLnBrk="1" latinLnBrk="0" hangingPunct="1">
                        <a:defRPr sz="1613" b="1" kern="1200">
                          <a:solidFill>
                            <a:schemeClr val="lt1"/>
                          </a:solidFill>
                          <a:latin typeface="Arial"/>
                        </a:defRPr>
                      </a:lvl1pPr>
                      <a:lvl2pPr marL="408240" algn="l" defTabSz="408240" rtl="0" eaLnBrk="1" latinLnBrk="0" hangingPunct="1">
                        <a:defRPr sz="1613" b="1" kern="1200">
                          <a:solidFill>
                            <a:schemeClr val="lt1"/>
                          </a:solidFill>
                          <a:latin typeface="Arial"/>
                        </a:defRPr>
                      </a:lvl2pPr>
                      <a:lvl3pPr marL="816479" algn="l" defTabSz="408240" rtl="0" eaLnBrk="1" latinLnBrk="0" hangingPunct="1">
                        <a:defRPr sz="1613" b="1" kern="1200">
                          <a:solidFill>
                            <a:schemeClr val="lt1"/>
                          </a:solidFill>
                          <a:latin typeface="Arial"/>
                        </a:defRPr>
                      </a:lvl3pPr>
                      <a:lvl4pPr marL="1224719" algn="l" defTabSz="408240" rtl="0" eaLnBrk="1" latinLnBrk="0" hangingPunct="1">
                        <a:defRPr sz="1613" b="1" kern="1200">
                          <a:solidFill>
                            <a:schemeClr val="lt1"/>
                          </a:solidFill>
                          <a:latin typeface="Arial"/>
                        </a:defRPr>
                      </a:lvl4pPr>
                      <a:lvl5pPr marL="1632959" algn="l" defTabSz="408240" rtl="0" eaLnBrk="1" latinLnBrk="0" hangingPunct="1">
                        <a:defRPr sz="1613" b="1" kern="1200">
                          <a:solidFill>
                            <a:schemeClr val="lt1"/>
                          </a:solidFill>
                          <a:latin typeface="Arial"/>
                        </a:defRPr>
                      </a:lvl5pPr>
                      <a:lvl6pPr marL="2041198" algn="l" defTabSz="408240" rtl="0" eaLnBrk="1" latinLnBrk="0" hangingPunct="1">
                        <a:defRPr sz="1613" b="1" kern="1200">
                          <a:solidFill>
                            <a:schemeClr val="lt1"/>
                          </a:solidFill>
                          <a:latin typeface="Arial"/>
                        </a:defRPr>
                      </a:lvl6pPr>
                      <a:lvl7pPr marL="2449438" algn="l" defTabSz="408240" rtl="0" eaLnBrk="1" latinLnBrk="0" hangingPunct="1">
                        <a:defRPr sz="1613" b="1" kern="1200">
                          <a:solidFill>
                            <a:schemeClr val="lt1"/>
                          </a:solidFill>
                          <a:latin typeface="Arial"/>
                        </a:defRPr>
                      </a:lvl7pPr>
                      <a:lvl8pPr marL="2857677" algn="l" defTabSz="408240" rtl="0" eaLnBrk="1" latinLnBrk="0" hangingPunct="1">
                        <a:defRPr sz="1613" b="1" kern="1200">
                          <a:solidFill>
                            <a:schemeClr val="lt1"/>
                          </a:solidFill>
                          <a:latin typeface="Arial"/>
                        </a:defRPr>
                      </a:lvl8pPr>
                      <a:lvl9pPr marL="3265917" algn="l" defTabSz="408240" rtl="0" eaLnBrk="1" latinLnBrk="0" hangingPunct="1">
                        <a:defRPr sz="1613" b="1" kern="1200">
                          <a:solidFill>
                            <a:schemeClr val="lt1"/>
                          </a:solidFill>
                          <a:latin typeface="Arial"/>
                        </a:defRPr>
                      </a:lvl9p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Name</a:t>
                      </a:r>
                    </a:p>
                  </a:txBody>
                  <a:tcPr marT="0" marB="0">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Disclosure</a:t>
                      </a:r>
                    </a:p>
                  </a:txBody>
                  <a:tcPr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r>
                        <a:rPr lang="en-US" sz="1400" dirty="0">
                          <a:effectLst/>
                          <a:latin typeface="Calibri" panose="020F0502020204030204" pitchFamily="34" charset="0"/>
                          <a:ea typeface="Calibri" panose="020F0502020204030204" pitchFamily="34" charset="0"/>
                          <a:cs typeface="Calibri" panose="020F0502020204030204" pitchFamily="34" charset="0"/>
                        </a:rPr>
                        <a:t>Role/Received </a:t>
                      </a:r>
                      <a:endParaRPr lang="en-US" sz="1400" dirty="0">
                        <a:latin typeface="Calibri" panose="020F0502020204030204" pitchFamily="34" charset="0"/>
                        <a:ea typeface="Calibri" panose="020F0502020204030204" pitchFamily="34" charset="0"/>
                        <a:cs typeface="Calibri" panose="020F0502020204030204" pitchFamily="34" charset="0"/>
                      </a:endParaRPr>
                    </a:p>
                  </a:txBody>
                  <a:tcPr marT="0" marB="0">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extLst>
                  <a:ext uri="{0D108BD9-81ED-4DB2-BD59-A6C34878D82A}">
                    <a16:rowId xmlns:a16="http://schemas.microsoft.com/office/drawing/2014/main" val="1406214404"/>
                  </a:ext>
                </a:extLst>
              </a:tr>
              <a:tr h="247460">
                <a:tc>
                  <a:txBody>
                    <a:bodyPr/>
                    <a:lstStyle>
                      <a:lvl1pPr marL="0" algn="l" defTabSz="408240" rtl="0" eaLnBrk="1" latinLnBrk="0" hangingPunct="1">
                        <a:defRPr sz="1613" b="1" kern="1200">
                          <a:solidFill>
                            <a:schemeClr val="lt1"/>
                          </a:solidFill>
                          <a:latin typeface="Arial"/>
                        </a:defRPr>
                      </a:lvl1pPr>
                      <a:lvl2pPr marL="408240" algn="l" defTabSz="408240" rtl="0" eaLnBrk="1" latinLnBrk="0" hangingPunct="1">
                        <a:defRPr sz="1613" b="1" kern="1200">
                          <a:solidFill>
                            <a:schemeClr val="lt1"/>
                          </a:solidFill>
                          <a:latin typeface="Arial"/>
                        </a:defRPr>
                      </a:lvl2pPr>
                      <a:lvl3pPr marL="816479" algn="l" defTabSz="408240" rtl="0" eaLnBrk="1" latinLnBrk="0" hangingPunct="1">
                        <a:defRPr sz="1613" b="1" kern="1200">
                          <a:solidFill>
                            <a:schemeClr val="lt1"/>
                          </a:solidFill>
                          <a:latin typeface="Arial"/>
                        </a:defRPr>
                      </a:lvl3pPr>
                      <a:lvl4pPr marL="1224719" algn="l" defTabSz="408240" rtl="0" eaLnBrk="1" latinLnBrk="0" hangingPunct="1">
                        <a:defRPr sz="1613" b="1" kern="1200">
                          <a:solidFill>
                            <a:schemeClr val="lt1"/>
                          </a:solidFill>
                          <a:latin typeface="Arial"/>
                        </a:defRPr>
                      </a:lvl4pPr>
                      <a:lvl5pPr marL="1632959" algn="l" defTabSz="408240" rtl="0" eaLnBrk="1" latinLnBrk="0" hangingPunct="1">
                        <a:defRPr sz="1613" b="1" kern="1200">
                          <a:solidFill>
                            <a:schemeClr val="lt1"/>
                          </a:solidFill>
                          <a:latin typeface="Arial"/>
                        </a:defRPr>
                      </a:lvl5pPr>
                      <a:lvl6pPr marL="2041198" algn="l" defTabSz="408240" rtl="0" eaLnBrk="1" latinLnBrk="0" hangingPunct="1">
                        <a:defRPr sz="1613" b="1" kern="1200">
                          <a:solidFill>
                            <a:schemeClr val="lt1"/>
                          </a:solidFill>
                          <a:latin typeface="Arial"/>
                        </a:defRPr>
                      </a:lvl6pPr>
                      <a:lvl7pPr marL="2449438" algn="l" defTabSz="408240" rtl="0" eaLnBrk="1" latinLnBrk="0" hangingPunct="1">
                        <a:defRPr sz="1613" b="1" kern="1200">
                          <a:solidFill>
                            <a:schemeClr val="lt1"/>
                          </a:solidFill>
                          <a:latin typeface="Arial"/>
                        </a:defRPr>
                      </a:lvl7pPr>
                      <a:lvl8pPr marL="2857677" algn="l" defTabSz="408240" rtl="0" eaLnBrk="1" latinLnBrk="0" hangingPunct="1">
                        <a:defRPr sz="1613" b="1" kern="1200">
                          <a:solidFill>
                            <a:schemeClr val="lt1"/>
                          </a:solidFill>
                          <a:latin typeface="Arial"/>
                        </a:defRPr>
                      </a:lvl8pPr>
                      <a:lvl9pPr marL="3265917" algn="l" defTabSz="408240" rtl="0" eaLnBrk="1" latinLnBrk="0" hangingPunct="1">
                        <a:defRPr sz="1613" b="1" kern="1200">
                          <a:solidFill>
                            <a:schemeClr val="lt1"/>
                          </a:solidFill>
                          <a:latin typeface="Arial"/>
                        </a:defRPr>
                      </a:lvl9p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Christine Chang, M.D., M.P.H.</a:t>
                      </a:r>
                    </a:p>
                  </a:txBody>
                  <a:tcPr marT="0" marB="0" anchor="b">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Nothing to disclose</a:t>
                      </a:r>
                    </a:p>
                  </a:txBody>
                  <a:tcPr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tint val="40000"/>
                      </a:srgbClr>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p>
                  </a:txBody>
                  <a:tcPr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extLst>
                  <a:ext uri="{0D108BD9-81ED-4DB2-BD59-A6C34878D82A}">
                    <a16:rowId xmlns:a16="http://schemas.microsoft.com/office/drawing/2014/main" val="3291262582"/>
                  </a:ext>
                </a:extLst>
              </a:tr>
              <a:tr h="291356">
                <a:tc>
                  <a:txBody>
                    <a:bodyPr/>
                    <a:lstStyle/>
                    <a:p>
                      <a:pPr marL="0" marR="0">
                        <a:lnSpc>
                          <a:spcPct val="115000"/>
                        </a:lnSpc>
                        <a:spcBef>
                          <a:spcPts val="0"/>
                        </a:spcBef>
                        <a:spcAft>
                          <a:spcPts val="0"/>
                        </a:spcAft>
                      </a:pPr>
                      <a:r>
                        <a:rPr lang="en-US" sz="1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Elizabeth Cope, Ph.D., M.P.H.</a:t>
                      </a:r>
                    </a:p>
                  </a:txBody>
                  <a:tcPr marT="0" marB="0" anchor="b">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Nothing to disclose</a:t>
                      </a:r>
                    </a:p>
                  </a:txBody>
                  <a:tcPr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tint val="20000"/>
                      </a:srgbClr>
                    </a:solidFill>
                  </a:tcPr>
                </a:tc>
                <a:tc>
                  <a:txBody>
                    <a:bodyPr/>
                    <a:lstStyle/>
                    <a:p>
                      <a:pPr marL="0" marR="0">
                        <a:lnSpc>
                          <a:spcPct val="115000"/>
                        </a:lnSpc>
                        <a:spcBef>
                          <a:spcPts val="0"/>
                        </a:spcBef>
                        <a:spcAft>
                          <a:spcPts val="0"/>
                        </a:spcAft>
                      </a:pP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tint val="20000"/>
                      </a:srgbClr>
                    </a:solidFill>
                  </a:tcPr>
                </a:tc>
                <a:extLst>
                  <a:ext uri="{0D108BD9-81ED-4DB2-BD59-A6C34878D82A}">
                    <a16:rowId xmlns:a16="http://schemas.microsoft.com/office/drawing/2014/main" val="3928895719"/>
                  </a:ext>
                </a:extLst>
              </a:tr>
              <a:tr h="247460">
                <a:tc>
                  <a:txBody>
                    <a:bodyPr/>
                    <a:lstStyle>
                      <a:lvl1pPr marL="0" algn="l" defTabSz="408240" rtl="0" eaLnBrk="1" latinLnBrk="0" hangingPunct="1">
                        <a:defRPr sz="1613" b="1" kern="1200">
                          <a:solidFill>
                            <a:schemeClr val="lt1"/>
                          </a:solidFill>
                          <a:latin typeface="Arial"/>
                        </a:defRPr>
                      </a:lvl1pPr>
                      <a:lvl2pPr marL="408240" algn="l" defTabSz="408240" rtl="0" eaLnBrk="1" latinLnBrk="0" hangingPunct="1">
                        <a:defRPr sz="1613" b="1" kern="1200">
                          <a:solidFill>
                            <a:schemeClr val="lt1"/>
                          </a:solidFill>
                          <a:latin typeface="Arial"/>
                        </a:defRPr>
                      </a:lvl2pPr>
                      <a:lvl3pPr marL="816479" algn="l" defTabSz="408240" rtl="0" eaLnBrk="1" latinLnBrk="0" hangingPunct="1">
                        <a:defRPr sz="1613" b="1" kern="1200">
                          <a:solidFill>
                            <a:schemeClr val="lt1"/>
                          </a:solidFill>
                          <a:latin typeface="Arial"/>
                        </a:defRPr>
                      </a:lvl3pPr>
                      <a:lvl4pPr marL="1224719" algn="l" defTabSz="408240" rtl="0" eaLnBrk="1" latinLnBrk="0" hangingPunct="1">
                        <a:defRPr sz="1613" b="1" kern="1200">
                          <a:solidFill>
                            <a:schemeClr val="lt1"/>
                          </a:solidFill>
                          <a:latin typeface="Arial"/>
                        </a:defRPr>
                      </a:lvl4pPr>
                      <a:lvl5pPr marL="1632959" algn="l" defTabSz="408240" rtl="0" eaLnBrk="1" latinLnBrk="0" hangingPunct="1">
                        <a:defRPr sz="1613" b="1" kern="1200">
                          <a:solidFill>
                            <a:schemeClr val="lt1"/>
                          </a:solidFill>
                          <a:latin typeface="Arial"/>
                        </a:defRPr>
                      </a:lvl5pPr>
                      <a:lvl6pPr marL="2041198" algn="l" defTabSz="408240" rtl="0" eaLnBrk="1" latinLnBrk="0" hangingPunct="1">
                        <a:defRPr sz="1613" b="1" kern="1200">
                          <a:solidFill>
                            <a:schemeClr val="lt1"/>
                          </a:solidFill>
                          <a:latin typeface="Arial"/>
                        </a:defRPr>
                      </a:lvl6pPr>
                      <a:lvl7pPr marL="2449438" algn="l" defTabSz="408240" rtl="0" eaLnBrk="1" latinLnBrk="0" hangingPunct="1">
                        <a:defRPr sz="1613" b="1" kern="1200">
                          <a:solidFill>
                            <a:schemeClr val="lt1"/>
                          </a:solidFill>
                          <a:latin typeface="Arial"/>
                        </a:defRPr>
                      </a:lvl7pPr>
                      <a:lvl8pPr marL="2857677" algn="l" defTabSz="408240" rtl="0" eaLnBrk="1" latinLnBrk="0" hangingPunct="1">
                        <a:defRPr sz="1613" b="1" kern="1200">
                          <a:solidFill>
                            <a:schemeClr val="lt1"/>
                          </a:solidFill>
                          <a:latin typeface="Arial"/>
                        </a:defRPr>
                      </a:lvl8pPr>
                      <a:lvl9pPr marL="3265917" algn="l" defTabSz="408240" rtl="0" eaLnBrk="1" latinLnBrk="0" hangingPunct="1">
                        <a:defRPr sz="1613" b="1" kern="1200">
                          <a:solidFill>
                            <a:schemeClr val="lt1"/>
                          </a:solidFill>
                          <a:latin typeface="Arial"/>
                        </a:defRPr>
                      </a:lvl9p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Lucy Savitz, Ph.D., M.B.A.</a:t>
                      </a:r>
                    </a:p>
                  </a:txBody>
                  <a:tcPr marT="0" marB="0" anchor="b">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Nothing to disclose</a:t>
                      </a:r>
                    </a:p>
                  </a:txBody>
                  <a:tcPr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tint val="20000"/>
                      </a:srgbClr>
                    </a:solidFill>
                  </a:tcPr>
                </a:tc>
                <a:tc>
                  <a:txBody>
                    <a:bodyPr/>
                    <a:lstStyle/>
                    <a:p>
                      <a:pPr marL="0" marR="0">
                        <a:lnSpc>
                          <a:spcPct val="115000"/>
                        </a:lnSpc>
                        <a:spcBef>
                          <a:spcPts val="0"/>
                        </a:spcBef>
                        <a:spcAft>
                          <a:spcPts val="0"/>
                        </a:spcAft>
                      </a:pP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tint val="20000"/>
                      </a:srgbClr>
                    </a:solidFill>
                  </a:tcPr>
                </a:tc>
                <a:extLst>
                  <a:ext uri="{0D108BD9-81ED-4DB2-BD59-A6C34878D82A}">
                    <a16:rowId xmlns:a16="http://schemas.microsoft.com/office/drawing/2014/main" val="3539401597"/>
                  </a:ext>
                </a:extLst>
              </a:tr>
              <a:tr h="247460">
                <a:tc>
                  <a:txBody>
                    <a:bodyPr/>
                    <a:lstStyle>
                      <a:lvl1pPr marL="0" algn="l" defTabSz="408240" rtl="0" eaLnBrk="1" latinLnBrk="0" hangingPunct="1">
                        <a:defRPr sz="1613" b="1" kern="1200">
                          <a:solidFill>
                            <a:schemeClr val="lt1"/>
                          </a:solidFill>
                          <a:latin typeface="Arial"/>
                        </a:defRPr>
                      </a:lvl1pPr>
                      <a:lvl2pPr marL="408240" algn="l" defTabSz="408240" rtl="0" eaLnBrk="1" latinLnBrk="0" hangingPunct="1">
                        <a:defRPr sz="1613" b="1" kern="1200">
                          <a:solidFill>
                            <a:schemeClr val="lt1"/>
                          </a:solidFill>
                          <a:latin typeface="Arial"/>
                        </a:defRPr>
                      </a:lvl2pPr>
                      <a:lvl3pPr marL="816479" algn="l" defTabSz="408240" rtl="0" eaLnBrk="1" latinLnBrk="0" hangingPunct="1">
                        <a:defRPr sz="1613" b="1" kern="1200">
                          <a:solidFill>
                            <a:schemeClr val="lt1"/>
                          </a:solidFill>
                          <a:latin typeface="Arial"/>
                        </a:defRPr>
                      </a:lvl3pPr>
                      <a:lvl4pPr marL="1224719" algn="l" defTabSz="408240" rtl="0" eaLnBrk="1" latinLnBrk="0" hangingPunct="1">
                        <a:defRPr sz="1613" b="1" kern="1200">
                          <a:solidFill>
                            <a:schemeClr val="lt1"/>
                          </a:solidFill>
                          <a:latin typeface="Arial"/>
                        </a:defRPr>
                      </a:lvl4pPr>
                      <a:lvl5pPr marL="1632959" algn="l" defTabSz="408240" rtl="0" eaLnBrk="1" latinLnBrk="0" hangingPunct="1">
                        <a:defRPr sz="1613" b="1" kern="1200">
                          <a:solidFill>
                            <a:schemeClr val="lt1"/>
                          </a:solidFill>
                          <a:latin typeface="Arial"/>
                        </a:defRPr>
                      </a:lvl5pPr>
                      <a:lvl6pPr marL="2041198" algn="l" defTabSz="408240" rtl="0" eaLnBrk="1" latinLnBrk="0" hangingPunct="1">
                        <a:defRPr sz="1613" b="1" kern="1200">
                          <a:solidFill>
                            <a:schemeClr val="lt1"/>
                          </a:solidFill>
                          <a:latin typeface="Arial"/>
                        </a:defRPr>
                      </a:lvl6pPr>
                      <a:lvl7pPr marL="2449438" algn="l" defTabSz="408240" rtl="0" eaLnBrk="1" latinLnBrk="0" hangingPunct="1">
                        <a:defRPr sz="1613" b="1" kern="1200">
                          <a:solidFill>
                            <a:schemeClr val="lt1"/>
                          </a:solidFill>
                          <a:latin typeface="Arial"/>
                        </a:defRPr>
                      </a:lvl7pPr>
                      <a:lvl8pPr marL="2857677" algn="l" defTabSz="408240" rtl="0" eaLnBrk="1" latinLnBrk="0" hangingPunct="1">
                        <a:defRPr sz="1613" b="1" kern="1200">
                          <a:solidFill>
                            <a:schemeClr val="lt1"/>
                          </a:solidFill>
                          <a:latin typeface="Arial"/>
                        </a:defRPr>
                      </a:lvl8pPr>
                      <a:lvl9pPr marL="3265917" algn="l" defTabSz="408240" rtl="0" eaLnBrk="1" latinLnBrk="0" hangingPunct="1">
                        <a:defRPr sz="1613" b="1" kern="1200">
                          <a:solidFill>
                            <a:schemeClr val="lt1"/>
                          </a:solidFill>
                          <a:latin typeface="Arial"/>
                        </a:defRPr>
                      </a:lvl9p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Mark Helfand, M.D., M.P.H.</a:t>
                      </a:r>
                    </a:p>
                  </a:txBody>
                  <a:tcPr marT="0" marB="0" anchor="b">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Nothing to disclose</a:t>
                      </a:r>
                    </a:p>
                  </a:txBody>
                  <a:tcPr marT="0" marB="0">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p>
                  </a:txBody>
                  <a:tcPr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extLst>
                  <a:ext uri="{0D108BD9-81ED-4DB2-BD59-A6C34878D82A}">
                    <a16:rowId xmlns:a16="http://schemas.microsoft.com/office/drawing/2014/main" val="3242313865"/>
                  </a:ext>
                </a:extLst>
              </a:tr>
              <a:tr h="247460">
                <a:tc>
                  <a:txBody>
                    <a:bodyPr/>
                    <a:lstStyle>
                      <a:lvl1pPr marL="0" algn="l" defTabSz="408240" rtl="0" eaLnBrk="1" latinLnBrk="0" hangingPunct="1">
                        <a:defRPr sz="1613" b="1" kern="1200">
                          <a:solidFill>
                            <a:schemeClr val="lt1"/>
                          </a:solidFill>
                          <a:latin typeface="Arial"/>
                        </a:defRPr>
                      </a:lvl1pPr>
                      <a:lvl2pPr marL="408240" algn="l" defTabSz="408240" rtl="0" eaLnBrk="1" latinLnBrk="0" hangingPunct="1">
                        <a:defRPr sz="1613" b="1" kern="1200">
                          <a:solidFill>
                            <a:schemeClr val="lt1"/>
                          </a:solidFill>
                          <a:latin typeface="Arial"/>
                        </a:defRPr>
                      </a:lvl2pPr>
                      <a:lvl3pPr marL="816479" algn="l" defTabSz="408240" rtl="0" eaLnBrk="1" latinLnBrk="0" hangingPunct="1">
                        <a:defRPr sz="1613" b="1" kern="1200">
                          <a:solidFill>
                            <a:schemeClr val="lt1"/>
                          </a:solidFill>
                          <a:latin typeface="Arial"/>
                        </a:defRPr>
                      </a:lvl3pPr>
                      <a:lvl4pPr marL="1224719" algn="l" defTabSz="408240" rtl="0" eaLnBrk="1" latinLnBrk="0" hangingPunct="1">
                        <a:defRPr sz="1613" b="1" kern="1200">
                          <a:solidFill>
                            <a:schemeClr val="lt1"/>
                          </a:solidFill>
                          <a:latin typeface="Arial"/>
                        </a:defRPr>
                      </a:lvl4pPr>
                      <a:lvl5pPr marL="1632959" algn="l" defTabSz="408240" rtl="0" eaLnBrk="1" latinLnBrk="0" hangingPunct="1">
                        <a:defRPr sz="1613" b="1" kern="1200">
                          <a:solidFill>
                            <a:schemeClr val="lt1"/>
                          </a:solidFill>
                          <a:latin typeface="Arial"/>
                        </a:defRPr>
                      </a:lvl5pPr>
                      <a:lvl6pPr marL="2041198" algn="l" defTabSz="408240" rtl="0" eaLnBrk="1" latinLnBrk="0" hangingPunct="1">
                        <a:defRPr sz="1613" b="1" kern="1200">
                          <a:solidFill>
                            <a:schemeClr val="lt1"/>
                          </a:solidFill>
                          <a:latin typeface="Arial"/>
                        </a:defRPr>
                      </a:lvl6pPr>
                      <a:lvl7pPr marL="2449438" algn="l" defTabSz="408240" rtl="0" eaLnBrk="1" latinLnBrk="0" hangingPunct="1">
                        <a:defRPr sz="1613" b="1" kern="1200">
                          <a:solidFill>
                            <a:schemeClr val="lt1"/>
                          </a:solidFill>
                          <a:latin typeface="Arial"/>
                        </a:defRPr>
                      </a:lvl7pPr>
                      <a:lvl8pPr marL="2857677" algn="l" defTabSz="408240" rtl="0" eaLnBrk="1" latinLnBrk="0" hangingPunct="1">
                        <a:defRPr sz="1613" b="1" kern="1200">
                          <a:solidFill>
                            <a:schemeClr val="lt1"/>
                          </a:solidFill>
                          <a:latin typeface="Arial"/>
                        </a:defRPr>
                      </a:lvl8pPr>
                      <a:lvl9pPr marL="3265917" algn="l" defTabSz="408240" rtl="0" eaLnBrk="1" latinLnBrk="0" hangingPunct="1">
                        <a:defRPr sz="1613" b="1" kern="1200">
                          <a:solidFill>
                            <a:schemeClr val="lt1"/>
                          </a:solidFill>
                          <a:latin typeface="Arial"/>
                        </a:defRPr>
                      </a:lvl9p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Celia Fiordalisi, M.S.</a:t>
                      </a:r>
                    </a:p>
                  </a:txBody>
                  <a:tcPr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Nothing to disclose</a:t>
                      </a:r>
                    </a:p>
                  </a:txBody>
                  <a:tcPr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p>
                  </a:txBody>
                  <a:tcPr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extLst>
                  <a:ext uri="{0D108BD9-81ED-4DB2-BD59-A6C34878D82A}">
                    <a16:rowId xmlns:a16="http://schemas.microsoft.com/office/drawing/2014/main" val="2084947776"/>
                  </a:ext>
                </a:extLst>
              </a:tr>
            </a:tbl>
          </a:graphicData>
        </a:graphic>
      </p:graphicFrame>
      <p:graphicFrame>
        <p:nvGraphicFramePr>
          <p:cNvPr id="8" name="Table 7">
            <a:extLst>
              <a:ext uri="{FF2B5EF4-FFF2-40B4-BE49-F238E27FC236}">
                <a16:creationId xmlns:a16="http://schemas.microsoft.com/office/drawing/2014/main" id="{F381FFF0-6FA6-7CD8-4966-DDE6F873EAB6}"/>
              </a:ext>
            </a:extLst>
          </p:cNvPr>
          <p:cNvGraphicFramePr>
            <a:graphicFrameLocks noGrp="1"/>
          </p:cNvGraphicFramePr>
          <p:nvPr>
            <p:extLst>
              <p:ext uri="{D42A27DB-BD31-4B8C-83A1-F6EECF244321}">
                <p14:modId xmlns:p14="http://schemas.microsoft.com/office/powerpoint/2010/main" val="1738786550"/>
              </p:ext>
            </p:extLst>
          </p:nvPr>
        </p:nvGraphicFramePr>
        <p:xfrm>
          <a:off x="533400" y="3023965"/>
          <a:ext cx="6829002" cy="1847600"/>
        </p:xfrm>
        <a:graphic>
          <a:graphicData uri="http://schemas.openxmlformats.org/drawingml/2006/table">
            <a:tbl>
              <a:tblPr firstCol="1" bandRow="1">
                <a:tableStyleId>{7DF18680-E054-41AD-8BC1-D1AEF772440D}</a:tableStyleId>
              </a:tblPr>
              <a:tblGrid>
                <a:gridCol w="3153603">
                  <a:extLst>
                    <a:ext uri="{9D8B030D-6E8A-4147-A177-3AD203B41FA5}">
                      <a16:colId xmlns:a16="http://schemas.microsoft.com/office/drawing/2014/main" val="3105062828"/>
                    </a:ext>
                  </a:extLst>
                </a:gridCol>
                <a:gridCol w="2082880">
                  <a:extLst>
                    <a:ext uri="{9D8B030D-6E8A-4147-A177-3AD203B41FA5}">
                      <a16:colId xmlns:a16="http://schemas.microsoft.com/office/drawing/2014/main" val="508128713"/>
                    </a:ext>
                  </a:extLst>
                </a:gridCol>
                <a:gridCol w="1592519">
                  <a:extLst>
                    <a:ext uri="{9D8B030D-6E8A-4147-A177-3AD203B41FA5}">
                      <a16:colId xmlns:a16="http://schemas.microsoft.com/office/drawing/2014/main" val="1673612233"/>
                    </a:ext>
                  </a:extLst>
                </a:gridCol>
              </a:tblGrid>
              <a:tr h="210372">
                <a:tc>
                  <a:txBody>
                    <a:bodyPr/>
                    <a:lstStyle/>
                    <a:p>
                      <a:pPr marL="0" marR="0">
                        <a:lnSpc>
                          <a:spcPct val="115000"/>
                        </a:lnSpc>
                        <a:spcBef>
                          <a:spcPts val="0"/>
                        </a:spcBef>
                        <a:spcAft>
                          <a:spcPts val="0"/>
                        </a:spcAft>
                      </a:pPr>
                      <a:r>
                        <a:rPr lang="en-US" sz="1400" b="0" dirty="0">
                          <a:effectLst/>
                          <a:latin typeface="Calibri" panose="020F0502020204030204" pitchFamily="34" charset="0"/>
                          <a:ea typeface="Calibri" panose="020F0502020204030204" pitchFamily="34" charset="0"/>
                          <a:cs typeface="Calibri" panose="020F0502020204030204" pitchFamily="34" charset="0"/>
                        </a:rPr>
                        <a:t>Name</a:t>
                      </a:r>
                    </a:p>
                  </a:txBody>
                  <a:tcPr marT="0" marB="0"/>
                </a:tc>
                <a:tc>
                  <a:txBody>
                    <a:bodyPr/>
                    <a:lstStyle/>
                    <a:p>
                      <a:pPr marL="0" marR="0">
                        <a:lnSpc>
                          <a:spcPct val="115000"/>
                        </a:lnSpc>
                        <a:spcBef>
                          <a:spcPts val="0"/>
                        </a:spcBef>
                        <a:spcAft>
                          <a:spcPts val="0"/>
                        </a:spcAft>
                      </a:pPr>
                      <a:r>
                        <a:rPr lang="en-US" sz="1400" b="0" dirty="0">
                          <a:effectLst/>
                          <a:latin typeface="Calibri" panose="020F0502020204030204" pitchFamily="34" charset="0"/>
                          <a:ea typeface="Calibri" panose="020F0502020204030204" pitchFamily="34" charset="0"/>
                          <a:cs typeface="Calibri" panose="020F0502020204030204" pitchFamily="34" charset="0"/>
                        </a:rPr>
                        <a:t>Disclosure</a:t>
                      </a:r>
                    </a:p>
                  </a:txBody>
                  <a:tcPr marT="0" marB="0"/>
                </a:tc>
                <a:tc>
                  <a:txBody>
                    <a:bodyPr/>
                    <a:lstStyle/>
                    <a:p>
                      <a:r>
                        <a:rPr lang="en-US" sz="1400" b="0" dirty="0">
                          <a:effectLst/>
                          <a:latin typeface="Calibri" panose="020F0502020204030204" pitchFamily="34" charset="0"/>
                          <a:ea typeface="Calibri" panose="020F0502020204030204" pitchFamily="34" charset="0"/>
                          <a:cs typeface="Calibri" panose="020F0502020204030204" pitchFamily="34" charset="0"/>
                        </a:rPr>
                        <a:t>Role/Received </a:t>
                      </a:r>
                      <a:endParaRPr lang="en-US" sz="1400" b="0" dirty="0">
                        <a:latin typeface="Calibri" panose="020F0502020204030204" pitchFamily="34" charset="0"/>
                        <a:ea typeface="Calibri" panose="020F0502020204030204" pitchFamily="34" charset="0"/>
                        <a:cs typeface="Calibri" panose="020F0502020204030204" pitchFamily="34" charset="0"/>
                      </a:endParaRPr>
                    </a:p>
                  </a:txBody>
                  <a:tcPr marT="0" marB="0"/>
                </a:tc>
                <a:extLst>
                  <a:ext uri="{0D108BD9-81ED-4DB2-BD59-A6C34878D82A}">
                    <a16:rowId xmlns:a16="http://schemas.microsoft.com/office/drawing/2014/main" val="1233271584"/>
                  </a:ext>
                </a:extLst>
              </a:tr>
              <a:tr h="210372">
                <a:tc>
                  <a:txBody>
                    <a:bodyPr/>
                    <a:lstStyle/>
                    <a:p>
                      <a:pPr marL="0" marR="0" lvl="0" indent="0" algn="l" defTabSz="408240" rtl="0" eaLnBrk="1" fontAlgn="auto" latinLnBrk="0" hangingPunct="1">
                        <a:lnSpc>
                          <a:spcPct val="115000"/>
                        </a:lnSpc>
                        <a:spcBef>
                          <a:spcPts val="0"/>
                        </a:spcBef>
                        <a:spcAft>
                          <a:spcPts val="0"/>
                        </a:spcAft>
                        <a:buClrTx/>
                        <a:buSzTx/>
                        <a:buFontTx/>
                        <a:buNone/>
                        <a:tabLst/>
                        <a:defRPr/>
                      </a:pPr>
                      <a:r>
                        <a:rPr lang="en-US" sz="1400" b="1" dirty="0">
                          <a:effectLst/>
                          <a:latin typeface="Calibri" panose="020F0502020204030204" pitchFamily="34" charset="0"/>
                          <a:ea typeface="Calibri" panose="020F0502020204030204" pitchFamily="34" charset="0"/>
                          <a:cs typeface="Calibri" panose="020F0502020204030204" pitchFamily="34" charset="0"/>
                        </a:rPr>
                        <a:t>Farzana Samad, Pharm.D., FISMP, CPPS </a:t>
                      </a:r>
                    </a:p>
                  </a:txBody>
                  <a:tcPr marT="0" marB="0" anchor="b"/>
                </a:tc>
                <a:tc>
                  <a:txBody>
                    <a:bodyPr/>
                    <a:lstStyle/>
                    <a:p>
                      <a:pPr marL="0" marR="0" lvl="0" indent="0" algn="l" defTabSz="408240" rtl="0" eaLnBrk="1" fontAlgn="auto" latinLnBrk="0" hangingPunct="1">
                        <a:lnSpc>
                          <a:spcPct val="115000"/>
                        </a:lnSpc>
                        <a:spcBef>
                          <a:spcPts val="0"/>
                        </a:spcBef>
                        <a:spcAft>
                          <a:spcPts val="0"/>
                        </a:spcAft>
                        <a:buClrTx/>
                        <a:buSzTx/>
                        <a:buFontTx/>
                        <a:buNone/>
                        <a:tabLst/>
                        <a:defRPr/>
                      </a:pPr>
                      <a:r>
                        <a:rPr lang="en-US" sz="1400" b="0" dirty="0">
                          <a:effectLst/>
                          <a:latin typeface="Calibri" panose="020F0502020204030204" pitchFamily="34" charset="0"/>
                          <a:ea typeface="Calibri" panose="020F0502020204030204" pitchFamily="34" charset="0"/>
                          <a:cs typeface="Calibri" panose="020F0502020204030204" pitchFamily="34" charset="0"/>
                        </a:rPr>
                        <a:t>Nothing to disclose</a:t>
                      </a:r>
                    </a:p>
                  </a:txBody>
                  <a:tcPr marT="0" marB="0"/>
                </a:tc>
                <a:tc>
                  <a:txBody>
                    <a:bodyPr/>
                    <a:lstStyle/>
                    <a:p>
                      <a:pPr marL="0" marR="0">
                        <a:lnSpc>
                          <a:spcPct val="115000"/>
                        </a:lnSpc>
                        <a:spcBef>
                          <a:spcPts val="0"/>
                        </a:spcBef>
                        <a:spcAft>
                          <a:spcPts val="0"/>
                        </a:spcAft>
                      </a:pP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T="0" marB="0"/>
                </a:tc>
                <a:extLst>
                  <a:ext uri="{0D108BD9-81ED-4DB2-BD59-A6C34878D82A}">
                    <a16:rowId xmlns:a16="http://schemas.microsoft.com/office/drawing/2014/main" val="4191666694"/>
                  </a:ext>
                </a:extLst>
              </a:tr>
              <a:tr h="225616">
                <a:tc>
                  <a:txBody>
                    <a:bodyPr/>
                    <a:lstStyle>
                      <a:lvl1pPr marL="0" algn="l" defTabSz="408240" rtl="0" eaLnBrk="1" latinLnBrk="0" hangingPunct="1">
                        <a:defRPr sz="1613" b="1" kern="1200">
                          <a:solidFill>
                            <a:schemeClr val="lt1"/>
                          </a:solidFill>
                          <a:latin typeface="Arial"/>
                        </a:defRPr>
                      </a:lvl1pPr>
                      <a:lvl2pPr marL="408240" algn="l" defTabSz="408240" rtl="0" eaLnBrk="1" latinLnBrk="0" hangingPunct="1">
                        <a:defRPr sz="1613" b="1" kern="1200">
                          <a:solidFill>
                            <a:schemeClr val="lt1"/>
                          </a:solidFill>
                          <a:latin typeface="Arial"/>
                        </a:defRPr>
                      </a:lvl2pPr>
                      <a:lvl3pPr marL="816479" algn="l" defTabSz="408240" rtl="0" eaLnBrk="1" latinLnBrk="0" hangingPunct="1">
                        <a:defRPr sz="1613" b="1" kern="1200">
                          <a:solidFill>
                            <a:schemeClr val="lt1"/>
                          </a:solidFill>
                          <a:latin typeface="Arial"/>
                        </a:defRPr>
                      </a:lvl3pPr>
                      <a:lvl4pPr marL="1224719" algn="l" defTabSz="408240" rtl="0" eaLnBrk="1" latinLnBrk="0" hangingPunct="1">
                        <a:defRPr sz="1613" b="1" kern="1200">
                          <a:solidFill>
                            <a:schemeClr val="lt1"/>
                          </a:solidFill>
                          <a:latin typeface="Arial"/>
                        </a:defRPr>
                      </a:lvl4pPr>
                      <a:lvl5pPr marL="1632959" algn="l" defTabSz="408240" rtl="0" eaLnBrk="1" latinLnBrk="0" hangingPunct="1">
                        <a:defRPr sz="1613" b="1" kern="1200">
                          <a:solidFill>
                            <a:schemeClr val="lt1"/>
                          </a:solidFill>
                          <a:latin typeface="Arial"/>
                        </a:defRPr>
                      </a:lvl5pPr>
                      <a:lvl6pPr marL="2041198" algn="l" defTabSz="408240" rtl="0" eaLnBrk="1" latinLnBrk="0" hangingPunct="1">
                        <a:defRPr sz="1613" b="1" kern="1200">
                          <a:solidFill>
                            <a:schemeClr val="lt1"/>
                          </a:solidFill>
                          <a:latin typeface="Arial"/>
                        </a:defRPr>
                      </a:lvl6pPr>
                      <a:lvl7pPr marL="2449438" algn="l" defTabSz="408240" rtl="0" eaLnBrk="1" latinLnBrk="0" hangingPunct="1">
                        <a:defRPr sz="1613" b="1" kern="1200">
                          <a:solidFill>
                            <a:schemeClr val="lt1"/>
                          </a:solidFill>
                          <a:latin typeface="Arial"/>
                        </a:defRPr>
                      </a:lvl7pPr>
                      <a:lvl8pPr marL="2857677" algn="l" defTabSz="408240" rtl="0" eaLnBrk="1" latinLnBrk="0" hangingPunct="1">
                        <a:defRPr sz="1613" b="1" kern="1200">
                          <a:solidFill>
                            <a:schemeClr val="lt1"/>
                          </a:solidFill>
                          <a:latin typeface="Arial"/>
                        </a:defRPr>
                      </a:lvl8pPr>
                      <a:lvl9pPr marL="3265917" algn="l" defTabSz="408240" rtl="0" eaLnBrk="1" latinLnBrk="0" hangingPunct="1">
                        <a:defRPr sz="1613" b="1" kern="1200">
                          <a:solidFill>
                            <a:schemeClr val="lt1"/>
                          </a:solidFill>
                          <a:latin typeface="Arial"/>
                        </a:defRPr>
                      </a:lvl9pPr>
                    </a:lstStyle>
                    <a:p>
                      <a:pPr marL="0" marR="0">
                        <a:lnSpc>
                          <a:spcPct val="115000"/>
                        </a:lnSpc>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Eric Bass, M.D., M.P.H.</a:t>
                      </a:r>
                    </a:p>
                  </a:txBody>
                  <a:tcPr marT="0" marB="0" anchor="b"/>
                </a:tc>
                <a:tc>
                  <a:txBody>
                    <a:bodyPr/>
                    <a:lstStyle/>
                    <a:p>
                      <a:pPr marL="0" marR="0" lvl="0" indent="0" algn="l" defTabSz="408240" rtl="0" eaLnBrk="1" fontAlgn="auto" latinLnBrk="0" hangingPunct="1">
                        <a:lnSpc>
                          <a:spcPct val="115000"/>
                        </a:lnSpc>
                        <a:spcBef>
                          <a:spcPts val="0"/>
                        </a:spcBef>
                        <a:spcAft>
                          <a:spcPts val="0"/>
                        </a:spcAft>
                        <a:buClrTx/>
                        <a:buSzTx/>
                        <a:buFontTx/>
                        <a:buNone/>
                        <a:tabLst/>
                        <a:defRPr/>
                      </a:pPr>
                      <a:r>
                        <a:rPr lang="en-US" sz="1400" b="0" dirty="0">
                          <a:effectLst/>
                          <a:latin typeface="Calibri" panose="020F0502020204030204" pitchFamily="34" charset="0"/>
                          <a:ea typeface="Calibri" panose="020F0502020204030204" pitchFamily="34" charset="0"/>
                          <a:cs typeface="Calibri" panose="020F0502020204030204" pitchFamily="34" charset="0"/>
                        </a:rPr>
                        <a:t>Nothing to disclose</a:t>
                      </a:r>
                    </a:p>
                  </a:txBody>
                  <a:tcPr marT="0" marB="0"/>
                </a:tc>
                <a:tc>
                  <a:txBody>
                    <a:bodyPr/>
                    <a:lstStyle/>
                    <a:p>
                      <a:pPr marL="0" marR="0">
                        <a:lnSpc>
                          <a:spcPct val="115000"/>
                        </a:lnSpc>
                        <a:spcBef>
                          <a:spcPts val="0"/>
                        </a:spcBef>
                        <a:spcAft>
                          <a:spcPts val="0"/>
                        </a:spcAft>
                      </a:pPr>
                      <a:r>
                        <a:rPr lang="en-US" sz="1400" b="0" dirty="0">
                          <a:effectLst/>
                          <a:latin typeface="Calibri" panose="020F0502020204030204" pitchFamily="34" charset="0"/>
                          <a:ea typeface="Calibri" panose="020F0502020204030204" pitchFamily="34" charset="0"/>
                          <a:cs typeface="Calibri" panose="020F0502020204030204" pitchFamily="34" charset="0"/>
                        </a:rPr>
                        <a:t> </a:t>
                      </a:r>
                    </a:p>
                  </a:txBody>
                  <a:tcPr marT="0" marB="0"/>
                </a:tc>
                <a:extLst>
                  <a:ext uri="{0D108BD9-81ED-4DB2-BD59-A6C34878D82A}">
                    <a16:rowId xmlns:a16="http://schemas.microsoft.com/office/drawing/2014/main" val="1460828480"/>
                  </a:ext>
                </a:extLst>
              </a:tr>
              <a:tr h="210372">
                <a:tc>
                  <a:txBody>
                    <a:bodyPr/>
                    <a:lstStyle/>
                    <a:p>
                      <a:pPr marL="0" marR="0">
                        <a:lnSpc>
                          <a:spcPct val="115000"/>
                        </a:lnSpc>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Julie </a:t>
                      </a:r>
                      <a:r>
                        <a:rPr lang="en-US" sz="1400" b="1" dirty="0" err="1">
                          <a:effectLst/>
                          <a:latin typeface="Calibri" panose="020F0502020204030204" pitchFamily="34" charset="0"/>
                          <a:ea typeface="Calibri" panose="020F0502020204030204" pitchFamily="34" charset="0"/>
                          <a:cs typeface="Calibri" panose="020F0502020204030204" pitchFamily="34" charset="0"/>
                        </a:rPr>
                        <a:t>Waldfogel</a:t>
                      </a:r>
                      <a:r>
                        <a:rPr lang="en-US" sz="1400" b="1" dirty="0">
                          <a:effectLst/>
                          <a:latin typeface="Calibri" panose="020F0502020204030204" pitchFamily="34" charset="0"/>
                          <a:ea typeface="Calibri" panose="020F0502020204030204" pitchFamily="34" charset="0"/>
                          <a:cs typeface="Calibri" panose="020F0502020204030204" pitchFamily="34" charset="0"/>
                        </a:rPr>
                        <a:t>, Pharm.D., BCGP, CPE</a:t>
                      </a:r>
                    </a:p>
                  </a:txBody>
                  <a:tcPr marT="0" marB="0" anchor="b"/>
                </a:tc>
                <a:tc>
                  <a:txBody>
                    <a:bodyPr/>
                    <a:lstStyle/>
                    <a:p>
                      <a:pPr marL="0" marR="0">
                        <a:lnSpc>
                          <a:spcPct val="115000"/>
                        </a:lnSpc>
                        <a:spcBef>
                          <a:spcPts val="0"/>
                        </a:spcBef>
                        <a:spcAft>
                          <a:spcPts val="0"/>
                        </a:spcAft>
                      </a:pPr>
                      <a:r>
                        <a:rPr lang="en-US" sz="1400" b="0" dirty="0">
                          <a:effectLst/>
                          <a:latin typeface="Calibri" panose="020F0502020204030204" pitchFamily="34" charset="0"/>
                          <a:ea typeface="Calibri" panose="020F0502020204030204" pitchFamily="34" charset="0"/>
                          <a:cs typeface="Calibri" panose="020F0502020204030204" pitchFamily="34" charset="0"/>
                        </a:rPr>
                        <a:t>Nothing to disclose</a:t>
                      </a:r>
                    </a:p>
                  </a:txBody>
                  <a:tcPr marT="0" marB="0"/>
                </a:tc>
                <a:tc>
                  <a:txBody>
                    <a:bodyPr/>
                    <a:lstStyle/>
                    <a:p>
                      <a:pPr marL="0" marR="0">
                        <a:lnSpc>
                          <a:spcPct val="115000"/>
                        </a:lnSpc>
                        <a:spcBef>
                          <a:spcPts val="0"/>
                        </a:spcBef>
                        <a:spcAft>
                          <a:spcPts val="0"/>
                        </a:spcAft>
                      </a:pPr>
                      <a:r>
                        <a:rPr lang="en-US" sz="1400" b="0" dirty="0">
                          <a:effectLst/>
                          <a:latin typeface="Calibri" panose="020F0502020204030204" pitchFamily="34" charset="0"/>
                          <a:ea typeface="Calibri" panose="020F0502020204030204" pitchFamily="34" charset="0"/>
                          <a:cs typeface="Calibri" panose="020F0502020204030204" pitchFamily="34" charset="0"/>
                        </a:rPr>
                        <a:t> </a:t>
                      </a:r>
                    </a:p>
                  </a:txBody>
                  <a:tcPr marT="0" marB="0"/>
                </a:tc>
                <a:extLst>
                  <a:ext uri="{0D108BD9-81ED-4DB2-BD59-A6C34878D82A}">
                    <a16:rowId xmlns:a16="http://schemas.microsoft.com/office/drawing/2014/main" val="2575827189"/>
                  </a:ext>
                </a:extLst>
              </a:tr>
              <a:tr h="210372">
                <a:tc>
                  <a:txBody>
                    <a:bodyPr/>
                    <a:lstStyle/>
                    <a:p>
                      <a:pPr marL="0" marR="0">
                        <a:lnSpc>
                          <a:spcPct val="115000"/>
                        </a:lnSpc>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Bradford Winters, M.D., Ph.D.</a:t>
                      </a:r>
                    </a:p>
                  </a:txBody>
                  <a:tcPr marT="0" marB="0" anchor="b"/>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400" b="0" dirty="0">
                          <a:effectLst/>
                          <a:latin typeface="Calibri" panose="020F0502020204030204" pitchFamily="34" charset="0"/>
                          <a:ea typeface="Calibri" panose="020F0502020204030204" pitchFamily="34" charset="0"/>
                          <a:cs typeface="Calibri" panose="020F0502020204030204" pitchFamily="34" charset="0"/>
                        </a:rPr>
                        <a:t>Nothing to disclose</a:t>
                      </a:r>
                    </a:p>
                  </a:txBody>
                  <a:tcPr marT="0" marB="0"/>
                </a:tc>
                <a:tc>
                  <a:txBody>
                    <a:bodyPr/>
                    <a:lstStyle/>
                    <a:p>
                      <a:pPr marL="0" marR="0">
                        <a:lnSpc>
                          <a:spcPct val="115000"/>
                        </a:lnSpc>
                        <a:spcBef>
                          <a:spcPts val="0"/>
                        </a:spcBef>
                        <a:spcAft>
                          <a:spcPts val="0"/>
                        </a:spcAft>
                      </a:pP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T="0" marB="0"/>
                </a:tc>
                <a:extLst>
                  <a:ext uri="{0D108BD9-81ED-4DB2-BD59-A6C34878D82A}">
                    <a16:rowId xmlns:a16="http://schemas.microsoft.com/office/drawing/2014/main" val="1413868160"/>
                  </a:ext>
                </a:extLst>
              </a:tr>
              <a:tr h="210372">
                <a:tc>
                  <a:txBody>
                    <a:bodyPr/>
                    <a:lstStyle/>
                    <a:p>
                      <a:pPr marL="0" marR="0">
                        <a:lnSpc>
                          <a:spcPct val="115000"/>
                        </a:lnSpc>
                        <a:spcBef>
                          <a:spcPts val="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Jesse Wagner, M.A.</a:t>
                      </a:r>
                    </a:p>
                  </a:txBody>
                  <a:tcPr marT="0" marB="0" anchor="b"/>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400" b="0" dirty="0">
                          <a:effectLst/>
                          <a:latin typeface="Calibri" panose="020F0502020204030204" pitchFamily="34" charset="0"/>
                          <a:ea typeface="Calibri" panose="020F0502020204030204" pitchFamily="34" charset="0"/>
                          <a:cs typeface="Calibri" panose="020F0502020204030204" pitchFamily="34" charset="0"/>
                        </a:rPr>
                        <a:t>Nothing to disclose</a:t>
                      </a:r>
                    </a:p>
                  </a:txBody>
                  <a:tcPr marT="0" marB="0"/>
                </a:tc>
                <a:tc>
                  <a:txBody>
                    <a:bodyPr/>
                    <a:lstStyle/>
                    <a:p>
                      <a:pPr marL="0" marR="0">
                        <a:lnSpc>
                          <a:spcPct val="115000"/>
                        </a:lnSpc>
                        <a:spcBef>
                          <a:spcPts val="0"/>
                        </a:spcBef>
                        <a:spcAft>
                          <a:spcPts val="0"/>
                        </a:spcAft>
                      </a:pP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T="0" marB="0"/>
                </a:tc>
                <a:extLst>
                  <a:ext uri="{0D108BD9-81ED-4DB2-BD59-A6C34878D82A}">
                    <a16:rowId xmlns:a16="http://schemas.microsoft.com/office/drawing/2014/main" val="3788447465"/>
                  </a:ext>
                </a:extLst>
              </a:tr>
              <a:tr h="210372">
                <a:tc>
                  <a:txBody>
                    <a:bodyPr/>
                    <a:lstStyle/>
                    <a:p>
                      <a:pPr marL="0" marR="0">
                        <a:lnSpc>
                          <a:spcPct val="115000"/>
                        </a:lnSpc>
                        <a:spcBef>
                          <a:spcPts val="0"/>
                        </a:spcBef>
                        <a:spcAft>
                          <a:spcPts val="0"/>
                        </a:spcAft>
                      </a:pP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T="0" marB="0" anchor="b"/>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T="0" marB="0"/>
                </a:tc>
                <a:tc>
                  <a:txBody>
                    <a:bodyPr/>
                    <a:lstStyle/>
                    <a:p>
                      <a:pPr marL="0" marR="0">
                        <a:lnSpc>
                          <a:spcPct val="115000"/>
                        </a:lnSpc>
                        <a:spcBef>
                          <a:spcPts val="0"/>
                        </a:spcBef>
                        <a:spcAft>
                          <a:spcPts val="0"/>
                        </a:spcAft>
                      </a:pP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T="0" marB="0"/>
                </a:tc>
                <a:extLst>
                  <a:ext uri="{0D108BD9-81ED-4DB2-BD59-A6C34878D82A}">
                    <a16:rowId xmlns:a16="http://schemas.microsoft.com/office/drawing/2014/main" val="4123008145"/>
                  </a:ext>
                </a:extLst>
              </a:tr>
              <a:tr h="210372">
                <a:tc>
                  <a:txBody>
                    <a:bodyPr/>
                    <a:lstStyle/>
                    <a:p>
                      <a:pPr marL="0" marR="0">
                        <a:lnSpc>
                          <a:spcPct val="115000"/>
                        </a:lnSpc>
                        <a:spcBef>
                          <a:spcPts val="0"/>
                        </a:spcBef>
                        <a:spcAft>
                          <a:spcPts val="0"/>
                        </a:spcAft>
                      </a:pP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T="0" marB="0" anchor="b"/>
                </a:tc>
                <a:tc>
                  <a:txBody>
                    <a:bodyPr/>
                    <a:lstStyle/>
                    <a:p>
                      <a:pPr marL="0" marR="0">
                        <a:lnSpc>
                          <a:spcPct val="115000"/>
                        </a:lnSpc>
                        <a:spcBef>
                          <a:spcPts val="0"/>
                        </a:spcBef>
                        <a:spcAft>
                          <a:spcPts val="0"/>
                        </a:spcAft>
                      </a:pP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T="0" marB="0"/>
                </a:tc>
                <a:tc>
                  <a:txBody>
                    <a:bodyPr/>
                    <a:lstStyle/>
                    <a:p>
                      <a:pPr marL="0" marR="0">
                        <a:lnSpc>
                          <a:spcPct val="115000"/>
                        </a:lnSpc>
                        <a:spcBef>
                          <a:spcPts val="0"/>
                        </a:spcBef>
                        <a:spcAft>
                          <a:spcPts val="0"/>
                        </a:spcAft>
                      </a:pP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T="0" marB="0"/>
                </a:tc>
                <a:extLst>
                  <a:ext uri="{0D108BD9-81ED-4DB2-BD59-A6C34878D82A}">
                    <a16:rowId xmlns:a16="http://schemas.microsoft.com/office/drawing/2014/main" val="2983902995"/>
                  </a:ext>
                </a:extLst>
              </a:tr>
            </a:tbl>
          </a:graphicData>
        </a:graphic>
      </p:graphicFrame>
      <p:sp>
        <p:nvSpPr>
          <p:cNvPr id="9" name="Rectangle 1">
            <a:extLst>
              <a:ext uri="{FF2B5EF4-FFF2-40B4-BE49-F238E27FC236}">
                <a16:creationId xmlns:a16="http://schemas.microsoft.com/office/drawing/2014/main" id="{FF62BB40-3B5E-0D85-20BD-C6D6E22CA0D9}"/>
              </a:ext>
            </a:extLst>
          </p:cNvPr>
          <p:cNvSpPr>
            <a:spLocks noChangeArrowheads="1"/>
          </p:cNvSpPr>
          <p:nvPr/>
        </p:nvSpPr>
        <p:spPr bwMode="auto">
          <a:xfrm>
            <a:off x="7746635" y="2968803"/>
            <a:ext cx="3945663" cy="3447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p>
            <a:pPr defTabSz="544148" eaLnBrk="0" fontAlgn="base" hangingPunct="0">
              <a:spcBef>
                <a:spcPct val="0"/>
              </a:spcBef>
              <a:spcAft>
                <a:spcPct val="0"/>
              </a:spcAft>
            </a:pPr>
            <a:r>
              <a:rPr lang="en-US" altLang="en-US" sz="1200" dirty="0">
                <a:solidFill>
                  <a:srgbClr val="737572"/>
                </a:solidFill>
                <a:latin typeface="Calibri"/>
                <a:ea typeface="Times New Roman" panose="02020603050405020304" pitchFamily="18" charset="0"/>
                <a:cs typeface="Arial" panose="020B0604020202020204" pitchFamily="34" charset="0"/>
              </a:rPr>
              <a:t>In accordance with the requirements of the Standards for Commercial Support of the ACCME, each instructor and member of the planning committee has been asked to disclose any relevant financial relationships with commercial interests that produce healthcare goods or services. The information disclosed for this activity is listed to the left.</a:t>
            </a:r>
            <a:endParaRPr lang="en-US" altLang="en-US" sz="1200" dirty="0">
              <a:solidFill>
                <a:srgbClr val="737572"/>
              </a:solidFill>
              <a:latin typeface="Calibri"/>
            </a:endParaRPr>
          </a:p>
          <a:p>
            <a:pPr defTabSz="544148" eaLnBrk="0" fontAlgn="base" hangingPunct="0">
              <a:spcBef>
                <a:spcPct val="0"/>
              </a:spcBef>
              <a:spcAft>
                <a:spcPct val="0"/>
              </a:spcAft>
            </a:pPr>
            <a:endParaRPr lang="en-US" altLang="en-US" sz="1200" dirty="0">
              <a:solidFill>
                <a:srgbClr val="737572"/>
              </a:solidFill>
              <a:latin typeface="Calibri"/>
              <a:ea typeface="Times New Roman" panose="02020603050405020304" pitchFamily="18" charset="0"/>
              <a:cs typeface="Arial" panose="020B0604020202020204" pitchFamily="34" charset="0"/>
            </a:endParaRPr>
          </a:p>
          <a:p>
            <a:pPr defTabSz="544148" eaLnBrk="0" fontAlgn="base" hangingPunct="0">
              <a:spcBef>
                <a:spcPct val="0"/>
              </a:spcBef>
              <a:spcAft>
                <a:spcPct val="0"/>
              </a:spcAft>
            </a:pPr>
            <a:r>
              <a:rPr lang="en-US" altLang="en-US" sz="1200" dirty="0">
                <a:solidFill>
                  <a:srgbClr val="737572"/>
                </a:solidFill>
                <a:latin typeface="Calibri"/>
                <a:ea typeface="Times New Roman" panose="02020603050405020304" pitchFamily="18" charset="0"/>
                <a:cs typeface="Arial" panose="020B0604020202020204" pitchFamily="34" charset="0"/>
              </a:rPr>
              <a:t>In addition, the planners and instructors listed have agreed that all recommendations involving clinical medicine will be based on evidence that is generally accepted within the profession as adequate justification for their indications and contraindications in the care of patients; that all scientific research used in support or justification of a patient care recommendation will conform to the generally accepted standards of experimental design, data collection, and analysis; and that material to be presented will be made available for advance peer review if requested.</a:t>
            </a:r>
            <a:endParaRPr lang="en-US" altLang="en-US" sz="1200" dirty="0">
              <a:solidFill>
                <a:srgbClr val="737572"/>
              </a:solidFill>
              <a:latin typeface="Calibri"/>
            </a:endParaRPr>
          </a:p>
        </p:txBody>
      </p:sp>
      <p:sp>
        <p:nvSpPr>
          <p:cNvPr id="10" name="TextBox 9">
            <a:extLst>
              <a:ext uri="{FF2B5EF4-FFF2-40B4-BE49-F238E27FC236}">
                <a16:creationId xmlns:a16="http://schemas.microsoft.com/office/drawing/2014/main" id="{ED20B393-2A96-53F3-495F-1A16FED759CF}"/>
              </a:ext>
            </a:extLst>
          </p:cNvPr>
          <p:cNvSpPr txBox="1"/>
          <p:nvPr/>
        </p:nvSpPr>
        <p:spPr>
          <a:xfrm>
            <a:off x="7746635" y="2638904"/>
            <a:ext cx="2565400" cy="329899"/>
          </a:xfrm>
          <a:prstGeom prst="rect">
            <a:avLst/>
          </a:prstGeom>
          <a:noFill/>
        </p:spPr>
        <p:txBody>
          <a:bodyPr wrap="square">
            <a:spAutoFit/>
          </a:bodyPr>
          <a:lstStyle/>
          <a:p>
            <a:pPr defTabSz="544148">
              <a:lnSpc>
                <a:spcPct val="115000"/>
              </a:lnSpc>
              <a:spcAft>
                <a:spcPts val="1333"/>
              </a:spcAft>
            </a:pPr>
            <a:r>
              <a:rPr lang="en-US" sz="1467" b="1" dirty="0">
                <a:solidFill>
                  <a:srgbClr val="737572"/>
                </a:solidFill>
                <a:latin typeface="Arial" panose="020B0604020202020204" pitchFamily="34" charset="0"/>
                <a:ea typeface="Times New Roman" panose="02020603050405020304" pitchFamily="18" charset="0"/>
                <a:cs typeface="Arial" panose="020B0604020202020204" pitchFamily="34" charset="0"/>
              </a:rPr>
              <a:t>Disclosure Information</a:t>
            </a:r>
            <a:endParaRPr lang="en-US" sz="1600" dirty="0">
              <a:solidFill>
                <a:srgbClr val="737572"/>
              </a:solidFill>
              <a:latin typeface="Arial" panose="020B0604020202020204" pitchFamily="34" charset="0"/>
              <a:ea typeface="Times New Roman" panose="02020603050405020304" pitchFamily="18" charset="0"/>
              <a:cs typeface="Arial" panose="020B0604020202020204" pitchFamily="34" charset="0"/>
            </a:endParaRPr>
          </a:p>
        </p:txBody>
      </p:sp>
      <p:sp>
        <p:nvSpPr>
          <p:cNvPr id="2" name="TextBox 1">
            <a:extLst>
              <a:ext uri="{FF2B5EF4-FFF2-40B4-BE49-F238E27FC236}">
                <a16:creationId xmlns:a16="http://schemas.microsoft.com/office/drawing/2014/main" id="{2CD036CB-4FF0-34D4-5DA5-38C85CE99D27}"/>
              </a:ext>
            </a:extLst>
          </p:cNvPr>
          <p:cNvSpPr txBox="1"/>
          <p:nvPr/>
        </p:nvSpPr>
        <p:spPr>
          <a:xfrm>
            <a:off x="466107" y="4829056"/>
            <a:ext cx="4091893" cy="338554"/>
          </a:xfrm>
          <a:prstGeom prst="rect">
            <a:avLst/>
          </a:prstGeom>
          <a:noFill/>
        </p:spPr>
        <p:txBody>
          <a:bodyPr wrap="square" rtlCol="0">
            <a:spAutoFit/>
          </a:bodyPr>
          <a:lstStyle/>
          <a:p>
            <a:r>
              <a:rPr lang="en-US" sz="1600" b="1" dirty="0"/>
              <a:t>Planning Committee</a:t>
            </a:r>
          </a:p>
        </p:txBody>
      </p:sp>
      <p:sp>
        <p:nvSpPr>
          <p:cNvPr id="6" name="TextBox 5">
            <a:extLst>
              <a:ext uri="{FF2B5EF4-FFF2-40B4-BE49-F238E27FC236}">
                <a16:creationId xmlns:a16="http://schemas.microsoft.com/office/drawing/2014/main" id="{CBA4A0ED-605C-6E4A-C0D9-3690CAD4CD1B}"/>
              </a:ext>
            </a:extLst>
          </p:cNvPr>
          <p:cNvSpPr txBox="1"/>
          <p:nvPr/>
        </p:nvSpPr>
        <p:spPr>
          <a:xfrm>
            <a:off x="470870" y="2755502"/>
            <a:ext cx="4091893" cy="584775"/>
          </a:xfrm>
          <a:prstGeom prst="rect">
            <a:avLst/>
          </a:prstGeom>
          <a:noFill/>
        </p:spPr>
        <p:txBody>
          <a:bodyPr wrap="square" rtlCol="0">
            <a:spAutoFit/>
          </a:bodyPr>
          <a:lstStyle/>
          <a:p>
            <a:r>
              <a:rPr lang="en-US" sz="1600" b="1" dirty="0"/>
              <a:t>Presenters</a:t>
            </a:r>
          </a:p>
          <a:p>
            <a:endParaRPr lang="en-US" sz="1600" b="1" dirty="0"/>
          </a:p>
        </p:txBody>
      </p:sp>
    </p:spTree>
    <p:extLst>
      <p:ext uri="{BB962C8B-B14F-4D97-AF65-F5344CB8AC3E}">
        <p14:creationId xmlns:p14="http://schemas.microsoft.com/office/powerpoint/2010/main" val="39558591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45905-CC95-49B5-BF09-E7AC8C444041}"/>
              </a:ext>
            </a:extLst>
          </p:cNvPr>
          <p:cNvSpPr>
            <a:spLocks noGrp="1"/>
          </p:cNvSpPr>
          <p:nvPr>
            <p:ph type="title"/>
          </p:nvPr>
        </p:nvSpPr>
        <p:spPr/>
        <p:txBody>
          <a:bodyPr>
            <a:normAutofit fontScale="90000"/>
          </a:bodyPr>
          <a:lstStyle/>
          <a:p>
            <a:r>
              <a:rPr lang="en-US" dirty="0"/>
              <a:t>Efferent Arm Modification: Mortality</a:t>
            </a:r>
          </a:p>
        </p:txBody>
      </p:sp>
      <p:sp>
        <p:nvSpPr>
          <p:cNvPr id="4" name="Slide Number Placeholder 3">
            <a:extLst>
              <a:ext uri="{FF2B5EF4-FFF2-40B4-BE49-F238E27FC236}">
                <a16:creationId xmlns:a16="http://schemas.microsoft.com/office/drawing/2014/main" id="{0ADA6D5D-719D-B477-6867-2D1B7F9AD4C3}"/>
              </a:ext>
            </a:extLst>
          </p:cNvPr>
          <p:cNvSpPr>
            <a:spLocks noGrp="1"/>
          </p:cNvSpPr>
          <p:nvPr>
            <p:ph type="sldNum" sz="quarter" idx="10"/>
          </p:nvPr>
        </p:nvSpPr>
        <p:spPr/>
        <p:txBody>
          <a:bodyPr/>
          <a:lstStyle/>
          <a:p>
            <a:fld id="{85F5B7A5-34A7-4AB0-A34F-A4DF2002FA98}" type="slidenum">
              <a:rPr lang="en-US" smtClean="0"/>
              <a:t>50</a:t>
            </a:fld>
            <a:endParaRPr lang="en-US" dirty="0"/>
          </a:p>
        </p:txBody>
      </p:sp>
      <p:graphicFrame>
        <p:nvGraphicFramePr>
          <p:cNvPr id="7" name="Table 6">
            <a:extLst>
              <a:ext uri="{FF2B5EF4-FFF2-40B4-BE49-F238E27FC236}">
                <a16:creationId xmlns:a16="http://schemas.microsoft.com/office/drawing/2014/main" id="{6631B549-F62C-F7E5-1F03-480DAD1FAF2C}"/>
              </a:ext>
            </a:extLst>
          </p:cNvPr>
          <p:cNvGraphicFramePr>
            <a:graphicFrameLocks noGrp="1"/>
          </p:cNvGraphicFramePr>
          <p:nvPr>
            <p:extLst>
              <p:ext uri="{D42A27DB-BD31-4B8C-83A1-F6EECF244321}">
                <p14:modId xmlns:p14="http://schemas.microsoft.com/office/powerpoint/2010/main" val="4253148106"/>
              </p:ext>
            </p:extLst>
          </p:nvPr>
        </p:nvGraphicFramePr>
        <p:xfrm>
          <a:off x="228600" y="1426483"/>
          <a:ext cx="11430000" cy="5294993"/>
        </p:xfrm>
        <a:graphic>
          <a:graphicData uri="http://schemas.openxmlformats.org/drawingml/2006/table">
            <a:tbl>
              <a:tblPr firstRow="1" firstCol="1" bandRow="1">
                <a:tableStyleId>{5C22544A-7EE6-4342-B048-85BDC9FD1C3A}</a:tableStyleId>
              </a:tblPr>
              <a:tblGrid>
                <a:gridCol w="1909330">
                  <a:extLst>
                    <a:ext uri="{9D8B030D-6E8A-4147-A177-3AD203B41FA5}">
                      <a16:colId xmlns:a16="http://schemas.microsoft.com/office/drawing/2014/main" val="730831519"/>
                    </a:ext>
                  </a:extLst>
                </a:gridCol>
                <a:gridCol w="1672070">
                  <a:extLst>
                    <a:ext uri="{9D8B030D-6E8A-4147-A177-3AD203B41FA5}">
                      <a16:colId xmlns:a16="http://schemas.microsoft.com/office/drawing/2014/main" val="98979233"/>
                    </a:ext>
                  </a:extLst>
                </a:gridCol>
                <a:gridCol w="2156114">
                  <a:extLst>
                    <a:ext uri="{9D8B030D-6E8A-4147-A177-3AD203B41FA5}">
                      <a16:colId xmlns:a16="http://schemas.microsoft.com/office/drawing/2014/main" val="1423969872"/>
                    </a:ext>
                  </a:extLst>
                </a:gridCol>
                <a:gridCol w="1969077">
                  <a:extLst>
                    <a:ext uri="{9D8B030D-6E8A-4147-A177-3AD203B41FA5}">
                      <a16:colId xmlns:a16="http://schemas.microsoft.com/office/drawing/2014/main" val="1570297787"/>
                    </a:ext>
                  </a:extLst>
                </a:gridCol>
                <a:gridCol w="2104159">
                  <a:extLst>
                    <a:ext uri="{9D8B030D-6E8A-4147-A177-3AD203B41FA5}">
                      <a16:colId xmlns:a16="http://schemas.microsoft.com/office/drawing/2014/main" val="2545593817"/>
                    </a:ext>
                  </a:extLst>
                </a:gridCol>
                <a:gridCol w="1619250">
                  <a:extLst>
                    <a:ext uri="{9D8B030D-6E8A-4147-A177-3AD203B41FA5}">
                      <a16:colId xmlns:a16="http://schemas.microsoft.com/office/drawing/2014/main" val="671496997"/>
                    </a:ext>
                  </a:extLst>
                </a:gridCol>
              </a:tblGrid>
              <a:tr h="458369">
                <a:tc>
                  <a:txBody>
                    <a:bodyPr/>
                    <a:lstStyle/>
                    <a:p>
                      <a:pPr marL="0" marR="0">
                        <a:spcBef>
                          <a:spcPts val="0"/>
                        </a:spcBef>
                        <a:spcAft>
                          <a:spcPts val="0"/>
                        </a:spcAft>
                      </a:pPr>
                      <a:r>
                        <a:rPr lang="en-US" sz="2000" kern="100">
                          <a:effectLst/>
                          <a:highlight>
                            <a:srgbClr val="4F81BD"/>
                          </a:highlight>
                        </a:rPr>
                        <a:t>Study</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dirty="0">
                          <a:effectLst/>
                          <a:highlight>
                            <a:srgbClr val="4F81BD"/>
                          </a:highlight>
                        </a:rPr>
                        <a:t>Study Type</a:t>
                      </a:r>
                      <a:endParaRPr lang="en-US" sz="20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4F81BD"/>
                          </a:highlight>
                        </a:rPr>
                        <a:t>Modifications</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4F81BD"/>
                          </a:highlight>
                        </a:rPr>
                        <a:t>Outcome</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4F81BD"/>
                          </a:highlight>
                        </a:rPr>
                        <a:t>Results</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4F81BD"/>
                          </a:highlight>
                        </a:rPr>
                        <a:t>Population </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extLst>
                  <a:ext uri="{0D108BD9-81ED-4DB2-BD59-A6C34878D82A}">
                    <a16:rowId xmlns:a16="http://schemas.microsoft.com/office/drawing/2014/main" val="537758656"/>
                  </a:ext>
                </a:extLst>
              </a:tr>
              <a:tr h="1457034">
                <a:tc>
                  <a:txBody>
                    <a:bodyPr/>
                    <a:lstStyle/>
                    <a:p>
                      <a:pPr marL="0" marR="0">
                        <a:spcBef>
                          <a:spcPts val="0"/>
                        </a:spcBef>
                        <a:spcAft>
                          <a:spcPts val="0"/>
                        </a:spcAft>
                      </a:pPr>
                      <a:r>
                        <a:rPr lang="en-US" sz="2000" kern="100">
                          <a:effectLst/>
                          <a:highlight>
                            <a:srgbClr val="4F81BD"/>
                          </a:highlight>
                        </a:rPr>
                        <a:t>Sebat et al.</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dirty="0">
                          <a:effectLst/>
                          <a:highlight>
                            <a:srgbClr val="D0D8E8"/>
                          </a:highlight>
                        </a:rPr>
                        <a:t>Primary</a:t>
                      </a:r>
                      <a:endParaRPr lang="en-US" sz="2000" kern="100" dirty="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dirty="0">
                          <a:effectLst/>
                          <a:highlight>
                            <a:srgbClr val="D0D8E8"/>
                          </a:highlight>
                        </a:rPr>
                        <a:t>Treatment protocols, enhanced data collection/ analysis </a:t>
                      </a:r>
                      <a:endParaRPr lang="en-US" sz="2000" kern="100" dirty="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D0D8E8"/>
                          </a:highlight>
                        </a:rPr>
                        <a:t>Hospital mortality, O/E mortality</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D0D8E8"/>
                          </a:highlight>
                        </a:rPr>
                        <a:t>Significant decrease in both outcomes (p&lt;0.001) </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D0D8E8"/>
                          </a:highlight>
                        </a:rPr>
                        <a:t>Adults</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extLst>
                  <a:ext uri="{0D108BD9-81ED-4DB2-BD59-A6C34878D82A}">
                    <a16:rowId xmlns:a16="http://schemas.microsoft.com/office/drawing/2014/main" val="841298088"/>
                  </a:ext>
                </a:extLst>
              </a:tr>
              <a:tr h="1457034">
                <a:tc>
                  <a:txBody>
                    <a:bodyPr/>
                    <a:lstStyle/>
                    <a:p>
                      <a:pPr marL="0" marR="0">
                        <a:spcBef>
                          <a:spcPts val="0"/>
                        </a:spcBef>
                        <a:spcAft>
                          <a:spcPts val="0"/>
                        </a:spcAft>
                      </a:pPr>
                      <a:r>
                        <a:rPr lang="en-US" sz="2000" kern="100">
                          <a:effectLst/>
                          <a:highlight>
                            <a:srgbClr val="4F81BD"/>
                          </a:highlight>
                        </a:rPr>
                        <a:t>Hatlem et al.</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E9EDF4"/>
                          </a:highlight>
                        </a:rPr>
                        <a:t>Primary</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E9EDF4"/>
                          </a:highlight>
                        </a:rPr>
                        <a:t>Removed hospitalist physician, added critical care nurse</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E9EDF4"/>
                          </a:highlight>
                        </a:rPr>
                        <a:t>Hospital Standardized Mortality Ratio,</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E9EDF4"/>
                          </a:highlight>
                        </a:rPr>
                        <a:t>Decreased by 31.2%</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E9EDF4"/>
                          </a:highlight>
                        </a:rPr>
                        <a:t>Adults</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extLst>
                  <a:ext uri="{0D108BD9-81ED-4DB2-BD59-A6C34878D82A}">
                    <a16:rowId xmlns:a16="http://schemas.microsoft.com/office/drawing/2014/main" val="418986424"/>
                  </a:ext>
                </a:extLst>
              </a:tr>
              <a:tr h="916172">
                <a:tc>
                  <a:txBody>
                    <a:bodyPr/>
                    <a:lstStyle/>
                    <a:p>
                      <a:pPr marL="0" marR="0">
                        <a:spcBef>
                          <a:spcPts val="0"/>
                        </a:spcBef>
                        <a:spcAft>
                          <a:spcPts val="0"/>
                        </a:spcAft>
                      </a:pPr>
                      <a:r>
                        <a:rPr lang="en-US" sz="2000" kern="100">
                          <a:effectLst/>
                          <a:highlight>
                            <a:srgbClr val="4F81BD"/>
                          </a:highlight>
                        </a:rPr>
                        <a:t>Vandergrift et al.</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D0D8E8"/>
                          </a:highlight>
                        </a:rPr>
                        <a:t> Primary</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D0D8E8"/>
                          </a:highlight>
                        </a:rPr>
                        <a:t>Patient management protocols</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D0D8E8"/>
                          </a:highlight>
                        </a:rPr>
                        <a:t>Hospital mortality</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D0D8E8"/>
                          </a:highlight>
                        </a:rPr>
                        <a:t>Significant mortality reductions</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D0D8E8"/>
                          </a:highlight>
                        </a:rPr>
                        <a:t>Adults</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extLst>
                  <a:ext uri="{0D108BD9-81ED-4DB2-BD59-A6C34878D82A}">
                    <a16:rowId xmlns:a16="http://schemas.microsoft.com/office/drawing/2014/main" val="4103426450"/>
                  </a:ext>
                </a:extLst>
              </a:tr>
              <a:tr h="877616">
                <a:tc>
                  <a:txBody>
                    <a:bodyPr/>
                    <a:lstStyle/>
                    <a:p>
                      <a:pPr marL="0" marR="0">
                        <a:spcBef>
                          <a:spcPts val="0"/>
                        </a:spcBef>
                        <a:spcAft>
                          <a:spcPts val="0"/>
                        </a:spcAft>
                      </a:pPr>
                      <a:r>
                        <a:rPr lang="en-US" sz="2000" kern="100">
                          <a:effectLst/>
                          <a:highlight>
                            <a:srgbClr val="4F81BD"/>
                          </a:highlight>
                        </a:rPr>
                        <a:t>Factora et al.</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E9EDF4"/>
                          </a:highlight>
                        </a:rPr>
                        <a:t> Primary</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E9EDF4"/>
                          </a:highlight>
                        </a:rPr>
                        <a:t>Anesthesiology leadership and policy changes</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E9EDF4"/>
                          </a:highlight>
                        </a:rPr>
                        <a:t>Hospital mortality</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a:effectLst/>
                          <a:highlight>
                            <a:srgbClr val="E9EDF4"/>
                          </a:highlight>
                        </a:rPr>
                        <a:t>Mortality improved (p&lt;0.001)</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tc>
                  <a:txBody>
                    <a:bodyPr/>
                    <a:lstStyle/>
                    <a:p>
                      <a:pPr marL="0" marR="0">
                        <a:spcBef>
                          <a:spcPts val="0"/>
                        </a:spcBef>
                        <a:spcAft>
                          <a:spcPts val="0"/>
                        </a:spcAft>
                      </a:pPr>
                      <a:r>
                        <a:rPr lang="en-US" sz="2000" kern="100" dirty="0">
                          <a:effectLst/>
                          <a:highlight>
                            <a:srgbClr val="E9EDF4"/>
                          </a:highlight>
                        </a:rPr>
                        <a:t>Adults</a:t>
                      </a:r>
                      <a:endParaRPr lang="en-US" sz="2000" kern="100" dirty="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4299" marR="64299" marT="8930" marB="0"/>
                </a:tc>
                <a:extLst>
                  <a:ext uri="{0D108BD9-81ED-4DB2-BD59-A6C34878D82A}">
                    <a16:rowId xmlns:a16="http://schemas.microsoft.com/office/drawing/2014/main" val="4223996269"/>
                  </a:ext>
                </a:extLst>
              </a:tr>
            </a:tbl>
          </a:graphicData>
        </a:graphic>
      </p:graphicFrame>
    </p:spTree>
    <p:extLst>
      <p:ext uri="{BB962C8B-B14F-4D97-AF65-F5344CB8AC3E}">
        <p14:creationId xmlns:p14="http://schemas.microsoft.com/office/powerpoint/2010/main" val="9646344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34AB2A-4F1A-1E70-DB7E-BF14454CC675}"/>
              </a:ext>
            </a:extLst>
          </p:cNvPr>
          <p:cNvSpPr>
            <a:spLocks noGrp="1"/>
          </p:cNvSpPr>
          <p:nvPr>
            <p:ph type="title"/>
          </p:nvPr>
        </p:nvSpPr>
        <p:spPr>
          <a:xfrm>
            <a:off x="152400" y="196849"/>
            <a:ext cx="10287000" cy="914400"/>
          </a:xfrm>
        </p:spPr>
        <p:txBody>
          <a:bodyPr>
            <a:normAutofit fontScale="90000"/>
          </a:bodyPr>
          <a:lstStyle/>
          <a:p>
            <a:r>
              <a:rPr lang="en-US" dirty="0"/>
              <a:t>Efferent Arm Modification: Cardiorespiratory Arrest</a:t>
            </a:r>
          </a:p>
        </p:txBody>
      </p:sp>
      <p:sp>
        <p:nvSpPr>
          <p:cNvPr id="4" name="Slide Number Placeholder 3">
            <a:extLst>
              <a:ext uri="{FF2B5EF4-FFF2-40B4-BE49-F238E27FC236}">
                <a16:creationId xmlns:a16="http://schemas.microsoft.com/office/drawing/2014/main" id="{5A88FA7D-B0DD-C606-8EB8-5EB5CAEA2B7F}"/>
              </a:ext>
            </a:extLst>
          </p:cNvPr>
          <p:cNvSpPr>
            <a:spLocks noGrp="1"/>
          </p:cNvSpPr>
          <p:nvPr>
            <p:ph type="sldNum" sz="quarter" idx="10"/>
          </p:nvPr>
        </p:nvSpPr>
        <p:spPr/>
        <p:txBody>
          <a:bodyPr/>
          <a:lstStyle/>
          <a:p>
            <a:fld id="{85F5B7A5-34A7-4AB0-A34F-A4DF2002FA98}" type="slidenum">
              <a:rPr lang="en-US" smtClean="0"/>
              <a:t>51</a:t>
            </a:fld>
            <a:endParaRPr lang="en-US" dirty="0"/>
          </a:p>
        </p:txBody>
      </p:sp>
      <p:graphicFrame>
        <p:nvGraphicFramePr>
          <p:cNvPr id="7" name="Table 6">
            <a:extLst>
              <a:ext uri="{FF2B5EF4-FFF2-40B4-BE49-F238E27FC236}">
                <a16:creationId xmlns:a16="http://schemas.microsoft.com/office/drawing/2014/main" id="{2504FB5E-CC30-989D-9C17-C1F5B2795F89}"/>
              </a:ext>
            </a:extLst>
          </p:cNvPr>
          <p:cNvGraphicFramePr>
            <a:graphicFrameLocks noGrp="1"/>
          </p:cNvGraphicFramePr>
          <p:nvPr>
            <p:extLst>
              <p:ext uri="{D42A27DB-BD31-4B8C-83A1-F6EECF244321}">
                <p14:modId xmlns:p14="http://schemas.microsoft.com/office/powerpoint/2010/main" val="3228670054"/>
              </p:ext>
            </p:extLst>
          </p:nvPr>
        </p:nvGraphicFramePr>
        <p:xfrm>
          <a:off x="182671" y="1524000"/>
          <a:ext cx="11658600" cy="4396317"/>
        </p:xfrm>
        <a:graphic>
          <a:graphicData uri="http://schemas.openxmlformats.org/drawingml/2006/table">
            <a:tbl>
              <a:tblPr firstRow="1" firstCol="1" bandRow="1">
                <a:tableStyleId>{5C22544A-7EE6-4342-B048-85BDC9FD1C3A}</a:tableStyleId>
              </a:tblPr>
              <a:tblGrid>
                <a:gridCol w="1569929">
                  <a:extLst>
                    <a:ext uri="{9D8B030D-6E8A-4147-A177-3AD203B41FA5}">
                      <a16:colId xmlns:a16="http://schemas.microsoft.com/office/drawing/2014/main" val="64652203"/>
                    </a:ext>
                  </a:extLst>
                </a:gridCol>
                <a:gridCol w="1524000">
                  <a:extLst>
                    <a:ext uri="{9D8B030D-6E8A-4147-A177-3AD203B41FA5}">
                      <a16:colId xmlns:a16="http://schemas.microsoft.com/office/drawing/2014/main" val="1791819384"/>
                    </a:ext>
                  </a:extLst>
                </a:gridCol>
                <a:gridCol w="2819400">
                  <a:extLst>
                    <a:ext uri="{9D8B030D-6E8A-4147-A177-3AD203B41FA5}">
                      <a16:colId xmlns:a16="http://schemas.microsoft.com/office/drawing/2014/main" val="1974533394"/>
                    </a:ext>
                  </a:extLst>
                </a:gridCol>
                <a:gridCol w="2209800">
                  <a:extLst>
                    <a:ext uri="{9D8B030D-6E8A-4147-A177-3AD203B41FA5}">
                      <a16:colId xmlns:a16="http://schemas.microsoft.com/office/drawing/2014/main" val="3237388924"/>
                    </a:ext>
                  </a:extLst>
                </a:gridCol>
                <a:gridCol w="1752600">
                  <a:extLst>
                    <a:ext uri="{9D8B030D-6E8A-4147-A177-3AD203B41FA5}">
                      <a16:colId xmlns:a16="http://schemas.microsoft.com/office/drawing/2014/main" val="682363529"/>
                    </a:ext>
                  </a:extLst>
                </a:gridCol>
                <a:gridCol w="1782871">
                  <a:extLst>
                    <a:ext uri="{9D8B030D-6E8A-4147-A177-3AD203B41FA5}">
                      <a16:colId xmlns:a16="http://schemas.microsoft.com/office/drawing/2014/main" val="2317715413"/>
                    </a:ext>
                  </a:extLst>
                </a:gridCol>
              </a:tblGrid>
              <a:tr h="897467">
                <a:tc>
                  <a:txBody>
                    <a:bodyPr/>
                    <a:lstStyle/>
                    <a:p>
                      <a:pPr marL="0" marR="0">
                        <a:spcBef>
                          <a:spcPts val="0"/>
                        </a:spcBef>
                        <a:spcAft>
                          <a:spcPts val="0"/>
                        </a:spcAft>
                      </a:pPr>
                      <a:r>
                        <a:rPr lang="en-US" sz="2000" kern="100">
                          <a:effectLst/>
                          <a:highlight>
                            <a:srgbClr val="4F81BD"/>
                          </a:highlight>
                        </a:rPr>
                        <a:t>Study</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4F81BD"/>
                          </a:highlight>
                        </a:rPr>
                        <a:t>Study Type</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4F81BD"/>
                          </a:highlight>
                        </a:rPr>
                        <a:t>Modification</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4F81BD"/>
                          </a:highlight>
                        </a:rPr>
                        <a:t>Outcome</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4F81BD"/>
                          </a:highlight>
                        </a:rPr>
                        <a:t>Results</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4F81BD"/>
                          </a:highlight>
                        </a:rPr>
                        <a:t>Population</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616110750"/>
                  </a:ext>
                </a:extLst>
              </a:tr>
              <a:tr h="1346200">
                <a:tc>
                  <a:txBody>
                    <a:bodyPr/>
                    <a:lstStyle/>
                    <a:p>
                      <a:pPr marL="0" marR="0">
                        <a:spcBef>
                          <a:spcPts val="0"/>
                        </a:spcBef>
                        <a:spcAft>
                          <a:spcPts val="0"/>
                        </a:spcAft>
                      </a:pPr>
                      <a:r>
                        <a:rPr lang="en-US" sz="2000" kern="100" dirty="0">
                          <a:effectLst/>
                          <a:highlight>
                            <a:srgbClr val="4F81BD"/>
                          </a:highlight>
                        </a:rPr>
                        <a:t>Sebat et al.</a:t>
                      </a:r>
                      <a:endParaRPr lang="en-US" sz="2000" kern="100" dirty="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dirty="0">
                          <a:effectLst/>
                          <a:highlight>
                            <a:srgbClr val="D0D8E8"/>
                          </a:highlight>
                        </a:rPr>
                        <a:t>Primary</a:t>
                      </a:r>
                      <a:endParaRPr lang="en-US" sz="2000" kern="100" dirty="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dirty="0">
                          <a:effectLst/>
                          <a:highlight>
                            <a:srgbClr val="D0D8E8"/>
                          </a:highlight>
                        </a:rPr>
                        <a:t>RRS Treatment protocols, enhanced data collection and analysis</a:t>
                      </a:r>
                      <a:endParaRPr lang="en-US" sz="2000" kern="100" dirty="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tabLst>
                          <a:tab pos="290830" algn="l"/>
                        </a:tabLst>
                      </a:pPr>
                      <a:r>
                        <a:rPr lang="en-US" sz="2000" kern="100">
                          <a:effectLst/>
                          <a:highlight>
                            <a:srgbClr val="D0D8E8"/>
                          </a:highlight>
                        </a:rPr>
                        <a:t>Incidence of cardiorespiratory arrest</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D0D8E8"/>
                          </a:highlight>
                        </a:rPr>
                        <a:t>Significant improvement (p=0.04)</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D0D8E8"/>
                          </a:highlight>
                        </a:rPr>
                        <a:t>Adults</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4197412952"/>
                  </a:ext>
                </a:extLst>
              </a:tr>
              <a:tr h="897467">
                <a:tc>
                  <a:txBody>
                    <a:bodyPr/>
                    <a:lstStyle/>
                    <a:p>
                      <a:pPr marL="0" marR="0">
                        <a:spcBef>
                          <a:spcPts val="0"/>
                        </a:spcBef>
                        <a:spcAft>
                          <a:spcPts val="0"/>
                        </a:spcAft>
                      </a:pPr>
                      <a:r>
                        <a:rPr lang="en-US" sz="2000" kern="100">
                          <a:effectLst/>
                          <a:highlight>
                            <a:srgbClr val="4F81BD"/>
                          </a:highlight>
                        </a:rPr>
                        <a:t>Mankidy et al.</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E9EDF4"/>
                          </a:highlight>
                        </a:rPr>
                        <a:t>Primary</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E9EDF4"/>
                          </a:highlight>
                        </a:rPr>
                        <a:t>Changed from nurse led team to physician led</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tabLst>
                          <a:tab pos="290830" algn="l"/>
                        </a:tabLst>
                      </a:pPr>
                      <a:r>
                        <a:rPr lang="en-US" sz="2000" kern="100">
                          <a:effectLst/>
                          <a:highlight>
                            <a:srgbClr val="E9EDF4"/>
                          </a:highlight>
                        </a:rPr>
                        <a:t>Incidence of cardiorespiratory arrest</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E9EDF4"/>
                          </a:highlight>
                        </a:rPr>
                        <a:t>2.2 to 0.8/1000 patient days (p&lt;0.01</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E9EDF4"/>
                          </a:highlight>
                        </a:rPr>
                        <a:t>Adults</a:t>
                      </a:r>
                      <a:endParaRPr lang="en-US" sz="2000" kern="100">
                        <a:effectLst/>
                        <a:highlight>
                          <a:srgbClr val="E9EDF4"/>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4004842126"/>
                  </a:ext>
                </a:extLst>
              </a:tr>
              <a:tr h="897467">
                <a:tc>
                  <a:txBody>
                    <a:bodyPr/>
                    <a:lstStyle/>
                    <a:p>
                      <a:pPr marL="0" marR="0">
                        <a:spcBef>
                          <a:spcPts val="0"/>
                        </a:spcBef>
                        <a:spcAft>
                          <a:spcPts val="0"/>
                        </a:spcAft>
                      </a:pPr>
                      <a:r>
                        <a:rPr lang="en-US" sz="2000" kern="100">
                          <a:effectLst/>
                          <a:highlight>
                            <a:srgbClr val="4F81BD"/>
                          </a:highlight>
                        </a:rPr>
                        <a:t>Sawicki et al.</a:t>
                      </a:r>
                      <a:endParaRPr lang="en-US" sz="2000" kern="100">
                        <a:effectLst/>
                        <a:highlight>
                          <a:srgbClr val="4F81BD"/>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D0D8E8"/>
                          </a:highlight>
                        </a:rPr>
                        <a:t>Primary</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D0D8E8"/>
                          </a:highlight>
                        </a:rPr>
                        <a:t>Care algorithms</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tabLst>
                          <a:tab pos="290830" algn="l"/>
                        </a:tabLst>
                      </a:pPr>
                      <a:r>
                        <a:rPr lang="en-US" sz="2000" kern="100">
                          <a:effectLst/>
                          <a:highlight>
                            <a:srgbClr val="D0D8E8"/>
                          </a:highlight>
                        </a:rPr>
                        <a:t>Incidence of cardiorespiratory arrest</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a:effectLst/>
                          <a:highlight>
                            <a:srgbClr val="D0D8E8"/>
                          </a:highlight>
                        </a:rPr>
                        <a:t>No improvement</a:t>
                      </a:r>
                      <a:endParaRPr lang="en-US" sz="2000" kern="10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tc>
                  <a:txBody>
                    <a:bodyPr/>
                    <a:lstStyle/>
                    <a:p>
                      <a:pPr marL="0" marR="0">
                        <a:spcBef>
                          <a:spcPts val="0"/>
                        </a:spcBef>
                        <a:spcAft>
                          <a:spcPts val="0"/>
                        </a:spcAft>
                      </a:pPr>
                      <a:r>
                        <a:rPr lang="en-US" sz="2000" kern="100" dirty="0">
                          <a:effectLst/>
                          <a:highlight>
                            <a:srgbClr val="D0D8E8"/>
                          </a:highlight>
                        </a:rPr>
                        <a:t>Children</a:t>
                      </a:r>
                      <a:endParaRPr lang="en-US" sz="2000" kern="100" dirty="0">
                        <a:effectLst/>
                        <a:highlight>
                          <a:srgbClr val="D0D8E8"/>
                        </a:highlight>
                        <a:latin typeface="Calibri" panose="020F0502020204030204" pitchFamily="34" charset="0"/>
                        <a:ea typeface="Aptos" panose="020B000402020202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994886116"/>
                  </a:ext>
                </a:extLst>
              </a:tr>
            </a:tbl>
          </a:graphicData>
        </a:graphic>
      </p:graphicFrame>
    </p:spTree>
    <p:extLst>
      <p:ext uri="{BB962C8B-B14F-4D97-AF65-F5344CB8AC3E}">
        <p14:creationId xmlns:p14="http://schemas.microsoft.com/office/powerpoint/2010/main" val="13465438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71CFC-5937-1C7D-7CF0-048929A968BF}"/>
              </a:ext>
            </a:extLst>
          </p:cNvPr>
          <p:cNvSpPr>
            <a:spLocks noGrp="1"/>
          </p:cNvSpPr>
          <p:nvPr>
            <p:ph type="title"/>
          </p:nvPr>
        </p:nvSpPr>
        <p:spPr>
          <a:xfrm>
            <a:off x="1295400" y="304800"/>
            <a:ext cx="9448800" cy="617884"/>
          </a:xfrm>
        </p:spPr>
        <p:txBody>
          <a:bodyPr>
            <a:normAutofit fontScale="90000"/>
          </a:bodyPr>
          <a:lstStyle/>
          <a:p>
            <a:r>
              <a:rPr lang="en-US" dirty="0"/>
              <a:t>Rapid Response Systems That Aim To Mitigate Failure To Rescue in General Hospital Wards</a:t>
            </a:r>
          </a:p>
        </p:txBody>
      </p:sp>
      <p:sp>
        <p:nvSpPr>
          <p:cNvPr id="3" name="Content Placeholder 2">
            <a:extLst>
              <a:ext uri="{FF2B5EF4-FFF2-40B4-BE49-F238E27FC236}">
                <a16:creationId xmlns:a16="http://schemas.microsoft.com/office/drawing/2014/main" id="{CD017241-1C39-0B1A-A95E-31D13F3686AF}"/>
              </a:ext>
            </a:extLst>
          </p:cNvPr>
          <p:cNvSpPr>
            <a:spLocks noGrp="1"/>
          </p:cNvSpPr>
          <p:nvPr>
            <p:ph idx="1"/>
          </p:nvPr>
        </p:nvSpPr>
        <p:spPr>
          <a:xfrm>
            <a:off x="304800" y="1524000"/>
            <a:ext cx="10972800" cy="4525963"/>
          </a:xfrm>
        </p:spPr>
        <p:txBody>
          <a:bodyPr>
            <a:normAutofit lnSpcReduction="10000"/>
          </a:bodyPr>
          <a:lstStyle/>
          <a:p>
            <a:pPr marL="454025" lvl="1" indent="-342900">
              <a:buFont typeface="Wingdings" panose="05000000000000000000" pitchFamily="2" charset="2"/>
              <a:buChar char="Ø"/>
            </a:pPr>
            <a:r>
              <a:rPr lang="en-US" b="1" dirty="0"/>
              <a:t>Evidence Summary</a:t>
            </a:r>
            <a:endParaRPr lang="en-US" sz="1800" b="1" dirty="0"/>
          </a:p>
          <a:p>
            <a:pPr marL="966787" lvl="2" indent="-342900">
              <a:lnSpc>
                <a:spcPct val="100000"/>
              </a:lnSpc>
              <a:spcBef>
                <a:spcPts val="0"/>
              </a:spcBef>
              <a:buFont typeface="Courier New" panose="02070309020205020404" pitchFamily="49" charset="0"/>
              <a:buChar char="o"/>
            </a:pPr>
            <a:r>
              <a:rPr lang="en-US" dirty="0"/>
              <a:t>Mortality: May significantly reduce in-hospital mortality in adults and children (low SOE).</a:t>
            </a:r>
          </a:p>
          <a:p>
            <a:pPr marL="966787" lvl="2" indent="-342900">
              <a:lnSpc>
                <a:spcPct val="100000"/>
              </a:lnSpc>
              <a:spcBef>
                <a:spcPts val="0"/>
              </a:spcBef>
              <a:buFont typeface="Courier New" panose="02070309020205020404" pitchFamily="49" charset="0"/>
              <a:buChar char="o"/>
            </a:pPr>
            <a:r>
              <a:rPr lang="en-US" dirty="0"/>
              <a:t>Cardiorespiratory Arrest: Significantly reduces arrest incidence in adults (low SOE), unclear in children (insufficient SOE)</a:t>
            </a:r>
          </a:p>
          <a:p>
            <a:pPr marL="966787" lvl="2" indent="-342900">
              <a:lnSpc>
                <a:spcPct val="100000"/>
              </a:lnSpc>
              <a:spcBef>
                <a:spcPts val="0"/>
              </a:spcBef>
              <a:buFont typeface="Courier New" panose="02070309020205020404" pitchFamily="49" charset="0"/>
              <a:buChar char="o"/>
            </a:pPr>
            <a:r>
              <a:rPr lang="en-US" dirty="0"/>
              <a:t>ICU Admissions: Unclear impact on unplanned ICU admissions in both adults and children (insufficient SOE)</a:t>
            </a:r>
          </a:p>
          <a:p>
            <a:pPr marL="966787" lvl="2" indent="-342900">
              <a:lnSpc>
                <a:spcPct val="100000"/>
              </a:lnSpc>
              <a:spcBef>
                <a:spcPts val="0"/>
              </a:spcBef>
              <a:buFont typeface="Courier New" panose="02070309020205020404" pitchFamily="49" charset="0"/>
              <a:buChar char="o"/>
            </a:pPr>
            <a:r>
              <a:rPr lang="en-US" b="0" i="0" dirty="0">
                <a:solidFill>
                  <a:srgbClr val="1F1F1F"/>
                </a:solidFill>
                <a:effectLst/>
                <a:cs typeface="Arial" panose="020B0604020202020204" pitchFamily="34" charset="0"/>
              </a:rPr>
              <a:t>Modifying RRS can reduce mortality and arrest incidence in adults (low SOE); unclear in children (insufficient SOE)</a:t>
            </a:r>
          </a:p>
          <a:p>
            <a:pPr marL="966787" lvl="2" indent="-342900">
              <a:lnSpc>
                <a:spcPct val="100000"/>
              </a:lnSpc>
              <a:spcBef>
                <a:spcPts val="0"/>
              </a:spcBef>
              <a:buFont typeface="Courier New" panose="02070309020205020404" pitchFamily="49" charset="0"/>
              <a:buChar char="o"/>
            </a:pPr>
            <a:r>
              <a:rPr lang="en-US" b="0" i="0" dirty="0">
                <a:solidFill>
                  <a:srgbClr val="1F1F1F"/>
                </a:solidFill>
                <a:effectLst/>
                <a:cs typeface="Arial" panose="020B0604020202020204" pitchFamily="34" charset="0"/>
              </a:rPr>
              <a:t>Serious adverse events related to RRS are infrequent in both adults and children (insufficient SOE)</a:t>
            </a:r>
          </a:p>
          <a:p>
            <a:pPr marL="914400" lvl="2" indent="-290513">
              <a:buFont typeface="Wingdings" panose="05000000000000000000" pitchFamily="2" charset="2"/>
              <a:buChar char="Ø"/>
            </a:pPr>
            <a:endParaRPr lang="en-US" sz="800" b="0" i="0" dirty="0">
              <a:solidFill>
                <a:srgbClr val="1F1F1F"/>
              </a:solidFill>
              <a:effectLst/>
              <a:latin typeface="Google Sans"/>
            </a:endParaRPr>
          </a:p>
          <a:p>
            <a:pPr marL="509588" lvl="2" indent="-342900">
              <a:buFont typeface="Wingdings" panose="05000000000000000000" pitchFamily="2" charset="2"/>
              <a:buChar char="Ø"/>
            </a:pPr>
            <a:r>
              <a:rPr lang="en-US" b="0" i="0" u="sng" dirty="0">
                <a:solidFill>
                  <a:srgbClr val="1F1F1F"/>
                </a:solidFill>
                <a:effectLst/>
                <a:latin typeface="Arial" panose="020B0604020202020204" pitchFamily="34" charset="0"/>
                <a:cs typeface="Arial" panose="020B0604020202020204" pitchFamily="34" charset="0"/>
              </a:rPr>
              <a:t>Barriers, Facilitators &amp; Resources</a:t>
            </a:r>
            <a:r>
              <a:rPr lang="en-US" b="0" i="0" dirty="0">
                <a:solidFill>
                  <a:srgbClr val="1F1F1F"/>
                </a:solidFill>
                <a:effectLst/>
                <a:latin typeface="Arial" panose="020B0604020202020204" pitchFamily="34" charset="0"/>
                <a:cs typeface="Arial" panose="020B0604020202020204" pitchFamily="34" charset="0"/>
              </a:rPr>
              <a:t>: Implementing RRS faces challenges like miscommunication, poor staff collaboration, and inadequate monitoring systems. While resource requirements are unclear, a consensus identified key components for an effective system, and a basic toolkit exists.</a:t>
            </a:r>
            <a:endParaRPr lang="en-US" dirty="0"/>
          </a:p>
        </p:txBody>
      </p:sp>
      <p:sp>
        <p:nvSpPr>
          <p:cNvPr id="4" name="Slide Number Placeholder 3">
            <a:extLst>
              <a:ext uri="{FF2B5EF4-FFF2-40B4-BE49-F238E27FC236}">
                <a16:creationId xmlns:a16="http://schemas.microsoft.com/office/drawing/2014/main" id="{900706BA-CD9F-2C55-0E68-AA8E41C47E33}"/>
              </a:ext>
            </a:extLst>
          </p:cNvPr>
          <p:cNvSpPr>
            <a:spLocks noGrp="1"/>
          </p:cNvSpPr>
          <p:nvPr>
            <p:ph type="sldNum" sz="quarter" idx="10"/>
          </p:nvPr>
        </p:nvSpPr>
        <p:spPr/>
        <p:txBody>
          <a:bodyPr/>
          <a:lstStyle/>
          <a:p>
            <a:fld id="{85F5B7A5-34A7-4AB0-A34F-A4DF2002FA98}" type="slidenum">
              <a:rPr lang="en-US" smtClean="0"/>
              <a:t>52</a:t>
            </a:fld>
            <a:endParaRPr lang="en-US" dirty="0"/>
          </a:p>
        </p:txBody>
      </p:sp>
    </p:spTree>
    <p:extLst>
      <p:ext uri="{BB962C8B-B14F-4D97-AF65-F5344CB8AC3E}">
        <p14:creationId xmlns:p14="http://schemas.microsoft.com/office/powerpoint/2010/main" val="29064170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71CFC-5937-1C7D-7CF0-048929A968BF}"/>
              </a:ext>
            </a:extLst>
          </p:cNvPr>
          <p:cNvSpPr>
            <a:spLocks noGrp="1"/>
          </p:cNvSpPr>
          <p:nvPr>
            <p:ph type="title"/>
          </p:nvPr>
        </p:nvSpPr>
        <p:spPr>
          <a:xfrm>
            <a:off x="1295400" y="304800"/>
            <a:ext cx="9448800" cy="617884"/>
          </a:xfrm>
        </p:spPr>
        <p:txBody>
          <a:bodyPr>
            <a:normAutofit fontScale="90000"/>
          </a:bodyPr>
          <a:lstStyle/>
          <a:p>
            <a:r>
              <a:rPr lang="en-US" dirty="0"/>
              <a:t>Rapid Response Systems That Aim To Mitigate Failure To Rescue in General Hospital Wards</a:t>
            </a:r>
          </a:p>
        </p:txBody>
      </p:sp>
      <p:sp>
        <p:nvSpPr>
          <p:cNvPr id="4" name="Slide Number Placeholder 3">
            <a:extLst>
              <a:ext uri="{FF2B5EF4-FFF2-40B4-BE49-F238E27FC236}">
                <a16:creationId xmlns:a16="http://schemas.microsoft.com/office/drawing/2014/main" id="{900706BA-CD9F-2C55-0E68-AA8E41C47E33}"/>
              </a:ext>
            </a:extLst>
          </p:cNvPr>
          <p:cNvSpPr>
            <a:spLocks noGrp="1"/>
          </p:cNvSpPr>
          <p:nvPr>
            <p:ph type="sldNum" sz="quarter" idx="10"/>
          </p:nvPr>
        </p:nvSpPr>
        <p:spPr/>
        <p:txBody>
          <a:bodyPr/>
          <a:lstStyle/>
          <a:p>
            <a:fld id="{85F5B7A5-34A7-4AB0-A34F-A4DF2002FA98}" type="slidenum">
              <a:rPr lang="en-US" smtClean="0"/>
              <a:t>53</a:t>
            </a:fld>
            <a:endParaRPr lang="en-US" dirty="0"/>
          </a:p>
        </p:txBody>
      </p:sp>
      <p:sp>
        <p:nvSpPr>
          <p:cNvPr id="6" name="Content Placeholder 5">
            <a:extLst>
              <a:ext uri="{FF2B5EF4-FFF2-40B4-BE49-F238E27FC236}">
                <a16:creationId xmlns:a16="http://schemas.microsoft.com/office/drawing/2014/main" id="{64388FB2-4C6A-8632-398B-52B273C9C47A}"/>
              </a:ext>
            </a:extLst>
          </p:cNvPr>
          <p:cNvSpPr>
            <a:spLocks noGrp="1"/>
          </p:cNvSpPr>
          <p:nvPr>
            <p:ph idx="1"/>
          </p:nvPr>
        </p:nvSpPr>
        <p:spPr/>
        <p:txBody>
          <a:bodyPr/>
          <a:lstStyle/>
          <a:p>
            <a:pPr marL="0" indent="0" algn="ctr">
              <a:buNone/>
            </a:pPr>
            <a:r>
              <a:rPr lang="en-US" sz="2800" b="1" dirty="0"/>
              <a:t>Conclusions</a:t>
            </a:r>
            <a:endParaRPr lang="en-US" sz="2800" dirty="0"/>
          </a:p>
          <a:p>
            <a:r>
              <a:rPr lang="en-US" sz="2800" dirty="0"/>
              <a:t>Overall, RRS may have a large beneficial effect on the outcomes of hospital mortality and incidence of in-hospital cardiorespiratory arrest, but the strength of the evidence is low due to methodological weaknesses of the studies. </a:t>
            </a:r>
          </a:p>
          <a:p>
            <a:r>
              <a:rPr lang="en-US" sz="2800" dirty="0"/>
              <a:t>Innovations in afferent and efferent limb structures show promise for increased benefit.</a:t>
            </a:r>
          </a:p>
          <a:p>
            <a:endParaRPr lang="en-US" dirty="0"/>
          </a:p>
        </p:txBody>
      </p:sp>
    </p:spTree>
    <p:extLst>
      <p:ext uri="{BB962C8B-B14F-4D97-AF65-F5344CB8AC3E}">
        <p14:creationId xmlns:p14="http://schemas.microsoft.com/office/powerpoint/2010/main" val="17817034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71CFC-5937-1C7D-7CF0-048929A968BF}"/>
              </a:ext>
            </a:extLst>
          </p:cNvPr>
          <p:cNvSpPr>
            <a:spLocks noGrp="1"/>
          </p:cNvSpPr>
          <p:nvPr>
            <p:ph type="title"/>
          </p:nvPr>
        </p:nvSpPr>
        <p:spPr>
          <a:xfrm>
            <a:off x="304800" y="136523"/>
            <a:ext cx="10820400" cy="1069741"/>
          </a:xfrm>
        </p:spPr>
        <p:txBody>
          <a:bodyPr anchor="ctr">
            <a:noAutofit/>
          </a:bodyPr>
          <a:lstStyle/>
          <a:p>
            <a:pPr>
              <a:lnSpc>
                <a:spcPct val="90000"/>
              </a:lnSpc>
            </a:pPr>
            <a:r>
              <a:rPr lang="en-US" sz="2800" dirty="0"/>
              <a:t> </a:t>
            </a:r>
            <a:br>
              <a:rPr lang="en-US" sz="2800" dirty="0"/>
            </a:br>
            <a:r>
              <a:rPr lang="en-US" sz="2800" dirty="0"/>
              <a:t>Panel’s Post-discussion Ratings of PSPs for</a:t>
            </a:r>
            <a:br>
              <a:rPr lang="en-US" sz="2800" dirty="0"/>
            </a:br>
            <a:r>
              <a:rPr lang="en-US" sz="2800" dirty="0"/>
              <a:t>Rapid Response Systems (N=15)</a:t>
            </a:r>
            <a:br>
              <a:rPr lang="en-US" sz="2800" dirty="0"/>
            </a:br>
            <a:endParaRPr lang="en-US" sz="2800" dirty="0"/>
          </a:p>
        </p:txBody>
      </p:sp>
      <p:pic>
        <p:nvPicPr>
          <p:cNvPr id="3" name="Picture 2" descr="This picture is a bar graph of the panels post discussion ratings. Should be strongly encouraged is at 2, should be encouraged is at 12, should be discouraged is at 0, should be strongly discouraged is at 0, and neutral is at 1.">
            <a:extLst>
              <a:ext uri="{FF2B5EF4-FFF2-40B4-BE49-F238E27FC236}">
                <a16:creationId xmlns:a16="http://schemas.microsoft.com/office/drawing/2014/main" id="{8E77B5E3-3235-666B-ADF7-D8AFE7692C58}"/>
              </a:ext>
            </a:extLst>
          </p:cNvPr>
          <p:cNvPicPr>
            <a:picLocks noChangeAspect="1"/>
          </p:cNvPicPr>
          <p:nvPr/>
        </p:nvPicPr>
        <p:blipFill>
          <a:blip r:embed="rId2"/>
          <a:stretch>
            <a:fillRect/>
          </a:stretch>
        </p:blipFill>
        <p:spPr>
          <a:xfrm>
            <a:off x="609600" y="2166703"/>
            <a:ext cx="10972800" cy="3485032"/>
          </a:xfrm>
          <a:prstGeom prst="rect">
            <a:avLst/>
          </a:prstGeom>
          <a:noFill/>
        </p:spPr>
      </p:pic>
      <p:sp>
        <p:nvSpPr>
          <p:cNvPr id="4" name="Slide Number Placeholder 3">
            <a:extLst>
              <a:ext uri="{FF2B5EF4-FFF2-40B4-BE49-F238E27FC236}">
                <a16:creationId xmlns:a16="http://schemas.microsoft.com/office/drawing/2014/main" id="{900706BA-CD9F-2C55-0E68-AA8E41C47E33}"/>
              </a:ext>
            </a:extLst>
          </p:cNvPr>
          <p:cNvSpPr>
            <a:spLocks noGrp="1"/>
          </p:cNvSpPr>
          <p:nvPr>
            <p:ph type="sldNum" sz="quarter" idx="10"/>
          </p:nvPr>
        </p:nvSpPr>
        <p:spPr>
          <a:xfrm>
            <a:off x="8610600" y="6356351"/>
            <a:ext cx="2743200" cy="365125"/>
          </a:xfrm>
        </p:spPr>
        <p:txBody>
          <a:bodyPr anchor="ctr">
            <a:normAutofit/>
          </a:bodyPr>
          <a:lstStyle/>
          <a:p>
            <a:pPr>
              <a:spcAft>
                <a:spcPts val="600"/>
              </a:spcAft>
            </a:pPr>
            <a:fld id="{85F5B7A5-34A7-4AB0-A34F-A4DF2002FA98}" type="slidenum">
              <a:rPr lang="en-US" smtClean="0"/>
              <a:pPr>
                <a:spcAft>
                  <a:spcPts val="600"/>
                </a:spcAft>
              </a:pPr>
              <a:t>54</a:t>
            </a:fld>
            <a:endParaRPr lang="en-US"/>
          </a:p>
        </p:txBody>
      </p:sp>
    </p:spTree>
    <p:extLst>
      <p:ext uri="{BB962C8B-B14F-4D97-AF65-F5344CB8AC3E}">
        <p14:creationId xmlns:p14="http://schemas.microsoft.com/office/powerpoint/2010/main" val="7349722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71CFC-5937-1C7D-7CF0-048929A968BF}"/>
              </a:ext>
            </a:extLst>
          </p:cNvPr>
          <p:cNvSpPr>
            <a:spLocks noGrp="1"/>
          </p:cNvSpPr>
          <p:nvPr>
            <p:ph type="title"/>
          </p:nvPr>
        </p:nvSpPr>
        <p:spPr>
          <a:xfrm>
            <a:off x="304800" y="136523"/>
            <a:ext cx="10820400" cy="1069741"/>
          </a:xfrm>
        </p:spPr>
        <p:txBody>
          <a:bodyPr anchor="ctr">
            <a:noAutofit/>
          </a:bodyPr>
          <a:lstStyle/>
          <a:p>
            <a:pPr>
              <a:lnSpc>
                <a:spcPct val="90000"/>
              </a:lnSpc>
            </a:pPr>
            <a:r>
              <a:rPr lang="en-US" sz="2000" dirty="0"/>
              <a:t> Panel’s Views About Important Priorities for Addressing Limitations in Current Evidence on the Effectiveness of PSPs for Rapid Response Systems (N=13)</a:t>
            </a:r>
          </a:p>
        </p:txBody>
      </p:sp>
      <p:sp>
        <p:nvSpPr>
          <p:cNvPr id="4" name="Slide Number Placeholder 3">
            <a:extLst>
              <a:ext uri="{FF2B5EF4-FFF2-40B4-BE49-F238E27FC236}">
                <a16:creationId xmlns:a16="http://schemas.microsoft.com/office/drawing/2014/main" id="{900706BA-CD9F-2C55-0E68-AA8E41C47E33}"/>
              </a:ext>
            </a:extLst>
          </p:cNvPr>
          <p:cNvSpPr>
            <a:spLocks noGrp="1"/>
          </p:cNvSpPr>
          <p:nvPr>
            <p:ph type="sldNum" sz="quarter" idx="10"/>
          </p:nvPr>
        </p:nvSpPr>
        <p:spPr>
          <a:xfrm>
            <a:off x="8610600" y="6356351"/>
            <a:ext cx="2743200" cy="365125"/>
          </a:xfrm>
        </p:spPr>
        <p:txBody>
          <a:bodyPr anchor="ctr">
            <a:normAutofit/>
          </a:bodyPr>
          <a:lstStyle/>
          <a:p>
            <a:pPr>
              <a:spcAft>
                <a:spcPts val="600"/>
              </a:spcAft>
            </a:pPr>
            <a:fld id="{85F5B7A5-34A7-4AB0-A34F-A4DF2002FA98}" type="slidenum">
              <a:rPr lang="en-US" smtClean="0"/>
              <a:pPr>
                <a:spcAft>
                  <a:spcPts val="600"/>
                </a:spcAft>
              </a:pPr>
              <a:t>55</a:t>
            </a:fld>
            <a:endParaRPr lang="en-US"/>
          </a:p>
        </p:txBody>
      </p:sp>
      <p:pic>
        <p:nvPicPr>
          <p:cNvPr id="7" name="Picture 6" descr="A bar graph of the panels views about important priorities for addressing limitations. Studies to identify facilitators and barriers to implementation is at 8, studies focused on methods of implementation to overcome barriers is at 6, studies with stronger designs is at 5, studies targeting different populations is at 5, studies to assess further enhanced interventions is at 5, studies with longer followup is at 3, studies with better outcome measures is at 2, studies with more appropriate comparison groups is at 2, other is at 2 and none of the above is at 0.">
            <a:extLst>
              <a:ext uri="{FF2B5EF4-FFF2-40B4-BE49-F238E27FC236}">
                <a16:creationId xmlns:a16="http://schemas.microsoft.com/office/drawing/2014/main" id="{6B85ABA4-6409-4F2D-8E6B-FCB74D035EAF}"/>
              </a:ext>
            </a:extLst>
          </p:cNvPr>
          <p:cNvPicPr>
            <a:picLocks noChangeAspect="1"/>
          </p:cNvPicPr>
          <p:nvPr/>
        </p:nvPicPr>
        <p:blipFill>
          <a:blip r:embed="rId3"/>
          <a:stretch>
            <a:fillRect/>
          </a:stretch>
        </p:blipFill>
        <p:spPr>
          <a:xfrm>
            <a:off x="152400" y="1600200"/>
            <a:ext cx="11201400" cy="4800600"/>
          </a:xfrm>
          <a:prstGeom prst="rect">
            <a:avLst/>
          </a:prstGeom>
        </p:spPr>
      </p:pic>
    </p:spTree>
    <p:extLst>
      <p:ext uri="{BB962C8B-B14F-4D97-AF65-F5344CB8AC3E}">
        <p14:creationId xmlns:p14="http://schemas.microsoft.com/office/powerpoint/2010/main" val="209689499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F7B12-42A5-B4F7-9056-C1174A51CC10}"/>
              </a:ext>
            </a:extLst>
          </p:cNvPr>
          <p:cNvSpPr>
            <a:spLocks noGrp="1"/>
          </p:cNvSpPr>
          <p:nvPr>
            <p:ph type="ctrTitle"/>
          </p:nvPr>
        </p:nvSpPr>
        <p:spPr>
          <a:xfrm>
            <a:off x="514350" y="3276600"/>
            <a:ext cx="11163300" cy="1905000"/>
          </a:xfrm>
        </p:spPr>
        <p:txBody>
          <a:bodyPr>
            <a:normAutofit fontScale="90000"/>
          </a:bodyPr>
          <a:lstStyle/>
          <a:p>
            <a:r>
              <a:rPr lang="en-US" sz="4400" dirty="0"/>
              <a:t>Engaging Family Caregivers With Structured Communication for Safe Care Transitions </a:t>
            </a:r>
            <a:br>
              <a:rPr lang="en-US" sz="4400" dirty="0"/>
            </a:br>
            <a:br>
              <a:rPr lang="en-US" dirty="0"/>
            </a:br>
            <a:br>
              <a:rPr lang="en-US" dirty="0"/>
            </a:br>
            <a:r>
              <a:rPr lang="en-US" sz="2700" dirty="0"/>
              <a:t>Jesse Wagner, M.A.</a:t>
            </a:r>
            <a:br>
              <a:rPr lang="en-US" sz="2400" dirty="0"/>
            </a:br>
            <a:r>
              <a:rPr lang="en-US" sz="2700" b="0" dirty="0"/>
              <a:t>ECRI-Penn Evidence-based Practice Center</a:t>
            </a:r>
            <a:endParaRPr lang="en-US" b="0" dirty="0"/>
          </a:p>
        </p:txBody>
      </p:sp>
      <p:sp>
        <p:nvSpPr>
          <p:cNvPr id="3" name="TextBox 2">
            <a:extLst>
              <a:ext uri="{FF2B5EF4-FFF2-40B4-BE49-F238E27FC236}">
                <a16:creationId xmlns:a16="http://schemas.microsoft.com/office/drawing/2014/main" id="{2AA16CAA-8AD9-AB3F-6B4F-F7AF871F4558}"/>
              </a:ext>
            </a:extLst>
          </p:cNvPr>
          <p:cNvSpPr txBox="1"/>
          <p:nvPr/>
        </p:nvSpPr>
        <p:spPr>
          <a:xfrm>
            <a:off x="4114800" y="3860512"/>
            <a:ext cx="3962400" cy="646331"/>
          </a:xfrm>
          <a:prstGeom prst="rect">
            <a:avLst/>
          </a:prstGeom>
          <a:noFill/>
        </p:spPr>
        <p:txBody>
          <a:bodyPr wrap="square" rtlCol="0">
            <a:spAutoFit/>
          </a:bodyPr>
          <a:lstStyle/>
          <a:p>
            <a:pPr algn="ctr"/>
            <a:r>
              <a:rPr lang="en-US" sz="3600" b="1" dirty="0"/>
              <a:t>Rapid review</a:t>
            </a:r>
          </a:p>
        </p:txBody>
      </p:sp>
    </p:spTree>
    <p:extLst>
      <p:ext uri="{BB962C8B-B14F-4D97-AF65-F5344CB8AC3E}">
        <p14:creationId xmlns:p14="http://schemas.microsoft.com/office/powerpoint/2010/main" val="19838414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20864-70AB-2572-AFE8-74AEFB28CD44}"/>
              </a:ext>
            </a:extLst>
          </p:cNvPr>
          <p:cNvSpPr>
            <a:spLocks noGrp="1"/>
          </p:cNvSpPr>
          <p:nvPr>
            <p:ph type="title"/>
          </p:nvPr>
        </p:nvSpPr>
        <p:spPr/>
        <p:txBody>
          <a:bodyPr>
            <a:normAutofit fontScale="90000"/>
          </a:bodyPr>
          <a:lstStyle/>
          <a:p>
            <a:r>
              <a:rPr lang="en-US" dirty="0"/>
              <a:t>Engaging Family Caregivers With Structured Communication for Safe Care Transitions</a:t>
            </a:r>
          </a:p>
        </p:txBody>
      </p:sp>
      <p:sp>
        <p:nvSpPr>
          <p:cNvPr id="3" name="Content Placeholder 2">
            <a:extLst>
              <a:ext uri="{FF2B5EF4-FFF2-40B4-BE49-F238E27FC236}">
                <a16:creationId xmlns:a16="http://schemas.microsoft.com/office/drawing/2014/main" id="{97FCA9B5-50BA-1C2A-0A36-A1A57E8C07F9}"/>
              </a:ext>
            </a:extLst>
          </p:cNvPr>
          <p:cNvSpPr>
            <a:spLocks noGrp="1"/>
          </p:cNvSpPr>
          <p:nvPr>
            <p:ph idx="1"/>
          </p:nvPr>
        </p:nvSpPr>
        <p:spPr>
          <a:xfrm>
            <a:off x="609600" y="1646238"/>
            <a:ext cx="10972800" cy="5135562"/>
          </a:xfrm>
        </p:spPr>
        <p:txBody>
          <a:bodyPr>
            <a:normAutofit fontScale="92500"/>
          </a:bodyPr>
          <a:lstStyle/>
          <a:p>
            <a:pPr marL="0" indent="0">
              <a:buNone/>
            </a:pPr>
            <a:r>
              <a:rPr lang="en-US" sz="2400" b="1" dirty="0"/>
              <a:t>Background</a:t>
            </a:r>
            <a:endParaRPr lang="en-US" sz="2400" dirty="0"/>
          </a:p>
          <a:p>
            <a:r>
              <a:rPr lang="en-US" sz="2400" dirty="0"/>
              <a:t>Care transitions represent a critical point in patient care. </a:t>
            </a:r>
          </a:p>
          <a:p>
            <a:pPr lvl="1"/>
            <a:r>
              <a:rPr lang="en-US" sz="2000" dirty="0"/>
              <a:t>Disruptions in continuity and coordination of care may lead to adverse outcomes such as new hospitalizations/readmissions, ED visits, and exacerbations of health conditions in addition to other consequences for patients &amp; family caregivers</a:t>
            </a:r>
          </a:p>
          <a:p>
            <a:r>
              <a:rPr lang="en-US" sz="2400" dirty="0"/>
              <a:t>Clear communication between healthcare professionals and caregivers/patients is a key component of frameworks to improve patient safety during transitional care</a:t>
            </a:r>
          </a:p>
          <a:p>
            <a:r>
              <a:rPr lang="en-US" sz="2400" dirty="0"/>
              <a:t>~53 million adults reported being a caregiver in 2020</a:t>
            </a:r>
          </a:p>
          <a:p>
            <a:pPr lvl="1"/>
            <a:r>
              <a:rPr lang="en-US" sz="2100" dirty="0"/>
              <a:t>14.1 million for individuals aged &lt;18 years</a:t>
            </a:r>
          </a:p>
          <a:p>
            <a:pPr lvl="1"/>
            <a:r>
              <a:rPr lang="en-US" sz="2100" dirty="0"/>
              <a:t>41.8 million for individuals age &gt;49 years</a:t>
            </a:r>
          </a:p>
          <a:p>
            <a:r>
              <a:rPr lang="en-US" sz="2400" dirty="0"/>
              <a:t>Some organizations are exploring structured communication with family (i.e., unpaid, informal) caregivers as it may: </a:t>
            </a:r>
          </a:p>
          <a:p>
            <a:pPr lvl="1"/>
            <a:r>
              <a:rPr lang="en-US" sz="2000" dirty="0"/>
              <a:t>Improve clinical outcomes for patients, reduce preventable utilization and adverse events, reduce caregiver and patient stress, and improve patient/caregiver satisfaction</a:t>
            </a:r>
          </a:p>
          <a:p>
            <a:endParaRPr lang="en-US" sz="2400" dirty="0"/>
          </a:p>
          <a:p>
            <a:endParaRPr lang="en-US" dirty="0"/>
          </a:p>
        </p:txBody>
      </p:sp>
      <p:sp>
        <p:nvSpPr>
          <p:cNvPr id="4" name="Slide Number Placeholder 3">
            <a:extLst>
              <a:ext uri="{FF2B5EF4-FFF2-40B4-BE49-F238E27FC236}">
                <a16:creationId xmlns:a16="http://schemas.microsoft.com/office/drawing/2014/main" id="{434C393B-ABDB-92CC-D75A-8150C96EE366}"/>
              </a:ext>
            </a:extLst>
          </p:cNvPr>
          <p:cNvSpPr>
            <a:spLocks noGrp="1"/>
          </p:cNvSpPr>
          <p:nvPr>
            <p:ph type="sldNum" sz="quarter" idx="10"/>
          </p:nvPr>
        </p:nvSpPr>
        <p:spPr/>
        <p:txBody>
          <a:bodyPr/>
          <a:lstStyle/>
          <a:p>
            <a:fld id="{85F5B7A5-34A7-4AB0-A34F-A4DF2002FA98}" type="slidenum">
              <a:rPr lang="en-US" smtClean="0"/>
              <a:t>57</a:t>
            </a:fld>
            <a:endParaRPr lang="en-US" dirty="0"/>
          </a:p>
        </p:txBody>
      </p:sp>
    </p:spTree>
    <p:extLst>
      <p:ext uri="{BB962C8B-B14F-4D97-AF65-F5344CB8AC3E}">
        <p14:creationId xmlns:p14="http://schemas.microsoft.com/office/powerpoint/2010/main" val="30630884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20864-70AB-2572-AFE8-74AEFB28CD44}"/>
              </a:ext>
            </a:extLst>
          </p:cNvPr>
          <p:cNvSpPr>
            <a:spLocks noGrp="1"/>
          </p:cNvSpPr>
          <p:nvPr>
            <p:ph type="title"/>
          </p:nvPr>
        </p:nvSpPr>
        <p:spPr/>
        <p:txBody>
          <a:bodyPr>
            <a:normAutofit fontScale="90000"/>
          </a:bodyPr>
          <a:lstStyle/>
          <a:p>
            <a:r>
              <a:rPr lang="en-US" dirty="0"/>
              <a:t>Engaging Family Caregivers With Structured Communication for Safe Care Transitions</a:t>
            </a:r>
          </a:p>
        </p:txBody>
      </p:sp>
      <p:sp>
        <p:nvSpPr>
          <p:cNvPr id="3" name="Content Placeholder 2">
            <a:extLst>
              <a:ext uri="{FF2B5EF4-FFF2-40B4-BE49-F238E27FC236}">
                <a16:creationId xmlns:a16="http://schemas.microsoft.com/office/drawing/2014/main" id="{97FCA9B5-50BA-1C2A-0A36-A1A57E8C07F9}"/>
              </a:ext>
            </a:extLst>
          </p:cNvPr>
          <p:cNvSpPr>
            <a:spLocks noGrp="1"/>
          </p:cNvSpPr>
          <p:nvPr>
            <p:ph idx="1"/>
          </p:nvPr>
        </p:nvSpPr>
        <p:spPr/>
        <p:txBody>
          <a:bodyPr/>
          <a:lstStyle/>
          <a:p>
            <a:r>
              <a:rPr lang="en-US" dirty="0"/>
              <a:t>MHS III report did not cover this topic.</a:t>
            </a:r>
          </a:p>
          <a:p>
            <a:r>
              <a:rPr lang="en-US" dirty="0"/>
              <a:t>MHS IV Methods</a:t>
            </a:r>
          </a:p>
          <a:p>
            <a:pPr marL="290513" lvl="1" indent="-179388">
              <a:lnSpc>
                <a:spcPct val="100000"/>
              </a:lnSpc>
              <a:spcAft>
                <a:spcPts val="600"/>
              </a:spcAft>
            </a:pPr>
            <a:r>
              <a:rPr lang="en-US" sz="2800" dirty="0"/>
              <a:t>Searched PubMed, Embase, and Cochrane Library for systematic reviews &amp; primary studies (2010-2023)</a:t>
            </a:r>
          </a:p>
          <a:p>
            <a:pPr marL="290513" lvl="1" indent="-179388">
              <a:spcAft>
                <a:spcPts val="600"/>
              </a:spcAft>
            </a:pPr>
            <a:r>
              <a:rPr lang="en-US" sz="2800" dirty="0">
                <a:effectLst/>
              </a:rPr>
              <a:t>Searched for RCTs, nonrandomized studies, single-arm studies conducted in the United States</a:t>
            </a:r>
            <a:endParaRPr lang="en-US"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574676" lvl="2" indent="-179388"/>
            <a:r>
              <a:rPr lang="en-US" sz="2400" dirty="0"/>
              <a:t>Included 2 RCTs, 6 pre-post studies, and 1 single-arm study focused on hospital discharge, ICU transitions, and residential facility transitions</a:t>
            </a:r>
          </a:p>
          <a:p>
            <a:endParaRPr lang="en-US" dirty="0"/>
          </a:p>
        </p:txBody>
      </p:sp>
      <p:sp>
        <p:nvSpPr>
          <p:cNvPr id="4" name="Slide Number Placeholder 3">
            <a:extLst>
              <a:ext uri="{FF2B5EF4-FFF2-40B4-BE49-F238E27FC236}">
                <a16:creationId xmlns:a16="http://schemas.microsoft.com/office/drawing/2014/main" id="{434C393B-ABDB-92CC-D75A-8150C96EE366}"/>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F5B7A5-34A7-4AB0-A34F-A4DF2002FA98}"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401076961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5C8E2-3692-6EA2-36C4-9463E494E4C8}"/>
              </a:ext>
            </a:extLst>
          </p:cNvPr>
          <p:cNvSpPr>
            <a:spLocks noGrp="1"/>
          </p:cNvSpPr>
          <p:nvPr>
            <p:ph type="title"/>
          </p:nvPr>
        </p:nvSpPr>
        <p:spPr/>
        <p:txBody>
          <a:bodyPr>
            <a:normAutofit fontScale="90000"/>
          </a:bodyPr>
          <a:lstStyle/>
          <a:p>
            <a:r>
              <a:rPr lang="en-US" dirty="0"/>
              <a:t>Key Concepts</a:t>
            </a:r>
          </a:p>
        </p:txBody>
      </p:sp>
      <p:sp>
        <p:nvSpPr>
          <p:cNvPr id="3" name="Content Placeholder 2">
            <a:extLst>
              <a:ext uri="{FF2B5EF4-FFF2-40B4-BE49-F238E27FC236}">
                <a16:creationId xmlns:a16="http://schemas.microsoft.com/office/drawing/2014/main" id="{55DD3F9D-D378-26DF-5468-602ED05F4BC6}"/>
              </a:ext>
            </a:extLst>
          </p:cNvPr>
          <p:cNvSpPr>
            <a:spLocks noGrp="1"/>
          </p:cNvSpPr>
          <p:nvPr>
            <p:ph idx="1"/>
          </p:nvPr>
        </p:nvSpPr>
        <p:spPr>
          <a:xfrm>
            <a:off x="609600" y="1646238"/>
            <a:ext cx="10972800" cy="4906962"/>
          </a:xfrm>
        </p:spPr>
        <p:txBody>
          <a:bodyPr/>
          <a:lstStyle/>
          <a:p>
            <a:r>
              <a:rPr lang="en-US" b="1" dirty="0"/>
              <a:t>Family Caregiver: </a:t>
            </a:r>
            <a:r>
              <a:rPr lang="en-US" dirty="0"/>
              <a:t>Family members and nonfamilial, informal/unpaid caregivers (e.g., friend, neighbor) who provide caregiving support to a patient</a:t>
            </a:r>
          </a:p>
          <a:p>
            <a:endParaRPr lang="en-US" dirty="0"/>
          </a:p>
          <a:p>
            <a:r>
              <a:rPr lang="en-US" b="1" dirty="0"/>
              <a:t>Structured Communication: </a:t>
            </a:r>
            <a:r>
              <a:rPr lang="en-US" dirty="0"/>
              <a:t>an approach to improve verbal interactions via use of standardized procedures, tools, or templates to facilitate sharing of relevant information and better understanding by all parties</a:t>
            </a:r>
          </a:p>
          <a:p>
            <a:pPr lvl="1"/>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EDAF23A7-3188-D716-60E1-CA0DC9357C3C}"/>
              </a:ext>
            </a:extLst>
          </p:cNvPr>
          <p:cNvSpPr>
            <a:spLocks noGrp="1"/>
          </p:cNvSpPr>
          <p:nvPr>
            <p:ph type="sldNum" sz="quarter" idx="10"/>
          </p:nvPr>
        </p:nvSpPr>
        <p:spPr/>
        <p:txBody>
          <a:bodyPr/>
          <a:lstStyle/>
          <a:p>
            <a:fld id="{85F5B7A5-34A7-4AB0-A34F-A4DF2002FA98}" type="slidenum">
              <a:rPr lang="en-US" smtClean="0"/>
              <a:t>59</a:t>
            </a:fld>
            <a:endParaRPr lang="en-US" dirty="0"/>
          </a:p>
        </p:txBody>
      </p:sp>
    </p:spTree>
    <p:extLst>
      <p:ext uri="{BB962C8B-B14F-4D97-AF65-F5344CB8AC3E}">
        <p14:creationId xmlns:p14="http://schemas.microsoft.com/office/powerpoint/2010/main" val="3592870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2B779-22F7-1129-52DF-3D3B43B85370}"/>
              </a:ext>
            </a:extLst>
          </p:cNvPr>
          <p:cNvSpPr>
            <a:spLocks noGrp="1"/>
          </p:cNvSpPr>
          <p:nvPr>
            <p:ph type="title"/>
          </p:nvPr>
        </p:nvSpPr>
        <p:spPr/>
        <p:txBody>
          <a:bodyPr>
            <a:normAutofit fontScale="90000"/>
          </a:bodyPr>
          <a:lstStyle/>
          <a:p>
            <a:r>
              <a:rPr lang="en-US" dirty="0"/>
              <a:t>CME Learning Objectives </a:t>
            </a:r>
          </a:p>
        </p:txBody>
      </p:sp>
      <p:sp>
        <p:nvSpPr>
          <p:cNvPr id="3" name="Content Placeholder 2">
            <a:extLst>
              <a:ext uri="{FF2B5EF4-FFF2-40B4-BE49-F238E27FC236}">
                <a16:creationId xmlns:a16="http://schemas.microsoft.com/office/drawing/2014/main" id="{27C929C1-CE16-C2D8-0A40-10E4CDEDB1CE}"/>
              </a:ext>
            </a:extLst>
          </p:cNvPr>
          <p:cNvSpPr>
            <a:spLocks noGrp="1"/>
          </p:cNvSpPr>
          <p:nvPr>
            <p:ph idx="1"/>
          </p:nvPr>
        </p:nvSpPr>
        <p:spPr>
          <a:xfrm>
            <a:off x="823912" y="1830388"/>
            <a:ext cx="10972800" cy="4525963"/>
          </a:xfrm>
        </p:spPr>
        <p:txBody>
          <a:bodyPr>
            <a:normAutofit/>
          </a:bodyPr>
          <a:lstStyle/>
          <a:p>
            <a:pPr marL="514350" marR="0" lvl="0" indent="-514350">
              <a:spcBef>
                <a:spcPts val="0"/>
              </a:spcBef>
              <a:spcAft>
                <a:spcPts val="600"/>
              </a:spcAft>
              <a:buAutoNum type="arabicPeriod"/>
            </a:pPr>
            <a:r>
              <a:rPr lang="en-US" kern="100" dirty="0">
                <a:effectLst/>
                <a:ea typeface="Calibri" panose="020F0502020204030204" pitchFamily="34" charset="0"/>
                <a:cs typeface="Times New Roman" panose="02020603050405020304" pitchFamily="18" charset="0"/>
              </a:rPr>
              <a:t>Identify key elements of effective opioid stewardship interventions that can improve patient safety in healthcare settings.</a:t>
            </a:r>
            <a:endParaRPr lang="en-US" kern="100" dirty="0">
              <a:ea typeface="Calibri" panose="020F0502020204030204" pitchFamily="34" charset="0"/>
              <a:cs typeface="Times New Roman" panose="02020603050405020304" pitchFamily="18" charset="0"/>
            </a:endParaRPr>
          </a:p>
          <a:p>
            <a:pPr marL="514350" marR="0" lvl="0" indent="-514350">
              <a:spcBef>
                <a:spcPts val="0"/>
              </a:spcBef>
              <a:spcAft>
                <a:spcPts val="600"/>
              </a:spcAft>
              <a:buAutoNum type="arabicPeriod"/>
            </a:pPr>
            <a:r>
              <a:rPr lang="en-US" kern="100" dirty="0">
                <a:effectLst/>
                <a:ea typeface="Calibri" panose="020F0502020204030204" pitchFamily="34" charset="0"/>
                <a:cs typeface="Times New Roman" panose="02020603050405020304" pitchFamily="18" charset="0"/>
              </a:rPr>
              <a:t>Describe the essential components of a rapid response system and explain how it can help detect and respond to clinical deterioration, leading to improved patient outcomes.</a:t>
            </a:r>
            <a:endParaRPr lang="en-US" kern="100" dirty="0">
              <a:ea typeface="Calibri" panose="020F0502020204030204" pitchFamily="34" charset="0"/>
              <a:cs typeface="Times New Roman" panose="02020603050405020304" pitchFamily="18" charset="0"/>
            </a:endParaRPr>
          </a:p>
          <a:p>
            <a:pPr marL="514350" marR="0" lvl="0" indent="-514350">
              <a:spcBef>
                <a:spcPts val="0"/>
              </a:spcBef>
              <a:spcAft>
                <a:spcPts val="600"/>
              </a:spcAft>
              <a:buAutoNum type="arabicPeriod"/>
            </a:pPr>
            <a:r>
              <a:rPr lang="en-US" kern="100" dirty="0">
                <a:effectLst/>
                <a:ea typeface="Calibri" panose="020F0502020204030204" pitchFamily="34" charset="0"/>
                <a:cs typeface="Times New Roman" panose="02020603050405020304" pitchFamily="18" charset="0"/>
              </a:rPr>
              <a:t>Discuss strategies for engaging family caregivers through structured communication to enhance the safety of care transitions for patients.</a:t>
            </a:r>
          </a:p>
          <a:p>
            <a:pPr marL="0" indent="0">
              <a:buNone/>
            </a:pPr>
            <a:endParaRPr lang="en-US" dirty="0"/>
          </a:p>
        </p:txBody>
      </p:sp>
      <p:sp>
        <p:nvSpPr>
          <p:cNvPr id="4" name="Slide Number Placeholder 3">
            <a:extLst>
              <a:ext uri="{FF2B5EF4-FFF2-40B4-BE49-F238E27FC236}">
                <a16:creationId xmlns:a16="http://schemas.microsoft.com/office/drawing/2014/main" id="{10DB0AC0-DF05-0A03-3FDC-004A993B4DD5}"/>
              </a:ext>
            </a:extLst>
          </p:cNvPr>
          <p:cNvSpPr>
            <a:spLocks noGrp="1"/>
          </p:cNvSpPr>
          <p:nvPr>
            <p:ph type="sldNum" sz="quarter" idx="10"/>
          </p:nvPr>
        </p:nvSpPr>
        <p:spPr/>
        <p:txBody>
          <a:bodyPr/>
          <a:lstStyle/>
          <a:p>
            <a:fld id="{85F5B7A5-34A7-4AB0-A34F-A4DF2002FA98}" type="slidenum">
              <a:rPr lang="en-US" smtClean="0"/>
              <a:t>6</a:t>
            </a:fld>
            <a:endParaRPr lang="en-US" dirty="0"/>
          </a:p>
        </p:txBody>
      </p:sp>
    </p:spTree>
    <p:extLst>
      <p:ext uri="{BB962C8B-B14F-4D97-AF65-F5344CB8AC3E}">
        <p14:creationId xmlns:p14="http://schemas.microsoft.com/office/powerpoint/2010/main" val="211865032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30E8A-00B3-ED08-57EF-EAF3B49E0162}"/>
              </a:ext>
            </a:extLst>
          </p:cNvPr>
          <p:cNvSpPr>
            <a:spLocks noGrp="1"/>
          </p:cNvSpPr>
          <p:nvPr>
            <p:ph type="title"/>
          </p:nvPr>
        </p:nvSpPr>
        <p:spPr>
          <a:xfrm>
            <a:off x="1676400" y="219208"/>
            <a:ext cx="8839200" cy="617884"/>
          </a:xfrm>
        </p:spPr>
        <p:txBody>
          <a:bodyPr>
            <a:normAutofit fontScale="90000"/>
          </a:bodyPr>
          <a:lstStyle/>
          <a:p>
            <a:r>
              <a:rPr lang="en-US" dirty="0"/>
              <a:t>Structured Communication Examples</a:t>
            </a:r>
          </a:p>
        </p:txBody>
      </p:sp>
      <p:sp>
        <p:nvSpPr>
          <p:cNvPr id="3" name="Content Placeholder 2">
            <a:extLst>
              <a:ext uri="{FF2B5EF4-FFF2-40B4-BE49-F238E27FC236}">
                <a16:creationId xmlns:a16="http://schemas.microsoft.com/office/drawing/2014/main" id="{742BFA6D-8836-226D-9995-6DB0EC960A32}"/>
              </a:ext>
            </a:extLst>
          </p:cNvPr>
          <p:cNvSpPr>
            <a:spLocks noGrp="1"/>
          </p:cNvSpPr>
          <p:nvPr>
            <p:ph idx="1"/>
          </p:nvPr>
        </p:nvSpPr>
        <p:spPr/>
        <p:txBody>
          <a:bodyPr/>
          <a:lstStyle/>
          <a:p>
            <a:r>
              <a:rPr lang="en-US" dirty="0"/>
              <a:t>Teach-Back Method</a:t>
            </a:r>
          </a:p>
          <a:p>
            <a:r>
              <a:rPr lang="en-US" dirty="0"/>
              <a:t>Checklists</a:t>
            </a:r>
          </a:p>
          <a:p>
            <a:r>
              <a:rPr lang="en-US" dirty="0"/>
              <a:t>I-PASS tool</a:t>
            </a:r>
          </a:p>
          <a:p>
            <a:r>
              <a:rPr lang="en-US" dirty="0"/>
              <a:t>Computer-assisted programs</a:t>
            </a:r>
          </a:p>
          <a:p>
            <a:r>
              <a:rPr lang="en-US" dirty="0"/>
              <a:t>Modules embedded within electronic health records</a:t>
            </a:r>
          </a:p>
        </p:txBody>
      </p:sp>
      <p:sp>
        <p:nvSpPr>
          <p:cNvPr id="4" name="Slide Number Placeholder 3">
            <a:extLst>
              <a:ext uri="{FF2B5EF4-FFF2-40B4-BE49-F238E27FC236}">
                <a16:creationId xmlns:a16="http://schemas.microsoft.com/office/drawing/2014/main" id="{D3588D7B-D926-109B-52BB-06B871218E5F}"/>
              </a:ext>
            </a:extLst>
          </p:cNvPr>
          <p:cNvSpPr>
            <a:spLocks noGrp="1"/>
          </p:cNvSpPr>
          <p:nvPr>
            <p:ph type="sldNum" sz="quarter" idx="10"/>
          </p:nvPr>
        </p:nvSpPr>
        <p:spPr/>
        <p:txBody>
          <a:bodyPr/>
          <a:lstStyle/>
          <a:p>
            <a:fld id="{85F5B7A5-34A7-4AB0-A34F-A4DF2002FA98}" type="slidenum">
              <a:rPr lang="en-US" smtClean="0"/>
              <a:t>60</a:t>
            </a:fld>
            <a:endParaRPr lang="en-US" dirty="0"/>
          </a:p>
        </p:txBody>
      </p:sp>
    </p:spTree>
    <p:extLst>
      <p:ext uri="{BB962C8B-B14F-4D97-AF65-F5344CB8AC3E}">
        <p14:creationId xmlns:p14="http://schemas.microsoft.com/office/powerpoint/2010/main" val="21756532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441ED-CC66-0575-08D2-F3822382B7FE}"/>
              </a:ext>
            </a:extLst>
          </p:cNvPr>
          <p:cNvSpPr>
            <a:spLocks noGrp="1"/>
          </p:cNvSpPr>
          <p:nvPr>
            <p:ph type="title"/>
          </p:nvPr>
        </p:nvSpPr>
        <p:spPr/>
        <p:txBody>
          <a:bodyPr>
            <a:normAutofit fontScale="90000"/>
          </a:bodyPr>
          <a:lstStyle/>
          <a:p>
            <a:r>
              <a:rPr lang="en-US" dirty="0"/>
              <a:t>Summary of Evidence</a:t>
            </a:r>
          </a:p>
        </p:txBody>
      </p:sp>
      <p:sp>
        <p:nvSpPr>
          <p:cNvPr id="4" name="Slide Number Placeholder 3">
            <a:extLst>
              <a:ext uri="{FF2B5EF4-FFF2-40B4-BE49-F238E27FC236}">
                <a16:creationId xmlns:a16="http://schemas.microsoft.com/office/drawing/2014/main" id="{12166146-3E6A-F427-F69B-167D0FE86F4C}"/>
              </a:ext>
            </a:extLst>
          </p:cNvPr>
          <p:cNvSpPr>
            <a:spLocks noGrp="1"/>
          </p:cNvSpPr>
          <p:nvPr>
            <p:ph type="sldNum" sz="quarter" idx="10"/>
          </p:nvPr>
        </p:nvSpPr>
        <p:spPr/>
        <p:txBody>
          <a:bodyPr/>
          <a:lstStyle/>
          <a:p>
            <a:fld id="{85F5B7A5-34A7-4AB0-A34F-A4DF2002FA98}" type="slidenum">
              <a:rPr lang="en-US" smtClean="0"/>
              <a:t>61</a:t>
            </a:fld>
            <a:endParaRPr lang="en-US" dirty="0"/>
          </a:p>
        </p:txBody>
      </p:sp>
      <p:graphicFrame>
        <p:nvGraphicFramePr>
          <p:cNvPr id="5" name="Table 4">
            <a:extLst>
              <a:ext uri="{FF2B5EF4-FFF2-40B4-BE49-F238E27FC236}">
                <a16:creationId xmlns:a16="http://schemas.microsoft.com/office/drawing/2014/main" id="{860143A2-085D-EDC6-000C-F6105299F84E}"/>
              </a:ext>
            </a:extLst>
          </p:cNvPr>
          <p:cNvGraphicFramePr>
            <a:graphicFrameLocks noGrp="1"/>
          </p:cNvGraphicFramePr>
          <p:nvPr/>
        </p:nvGraphicFramePr>
        <p:xfrm>
          <a:off x="202418" y="1447800"/>
          <a:ext cx="3748610" cy="5207000"/>
        </p:xfrm>
        <a:graphic>
          <a:graphicData uri="http://schemas.openxmlformats.org/drawingml/2006/table">
            <a:tbl>
              <a:tblPr firstRow="1" firstCol="1" bandRow="1"/>
              <a:tblGrid>
                <a:gridCol w="1910382">
                  <a:extLst>
                    <a:ext uri="{9D8B030D-6E8A-4147-A177-3AD203B41FA5}">
                      <a16:colId xmlns:a16="http://schemas.microsoft.com/office/drawing/2014/main" val="2109453968"/>
                    </a:ext>
                  </a:extLst>
                </a:gridCol>
                <a:gridCol w="1838228">
                  <a:extLst>
                    <a:ext uri="{9D8B030D-6E8A-4147-A177-3AD203B41FA5}">
                      <a16:colId xmlns:a16="http://schemas.microsoft.com/office/drawing/2014/main" val="3560001597"/>
                    </a:ext>
                  </a:extLst>
                </a:gridCol>
              </a:tblGrid>
              <a:tr h="838200">
                <a:tc gridSpan="2">
                  <a:txBody>
                    <a:bodyPr/>
                    <a:lstStyle/>
                    <a:p>
                      <a:pPr marL="0" marR="0" algn="ctr">
                        <a:lnSpc>
                          <a:spcPct val="115000"/>
                        </a:lnSpc>
                        <a:spcBef>
                          <a:spcPts val="100"/>
                        </a:spcBef>
                        <a:spcAft>
                          <a:spcPts val="100"/>
                        </a:spcAft>
                      </a:pPr>
                      <a:r>
                        <a:rPr lang="en-US" sz="1800" b="1" kern="100" dirty="0">
                          <a:solidFill>
                            <a:srgbClr val="000000"/>
                          </a:solidFill>
                          <a:effectLst/>
                          <a:latin typeface="+mj-lt"/>
                          <a:ea typeface="Calibri" panose="020F0502020204030204" pitchFamily="34" charset="0"/>
                          <a:cs typeface="Times New Roman" panose="02020603050405020304" pitchFamily="18" charset="0"/>
                        </a:rPr>
                        <a:t>Hospital Discharge</a:t>
                      </a:r>
                    </a:p>
                    <a:p>
                      <a:pPr marL="0" marR="0" algn="ctr">
                        <a:lnSpc>
                          <a:spcPct val="115000"/>
                        </a:lnSpc>
                        <a:spcBef>
                          <a:spcPts val="100"/>
                        </a:spcBef>
                        <a:spcAft>
                          <a:spcPts val="100"/>
                        </a:spcAft>
                      </a:pPr>
                      <a:r>
                        <a:rPr lang="en-US" sz="1800" b="1" i="1" kern="100" dirty="0">
                          <a:solidFill>
                            <a:srgbClr val="000000"/>
                          </a:solidFill>
                          <a:effectLst/>
                          <a:latin typeface="+mj-lt"/>
                          <a:ea typeface="Times New Roman" panose="02020603050405020304" pitchFamily="18" charset="0"/>
                          <a:cs typeface="Times New Roman" panose="02020603050405020304" pitchFamily="18" charset="0"/>
                        </a:rPr>
                        <a:t>k </a:t>
                      </a:r>
                      <a:r>
                        <a:rPr lang="en-US" sz="1800" b="1" i="0" kern="100" dirty="0">
                          <a:solidFill>
                            <a:srgbClr val="000000"/>
                          </a:solidFill>
                          <a:effectLst/>
                          <a:latin typeface="+mj-lt"/>
                          <a:ea typeface="Times New Roman" panose="02020603050405020304" pitchFamily="18" charset="0"/>
                          <a:cs typeface="Times New Roman" panose="02020603050405020304" pitchFamily="18" charset="0"/>
                        </a:rPr>
                        <a:t>= 5</a:t>
                      </a:r>
                      <a:endParaRPr lang="en-US" sz="1800" i="1"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5DCF7"/>
                    </a:solidFill>
                  </a:tcPr>
                </a:tc>
                <a:tc hMerge="1">
                  <a:txBody>
                    <a:bodyPr/>
                    <a:lstStyle/>
                    <a:p>
                      <a:endParaRPr lang="en-US"/>
                    </a:p>
                  </a:txBody>
                  <a:tcPr/>
                </a:tc>
                <a:extLst>
                  <a:ext uri="{0D108BD9-81ED-4DB2-BD59-A6C34878D82A}">
                    <a16:rowId xmlns:a16="http://schemas.microsoft.com/office/drawing/2014/main" val="204436386"/>
                  </a:ext>
                </a:extLst>
              </a:tr>
              <a:tr h="571038">
                <a:tc>
                  <a:txBody>
                    <a:bodyPr/>
                    <a:lstStyle/>
                    <a:p>
                      <a:pPr marL="0" marR="0" algn="l">
                        <a:lnSpc>
                          <a:spcPct val="100000"/>
                        </a:lnSpc>
                        <a:spcBef>
                          <a:spcPts val="240"/>
                        </a:spcBef>
                        <a:spcAft>
                          <a:spcPts val="240"/>
                        </a:spcAft>
                      </a:pPr>
                      <a:r>
                        <a:rPr lang="en-US" sz="1800" b="1" kern="100" dirty="0">
                          <a:solidFill>
                            <a:srgbClr val="000000"/>
                          </a:solidFill>
                          <a:effectLst/>
                          <a:latin typeface="+mj-lt"/>
                          <a:ea typeface="Calibri" panose="020F0502020204030204" pitchFamily="34" charset="0"/>
                          <a:cs typeface="Times New Roman" panose="02020603050405020304" pitchFamily="18" charset="0"/>
                        </a:rPr>
                        <a:t>Outcome</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p>
                      <a:pPr marL="0" marR="0" algn="ctr" defTabSz="914400" rtl="0" eaLnBrk="1" latinLnBrk="0" hangingPunct="1">
                        <a:lnSpc>
                          <a:spcPct val="100000"/>
                        </a:lnSpc>
                        <a:spcBef>
                          <a:spcPts val="200"/>
                        </a:spcBef>
                        <a:spcAft>
                          <a:spcPts val="200"/>
                        </a:spcAft>
                      </a:pPr>
                      <a:r>
                        <a:rPr lang="en-US" sz="1800" b="1" i="1" kern="100" dirty="0">
                          <a:solidFill>
                            <a:srgbClr val="000000"/>
                          </a:solidFill>
                          <a:effectLst/>
                          <a:latin typeface="+mj-lt"/>
                          <a:ea typeface="Calibri" panose="020F0502020204030204" pitchFamily="34" charset="0"/>
                          <a:cs typeface="Times New Roman" panose="02020603050405020304" pitchFamily="18" charset="0"/>
                        </a:rPr>
                        <a:t>k </a:t>
                      </a:r>
                      <a:r>
                        <a:rPr lang="en-US" sz="1800" b="1" kern="100" dirty="0">
                          <a:solidFill>
                            <a:srgbClr val="000000"/>
                          </a:solidFill>
                          <a:effectLst/>
                          <a:latin typeface="+mj-lt"/>
                          <a:ea typeface="Calibri" panose="020F0502020204030204" pitchFamily="34" charset="0"/>
                          <a:cs typeface="Times New Roman" panose="02020603050405020304" pitchFamily="18" charset="0"/>
                        </a:rPr>
                        <a:t>(</a:t>
                      </a:r>
                      <a:r>
                        <a:rPr lang="en-US" sz="1800" b="1" i="0" kern="100" dirty="0">
                          <a:solidFill>
                            <a:schemeClr val="tx1"/>
                          </a:solidFill>
                          <a:effectLst/>
                          <a:latin typeface="+mj-lt"/>
                          <a:ea typeface="Calibri" panose="020F0502020204030204" pitchFamily="34" charset="0"/>
                          <a:cs typeface="Times New Roman" panose="02020603050405020304" pitchFamily="18" charset="0"/>
                        </a:rPr>
                        <a:t>Study Design)</a:t>
                      </a:r>
                      <a:endParaRPr lang="en-US" sz="1800" b="1" i="0" kern="100" dirty="0">
                        <a:solidFill>
                          <a:schemeClr val="tx1"/>
                        </a:solidFill>
                        <a:effectLst/>
                        <a:latin typeface="+mj-lt"/>
                        <a:ea typeface="Times New Roman" panose="02020603050405020304" pitchFamily="18" charset="0"/>
                        <a:cs typeface="Times New Roman" panose="02020603050405020304" pitchFamily="18" charset="0"/>
                      </a:endParaRPr>
                    </a:p>
                    <a:p>
                      <a:pPr marL="0" marR="0" algn="ctr" defTabSz="914400" rtl="0" eaLnBrk="1" latinLnBrk="0" hangingPunct="1">
                        <a:lnSpc>
                          <a:spcPct val="100000"/>
                        </a:lnSpc>
                        <a:spcBef>
                          <a:spcPts val="200"/>
                        </a:spcBef>
                        <a:spcAft>
                          <a:spcPts val="200"/>
                        </a:spcAft>
                      </a:pPr>
                      <a:r>
                        <a:rPr lang="en-US" sz="1800" b="1" i="0" kern="100" dirty="0">
                          <a:solidFill>
                            <a:schemeClr val="tx1"/>
                          </a:solidFill>
                          <a:effectLst/>
                          <a:latin typeface="+mj-lt"/>
                          <a:ea typeface="Times New Roman" panose="02020603050405020304" pitchFamily="18" charset="0"/>
                          <a:cs typeface="Times New Roman" panose="02020603050405020304" pitchFamily="18" charset="0"/>
                        </a:rPr>
                        <a:t>SOE</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D9D9"/>
                    </a:solidFill>
                  </a:tcPr>
                </a:tc>
                <a:extLst>
                  <a:ext uri="{0D108BD9-81ED-4DB2-BD59-A6C34878D82A}">
                    <a16:rowId xmlns:a16="http://schemas.microsoft.com/office/drawing/2014/main" val="1906769137"/>
                  </a:ext>
                </a:extLst>
              </a:tr>
              <a:tr h="571038">
                <a:tc>
                  <a:txBody>
                    <a:bodyPr/>
                    <a:lstStyle/>
                    <a:p>
                      <a:pPr marL="0" marR="0" algn="l">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30-day hospital readmissions</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200"/>
                        </a:spcBef>
                        <a:spcAft>
                          <a:spcPts val="200"/>
                        </a:spcAft>
                      </a:pPr>
                      <a:r>
                        <a:rPr lang="en-US" sz="1800" i="1" kern="100" dirty="0">
                          <a:effectLst/>
                          <a:latin typeface="+mj-lt"/>
                          <a:ea typeface="Calibri" panose="020F0502020204030204" pitchFamily="34" charset="0"/>
                          <a:cs typeface="Times New Roman" panose="02020603050405020304" pitchFamily="18" charset="0"/>
                        </a:rPr>
                        <a:t>k </a:t>
                      </a:r>
                      <a:r>
                        <a:rPr lang="en-US" sz="1800" kern="100" dirty="0">
                          <a:effectLst/>
                          <a:latin typeface="+mj-lt"/>
                          <a:ea typeface="Calibri" panose="020F0502020204030204" pitchFamily="34" charset="0"/>
                          <a:cs typeface="Times New Roman" panose="02020603050405020304" pitchFamily="18" charset="0"/>
                        </a:rPr>
                        <a:t>= 4 (Pre-post)</a:t>
                      </a:r>
                    </a:p>
                    <a:p>
                      <a:pPr marL="0" marR="0" algn="ctr">
                        <a:lnSpc>
                          <a:spcPct val="100000"/>
                        </a:lnSpc>
                        <a:spcBef>
                          <a:spcPts val="200"/>
                        </a:spcBef>
                        <a:spcAft>
                          <a:spcPts val="1000"/>
                        </a:spcAft>
                      </a:pPr>
                      <a:r>
                        <a:rPr lang="en-US" sz="1800" kern="100" dirty="0">
                          <a:effectLst/>
                          <a:latin typeface="+mj-lt"/>
                          <a:ea typeface="Calibri" panose="020F0502020204030204" pitchFamily="34" charset="0"/>
                          <a:cs typeface="Times New Roman" panose="02020603050405020304" pitchFamily="18" charset="0"/>
                        </a:rPr>
                        <a:t>Insufficient</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35933076"/>
                  </a:ext>
                </a:extLst>
              </a:tr>
              <a:tr h="571038">
                <a:tc>
                  <a:txBody>
                    <a:bodyPr/>
                    <a:lstStyle/>
                    <a:p>
                      <a:pPr marL="0" marR="0" algn="l">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30-day ED visits</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200"/>
                        </a:spcBef>
                        <a:spcAft>
                          <a:spcPts val="200"/>
                        </a:spcAft>
                      </a:pPr>
                      <a:r>
                        <a:rPr lang="en-US" sz="1800" i="1" kern="100" dirty="0">
                          <a:effectLst/>
                          <a:latin typeface="+mj-lt"/>
                          <a:ea typeface="Calibri" panose="020F0502020204030204" pitchFamily="34" charset="0"/>
                          <a:cs typeface="Times New Roman" panose="02020603050405020304" pitchFamily="18" charset="0"/>
                        </a:rPr>
                        <a:t>k </a:t>
                      </a:r>
                      <a:r>
                        <a:rPr lang="en-US" sz="1800" kern="100" dirty="0">
                          <a:effectLst/>
                          <a:latin typeface="+mj-lt"/>
                          <a:ea typeface="Calibri" panose="020F0502020204030204" pitchFamily="34" charset="0"/>
                          <a:cs typeface="Times New Roman" panose="02020603050405020304" pitchFamily="18" charset="0"/>
                        </a:rPr>
                        <a:t>= 2 (Pre-post)</a:t>
                      </a:r>
                    </a:p>
                    <a:p>
                      <a:pPr marL="0" marR="0" algn="ctr">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Insufficient</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934352"/>
                  </a:ext>
                </a:extLst>
              </a:tr>
              <a:tr h="571038">
                <a:tc>
                  <a:txBody>
                    <a:bodyPr/>
                    <a:lstStyle/>
                    <a:p>
                      <a:pPr marL="0" marR="0" algn="l">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Caregiver stress</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0000"/>
                        </a:lnSpc>
                        <a:spcBef>
                          <a:spcPts val="200"/>
                        </a:spcBef>
                        <a:spcAft>
                          <a:spcPts val="200"/>
                        </a:spcAft>
                      </a:pPr>
                      <a:r>
                        <a:rPr lang="en-US" sz="1800" i="1" kern="100" dirty="0">
                          <a:effectLst/>
                          <a:latin typeface="+mj-lt"/>
                          <a:ea typeface="Calibri" panose="020F0502020204030204" pitchFamily="34" charset="0"/>
                          <a:cs typeface="Times New Roman" panose="02020603050405020304" pitchFamily="18" charset="0"/>
                        </a:rPr>
                        <a:t>k </a:t>
                      </a:r>
                      <a:r>
                        <a:rPr lang="en-US" sz="1800" kern="100" dirty="0">
                          <a:effectLst/>
                          <a:latin typeface="+mj-lt"/>
                          <a:ea typeface="Calibri" panose="020F0502020204030204" pitchFamily="34" charset="0"/>
                          <a:cs typeface="Times New Roman" panose="02020603050405020304" pitchFamily="18" charset="0"/>
                        </a:rPr>
                        <a:t>= 1 (Single-arm)</a:t>
                      </a:r>
                    </a:p>
                    <a:p>
                      <a:pPr marL="0" marR="0" algn="ctr">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Insufficient</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80033534"/>
                  </a:ext>
                </a:extLst>
              </a:tr>
              <a:tr h="571038">
                <a:tc>
                  <a:txBody>
                    <a:bodyPr/>
                    <a:lstStyle/>
                    <a:p>
                      <a:pPr marL="0" marR="0" algn="l">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Any post-discharge medical incident</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defTabSz="914400" rtl="0" eaLnBrk="1" latinLnBrk="0" hangingPunct="1">
                        <a:lnSpc>
                          <a:spcPct val="100000"/>
                        </a:lnSpc>
                        <a:spcBef>
                          <a:spcPts val="200"/>
                        </a:spcBef>
                        <a:spcAft>
                          <a:spcPts val="200"/>
                        </a:spcAft>
                      </a:pPr>
                      <a:r>
                        <a:rPr lang="en-US" sz="1800" i="1" kern="100" dirty="0">
                          <a:solidFill>
                            <a:schemeClr val="tx1"/>
                          </a:solidFill>
                          <a:effectLst/>
                          <a:latin typeface="+mj-lt"/>
                          <a:ea typeface="Calibri" panose="020F0502020204030204" pitchFamily="34" charset="0"/>
                          <a:cs typeface="Times New Roman" panose="02020603050405020304" pitchFamily="18" charset="0"/>
                        </a:rPr>
                        <a:t>k </a:t>
                      </a:r>
                      <a:r>
                        <a:rPr lang="en-US" sz="1800" i="0" kern="100" dirty="0">
                          <a:solidFill>
                            <a:schemeClr val="tx1"/>
                          </a:solidFill>
                          <a:effectLst/>
                          <a:latin typeface="+mj-lt"/>
                          <a:ea typeface="Calibri" panose="020F0502020204030204" pitchFamily="34" charset="0"/>
                          <a:cs typeface="Times New Roman" panose="02020603050405020304" pitchFamily="18" charset="0"/>
                        </a:rPr>
                        <a:t>= 1 (Pre-post)</a:t>
                      </a:r>
                    </a:p>
                    <a:p>
                      <a:pPr marL="0" marR="0" algn="ctr" defTabSz="914400" rtl="0" eaLnBrk="1" latinLnBrk="0" hangingPunct="1">
                        <a:lnSpc>
                          <a:spcPct val="100000"/>
                        </a:lnSpc>
                        <a:spcBef>
                          <a:spcPts val="200"/>
                        </a:spcBef>
                        <a:spcAft>
                          <a:spcPts val="200"/>
                        </a:spcAft>
                      </a:pPr>
                      <a:r>
                        <a:rPr lang="en-US" sz="1800" i="0" kern="100" dirty="0">
                          <a:solidFill>
                            <a:schemeClr val="tx1"/>
                          </a:solidFill>
                          <a:effectLst/>
                          <a:latin typeface="+mj-lt"/>
                          <a:ea typeface="Calibri" panose="020F0502020204030204" pitchFamily="34" charset="0"/>
                          <a:cs typeface="Times New Roman" panose="02020603050405020304" pitchFamily="18" charset="0"/>
                        </a:rPr>
                        <a:t>Insufficient</a:t>
                      </a:r>
                      <a:endParaRPr lang="en-US" sz="1800" i="0" kern="100" dirty="0">
                        <a:solidFill>
                          <a:schemeClr val="tx1"/>
                        </a:solidFill>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38896682"/>
                  </a:ext>
                </a:extLst>
              </a:tr>
              <a:tr h="571038">
                <a:tc>
                  <a:txBody>
                    <a:bodyPr/>
                    <a:lstStyle/>
                    <a:p>
                      <a:pPr marL="0" marR="0" algn="l">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Adverse Events</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defTabSz="914400" rtl="0" eaLnBrk="1" latinLnBrk="0" hangingPunct="1">
                        <a:lnSpc>
                          <a:spcPct val="100000"/>
                        </a:lnSpc>
                        <a:spcBef>
                          <a:spcPts val="200"/>
                        </a:spcBef>
                        <a:spcAft>
                          <a:spcPts val="200"/>
                        </a:spcAft>
                      </a:pPr>
                      <a:r>
                        <a:rPr lang="en-US" sz="1800" i="1" kern="100" dirty="0">
                          <a:solidFill>
                            <a:schemeClr val="tx1"/>
                          </a:solidFill>
                          <a:effectLst/>
                          <a:latin typeface="+mj-lt"/>
                          <a:ea typeface="Calibri" panose="020F0502020204030204" pitchFamily="34" charset="0"/>
                          <a:cs typeface="Times New Roman" panose="02020603050405020304" pitchFamily="18" charset="0"/>
                        </a:rPr>
                        <a:t>k </a:t>
                      </a:r>
                      <a:r>
                        <a:rPr lang="en-US" sz="1800" i="0" kern="100" dirty="0">
                          <a:solidFill>
                            <a:schemeClr val="tx1"/>
                          </a:solidFill>
                          <a:effectLst/>
                          <a:latin typeface="+mj-lt"/>
                          <a:ea typeface="Calibri" panose="020F0502020204030204" pitchFamily="34" charset="0"/>
                          <a:cs typeface="Times New Roman" panose="02020603050405020304" pitchFamily="18" charset="0"/>
                        </a:rPr>
                        <a:t>= 1 (Pre-post)</a:t>
                      </a:r>
                    </a:p>
                    <a:p>
                      <a:pPr marL="0" marR="0" algn="ctr" defTabSz="914400" rtl="0" eaLnBrk="1" latinLnBrk="0" hangingPunct="1">
                        <a:lnSpc>
                          <a:spcPct val="100000"/>
                        </a:lnSpc>
                        <a:spcBef>
                          <a:spcPts val="200"/>
                        </a:spcBef>
                        <a:spcAft>
                          <a:spcPts val="200"/>
                        </a:spcAft>
                      </a:pPr>
                      <a:r>
                        <a:rPr lang="en-US" sz="1800" i="0" kern="100" dirty="0">
                          <a:solidFill>
                            <a:schemeClr val="tx1"/>
                          </a:solidFill>
                          <a:effectLst/>
                          <a:latin typeface="+mj-lt"/>
                          <a:ea typeface="Calibri" panose="020F0502020204030204" pitchFamily="34" charset="0"/>
                          <a:cs typeface="Times New Roman" panose="02020603050405020304" pitchFamily="18" charset="0"/>
                        </a:rPr>
                        <a:t>Insufficient</a:t>
                      </a:r>
                      <a:endParaRPr lang="en-US" sz="1800" i="0" kern="100" dirty="0">
                        <a:solidFill>
                          <a:schemeClr val="tx1"/>
                        </a:solidFill>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83297208"/>
                  </a:ext>
                </a:extLst>
              </a:tr>
            </a:tbl>
          </a:graphicData>
        </a:graphic>
      </p:graphicFrame>
      <p:graphicFrame>
        <p:nvGraphicFramePr>
          <p:cNvPr id="6" name="Table 5">
            <a:extLst>
              <a:ext uri="{FF2B5EF4-FFF2-40B4-BE49-F238E27FC236}">
                <a16:creationId xmlns:a16="http://schemas.microsoft.com/office/drawing/2014/main" id="{A11A7F96-0A7D-7A9C-3E99-26758A894C4C}"/>
              </a:ext>
            </a:extLst>
          </p:cNvPr>
          <p:cNvGraphicFramePr>
            <a:graphicFrameLocks noGrp="1"/>
          </p:cNvGraphicFramePr>
          <p:nvPr/>
        </p:nvGraphicFramePr>
        <p:xfrm>
          <a:off x="4225107" y="1447800"/>
          <a:ext cx="3741785" cy="4109720"/>
        </p:xfrm>
        <a:graphic>
          <a:graphicData uri="http://schemas.openxmlformats.org/drawingml/2006/table">
            <a:tbl>
              <a:tblPr firstRow="1" firstCol="1" bandRow="1"/>
              <a:tblGrid>
                <a:gridCol w="1899337">
                  <a:extLst>
                    <a:ext uri="{9D8B030D-6E8A-4147-A177-3AD203B41FA5}">
                      <a16:colId xmlns:a16="http://schemas.microsoft.com/office/drawing/2014/main" val="1352663400"/>
                    </a:ext>
                  </a:extLst>
                </a:gridCol>
                <a:gridCol w="1842448">
                  <a:extLst>
                    <a:ext uri="{9D8B030D-6E8A-4147-A177-3AD203B41FA5}">
                      <a16:colId xmlns:a16="http://schemas.microsoft.com/office/drawing/2014/main" val="1210039483"/>
                    </a:ext>
                  </a:extLst>
                </a:gridCol>
              </a:tblGrid>
              <a:tr h="838200">
                <a:tc gridSpan="2">
                  <a:txBody>
                    <a:bodyPr/>
                    <a:lstStyle/>
                    <a:p>
                      <a:pPr marL="0" marR="0" algn="ctr">
                        <a:lnSpc>
                          <a:spcPct val="115000"/>
                        </a:lnSpc>
                        <a:spcBef>
                          <a:spcPts val="100"/>
                        </a:spcBef>
                        <a:spcAft>
                          <a:spcPts val="100"/>
                        </a:spcAft>
                      </a:pPr>
                      <a:r>
                        <a:rPr lang="en-US" sz="1800" b="1" kern="100" dirty="0">
                          <a:solidFill>
                            <a:srgbClr val="000000"/>
                          </a:solidFill>
                          <a:effectLst/>
                          <a:latin typeface="+mj-lt"/>
                          <a:ea typeface="Calibri" panose="020F0502020204030204" pitchFamily="34" charset="0"/>
                          <a:cs typeface="Times New Roman" panose="02020603050405020304" pitchFamily="18" charset="0"/>
                        </a:rPr>
                        <a:t>ICU Care Transitions</a:t>
                      </a:r>
                    </a:p>
                    <a:p>
                      <a:pPr marL="0" marR="0" algn="ctr">
                        <a:lnSpc>
                          <a:spcPct val="115000"/>
                        </a:lnSpc>
                        <a:spcBef>
                          <a:spcPts val="100"/>
                        </a:spcBef>
                        <a:spcAft>
                          <a:spcPts val="100"/>
                        </a:spcAft>
                      </a:pPr>
                      <a:r>
                        <a:rPr lang="en-US" sz="1800" b="1" i="1" kern="100" dirty="0">
                          <a:solidFill>
                            <a:srgbClr val="000000"/>
                          </a:solidFill>
                          <a:effectLst/>
                          <a:latin typeface="+mj-lt"/>
                          <a:ea typeface="Times New Roman" panose="02020603050405020304" pitchFamily="18" charset="0"/>
                          <a:cs typeface="Times New Roman" panose="02020603050405020304" pitchFamily="18" charset="0"/>
                        </a:rPr>
                        <a:t>k</a:t>
                      </a:r>
                      <a:r>
                        <a:rPr lang="en-US" sz="1800" b="1" i="0" kern="100" dirty="0">
                          <a:solidFill>
                            <a:srgbClr val="000000"/>
                          </a:solidFill>
                          <a:effectLst/>
                          <a:latin typeface="+mj-lt"/>
                          <a:ea typeface="Times New Roman" panose="02020603050405020304" pitchFamily="18" charset="0"/>
                          <a:cs typeface="Times New Roman" panose="02020603050405020304" pitchFamily="18" charset="0"/>
                        </a:rPr>
                        <a:t> = 3</a:t>
                      </a:r>
                      <a:endParaRPr lang="en-US" sz="1800" i="1"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E2D5"/>
                    </a:solidFill>
                  </a:tcPr>
                </a:tc>
                <a:tc hMerge="1">
                  <a:txBody>
                    <a:bodyPr/>
                    <a:lstStyle/>
                    <a:p>
                      <a:endParaRPr lang="en-US"/>
                    </a:p>
                  </a:txBody>
                  <a:tcPr/>
                </a:tc>
                <a:extLst>
                  <a:ext uri="{0D108BD9-81ED-4DB2-BD59-A6C34878D82A}">
                    <a16:rowId xmlns:a16="http://schemas.microsoft.com/office/drawing/2014/main" val="2040805892"/>
                  </a:ext>
                </a:extLst>
              </a:tr>
              <a:tr h="256540">
                <a:tc>
                  <a:txBody>
                    <a:bodyPr/>
                    <a:lstStyle/>
                    <a:p>
                      <a:pPr marL="0" marR="0" algn="l">
                        <a:lnSpc>
                          <a:spcPct val="100000"/>
                        </a:lnSpc>
                        <a:spcBef>
                          <a:spcPts val="200"/>
                        </a:spcBef>
                        <a:spcAft>
                          <a:spcPts val="200"/>
                        </a:spcAft>
                      </a:pPr>
                      <a:r>
                        <a:rPr lang="en-US" sz="1800" b="1" kern="100" dirty="0">
                          <a:solidFill>
                            <a:srgbClr val="000000"/>
                          </a:solidFill>
                          <a:effectLst/>
                          <a:latin typeface="+mj-lt"/>
                          <a:ea typeface="Calibri" panose="020F0502020204030204" pitchFamily="34" charset="0"/>
                          <a:cs typeface="Times New Roman" panose="02020603050405020304" pitchFamily="18" charset="0"/>
                        </a:rPr>
                        <a:t>Outcome</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marL="0" marR="0" algn="ctr">
                        <a:lnSpc>
                          <a:spcPct val="100000"/>
                        </a:lnSpc>
                        <a:spcBef>
                          <a:spcPts val="200"/>
                        </a:spcBef>
                        <a:spcAft>
                          <a:spcPts val="200"/>
                        </a:spcAft>
                      </a:pPr>
                      <a:r>
                        <a:rPr lang="en-US" sz="1800" b="1" i="1" kern="100" dirty="0">
                          <a:solidFill>
                            <a:srgbClr val="000000"/>
                          </a:solidFill>
                          <a:effectLst/>
                          <a:latin typeface="+mj-lt"/>
                          <a:ea typeface="Calibri" panose="020F0502020204030204" pitchFamily="34" charset="0"/>
                          <a:cs typeface="Times New Roman" panose="02020603050405020304" pitchFamily="18" charset="0"/>
                        </a:rPr>
                        <a:t>k </a:t>
                      </a:r>
                      <a:r>
                        <a:rPr lang="en-US" sz="1800" b="1" kern="100" dirty="0">
                          <a:solidFill>
                            <a:srgbClr val="000000"/>
                          </a:solidFill>
                          <a:effectLst/>
                          <a:latin typeface="+mj-lt"/>
                          <a:ea typeface="Calibri" panose="020F0502020204030204" pitchFamily="34" charset="0"/>
                          <a:cs typeface="Times New Roman" panose="02020603050405020304" pitchFamily="18" charset="0"/>
                        </a:rPr>
                        <a:t>(Study Design)</a:t>
                      </a:r>
                      <a:endParaRPr lang="en-US" sz="1800" kern="100" dirty="0">
                        <a:effectLst/>
                        <a:latin typeface="+mj-lt"/>
                        <a:ea typeface="Times New Roman" panose="02020603050405020304" pitchFamily="18" charset="0"/>
                        <a:cs typeface="Times New Roman" panose="02020603050405020304" pitchFamily="18" charset="0"/>
                      </a:endParaRPr>
                    </a:p>
                    <a:p>
                      <a:pPr marL="0" marR="0" algn="ctr">
                        <a:lnSpc>
                          <a:spcPct val="100000"/>
                        </a:lnSpc>
                        <a:spcBef>
                          <a:spcPts val="200"/>
                        </a:spcBef>
                        <a:spcAft>
                          <a:spcPts val="200"/>
                        </a:spcAft>
                      </a:pPr>
                      <a:r>
                        <a:rPr lang="en-US" sz="1800" b="1" kern="100" dirty="0">
                          <a:solidFill>
                            <a:srgbClr val="000000"/>
                          </a:solidFill>
                          <a:effectLst/>
                          <a:latin typeface="+mj-lt"/>
                          <a:ea typeface="Calibri" panose="020F0502020204030204" pitchFamily="34" charset="0"/>
                          <a:cs typeface="Times New Roman" panose="02020603050405020304" pitchFamily="18" charset="0"/>
                        </a:rPr>
                        <a:t>SOE</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3064780155"/>
                  </a:ext>
                </a:extLst>
              </a:tr>
              <a:tr h="353695">
                <a:tc>
                  <a:txBody>
                    <a:bodyPr/>
                    <a:lstStyle/>
                    <a:p>
                      <a:pPr marL="0" marR="0">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Caregiver anxiety</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0000"/>
                        </a:lnSpc>
                        <a:spcBef>
                          <a:spcPts val="200"/>
                        </a:spcBef>
                        <a:spcAft>
                          <a:spcPts val="200"/>
                        </a:spcAft>
                      </a:pPr>
                      <a:r>
                        <a:rPr lang="en-US" sz="1800" i="1" kern="100" dirty="0">
                          <a:effectLst/>
                          <a:latin typeface="+mj-lt"/>
                          <a:ea typeface="Calibri" panose="020F0502020204030204" pitchFamily="34" charset="0"/>
                          <a:cs typeface="Times New Roman" panose="02020603050405020304" pitchFamily="18" charset="0"/>
                        </a:rPr>
                        <a:t>k</a:t>
                      </a:r>
                      <a:r>
                        <a:rPr lang="en-US" sz="1800" kern="100" dirty="0">
                          <a:effectLst/>
                          <a:latin typeface="+mj-lt"/>
                          <a:ea typeface="Calibri" panose="020F0502020204030204" pitchFamily="34" charset="0"/>
                          <a:cs typeface="Times New Roman" panose="02020603050405020304" pitchFamily="18" charset="0"/>
                        </a:rPr>
                        <a:t>=1 (RCT)</a:t>
                      </a:r>
                      <a:endParaRPr lang="en-US" sz="1800" kern="100" dirty="0">
                        <a:effectLst/>
                        <a:latin typeface="+mj-lt"/>
                        <a:ea typeface="Times New Roman" panose="02020603050405020304" pitchFamily="18" charset="0"/>
                        <a:cs typeface="Times New Roman" panose="02020603050405020304" pitchFamily="18" charset="0"/>
                      </a:endParaRPr>
                    </a:p>
                    <a:p>
                      <a:pPr marL="0" marR="0" algn="ctr">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Insufficient</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52448754"/>
                  </a:ext>
                </a:extLst>
              </a:tr>
              <a:tr h="0">
                <a:tc>
                  <a:txBody>
                    <a:bodyPr/>
                    <a:lstStyle/>
                    <a:p>
                      <a:pPr marL="0" marR="0">
                        <a:lnSpc>
                          <a:spcPct val="100000"/>
                        </a:lnSpc>
                        <a:spcBef>
                          <a:spcPts val="200"/>
                        </a:spcBef>
                        <a:spcAft>
                          <a:spcPts val="200"/>
                        </a:spcAft>
                      </a:pPr>
                      <a:r>
                        <a:rPr lang="en-US" sz="1800" kern="100" dirty="0">
                          <a:effectLst/>
                          <a:latin typeface="+mj-lt"/>
                          <a:ea typeface="Times New Roman" panose="02020603050405020304" pitchFamily="18" charset="0"/>
                          <a:cs typeface="Times New Roman" panose="02020603050405020304" pitchFamily="18" charset="0"/>
                        </a:rPr>
                        <a:t>Caregiver </a:t>
                      </a:r>
                      <a:r>
                        <a:rPr lang="en-US" sz="1800" kern="100" dirty="0">
                          <a:solidFill>
                            <a:schemeClr val="tx1"/>
                          </a:solidFill>
                          <a:effectLst/>
                          <a:latin typeface="+mn-lt"/>
                          <a:ea typeface="Calibri" panose="020F0502020204030204" pitchFamily="34" charset="0"/>
                          <a:cs typeface="Times New Roman" panose="02020603050405020304" pitchFamily="18" charset="0"/>
                        </a:rPr>
                        <a:t>depression</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0000"/>
                        </a:lnSpc>
                        <a:spcBef>
                          <a:spcPts val="200"/>
                        </a:spcBef>
                        <a:spcAft>
                          <a:spcPts val="200"/>
                        </a:spcAft>
                      </a:pPr>
                      <a:r>
                        <a:rPr lang="en-US" sz="1800" i="1" kern="100" dirty="0">
                          <a:solidFill>
                            <a:schemeClr val="tx1"/>
                          </a:solidFill>
                          <a:effectLst/>
                          <a:latin typeface="+mn-lt"/>
                          <a:ea typeface="Calibri" panose="020F0502020204030204" pitchFamily="34" charset="0"/>
                          <a:cs typeface="Times New Roman" panose="02020603050405020304" pitchFamily="18" charset="0"/>
                        </a:rPr>
                        <a:t>k</a:t>
                      </a:r>
                      <a:r>
                        <a:rPr lang="en-US" sz="1800" kern="100" dirty="0">
                          <a:solidFill>
                            <a:schemeClr val="tx1"/>
                          </a:solidFill>
                          <a:effectLst/>
                          <a:latin typeface="+mn-lt"/>
                          <a:ea typeface="Calibri" panose="020F0502020204030204" pitchFamily="34" charset="0"/>
                          <a:cs typeface="Times New Roman" panose="02020603050405020304" pitchFamily="18" charset="0"/>
                        </a:rPr>
                        <a:t>=1 (RCT)</a:t>
                      </a:r>
                      <a:endParaRPr lang="en-US" sz="1800" kern="100" dirty="0">
                        <a:solidFill>
                          <a:schemeClr val="tx1"/>
                        </a:solidFill>
                        <a:effectLst/>
                        <a:latin typeface="+mn-lt"/>
                        <a:ea typeface="Times New Roman" panose="02020603050405020304" pitchFamily="18" charset="0"/>
                        <a:cs typeface="Times New Roman" panose="02020603050405020304" pitchFamily="18" charset="0"/>
                      </a:endParaRPr>
                    </a:p>
                    <a:p>
                      <a:pPr marL="0" marR="0" algn="ctr">
                        <a:lnSpc>
                          <a:spcPct val="100000"/>
                        </a:lnSpc>
                        <a:spcBef>
                          <a:spcPts val="200"/>
                        </a:spcBef>
                        <a:spcAft>
                          <a:spcPts val="200"/>
                        </a:spcAft>
                      </a:pPr>
                      <a:r>
                        <a:rPr lang="en-US" sz="1800" kern="100" dirty="0">
                          <a:solidFill>
                            <a:schemeClr val="tx1"/>
                          </a:solidFill>
                          <a:effectLst/>
                          <a:latin typeface="+mn-lt"/>
                          <a:ea typeface="Calibri" panose="020F0502020204030204" pitchFamily="34" charset="0"/>
                          <a:cs typeface="Times New Roman" panose="02020603050405020304" pitchFamily="18" charset="0"/>
                        </a:rPr>
                        <a:t>Insufficient</a:t>
                      </a:r>
                      <a:endParaRPr lang="en-US" sz="1800" kern="1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35143729"/>
                  </a:ext>
                </a:extLst>
              </a:tr>
              <a:tr h="0">
                <a:tc>
                  <a:txBody>
                    <a:bodyPr/>
                    <a:lstStyle/>
                    <a:p>
                      <a:pPr marL="0" marR="0">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Family satisfaction</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0000"/>
                        </a:lnSpc>
                        <a:spcBef>
                          <a:spcPts val="200"/>
                        </a:spcBef>
                        <a:spcAft>
                          <a:spcPts val="200"/>
                        </a:spcAft>
                      </a:pPr>
                      <a:r>
                        <a:rPr lang="en-US" sz="1800" i="1" kern="100" dirty="0">
                          <a:effectLst/>
                          <a:latin typeface="+mj-lt"/>
                          <a:ea typeface="Calibri" panose="020F0502020204030204" pitchFamily="34" charset="0"/>
                          <a:cs typeface="Times New Roman" panose="02020603050405020304" pitchFamily="18" charset="0"/>
                        </a:rPr>
                        <a:t>k</a:t>
                      </a:r>
                      <a:r>
                        <a:rPr lang="en-US" sz="1800" kern="100" dirty="0">
                          <a:effectLst/>
                          <a:latin typeface="+mj-lt"/>
                          <a:ea typeface="Calibri" panose="020F0502020204030204" pitchFamily="34" charset="0"/>
                          <a:cs typeface="Times New Roman" panose="02020603050405020304" pitchFamily="18" charset="0"/>
                        </a:rPr>
                        <a:t>=1 (Pre-post)</a:t>
                      </a:r>
                      <a:endParaRPr lang="en-US" sz="1800" kern="100" dirty="0">
                        <a:effectLst/>
                        <a:latin typeface="+mj-lt"/>
                        <a:ea typeface="Times New Roman" panose="02020603050405020304" pitchFamily="18" charset="0"/>
                        <a:cs typeface="Times New Roman" panose="02020603050405020304" pitchFamily="18" charset="0"/>
                      </a:endParaRPr>
                    </a:p>
                    <a:p>
                      <a:pPr marL="0" marR="0" algn="ctr">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Insufficient</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9627468"/>
                  </a:ext>
                </a:extLst>
              </a:tr>
              <a:tr h="598985">
                <a:tc>
                  <a:txBody>
                    <a:bodyPr/>
                    <a:lstStyle/>
                    <a:p>
                      <a:pPr marL="0" marR="0">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Patient satisfaction</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0000"/>
                        </a:lnSpc>
                        <a:spcBef>
                          <a:spcPts val="200"/>
                        </a:spcBef>
                        <a:spcAft>
                          <a:spcPts val="200"/>
                        </a:spcAft>
                      </a:pPr>
                      <a:r>
                        <a:rPr lang="en-US" sz="1800" i="1" kern="100" dirty="0">
                          <a:effectLst/>
                          <a:latin typeface="+mj-lt"/>
                          <a:ea typeface="Calibri" panose="020F0502020204030204" pitchFamily="34" charset="0"/>
                          <a:cs typeface="Times New Roman" panose="02020603050405020304" pitchFamily="18" charset="0"/>
                        </a:rPr>
                        <a:t>k</a:t>
                      </a:r>
                      <a:r>
                        <a:rPr lang="en-US" sz="1800" kern="100" dirty="0">
                          <a:effectLst/>
                          <a:latin typeface="+mj-lt"/>
                          <a:ea typeface="Calibri" panose="020F0502020204030204" pitchFamily="34" charset="0"/>
                          <a:cs typeface="Times New Roman" panose="02020603050405020304" pitchFamily="18" charset="0"/>
                        </a:rPr>
                        <a:t>=1 (Pre-post)</a:t>
                      </a:r>
                      <a:endParaRPr lang="en-US" sz="1800" kern="100" dirty="0">
                        <a:effectLst/>
                        <a:latin typeface="+mj-lt"/>
                        <a:ea typeface="Times New Roman" panose="02020603050405020304" pitchFamily="18" charset="0"/>
                        <a:cs typeface="Times New Roman" panose="02020603050405020304" pitchFamily="18" charset="0"/>
                      </a:endParaRPr>
                    </a:p>
                    <a:p>
                      <a:pPr marL="0" marR="0" algn="ctr">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Insufficient</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2696854"/>
                  </a:ext>
                </a:extLst>
              </a:tr>
            </a:tbl>
          </a:graphicData>
        </a:graphic>
      </p:graphicFrame>
      <p:graphicFrame>
        <p:nvGraphicFramePr>
          <p:cNvPr id="7" name="Table 6">
            <a:extLst>
              <a:ext uri="{FF2B5EF4-FFF2-40B4-BE49-F238E27FC236}">
                <a16:creationId xmlns:a16="http://schemas.microsoft.com/office/drawing/2014/main" id="{ABC7792E-E43D-389E-4816-75D648FF8063}"/>
              </a:ext>
            </a:extLst>
          </p:cNvPr>
          <p:cNvGraphicFramePr>
            <a:graphicFrameLocks noGrp="1"/>
          </p:cNvGraphicFramePr>
          <p:nvPr/>
        </p:nvGraphicFramePr>
        <p:xfrm>
          <a:off x="8240971" y="1447800"/>
          <a:ext cx="3748610" cy="3794760"/>
        </p:xfrm>
        <a:graphic>
          <a:graphicData uri="http://schemas.openxmlformats.org/drawingml/2006/table">
            <a:tbl>
              <a:tblPr firstRow="1" firstCol="1" bandRow="1"/>
              <a:tblGrid>
                <a:gridCol w="1912985">
                  <a:extLst>
                    <a:ext uri="{9D8B030D-6E8A-4147-A177-3AD203B41FA5}">
                      <a16:colId xmlns:a16="http://schemas.microsoft.com/office/drawing/2014/main" val="684392868"/>
                    </a:ext>
                  </a:extLst>
                </a:gridCol>
                <a:gridCol w="1835625">
                  <a:extLst>
                    <a:ext uri="{9D8B030D-6E8A-4147-A177-3AD203B41FA5}">
                      <a16:colId xmlns:a16="http://schemas.microsoft.com/office/drawing/2014/main" val="1391141136"/>
                    </a:ext>
                  </a:extLst>
                </a:gridCol>
              </a:tblGrid>
              <a:tr h="286235">
                <a:tc gridSpan="2">
                  <a:txBody>
                    <a:bodyPr/>
                    <a:lstStyle/>
                    <a:p>
                      <a:pPr marL="0" marR="0" algn="ctr">
                        <a:lnSpc>
                          <a:spcPct val="100000"/>
                        </a:lnSpc>
                        <a:spcBef>
                          <a:spcPts val="100"/>
                        </a:spcBef>
                        <a:spcAft>
                          <a:spcPts val="100"/>
                        </a:spcAft>
                      </a:pPr>
                      <a:r>
                        <a:rPr lang="en-US" sz="1800" b="1" kern="100" dirty="0">
                          <a:solidFill>
                            <a:srgbClr val="000000"/>
                          </a:solidFill>
                          <a:effectLst/>
                          <a:latin typeface="+mj-lt"/>
                          <a:ea typeface="Calibri" panose="020F0502020204030204" pitchFamily="34" charset="0"/>
                          <a:cs typeface="Times New Roman" panose="02020603050405020304" pitchFamily="18" charset="0"/>
                        </a:rPr>
                        <a:t>Residential Treatment Facility Discharge</a:t>
                      </a:r>
                    </a:p>
                    <a:p>
                      <a:pPr marL="0" marR="0" algn="ctr">
                        <a:lnSpc>
                          <a:spcPct val="100000"/>
                        </a:lnSpc>
                        <a:spcBef>
                          <a:spcPts val="100"/>
                        </a:spcBef>
                        <a:spcAft>
                          <a:spcPts val="100"/>
                        </a:spcAft>
                      </a:pPr>
                      <a:r>
                        <a:rPr lang="en-US" sz="1800" b="1" i="1" kern="100" dirty="0">
                          <a:solidFill>
                            <a:srgbClr val="000000"/>
                          </a:solidFill>
                          <a:effectLst/>
                          <a:latin typeface="+mj-lt"/>
                          <a:ea typeface="Times New Roman" panose="02020603050405020304" pitchFamily="18" charset="0"/>
                          <a:cs typeface="Times New Roman" panose="02020603050405020304" pitchFamily="18" charset="0"/>
                        </a:rPr>
                        <a:t>k</a:t>
                      </a:r>
                      <a:r>
                        <a:rPr lang="en-US" sz="1800" b="1" i="0" kern="100" dirty="0">
                          <a:solidFill>
                            <a:srgbClr val="000000"/>
                          </a:solidFill>
                          <a:effectLst/>
                          <a:latin typeface="+mj-lt"/>
                          <a:ea typeface="Times New Roman" panose="02020603050405020304" pitchFamily="18" charset="0"/>
                          <a:cs typeface="Times New Roman" panose="02020603050405020304" pitchFamily="18" charset="0"/>
                        </a:rPr>
                        <a:t> = 1</a:t>
                      </a:r>
                      <a:endParaRPr lang="en-US" sz="1800" i="1"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F2D0"/>
                    </a:solidFill>
                  </a:tcPr>
                </a:tc>
                <a:tc hMerge="1">
                  <a:txBody>
                    <a:bodyPr/>
                    <a:lstStyle/>
                    <a:p>
                      <a:endParaRPr lang="en-US"/>
                    </a:p>
                  </a:txBody>
                  <a:tcPr/>
                </a:tc>
                <a:extLst>
                  <a:ext uri="{0D108BD9-81ED-4DB2-BD59-A6C34878D82A}">
                    <a16:rowId xmlns:a16="http://schemas.microsoft.com/office/drawing/2014/main" val="3168127373"/>
                  </a:ext>
                </a:extLst>
              </a:tr>
              <a:tr h="32904">
                <a:tc>
                  <a:txBody>
                    <a:bodyPr/>
                    <a:lstStyle/>
                    <a:p>
                      <a:pPr marL="0" marR="0" algn="l">
                        <a:lnSpc>
                          <a:spcPct val="100000"/>
                        </a:lnSpc>
                        <a:spcBef>
                          <a:spcPts val="200"/>
                        </a:spcBef>
                        <a:spcAft>
                          <a:spcPts val="200"/>
                        </a:spcAft>
                      </a:pPr>
                      <a:r>
                        <a:rPr lang="en-US" sz="1800" b="1" kern="100" dirty="0">
                          <a:solidFill>
                            <a:srgbClr val="000000"/>
                          </a:solidFill>
                          <a:effectLst/>
                          <a:latin typeface="+mj-lt"/>
                          <a:ea typeface="Calibri" panose="020F0502020204030204" pitchFamily="34" charset="0"/>
                          <a:cs typeface="Times New Roman" panose="02020603050405020304" pitchFamily="18" charset="0"/>
                        </a:rPr>
                        <a:t>Outcome</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marL="0" marR="0" algn="ctr">
                        <a:lnSpc>
                          <a:spcPct val="100000"/>
                        </a:lnSpc>
                        <a:spcBef>
                          <a:spcPts val="200"/>
                        </a:spcBef>
                        <a:spcAft>
                          <a:spcPts val="200"/>
                        </a:spcAft>
                      </a:pPr>
                      <a:r>
                        <a:rPr lang="en-US" sz="1800" b="1" i="1" kern="100" dirty="0">
                          <a:solidFill>
                            <a:srgbClr val="000000"/>
                          </a:solidFill>
                          <a:effectLst/>
                          <a:latin typeface="+mj-lt"/>
                          <a:ea typeface="Calibri" panose="020F0502020204030204" pitchFamily="34" charset="0"/>
                          <a:cs typeface="Times New Roman" panose="02020603050405020304" pitchFamily="18" charset="0"/>
                        </a:rPr>
                        <a:t>k </a:t>
                      </a:r>
                      <a:r>
                        <a:rPr lang="en-US" sz="1800" b="1" kern="100" dirty="0">
                          <a:solidFill>
                            <a:srgbClr val="000000"/>
                          </a:solidFill>
                          <a:effectLst/>
                          <a:latin typeface="+mj-lt"/>
                          <a:ea typeface="Calibri" panose="020F0502020204030204" pitchFamily="34" charset="0"/>
                          <a:cs typeface="Times New Roman" panose="02020603050405020304" pitchFamily="18" charset="0"/>
                        </a:rPr>
                        <a:t>(Study Design)</a:t>
                      </a:r>
                      <a:endParaRPr lang="en-US" sz="1800" kern="100" dirty="0">
                        <a:effectLst/>
                        <a:latin typeface="+mj-lt"/>
                        <a:ea typeface="Times New Roman" panose="02020603050405020304" pitchFamily="18" charset="0"/>
                        <a:cs typeface="Times New Roman" panose="02020603050405020304" pitchFamily="18" charset="0"/>
                      </a:endParaRPr>
                    </a:p>
                    <a:p>
                      <a:pPr marL="0" marR="0" algn="ctr">
                        <a:lnSpc>
                          <a:spcPct val="100000"/>
                        </a:lnSpc>
                        <a:spcBef>
                          <a:spcPts val="200"/>
                        </a:spcBef>
                        <a:spcAft>
                          <a:spcPts val="200"/>
                        </a:spcAft>
                      </a:pPr>
                      <a:r>
                        <a:rPr lang="en-US" sz="1800" b="1" kern="100" dirty="0">
                          <a:solidFill>
                            <a:srgbClr val="000000"/>
                          </a:solidFill>
                          <a:effectLst/>
                          <a:latin typeface="+mj-lt"/>
                          <a:ea typeface="Calibri" panose="020F0502020204030204" pitchFamily="34" charset="0"/>
                          <a:cs typeface="Times New Roman" panose="02020603050405020304" pitchFamily="18" charset="0"/>
                        </a:rPr>
                        <a:t>SOE</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513432581"/>
                  </a:ext>
                </a:extLst>
              </a:tr>
              <a:tr h="353695">
                <a:tc>
                  <a:txBody>
                    <a:bodyPr/>
                    <a:lstStyle/>
                    <a:p>
                      <a:pPr marL="0" marR="0">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Symptom exacerbation</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0000"/>
                        </a:lnSpc>
                        <a:spcBef>
                          <a:spcPts val="200"/>
                        </a:spcBef>
                        <a:spcAft>
                          <a:spcPts val="200"/>
                        </a:spcAft>
                      </a:pPr>
                      <a:r>
                        <a:rPr lang="en-US" sz="1800" i="1" kern="100" dirty="0">
                          <a:effectLst/>
                          <a:latin typeface="+mj-lt"/>
                          <a:ea typeface="Calibri" panose="020F0502020204030204" pitchFamily="34" charset="0"/>
                          <a:cs typeface="Times New Roman" panose="02020603050405020304" pitchFamily="18" charset="0"/>
                        </a:rPr>
                        <a:t>k</a:t>
                      </a:r>
                      <a:r>
                        <a:rPr lang="en-US" sz="1800" kern="100" dirty="0">
                          <a:effectLst/>
                          <a:latin typeface="+mj-lt"/>
                          <a:ea typeface="Calibri" panose="020F0502020204030204" pitchFamily="34" charset="0"/>
                          <a:cs typeface="Times New Roman" panose="02020603050405020304" pitchFamily="18" charset="0"/>
                        </a:rPr>
                        <a:t>=1 (RCT)</a:t>
                      </a:r>
                      <a:endParaRPr lang="en-US" sz="1800" kern="100" dirty="0">
                        <a:effectLst/>
                        <a:latin typeface="+mj-lt"/>
                        <a:ea typeface="Times New Roman" panose="02020603050405020304" pitchFamily="18" charset="0"/>
                        <a:cs typeface="Times New Roman" panose="02020603050405020304" pitchFamily="18" charset="0"/>
                      </a:endParaRPr>
                    </a:p>
                    <a:p>
                      <a:pPr marL="0" marR="0" algn="ctr">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Insufficient</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66227064"/>
                  </a:ext>
                </a:extLst>
              </a:tr>
              <a:tr h="0">
                <a:tc>
                  <a:txBody>
                    <a:bodyPr/>
                    <a:lstStyle/>
                    <a:p>
                      <a:pPr marL="0" marR="0">
                        <a:lnSpc>
                          <a:spcPct val="100000"/>
                        </a:lnSpc>
                        <a:spcBef>
                          <a:spcPts val="200"/>
                        </a:spcBef>
                        <a:spcAft>
                          <a:spcPts val="200"/>
                        </a:spcAft>
                      </a:pPr>
                      <a:r>
                        <a:rPr lang="en-US" sz="1800" kern="100" dirty="0">
                          <a:effectLst/>
                          <a:latin typeface="+mj-lt"/>
                          <a:ea typeface="Calibri" panose="020F0502020204030204" pitchFamily="34" charset="0"/>
                          <a:cs typeface="Times New Roman" panose="02020603050405020304" pitchFamily="18" charset="0"/>
                        </a:rPr>
                        <a:t>Caregiver satisfaction</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0000"/>
                        </a:lnSpc>
                        <a:spcBef>
                          <a:spcPts val="200"/>
                        </a:spcBef>
                        <a:spcAft>
                          <a:spcPts val="200"/>
                        </a:spcAft>
                      </a:pPr>
                      <a:r>
                        <a:rPr lang="en-US" sz="1800" i="1" kern="100" dirty="0">
                          <a:effectLst/>
                          <a:latin typeface="+mj-lt"/>
                          <a:ea typeface="Calibri" panose="020F0502020204030204" pitchFamily="34" charset="0"/>
                          <a:cs typeface="Times New Roman" panose="02020603050405020304" pitchFamily="18" charset="0"/>
                        </a:rPr>
                        <a:t>k</a:t>
                      </a:r>
                      <a:r>
                        <a:rPr lang="en-US" sz="1800" kern="100" dirty="0">
                          <a:effectLst/>
                          <a:latin typeface="+mj-lt"/>
                          <a:ea typeface="Calibri" panose="020F0502020204030204" pitchFamily="34" charset="0"/>
                          <a:cs typeface="Times New Roman" panose="02020603050405020304" pitchFamily="18" charset="0"/>
                        </a:rPr>
                        <a:t>=1 (RCT)</a:t>
                      </a:r>
                      <a:endParaRPr lang="en-US" sz="1800" kern="100" dirty="0">
                        <a:effectLst/>
                        <a:latin typeface="+mj-lt"/>
                        <a:ea typeface="Times New Roman" panose="02020603050405020304" pitchFamily="18" charset="0"/>
                        <a:cs typeface="Times New Roman" panose="02020603050405020304" pitchFamily="18" charset="0"/>
                      </a:endParaRPr>
                    </a:p>
                    <a:p>
                      <a:pPr marL="0" marR="0" algn="ctr">
                        <a:lnSpc>
                          <a:spcPct val="100000"/>
                        </a:lnSpc>
                        <a:spcBef>
                          <a:spcPts val="200"/>
                        </a:spcBef>
                        <a:spcAft>
                          <a:spcPts val="200"/>
                        </a:spcAft>
                      </a:pPr>
                      <a:r>
                        <a:rPr lang="en-US" sz="1800" b="1" kern="100" dirty="0">
                          <a:effectLst/>
                          <a:latin typeface="+mj-lt"/>
                          <a:ea typeface="Calibri" panose="020F0502020204030204" pitchFamily="34" charset="0"/>
                          <a:cs typeface="Times New Roman" panose="02020603050405020304" pitchFamily="18" charset="0"/>
                        </a:rPr>
                        <a:t>Low</a:t>
                      </a:r>
                      <a:endParaRPr lang="en-US" sz="1800" kern="100" dirty="0">
                        <a:effectLst/>
                        <a:latin typeface="+mj-lt"/>
                        <a:ea typeface="Times New Roman" panose="02020603050405020304" pitchFamily="18" charset="0"/>
                        <a:cs typeface="Times New Roman" panose="02020603050405020304" pitchFamily="18" charset="0"/>
                      </a:endParaRPr>
                    </a:p>
                    <a:p>
                      <a:pPr marL="0" marR="0" algn="ctr">
                        <a:lnSpc>
                          <a:spcPct val="100000"/>
                        </a:lnSpc>
                        <a:spcBef>
                          <a:spcPts val="200"/>
                        </a:spcBef>
                        <a:spcAft>
                          <a:spcPts val="200"/>
                        </a:spcAft>
                      </a:pPr>
                      <a:r>
                        <a:rPr lang="en-US" sz="1800" i="1" kern="100" dirty="0">
                          <a:effectLst/>
                          <a:latin typeface="+mj-lt"/>
                          <a:ea typeface="Calibri" panose="020F0502020204030204" pitchFamily="34" charset="0"/>
                          <a:cs typeface="Times New Roman" panose="02020603050405020304" pitchFamily="18" charset="0"/>
                        </a:rPr>
                        <a:t>PSP improves caregiver satisfaction</a:t>
                      </a:r>
                      <a:endParaRPr lang="en-US" sz="1800" kern="1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9934369"/>
                  </a:ext>
                </a:extLst>
              </a:tr>
            </a:tbl>
          </a:graphicData>
        </a:graphic>
      </p:graphicFrame>
      <p:sp>
        <p:nvSpPr>
          <p:cNvPr id="8" name="Rectangle 7">
            <a:extLst>
              <a:ext uri="{FF2B5EF4-FFF2-40B4-BE49-F238E27FC236}">
                <a16:creationId xmlns:a16="http://schemas.microsoft.com/office/drawing/2014/main" id="{8FAC0C32-E5AF-3D96-194B-EC76CE53DC28}"/>
              </a:ext>
            </a:extLst>
          </p:cNvPr>
          <p:cNvSpPr/>
          <p:nvPr/>
        </p:nvSpPr>
        <p:spPr>
          <a:xfrm>
            <a:off x="8240970" y="3784600"/>
            <a:ext cx="3748609" cy="145796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74063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165A2-6492-FD90-237D-77BEC3E658FF}"/>
              </a:ext>
            </a:extLst>
          </p:cNvPr>
          <p:cNvSpPr>
            <a:spLocks noGrp="1"/>
          </p:cNvSpPr>
          <p:nvPr>
            <p:ph type="title"/>
          </p:nvPr>
        </p:nvSpPr>
        <p:spPr/>
        <p:txBody>
          <a:bodyPr>
            <a:normAutofit fontScale="90000"/>
          </a:bodyPr>
          <a:lstStyle/>
          <a:p>
            <a:r>
              <a:rPr lang="en-US" dirty="0"/>
              <a:t>Implementation Barriers, Facilitators, and Resources</a:t>
            </a:r>
          </a:p>
        </p:txBody>
      </p:sp>
      <p:sp>
        <p:nvSpPr>
          <p:cNvPr id="3" name="Content Placeholder 2">
            <a:extLst>
              <a:ext uri="{FF2B5EF4-FFF2-40B4-BE49-F238E27FC236}">
                <a16:creationId xmlns:a16="http://schemas.microsoft.com/office/drawing/2014/main" id="{0A4F9B48-9007-962A-7DA7-C6C5DBBDBCFE}"/>
              </a:ext>
            </a:extLst>
          </p:cNvPr>
          <p:cNvSpPr>
            <a:spLocks noGrp="1"/>
          </p:cNvSpPr>
          <p:nvPr>
            <p:ph idx="1"/>
          </p:nvPr>
        </p:nvSpPr>
        <p:spPr>
          <a:xfrm>
            <a:off x="609600" y="1646238"/>
            <a:ext cx="4953000" cy="4525963"/>
          </a:xfrm>
          <a:ln>
            <a:noFill/>
          </a:ln>
        </p:spPr>
        <p:txBody>
          <a:bodyPr>
            <a:normAutofit lnSpcReduction="10000"/>
          </a:bodyPr>
          <a:lstStyle/>
          <a:p>
            <a:pPr marL="111125" indent="0">
              <a:buNone/>
            </a:pPr>
            <a:r>
              <a:rPr lang="en-US" sz="2600" b="1" i="0" dirty="0">
                <a:solidFill>
                  <a:srgbClr val="1F1F1F"/>
                </a:solidFill>
                <a:effectLst/>
                <a:latin typeface="Google Sans"/>
              </a:rPr>
              <a:t>Barriers</a:t>
            </a:r>
          </a:p>
          <a:p>
            <a:pPr marL="290513" indent="-179388"/>
            <a:r>
              <a:rPr lang="en-US" sz="2200" dirty="0">
                <a:solidFill>
                  <a:srgbClr val="1F1F1F"/>
                </a:solidFill>
                <a:latin typeface="Google Sans"/>
              </a:rPr>
              <a:t>H</a:t>
            </a:r>
            <a:r>
              <a:rPr lang="en-US" sz="2200" b="0" i="0" dirty="0">
                <a:solidFill>
                  <a:srgbClr val="1F1F1F"/>
                </a:solidFill>
                <a:effectLst/>
                <a:latin typeface="Google Sans"/>
              </a:rPr>
              <a:t>igh workload </a:t>
            </a:r>
            <a:endParaRPr lang="en-US" sz="2200" dirty="0">
              <a:solidFill>
                <a:srgbClr val="1F1F1F"/>
              </a:solidFill>
              <a:latin typeface="Google Sans"/>
            </a:endParaRPr>
          </a:p>
          <a:p>
            <a:pPr marL="290513" indent="-179388"/>
            <a:r>
              <a:rPr lang="en-US" sz="2200" b="0" i="0" dirty="0">
                <a:solidFill>
                  <a:srgbClr val="1F1F1F"/>
                </a:solidFill>
                <a:effectLst/>
                <a:latin typeface="Google Sans"/>
              </a:rPr>
              <a:t>Competing </a:t>
            </a:r>
            <a:r>
              <a:rPr lang="en-US" sz="2200" dirty="0">
                <a:solidFill>
                  <a:srgbClr val="1F1F1F"/>
                </a:solidFill>
                <a:latin typeface="Google Sans"/>
              </a:rPr>
              <a:t>organizational </a:t>
            </a:r>
            <a:r>
              <a:rPr lang="en-US" sz="2200" b="0" i="0" dirty="0">
                <a:solidFill>
                  <a:srgbClr val="1F1F1F"/>
                </a:solidFill>
                <a:effectLst/>
                <a:latin typeface="Google Sans"/>
              </a:rPr>
              <a:t>priorities</a:t>
            </a:r>
          </a:p>
          <a:p>
            <a:pPr marL="290513" indent="-179388"/>
            <a:endParaRPr lang="en-US" sz="2000" b="0" i="0" dirty="0">
              <a:solidFill>
                <a:srgbClr val="1F1F1F"/>
              </a:solidFill>
              <a:effectLst/>
              <a:latin typeface="Google Sans"/>
            </a:endParaRPr>
          </a:p>
          <a:p>
            <a:pPr marL="111125" indent="0">
              <a:buNone/>
            </a:pPr>
            <a:r>
              <a:rPr lang="en-US" sz="2600" b="1" dirty="0">
                <a:solidFill>
                  <a:srgbClr val="1F1F1F"/>
                </a:solidFill>
                <a:latin typeface="Google Sans"/>
              </a:rPr>
              <a:t>Facilitators</a:t>
            </a:r>
          </a:p>
          <a:p>
            <a:pPr marL="290513" indent="-179388"/>
            <a:r>
              <a:rPr lang="en-US" sz="2200" b="0" i="0" dirty="0">
                <a:solidFill>
                  <a:srgbClr val="1F1F1F"/>
                </a:solidFill>
                <a:effectLst/>
                <a:latin typeface="Google Sans"/>
              </a:rPr>
              <a:t>Technology</a:t>
            </a:r>
          </a:p>
          <a:p>
            <a:pPr marL="290513" indent="-179388"/>
            <a:r>
              <a:rPr lang="en-US" sz="2200" dirty="0">
                <a:solidFill>
                  <a:srgbClr val="1F1F1F"/>
                </a:solidFill>
                <a:latin typeface="Google Sans"/>
              </a:rPr>
              <a:t>T</a:t>
            </a:r>
            <a:r>
              <a:rPr lang="en-US" sz="2200" b="0" i="0" dirty="0">
                <a:solidFill>
                  <a:srgbClr val="1F1F1F"/>
                </a:solidFill>
                <a:effectLst/>
                <a:latin typeface="Google Sans"/>
              </a:rPr>
              <a:t>raining</a:t>
            </a:r>
          </a:p>
          <a:p>
            <a:pPr marL="290513" indent="-179388"/>
            <a:r>
              <a:rPr lang="en-US" sz="2200" dirty="0">
                <a:solidFill>
                  <a:srgbClr val="1F1F1F"/>
                </a:solidFill>
                <a:latin typeface="Google Sans"/>
              </a:rPr>
              <a:t>Use of</a:t>
            </a:r>
            <a:r>
              <a:rPr lang="en-US" sz="2200" b="0" i="0" dirty="0">
                <a:solidFill>
                  <a:srgbClr val="1F1F1F"/>
                </a:solidFill>
                <a:effectLst/>
                <a:latin typeface="Google Sans"/>
              </a:rPr>
              <a:t> standardized tool</a:t>
            </a:r>
            <a:r>
              <a:rPr lang="en-US" sz="2000" b="0" i="0" dirty="0">
                <a:solidFill>
                  <a:srgbClr val="1F1F1F"/>
                </a:solidFill>
                <a:effectLst/>
                <a:latin typeface="Google Sans"/>
              </a:rPr>
              <a:t>s</a:t>
            </a:r>
            <a:endParaRPr lang="en-US" sz="2000" dirty="0">
              <a:solidFill>
                <a:srgbClr val="1F1F1F"/>
              </a:solidFill>
              <a:latin typeface="Google Sans"/>
            </a:endParaRPr>
          </a:p>
          <a:p>
            <a:pPr marL="290513" indent="-179388"/>
            <a:endParaRPr lang="en-US" sz="2000" b="0" i="0" dirty="0">
              <a:solidFill>
                <a:srgbClr val="1F1F1F"/>
              </a:solidFill>
              <a:effectLst/>
              <a:latin typeface="Google Sans"/>
            </a:endParaRPr>
          </a:p>
          <a:p>
            <a:pPr marL="111125" indent="0">
              <a:buNone/>
            </a:pPr>
            <a:r>
              <a:rPr lang="en-US" sz="2600" b="1" dirty="0">
                <a:solidFill>
                  <a:srgbClr val="1F1F1F"/>
                </a:solidFill>
                <a:latin typeface="Google Sans"/>
              </a:rPr>
              <a:t>Resources required</a:t>
            </a:r>
          </a:p>
          <a:p>
            <a:pPr marL="290513" indent="-179388"/>
            <a:r>
              <a:rPr lang="en-US" sz="2200" dirty="0">
                <a:solidFill>
                  <a:srgbClr val="1F1F1F"/>
                </a:solidFill>
                <a:latin typeface="Google Sans"/>
              </a:rPr>
              <a:t>Not quantified in included studies</a:t>
            </a:r>
            <a:endParaRPr lang="en-US" sz="900" b="1" dirty="0"/>
          </a:p>
          <a:p>
            <a:endParaRPr lang="en-US" dirty="0"/>
          </a:p>
        </p:txBody>
      </p:sp>
      <p:sp>
        <p:nvSpPr>
          <p:cNvPr id="4" name="Slide Number Placeholder 3">
            <a:extLst>
              <a:ext uri="{FF2B5EF4-FFF2-40B4-BE49-F238E27FC236}">
                <a16:creationId xmlns:a16="http://schemas.microsoft.com/office/drawing/2014/main" id="{7A7E6209-8062-1A2F-6AAA-DB40FE5BA9E3}"/>
              </a:ext>
            </a:extLst>
          </p:cNvPr>
          <p:cNvSpPr>
            <a:spLocks noGrp="1"/>
          </p:cNvSpPr>
          <p:nvPr>
            <p:ph type="sldNum" sz="quarter" idx="10"/>
          </p:nvPr>
        </p:nvSpPr>
        <p:spPr/>
        <p:txBody>
          <a:bodyPr/>
          <a:lstStyle/>
          <a:p>
            <a:fld id="{85F5B7A5-34A7-4AB0-A34F-A4DF2002FA98}" type="slidenum">
              <a:rPr lang="en-US" smtClean="0"/>
              <a:t>62</a:t>
            </a:fld>
            <a:endParaRPr lang="en-US" dirty="0"/>
          </a:p>
        </p:txBody>
      </p:sp>
      <p:sp>
        <p:nvSpPr>
          <p:cNvPr id="6" name="TextBox 5">
            <a:extLst>
              <a:ext uri="{FF2B5EF4-FFF2-40B4-BE49-F238E27FC236}">
                <a16:creationId xmlns:a16="http://schemas.microsoft.com/office/drawing/2014/main" id="{D625A714-C3A4-7A10-75B5-70F6A77C63FB}"/>
              </a:ext>
            </a:extLst>
          </p:cNvPr>
          <p:cNvSpPr txBox="1"/>
          <p:nvPr/>
        </p:nvSpPr>
        <p:spPr>
          <a:xfrm>
            <a:off x="6324600" y="1666929"/>
            <a:ext cx="5334000" cy="1609671"/>
          </a:xfrm>
          <a:prstGeom prst="rect">
            <a:avLst/>
          </a:prstGeom>
          <a:noFill/>
          <a:ln>
            <a:noFill/>
          </a:ln>
        </p:spPr>
        <p:txBody>
          <a:bodyPr wrap="square">
            <a:spAutoFit/>
          </a:bodyPr>
          <a:lstStyle/>
          <a:p>
            <a:pPr marL="111125" indent="0">
              <a:buNone/>
            </a:pPr>
            <a:r>
              <a:rPr lang="en-US" sz="2600" b="1" dirty="0">
                <a:solidFill>
                  <a:srgbClr val="1F1F1F"/>
                </a:solidFill>
                <a:latin typeface="Google Sans"/>
              </a:rPr>
              <a:t>AHRQ toolkits offer guidance on:</a:t>
            </a:r>
          </a:p>
          <a:p>
            <a:pPr marL="290513" indent="-179388">
              <a:lnSpc>
                <a:spcPct val="90000"/>
              </a:lnSpc>
              <a:spcBef>
                <a:spcPct val="20000"/>
              </a:spcBef>
              <a:buClr>
                <a:schemeClr val="tx2"/>
              </a:buClr>
              <a:buSzPct val="150000"/>
              <a:buFont typeface="Arial" pitchFamily="34" charset="0"/>
              <a:buChar char="•"/>
            </a:pPr>
            <a:r>
              <a:rPr lang="en-US" sz="2200" dirty="0">
                <a:solidFill>
                  <a:srgbClr val="1F1F1F"/>
                </a:solidFill>
                <a:latin typeface="Google Sans"/>
              </a:rPr>
              <a:t>Discharge conversations</a:t>
            </a:r>
          </a:p>
          <a:p>
            <a:pPr marL="290513" indent="-179388">
              <a:lnSpc>
                <a:spcPct val="90000"/>
              </a:lnSpc>
              <a:spcBef>
                <a:spcPct val="20000"/>
              </a:spcBef>
              <a:buClr>
                <a:schemeClr val="tx2"/>
              </a:buClr>
              <a:buSzPct val="150000"/>
              <a:buFont typeface="Arial" pitchFamily="34" charset="0"/>
              <a:buChar char="•"/>
            </a:pPr>
            <a:r>
              <a:rPr lang="en-US" sz="2200" dirty="0">
                <a:solidFill>
                  <a:srgbClr val="1F1F1F"/>
                </a:solidFill>
                <a:latin typeface="Google Sans"/>
              </a:rPr>
              <a:t>Medication lists</a:t>
            </a:r>
          </a:p>
          <a:p>
            <a:pPr marL="290513" indent="-179388">
              <a:lnSpc>
                <a:spcPct val="90000"/>
              </a:lnSpc>
              <a:spcBef>
                <a:spcPct val="20000"/>
              </a:spcBef>
              <a:buClr>
                <a:schemeClr val="tx2"/>
              </a:buClr>
              <a:buSzPct val="150000"/>
              <a:buFont typeface="Arial" pitchFamily="34" charset="0"/>
              <a:buChar char="•"/>
            </a:pPr>
            <a:r>
              <a:rPr lang="en-US" sz="2200" dirty="0">
                <a:solidFill>
                  <a:srgbClr val="1F1F1F"/>
                </a:solidFill>
                <a:latin typeface="Google Sans"/>
              </a:rPr>
              <a:t>Patient engagement </a:t>
            </a:r>
          </a:p>
        </p:txBody>
      </p:sp>
    </p:spTree>
    <p:extLst>
      <p:ext uri="{BB962C8B-B14F-4D97-AF65-F5344CB8AC3E}">
        <p14:creationId xmlns:p14="http://schemas.microsoft.com/office/powerpoint/2010/main" val="146625560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165A2-6492-FD90-237D-77BEC3E658FF}"/>
              </a:ext>
            </a:extLst>
          </p:cNvPr>
          <p:cNvSpPr>
            <a:spLocks noGrp="1"/>
          </p:cNvSpPr>
          <p:nvPr>
            <p:ph type="title"/>
          </p:nvPr>
        </p:nvSpPr>
        <p:spPr/>
        <p:txBody>
          <a:bodyPr>
            <a:normAutofit fontScale="90000"/>
          </a:bodyPr>
          <a:lstStyle/>
          <a:p>
            <a:r>
              <a:rPr lang="en-US" dirty="0"/>
              <a:t>Engaging Family Caregivers With Structured Communication for Safe Care Transitions</a:t>
            </a:r>
          </a:p>
        </p:txBody>
      </p:sp>
      <p:sp>
        <p:nvSpPr>
          <p:cNvPr id="4" name="Slide Number Placeholder 3">
            <a:extLst>
              <a:ext uri="{FF2B5EF4-FFF2-40B4-BE49-F238E27FC236}">
                <a16:creationId xmlns:a16="http://schemas.microsoft.com/office/drawing/2014/main" id="{7A7E6209-8062-1A2F-6AAA-DB40FE5BA9E3}"/>
              </a:ext>
            </a:extLst>
          </p:cNvPr>
          <p:cNvSpPr>
            <a:spLocks noGrp="1"/>
          </p:cNvSpPr>
          <p:nvPr>
            <p:ph type="sldNum" sz="quarter" idx="10"/>
          </p:nvPr>
        </p:nvSpPr>
        <p:spPr/>
        <p:txBody>
          <a:bodyPr/>
          <a:lstStyle/>
          <a:p>
            <a:fld id="{85F5B7A5-34A7-4AB0-A34F-A4DF2002FA98}" type="slidenum">
              <a:rPr lang="en-US" smtClean="0"/>
              <a:t>63</a:t>
            </a:fld>
            <a:endParaRPr lang="en-US" dirty="0"/>
          </a:p>
        </p:txBody>
      </p:sp>
      <p:sp>
        <p:nvSpPr>
          <p:cNvPr id="6" name="Content Placeholder 5">
            <a:extLst>
              <a:ext uri="{FF2B5EF4-FFF2-40B4-BE49-F238E27FC236}">
                <a16:creationId xmlns:a16="http://schemas.microsoft.com/office/drawing/2014/main" id="{C4D4BFF9-A82A-FC63-39B1-F7B034B35602}"/>
              </a:ext>
            </a:extLst>
          </p:cNvPr>
          <p:cNvSpPr>
            <a:spLocks noGrp="1"/>
          </p:cNvSpPr>
          <p:nvPr>
            <p:ph idx="1"/>
          </p:nvPr>
        </p:nvSpPr>
        <p:spPr/>
        <p:txBody>
          <a:bodyPr>
            <a:normAutofit fontScale="92500" lnSpcReduction="20000"/>
          </a:bodyPr>
          <a:lstStyle/>
          <a:p>
            <a:pPr marL="0" indent="0">
              <a:buNone/>
            </a:pPr>
            <a:r>
              <a:rPr lang="en-US" sz="2800" b="1" dirty="0"/>
              <a:t>Conclusion</a:t>
            </a:r>
            <a:endParaRPr lang="en-US" sz="2800" dirty="0"/>
          </a:p>
          <a:p>
            <a:r>
              <a:rPr lang="en-US" dirty="0"/>
              <a:t>Clear communication with patients and caregivers during care transitions is important.</a:t>
            </a:r>
          </a:p>
          <a:p>
            <a:r>
              <a:rPr lang="en-US" dirty="0"/>
              <a:t>Little evidence on effectiveness of these PSPs</a:t>
            </a:r>
          </a:p>
          <a:p>
            <a:r>
              <a:rPr lang="en-US" dirty="0"/>
              <a:t>Structured communication can improve caregiver satisfaction.</a:t>
            </a:r>
          </a:p>
          <a:p>
            <a:endParaRPr lang="en-US" dirty="0"/>
          </a:p>
          <a:p>
            <a:pPr marL="0" indent="0">
              <a:buNone/>
            </a:pPr>
            <a:r>
              <a:rPr lang="en-US" sz="2800" b="1" dirty="0"/>
              <a:t>Future research</a:t>
            </a:r>
          </a:p>
          <a:p>
            <a:r>
              <a:rPr lang="en-US" sz="2800" dirty="0"/>
              <a:t>Assess potential harms of structured communication</a:t>
            </a:r>
          </a:p>
          <a:p>
            <a:r>
              <a:rPr lang="en-US" sz="2800" dirty="0"/>
              <a:t>Specify resource requirements</a:t>
            </a:r>
            <a:endParaRPr lang="en-US" dirty="0"/>
          </a:p>
          <a:p>
            <a:r>
              <a:rPr lang="en-US" sz="2800" dirty="0"/>
              <a:t>Include diverse populations and provide subgroup analyses based on socioeconomic characteristics</a:t>
            </a:r>
          </a:p>
          <a:p>
            <a:endParaRPr lang="en-US" dirty="0"/>
          </a:p>
        </p:txBody>
      </p:sp>
    </p:spTree>
    <p:extLst>
      <p:ext uri="{BB962C8B-B14F-4D97-AF65-F5344CB8AC3E}">
        <p14:creationId xmlns:p14="http://schemas.microsoft.com/office/powerpoint/2010/main" val="229619547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71CFC-5937-1C7D-7CF0-048929A968BF}"/>
              </a:ext>
            </a:extLst>
          </p:cNvPr>
          <p:cNvSpPr>
            <a:spLocks noGrp="1"/>
          </p:cNvSpPr>
          <p:nvPr>
            <p:ph type="title"/>
          </p:nvPr>
        </p:nvSpPr>
        <p:spPr>
          <a:xfrm>
            <a:off x="304800" y="136523"/>
            <a:ext cx="10820400" cy="1069741"/>
          </a:xfrm>
        </p:spPr>
        <p:txBody>
          <a:bodyPr anchor="ctr">
            <a:noAutofit/>
          </a:bodyPr>
          <a:lstStyle/>
          <a:p>
            <a:pPr>
              <a:lnSpc>
                <a:spcPct val="90000"/>
              </a:lnSpc>
            </a:pPr>
            <a:r>
              <a:rPr lang="en-US" sz="2400" dirty="0"/>
              <a:t> </a:t>
            </a:r>
            <a:br>
              <a:rPr lang="en-US" sz="2400" dirty="0"/>
            </a:br>
            <a:r>
              <a:rPr lang="en-US" sz="2400" dirty="0"/>
              <a:t>Panel’s Post-discussion Ratings of PSPs for Engaging Family Caregivers With Structured Communication for Safe Care Transitions (N=15)</a:t>
            </a:r>
            <a:br>
              <a:rPr lang="en-US" sz="2400" dirty="0"/>
            </a:br>
            <a:endParaRPr lang="en-US" sz="2400" dirty="0"/>
          </a:p>
        </p:txBody>
      </p:sp>
      <p:sp>
        <p:nvSpPr>
          <p:cNvPr id="4" name="Slide Number Placeholder 3">
            <a:extLst>
              <a:ext uri="{FF2B5EF4-FFF2-40B4-BE49-F238E27FC236}">
                <a16:creationId xmlns:a16="http://schemas.microsoft.com/office/drawing/2014/main" id="{900706BA-CD9F-2C55-0E68-AA8E41C47E33}"/>
              </a:ext>
            </a:extLst>
          </p:cNvPr>
          <p:cNvSpPr>
            <a:spLocks noGrp="1"/>
          </p:cNvSpPr>
          <p:nvPr>
            <p:ph type="sldNum" sz="quarter" idx="10"/>
          </p:nvPr>
        </p:nvSpPr>
        <p:spPr>
          <a:xfrm>
            <a:off x="8610600" y="6356351"/>
            <a:ext cx="2743200" cy="365125"/>
          </a:xfrm>
        </p:spPr>
        <p:txBody>
          <a:bodyPr anchor="ctr">
            <a:normAutofit/>
          </a:bodyPr>
          <a:lstStyle/>
          <a:p>
            <a:pPr>
              <a:spcAft>
                <a:spcPts val="600"/>
              </a:spcAft>
            </a:pPr>
            <a:fld id="{85F5B7A5-34A7-4AB0-A34F-A4DF2002FA98}" type="slidenum">
              <a:rPr lang="en-US" smtClean="0"/>
              <a:pPr>
                <a:spcAft>
                  <a:spcPts val="600"/>
                </a:spcAft>
              </a:pPr>
              <a:t>64</a:t>
            </a:fld>
            <a:endParaRPr lang="en-US"/>
          </a:p>
        </p:txBody>
      </p:sp>
      <p:sp>
        <p:nvSpPr>
          <p:cNvPr id="6" name="TextBox 5">
            <a:extLst>
              <a:ext uri="{FF2B5EF4-FFF2-40B4-BE49-F238E27FC236}">
                <a16:creationId xmlns:a16="http://schemas.microsoft.com/office/drawing/2014/main" id="{80679860-F2CC-2B02-8664-314528160BB7}"/>
              </a:ext>
            </a:extLst>
          </p:cNvPr>
          <p:cNvSpPr txBox="1"/>
          <p:nvPr/>
        </p:nvSpPr>
        <p:spPr>
          <a:xfrm>
            <a:off x="838200" y="1444823"/>
            <a:ext cx="4114800" cy="307777"/>
          </a:xfrm>
          <a:prstGeom prst="rect">
            <a:avLst/>
          </a:prstGeom>
          <a:noFill/>
        </p:spPr>
        <p:txBody>
          <a:bodyPr wrap="square" rtlCol="0">
            <a:spAutoFit/>
          </a:bodyPr>
          <a:lstStyle/>
          <a:p>
            <a:r>
              <a:rPr lang="en-US" sz="1400" b="1" dirty="0"/>
              <a:t>Intensive care unit care transitions</a:t>
            </a:r>
          </a:p>
        </p:txBody>
      </p:sp>
      <p:pic>
        <p:nvPicPr>
          <p:cNvPr id="7" name="Picture 6" descr="This picture is a bar graph of the panels post discussion ratings for hospital discharge care transitions.  Should be strongly encouraged is at 2, should be encouraged is at 3, should be discouraged is at 0, should be strongly discouraged is at 1, and neutral is at 9.">
            <a:extLst>
              <a:ext uri="{FF2B5EF4-FFF2-40B4-BE49-F238E27FC236}">
                <a16:creationId xmlns:a16="http://schemas.microsoft.com/office/drawing/2014/main" id="{CA424840-0A5D-32DE-B6B1-21E8591A7003}"/>
              </a:ext>
            </a:extLst>
          </p:cNvPr>
          <p:cNvPicPr>
            <a:picLocks noChangeAspect="1"/>
          </p:cNvPicPr>
          <p:nvPr/>
        </p:nvPicPr>
        <p:blipFill>
          <a:blip r:embed="rId3"/>
          <a:stretch>
            <a:fillRect/>
          </a:stretch>
        </p:blipFill>
        <p:spPr>
          <a:xfrm>
            <a:off x="5867400" y="1748425"/>
            <a:ext cx="5867400" cy="2209800"/>
          </a:xfrm>
          <a:prstGeom prst="rect">
            <a:avLst/>
          </a:prstGeom>
        </p:spPr>
      </p:pic>
      <p:sp>
        <p:nvSpPr>
          <p:cNvPr id="8" name="TextBox 7">
            <a:extLst>
              <a:ext uri="{FF2B5EF4-FFF2-40B4-BE49-F238E27FC236}">
                <a16:creationId xmlns:a16="http://schemas.microsoft.com/office/drawing/2014/main" id="{CD8DAE52-25D1-F3C9-5D46-965601D42A0F}"/>
              </a:ext>
            </a:extLst>
          </p:cNvPr>
          <p:cNvSpPr txBox="1"/>
          <p:nvPr/>
        </p:nvSpPr>
        <p:spPr>
          <a:xfrm>
            <a:off x="6781800" y="1444823"/>
            <a:ext cx="4114800" cy="307777"/>
          </a:xfrm>
          <a:prstGeom prst="rect">
            <a:avLst/>
          </a:prstGeom>
          <a:noFill/>
        </p:spPr>
        <p:txBody>
          <a:bodyPr wrap="square" rtlCol="0">
            <a:spAutoFit/>
          </a:bodyPr>
          <a:lstStyle/>
          <a:p>
            <a:r>
              <a:rPr lang="en-US" sz="1400" b="1" dirty="0"/>
              <a:t>Hospital discharge care transitions</a:t>
            </a:r>
          </a:p>
        </p:txBody>
      </p:sp>
      <p:pic>
        <p:nvPicPr>
          <p:cNvPr id="9" name="Picture 8" descr="This picture is a bar graph of the panels post discussion ratings for other care transitions. Should be strongly encouraged is at 2, should be encouraged is at 3, should be discouraged is at 1, should be strongly discouraged is at 1, and neutral is at 8.">
            <a:extLst>
              <a:ext uri="{FF2B5EF4-FFF2-40B4-BE49-F238E27FC236}">
                <a16:creationId xmlns:a16="http://schemas.microsoft.com/office/drawing/2014/main" id="{B5FD0A77-6656-B43E-CE81-FEE3B6CBBD9E}"/>
              </a:ext>
            </a:extLst>
          </p:cNvPr>
          <p:cNvPicPr>
            <a:picLocks noChangeAspect="1"/>
          </p:cNvPicPr>
          <p:nvPr/>
        </p:nvPicPr>
        <p:blipFill>
          <a:blip r:embed="rId4"/>
          <a:stretch>
            <a:fillRect/>
          </a:stretch>
        </p:blipFill>
        <p:spPr>
          <a:xfrm>
            <a:off x="3124200" y="4114801"/>
            <a:ext cx="6659271" cy="2606676"/>
          </a:xfrm>
          <a:prstGeom prst="rect">
            <a:avLst/>
          </a:prstGeom>
        </p:spPr>
      </p:pic>
      <p:sp>
        <p:nvSpPr>
          <p:cNvPr id="10" name="TextBox 9">
            <a:extLst>
              <a:ext uri="{FF2B5EF4-FFF2-40B4-BE49-F238E27FC236}">
                <a16:creationId xmlns:a16="http://schemas.microsoft.com/office/drawing/2014/main" id="{3C3EBF9F-0D6F-8984-6BFD-0DF7799F3659}"/>
              </a:ext>
            </a:extLst>
          </p:cNvPr>
          <p:cNvSpPr txBox="1"/>
          <p:nvPr/>
        </p:nvSpPr>
        <p:spPr>
          <a:xfrm>
            <a:off x="1079448" y="4953000"/>
            <a:ext cx="2743200" cy="307777"/>
          </a:xfrm>
          <a:prstGeom prst="rect">
            <a:avLst/>
          </a:prstGeom>
          <a:noFill/>
        </p:spPr>
        <p:txBody>
          <a:bodyPr wrap="square" rtlCol="0">
            <a:spAutoFit/>
          </a:bodyPr>
          <a:lstStyle/>
          <a:p>
            <a:r>
              <a:rPr lang="en-US" sz="1400" b="1" dirty="0"/>
              <a:t>Other care transitions</a:t>
            </a:r>
          </a:p>
        </p:txBody>
      </p:sp>
      <p:pic>
        <p:nvPicPr>
          <p:cNvPr id="11" name="Picture 10" descr="This picture is a bar graph of the panels post discussion ratings for intensive care unit care transitions. Should be strongly encouraged is at 2, should be encouraged is at 4, should be discouraged is at 1, should be strongly discouraged is at 2, and neutral is at 6.">
            <a:extLst>
              <a:ext uri="{FF2B5EF4-FFF2-40B4-BE49-F238E27FC236}">
                <a16:creationId xmlns:a16="http://schemas.microsoft.com/office/drawing/2014/main" id="{BAF6A797-85A6-4674-6EF8-83911AFF0743}"/>
              </a:ext>
            </a:extLst>
          </p:cNvPr>
          <p:cNvPicPr>
            <a:picLocks noChangeAspect="1"/>
          </p:cNvPicPr>
          <p:nvPr/>
        </p:nvPicPr>
        <p:blipFill>
          <a:blip r:embed="rId5"/>
          <a:stretch>
            <a:fillRect/>
          </a:stretch>
        </p:blipFill>
        <p:spPr>
          <a:xfrm>
            <a:off x="418768" y="1734009"/>
            <a:ext cx="5310648" cy="2224216"/>
          </a:xfrm>
          <a:prstGeom prst="rect">
            <a:avLst/>
          </a:prstGeom>
        </p:spPr>
      </p:pic>
    </p:spTree>
    <p:extLst>
      <p:ext uri="{BB962C8B-B14F-4D97-AF65-F5344CB8AC3E}">
        <p14:creationId xmlns:p14="http://schemas.microsoft.com/office/powerpoint/2010/main" val="14454679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71CFC-5937-1C7D-7CF0-048929A968BF}"/>
              </a:ext>
            </a:extLst>
          </p:cNvPr>
          <p:cNvSpPr>
            <a:spLocks noGrp="1"/>
          </p:cNvSpPr>
          <p:nvPr>
            <p:ph type="title"/>
          </p:nvPr>
        </p:nvSpPr>
        <p:spPr>
          <a:xfrm>
            <a:off x="304800" y="136523"/>
            <a:ext cx="10820400" cy="1069741"/>
          </a:xfrm>
        </p:spPr>
        <p:txBody>
          <a:bodyPr anchor="ctr">
            <a:noAutofit/>
          </a:bodyPr>
          <a:lstStyle/>
          <a:p>
            <a:pPr>
              <a:lnSpc>
                <a:spcPct val="90000"/>
              </a:lnSpc>
            </a:pPr>
            <a:r>
              <a:rPr lang="en-US" sz="2000" dirty="0"/>
              <a:t> </a:t>
            </a:r>
            <a:br>
              <a:rPr lang="en-US" sz="2000" dirty="0"/>
            </a:br>
            <a:r>
              <a:rPr lang="en-US" sz="2000" dirty="0"/>
              <a:t>Most Important Priorities for Addressing Limitations in Current Evidence on the Effectiveness of PSPs for Engaging Family Caregivers With Structured Communication for Safe Care Transitions (N=13)</a:t>
            </a:r>
            <a:br>
              <a:rPr lang="en-US" sz="2000" dirty="0"/>
            </a:br>
            <a:endParaRPr lang="en-US" sz="2000" dirty="0"/>
          </a:p>
        </p:txBody>
      </p:sp>
      <p:sp>
        <p:nvSpPr>
          <p:cNvPr id="4" name="Slide Number Placeholder 3">
            <a:extLst>
              <a:ext uri="{FF2B5EF4-FFF2-40B4-BE49-F238E27FC236}">
                <a16:creationId xmlns:a16="http://schemas.microsoft.com/office/drawing/2014/main" id="{900706BA-CD9F-2C55-0E68-AA8E41C47E33}"/>
              </a:ext>
            </a:extLst>
          </p:cNvPr>
          <p:cNvSpPr>
            <a:spLocks noGrp="1"/>
          </p:cNvSpPr>
          <p:nvPr>
            <p:ph type="sldNum" sz="quarter" idx="10"/>
          </p:nvPr>
        </p:nvSpPr>
        <p:spPr>
          <a:xfrm>
            <a:off x="8610600" y="6356351"/>
            <a:ext cx="2743200" cy="365125"/>
          </a:xfrm>
        </p:spPr>
        <p:txBody>
          <a:bodyPr anchor="ctr">
            <a:normAutofit/>
          </a:bodyPr>
          <a:lstStyle/>
          <a:p>
            <a:pPr>
              <a:spcAft>
                <a:spcPts val="600"/>
              </a:spcAft>
            </a:pPr>
            <a:fld id="{85F5B7A5-34A7-4AB0-A34F-A4DF2002FA98}" type="slidenum">
              <a:rPr lang="en-US" smtClean="0"/>
              <a:pPr>
                <a:spcAft>
                  <a:spcPts val="600"/>
                </a:spcAft>
              </a:pPr>
              <a:t>65</a:t>
            </a:fld>
            <a:endParaRPr lang="en-US"/>
          </a:p>
        </p:txBody>
      </p:sp>
      <p:pic>
        <p:nvPicPr>
          <p:cNvPr id="3" name="Picture 2" descr="This picture is a bar graph of the most important priorities for addressing limitations in current evidence. Studies focused on methods of implementation to overcome barriers is at 10, studies targeting different populations is at 7, studies with stronger designs is at 6, studies with better outcome measures is at 6, studies to identify facilitators and barriers to implementation, and trustworthy guideline recommendations is at 5, studies with longer followup is at 3, studies to assess further enhanced interventions is at 3, other-please specify is at 2, studies with more appropriate comparison groups is at 1, and none of the above is at 0.">
            <a:extLst>
              <a:ext uri="{FF2B5EF4-FFF2-40B4-BE49-F238E27FC236}">
                <a16:creationId xmlns:a16="http://schemas.microsoft.com/office/drawing/2014/main" id="{5DA86360-892B-D914-82E1-4FA8144A5D7C}"/>
              </a:ext>
            </a:extLst>
          </p:cNvPr>
          <p:cNvPicPr>
            <a:picLocks noChangeAspect="1"/>
          </p:cNvPicPr>
          <p:nvPr/>
        </p:nvPicPr>
        <p:blipFill>
          <a:blip r:embed="rId2"/>
          <a:stretch>
            <a:fillRect/>
          </a:stretch>
        </p:blipFill>
        <p:spPr>
          <a:xfrm>
            <a:off x="1219200" y="1447800"/>
            <a:ext cx="9763261" cy="4908551"/>
          </a:xfrm>
          <a:prstGeom prst="rect">
            <a:avLst/>
          </a:prstGeom>
        </p:spPr>
      </p:pic>
    </p:spTree>
    <p:extLst>
      <p:ext uri="{BB962C8B-B14F-4D97-AF65-F5344CB8AC3E}">
        <p14:creationId xmlns:p14="http://schemas.microsoft.com/office/powerpoint/2010/main" val="340598348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3900" y="3465226"/>
            <a:ext cx="10744200" cy="2209800"/>
          </a:xfrm>
        </p:spPr>
        <p:txBody>
          <a:bodyPr>
            <a:normAutofit/>
          </a:bodyPr>
          <a:lstStyle/>
          <a:p>
            <a:r>
              <a:rPr lang="en-US" sz="4400" dirty="0">
                <a:solidFill>
                  <a:srgbClr val="682876"/>
                </a:solidFill>
              </a:rPr>
              <a:t>THANK YOU!</a:t>
            </a:r>
            <a:br>
              <a:rPr lang="en-US" sz="4400" dirty="0">
                <a:solidFill>
                  <a:srgbClr val="682876"/>
                </a:solidFill>
              </a:rPr>
            </a:br>
            <a:endParaRPr lang="en-US" sz="1200" i="1" dirty="0">
              <a:solidFill>
                <a:srgbClr val="682876"/>
              </a:solidFill>
              <a:latin typeface="+mn-lt"/>
            </a:endParaRPr>
          </a:p>
        </p:txBody>
      </p:sp>
    </p:spTree>
    <p:extLst>
      <p:ext uri="{BB962C8B-B14F-4D97-AF65-F5344CB8AC3E}">
        <p14:creationId xmlns:p14="http://schemas.microsoft.com/office/powerpoint/2010/main" val="238497837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82E6-FCBD-4480-AE78-2490E4D00F1F}"/>
              </a:ext>
            </a:extLst>
          </p:cNvPr>
          <p:cNvSpPr>
            <a:spLocks noGrp="1"/>
          </p:cNvSpPr>
          <p:nvPr>
            <p:ph type="title"/>
          </p:nvPr>
        </p:nvSpPr>
        <p:spPr/>
        <p:txBody>
          <a:bodyPr>
            <a:normAutofit fontScale="90000"/>
          </a:bodyPr>
          <a:lstStyle/>
          <a:p>
            <a:r>
              <a:rPr lang="en-US" dirty="0"/>
              <a:t>Initial Reactions</a:t>
            </a:r>
          </a:p>
        </p:txBody>
      </p:sp>
      <p:sp>
        <p:nvSpPr>
          <p:cNvPr id="5" name="Slide Number Placeholder 4">
            <a:extLst>
              <a:ext uri="{FF2B5EF4-FFF2-40B4-BE49-F238E27FC236}">
                <a16:creationId xmlns:a16="http://schemas.microsoft.com/office/drawing/2014/main" id="{680FFBF9-5BA1-4E48-A122-7523B2B33FC1}"/>
              </a:ext>
            </a:extLst>
          </p:cNvPr>
          <p:cNvSpPr>
            <a:spLocks noGrp="1"/>
          </p:cNvSpPr>
          <p:nvPr>
            <p:ph type="sldNum" sz="quarter" idx="10"/>
          </p:nvPr>
        </p:nvSpPr>
        <p:spPr/>
        <p:txBody>
          <a:bodyPr/>
          <a:lstStyle/>
          <a:p>
            <a:fld id="{85F5B7A5-34A7-4AB0-A34F-A4DF2002FA98}" type="slidenum">
              <a:rPr lang="en-US" smtClean="0"/>
              <a:t>67</a:t>
            </a:fld>
            <a:endParaRPr lang="en-US" dirty="0"/>
          </a:p>
        </p:txBody>
      </p:sp>
      <p:graphicFrame>
        <p:nvGraphicFramePr>
          <p:cNvPr id="9" name="Table 8">
            <a:extLst>
              <a:ext uri="{FF2B5EF4-FFF2-40B4-BE49-F238E27FC236}">
                <a16:creationId xmlns:a16="http://schemas.microsoft.com/office/drawing/2014/main" id="{36937D76-D1CC-E7D2-0541-5079F4EA63B6}"/>
              </a:ext>
            </a:extLst>
          </p:cNvPr>
          <p:cNvGraphicFramePr>
            <a:graphicFrameLocks noGrp="1"/>
          </p:cNvGraphicFramePr>
          <p:nvPr>
            <p:extLst>
              <p:ext uri="{D42A27DB-BD31-4B8C-83A1-F6EECF244321}">
                <p14:modId xmlns:p14="http://schemas.microsoft.com/office/powerpoint/2010/main" val="261256125"/>
              </p:ext>
            </p:extLst>
          </p:nvPr>
        </p:nvGraphicFramePr>
        <p:xfrm>
          <a:off x="1746421" y="1763633"/>
          <a:ext cx="8839200" cy="824417"/>
        </p:xfrm>
        <a:graphic>
          <a:graphicData uri="http://schemas.openxmlformats.org/drawingml/2006/table">
            <a:tbl>
              <a:tblPr firstRow="1" bandRow="1">
                <a:tableStyleId>{00A15C55-8517-42AA-B614-E9B94910E393}</a:tableStyleId>
              </a:tblPr>
              <a:tblGrid>
                <a:gridCol w="8839200">
                  <a:extLst>
                    <a:ext uri="{9D8B030D-6E8A-4147-A177-3AD203B41FA5}">
                      <a16:colId xmlns:a16="http://schemas.microsoft.com/office/drawing/2014/main" val="2662893335"/>
                    </a:ext>
                  </a:extLst>
                </a:gridCol>
              </a:tblGrid>
              <a:tr h="220187">
                <a:tc>
                  <a:txBody>
                    <a:bodyPr/>
                    <a:lstStyle/>
                    <a:p>
                      <a:r>
                        <a:rPr lang="en-US" sz="2000" b="1" kern="1200" dirty="0">
                          <a:solidFill>
                            <a:schemeClr val="lt1"/>
                          </a:solidFill>
                          <a:effectLst/>
                          <a:latin typeface="+mn-lt"/>
                          <a:ea typeface="+mn-ea"/>
                          <a:cs typeface="+mn-cs"/>
                        </a:rPr>
                        <a:t>Tejal Gandhi, M.D., M.P.H., CPPS</a:t>
                      </a:r>
                    </a:p>
                  </a:txBody>
                  <a:tcPr marL="121920" marR="121920" marT="60960" marB="60960"/>
                </a:tc>
                <a:extLst>
                  <a:ext uri="{0D108BD9-81ED-4DB2-BD59-A6C34878D82A}">
                    <a16:rowId xmlns:a16="http://schemas.microsoft.com/office/drawing/2014/main" val="1088887307"/>
                  </a:ext>
                </a:extLst>
              </a:tr>
              <a:tr h="397697">
                <a:tc>
                  <a:txBody>
                    <a:bodyPr/>
                    <a:lstStyle/>
                    <a:p>
                      <a:pPr fontAlgn="auto"/>
                      <a:r>
                        <a:rPr lang="en-US" sz="1800" b="0" i="0" kern="1200" dirty="0">
                          <a:solidFill>
                            <a:schemeClr val="dk1"/>
                          </a:solidFill>
                          <a:effectLst/>
                          <a:latin typeface="+mn-lt"/>
                          <a:ea typeface="+mn-ea"/>
                          <a:cs typeface="+mn-cs"/>
                        </a:rPr>
                        <a:t>Chief Safety and Transformation Officer – Press Ganey</a:t>
                      </a:r>
                    </a:p>
                  </a:txBody>
                  <a:tcPr marL="121920" marR="121920" marT="60960" marB="60960"/>
                </a:tc>
                <a:extLst>
                  <a:ext uri="{0D108BD9-81ED-4DB2-BD59-A6C34878D82A}">
                    <a16:rowId xmlns:a16="http://schemas.microsoft.com/office/drawing/2014/main" val="1039782452"/>
                  </a:ext>
                </a:extLst>
              </a:tr>
            </a:tbl>
          </a:graphicData>
        </a:graphic>
      </p:graphicFrame>
      <p:graphicFrame>
        <p:nvGraphicFramePr>
          <p:cNvPr id="10" name="Table 9">
            <a:extLst>
              <a:ext uri="{FF2B5EF4-FFF2-40B4-BE49-F238E27FC236}">
                <a16:creationId xmlns:a16="http://schemas.microsoft.com/office/drawing/2014/main" id="{060E6295-BAE1-8819-C489-C7E4AE51DEDA}"/>
              </a:ext>
            </a:extLst>
          </p:cNvPr>
          <p:cNvGraphicFramePr>
            <a:graphicFrameLocks noGrp="1"/>
          </p:cNvGraphicFramePr>
          <p:nvPr/>
        </p:nvGraphicFramePr>
        <p:xfrm>
          <a:off x="1750432" y="3428999"/>
          <a:ext cx="8835189" cy="833560"/>
        </p:xfrm>
        <a:graphic>
          <a:graphicData uri="http://schemas.openxmlformats.org/drawingml/2006/table">
            <a:tbl>
              <a:tblPr firstRow="1" bandRow="1">
                <a:tableStyleId>{00A15C55-8517-42AA-B614-E9B94910E393}</a:tableStyleId>
              </a:tblPr>
              <a:tblGrid>
                <a:gridCol w="8835189">
                  <a:extLst>
                    <a:ext uri="{9D8B030D-6E8A-4147-A177-3AD203B41FA5}">
                      <a16:colId xmlns:a16="http://schemas.microsoft.com/office/drawing/2014/main" val="2662893335"/>
                    </a:ext>
                  </a:extLst>
                </a:gridCol>
              </a:tblGrid>
              <a:tr h="225249">
                <a:tc>
                  <a:txBody>
                    <a:bodyPr/>
                    <a:lstStyle/>
                    <a:p>
                      <a:r>
                        <a:rPr lang="en-US" sz="2000" b="1" kern="1200" dirty="0">
                          <a:solidFill>
                            <a:schemeClr val="lt1"/>
                          </a:solidFill>
                          <a:effectLst/>
                          <a:latin typeface="+mn-lt"/>
                          <a:ea typeface="+mn-ea"/>
                          <a:cs typeface="+mn-cs"/>
                        </a:rPr>
                        <a:t>Krista Hughes, BCPA</a:t>
                      </a:r>
                    </a:p>
                  </a:txBody>
                  <a:tcPr marL="121920" marR="121920" marT="60960" marB="60960"/>
                </a:tc>
                <a:extLst>
                  <a:ext uri="{0D108BD9-81ED-4DB2-BD59-A6C34878D82A}">
                    <a16:rowId xmlns:a16="http://schemas.microsoft.com/office/drawing/2014/main" val="1088887307"/>
                  </a:ext>
                </a:extLst>
              </a:tr>
              <a:tr h="406840">
                <a:tc>
                  <a:txBody>
                    <a:bodyPr/>
                    <a:lstStyle/>
                    <a:p>
                      <a:pPr lvl="0"/>
                      <a:r>
                        <a:rPr lang="en-US" sz="1800" b="0" kern="1200" dirty="0">
                          <a:solidFill>
                            <a:schemeClr val="dk1"/>
                          </a:solidFill>
                          <a:effectLst/>
                        </a:rPr>
                        <a:t>Founder and CEO – Hughes Advocacy</a:t>
                      </a:r>
                      <a:endParaRPr lang="en-US" sz="1800" b="0" i="0" kern="1200" dirty="0">
                        <a:solidFill>
                          <a:schemeClr val="dk1"/>
                        </a:solidFill>
                        <a:effectLst/>
                        <a:latin typeface="+mn-lt"/>
                        <a:ea typeface="+mn-ea"/>
                        <a:cs typeface="+mn-cs"/>
                      </a:endParaRPr>
                    </a:p>
                  </a:txBody>
                  <a:tcPr marL="121920" marR="121920" marT="60960" marB="60960"/>
                </a:tc>
                <a:extLst>
                  <a:ext uri="{0D108BD9-81ED-4DB2-BD59-A6C34878D82A}">
                    <a16:rowId xmlns:a16="http://schemas.microsoft.com/office/drawing/2014/main" val="1039782452"/>
                  </a:ext>
                </a:extLst>
              </a:tr>
            </a:tbl>
          </a:graphicData>
        </a:graphic>
      </p:graphicFrame>
      <p:graphicFrame>
        <p:nvGraphicFramePr>
          <p:cNvPr id="11" name="Table 10">
            <a:extLst>
              <a:ext uri="{FF2B5EF4-FFF2-40B4-BE49-F238E27FC236}">
                <a16:creationId xmlns:a16="http://schemas.microsoft.com/office/drawing/2014/main" id="{C4019FB0-BC15-99D5-8A51-7FDA710CA656}"/>
              </a:ext>
            </a:extLst>
          </p:cNvPr>
          <p:cNvGraphicFramePr>
            <a:graphicFrameLocks noGrp="1"/>
          </p:cNvGraphicFramePr>
          <p:nvPr>
            <p:extLst>
              <p:ext uri="{D42A27DB-BD31-4B8C-83A1-F6EECF244321}">
                <p14:modId xmlns:p14="http://schemas.microsoft.com/office/powerpoint/2010/main" val="3556939156"/>
              </p:ext>
            </p:extLst>
          </p:nvPr>
        </p:nvGraphicFramePr>
        <p:xfrm>
          <a:off x="1750433" y="5103508"/>
          <a:ext cx="8835188" cy="838899"/>
        </p:xfrm>
        <a:graphic>
          <a:graphicData uri="http://schemas.openxmlformats.org/drawingml/2006/table">
            <a:tbl>
              <a:tblPr firstRow="1" bandRow="1">
                <a:tableStyleId>{00A15C55-8517-42AA-B614-E9B94910E393}</a:tableStyleId>
              </a:tblPr>
              <a:tblGrid>
                <a:gridCol w="8835188">
                  <a:extLst>
                    <a:ext uri="{9D8B030D-6E8A-4147-A177-3AD203B41FA5}">
                      <a16:colId xmlns:a16="http://schemas.microsoft.com/office/drawing/2014/main" val="2662893335"/>
                    </a:ext>
                  </a:extLst>
                </a:gridCol>
              </a:tblGrid>
              <a:tr h="178841">
                <a:tc>
                  <a:txBody>
                    <a:bodyPr/>
                    <a:lstStyle/>
                    <a:p>
                      <a:pPr marL="0" marR="0">
                        <a:lnSpc>
                          <a:spcPct val="115000"/>
                        </a:lnSpc>
                        <a:spcBef>
                          <a:spcPts val="0"/>
                        </a:spcBef>
                        <a:spcAft>
                          <a:spcPts val="0"/>
                        </a:spcAft>
                      </a:pPr>
                      <a:r>
                        <a:rPr lang="en-US" sz="2000" b="1" kern="1200" dirty="0">
                          <a:solidFill>
                            <a:schemeClr val="lt1"/>
                          </a:solidFill>
                          <a:effectLst/>
                          <a:latin typeface="+mn-lt"/>
                          <a:ea typeface="+mn-ea"/>
                          <a:cs typeface="+mn-cs"/>
                        </a:rPr>
                        <a:t>Sarah Scholle, </a:t>
                      </a:r>
                      <a:r>
                        <a:rPr lang="en-US" sz="2000" b="1" kern="1200" dirty="0" err="1">
                          <a:solidFill>
                            <a:schemeClr val="lt1"/>
                          </a:solidFill>
                          <a:effectLst/>
                          <a:latin typeface="+mn-lt"/>
                          <a:ea typeface="+mn-ea"/>
                          <a:cs typeface="+mn-cs"/>
                        </a:rPr>
                        <a:t>Dr.P.H</a:t>
                      </a:r>
                      <a:r>
                        <a:rPr lang="en-US" sz="2000" b="1" kern="1200" dirty="0">
                          <a:solidFill>
                            <a:schemeClr val="lt1"/>
                          </a:solidFill>
                          <a:effectLst/>
                          <a:latin typeface="+mn-lt"/>
                          <a:ea typeface="+mn-ea"/>
                          <a:cs typeface="+mn-cs"/>
                        </a:rPr>
                        <a:t>., M.P.H.</a:t>
                      </a:r>
                      <a:endParaRPr lang="en-US" sz="2400" dirty="0">
                        <a:effectLst/>
                        <a:latin typeface="+mn-lt"/>
                        <a:ea typeface="Times New Roman" panose="02020603050405020304" pitchFamily="18"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311390">
                <a:tc>
                  <a:txBody>
                    <a:bodyPr/>
                    <a:lstStyle/>
                    <a:p>
                      <a:pPr lvl="0"/>
                      <a:r>
                        <a:rPr lang="en-US" sz="1800" b="0" i="0" kern="1200" dirty="0">
                          <a:solidFill>
                            <a:schemeClr val="dk1"/>
                          </a:solidFill>
                          <a:effectLst/>
                          <a:latin typeface="+mn-lt"/>
                          <a:ea typeface="+mn-ea"/>
                          <a:cs typeface="+mn-cs"/>
                        </a:rPr>
                        <a:t>Principal – Leavitt Partners</a:t>
                      </a:r>
                    </a:p>
                  </a:txBody>
                  <a:tcPr marL="121920" marR="121920" marT="60960" marB="60960"/>
                </a:tc>
                <a:extLst>
                  <a:ext uri="{0D108BD9-81ED-4DB2-BD59-A6C34878D82A}">
                    <a16:rowId xmlns:a16="http://schemas.microsoft.com/office/drawing/2014/main" val="1039782452"/>
                  </a:ext>
                </a:extLst>
              </a:tr>
            </a:tbl>
          </a:graphicData>
        </a:graphic>
      </p:graphicFrame>
    </p:spTree>
    <p:extLst>
      <p:ext uri="{BB962C8B-B14F-4D97-AF65-F5344CB8AC3E}">
        <p14:creationId xmlns:p14="http://schemas.microsoft.com/office/powerpoint/2010/main" val="67532349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D19270-3524-2AAD-A000-8F54B69CA462}"/>
              </a:ext>
            </a:extLst>
          </p:cNvPr>
          <p:cNvSpPr txBox="1"/>
          <p:nvPr/>
        </p:nvSpPr>
        <p:spPr>
          <a:xfrm>
            <a:off x="2761130" y="2871404"/>
            <a:ext cx="6669740" cy="564640"/>
          </a:xfrm>
          <a:prstGeom prst="rect">
            <a:avLst/>
          </a:prstGeom>
          <a:noFill/>
        </p:spPr>
        <p:txBody>
          <a:bodyPr wrap="square" rtlCol="0">
            <a:noAutofit/>
          </a:bodyPr>
          <a:lstStyle/>
          <a:p>
            <a:pPr algn="ctr"/>
            <a:r>
              <a:rPr lang="en-US" sz="3333" b="1" dirty="0">
                <a:solidFill>
                  <a:schemeClr val="tx2"/>
                </a:solidFill>
                <a:latin typeface="Arial" charset="0"/>
                <a:ea typeface="Arial" charset="0"/>
                <a:cs typeface="Arial" charset="0"/>
              </a:rPr>
              <a:t>General Moderated Discussion and Audience Q&amp;A</a:t>
            </a:r>
          </a:p>
        </p:txBody>
      </p:sp>
    </p:spTree>
    <p:extLst>
      <p:ext uri="{BB962C8B-B14F-4D97-AF65-F5344CB8AC3E}">
        <p14:creationId xmlns:p14="http://schemas.microsoft.com/office/powerpoint/2010/main" val="333383126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82E6-FCBD-4480-AE78-2490E4D00F1F}"/>
              </a:ext>
            </a:extLst>
          </p:cNvPr>
          <p:cNvSpPr>
            <a:spLocks noGrp="1"/>
          </p:cNvSpPr>
          <p:nvPr>
            <p:ph type="title"/>
          </p:nvPr>
        </p:nvSpPr>
        <p:spPr/>
        <p:txBody>
          <a:bodyPr>
            <a:normAutofit fontScale="90000"/>
          </a:bodyPr>
          <a:lstStyle/>
          <a:p>
            <a:r>
              <a:rPr lang="en-US" dirty="0"/>
              <a:t>Implications for Policy, Equity, and Health Systems</a:t>
            </a:r>
          </a:p>
        </p:txBody>
      </p:sp>
      <p:sp>
        <p:nvSpPr>
          <p:cNvPr id="5" name="Slide Number Placeholder 4">
            <a:extLst>
              <a:ext uri="{FF2B5EF4-FFF2-40B4-BE49-F238E27FC236}">
                <a16:creationId xmlns:a16="http://schemas.microsoft.com/office/drawing/2014/main" id="{680FFBF9-5BA1-4E48-A122-7523B2B33FC1}"/>
              </a:ext>
            </a:extLst>
          </p:cNvPr>
          <p:cNvSpPr>
            <a:spLocks noGrp="1"/>
          </p:cNvSpPr>
          <p:nvPr>
            <p:ph type="sldNum" sz="quarter" idx="10"/>
          </p:nvPr>
        </p:nvSpPr>
        <p:spPr/>
        <p:txBody>
          <a:bodyPr/>
          <a:lstStyle/>
          <a:p>
            <a:fld id="{85F5B7A5-34A7-4AB0-A34F-A4DF2002FA98}" type="slidenum">
              <a:rPr lang="en-US" smtClean="0"/>
              <a:t>69</a:t>
            </a:fld>
            <a:endParaRPr lang="en-US" dirty="0"/>
          </a:p>
        </p:txBody>
      </p:sp>
      <p:graphicFrame>
        <p:nvGraphicFramePr>
          <p:cNvPr id="9" name="Table 8">
            <a:extLst>
              <a:ext uri="{FF2B5EF4-FFF2-40B4-BE49-F238E27FC236}">
                <a16:creationId xmlns:a16="http://schemas.microsoft.com/office/drawing/2014/main" id="{36937D76-D1CC-E7D2-0541-5079F4EA63B6}"/>
              </a:ext>
            </a:extLst>
          </p:cNvPr>
          <p:cNvGraphicFramePr>
            <a:graphicFrameLocks noGrp="1"/>
          </p:cNvGraphicFramePr>
          <p:nvPr>
            <p:extLst>
              <p:ext uri="{D42A27DB-BD31-4B8C-83A1-F6EECF244321}">
                <p14:modId xmlns:p14="http://schemas.microsoft.com/office/powerpoint/2010/main" val="94122726"/>
              </p:ext>
            </p:extLst>
          </p:nvPr>
        </p:nvGraphicFramePr>
        <p:xfrm>
          <a:off x="1746421" y="1763633"/>
          <a:ext cx="8839200" cy="824417"/>
        </p:xfrm>
        <a:graphic>
          <a:graphicData uri="http://schemas.openxmlformats.org/drawingml/2006/table">
            <a:tbl>
              <a:tblPr firstRow="1" bandRow="1">
                <a:tableStyleId>{00A15C55-8517-42AA-B614-E9B94910E393}</a:tableStyleId>
              </a:tblPr>
              <a:tblGrid>
                <a:gridCol w="8839200">
                  <a:extLst>
                    <a:ext uri="{9D8B030D-6E8A-4147-A177-3AD203B41FA5}">
                      <a16:colId xmlns:a16="http://schemas.microsoft.com/office/drawing/2014/main" val="2662893335"/>
                    </a:ext>
                  </a:extLst>
                </a:gridCol>
              </a:tblGrid>
              <a:tr h="220187">
                <a:tc>
                  <a:txBody>
                    <a:bodyPr/>
                    <a:lstStyle/>
                    <a:p>
                      <a:r>
                        <a:rPr lang="en-US" sz="2000" b="1" kern="1200" dirty="0">
                          <a:solidFill>
                            <a:schemeClr val="lt1"/>
                          </a:solidFill>
                          <a:effectLst/>
                          <a:latin typeface="+mn-lt"/>
                          <a:ea typeface="+mn-ea"/>
                          <a:cs typeface="+mn-cs"/>
                        </a:rPr>
                        <a:t>Tejal Gandhi, M.D., M.P.H., CPPS</a:t>
                      </a:r>
                    </a:p>
                  </a:txBody>
                  <a:tcPr marL="121920" marR="121920" marT="60960" marB="60960"/>
                </a:tc>
                <a:extLst>
                  <a:ext uri="{0D108BD9-81ED-4DB2-BD59-A6C34878D82A}">
                    <a16:rowId xmlns:a16="http://schemas.microsoft.com/office/drawing/2014/main" val="1088887307"/>
                  </a:ext>
                </a:extLst>
              </a:tr>
              <a:tr h="397697">
                <a:tc>
                  <a:txBody>
                    <a:bodyPr/>
                    <a:lstStyle/>
                    <a:p>
                      <a:pPr fontAlgn="auto"/>
                      <a:r>
                        <a:rPr lang="en-US" sz="1800" b="0" i="0" kern="1200" dirty="0">
                          <a:solidFill>
                            <a:schemeClr val="dk1"/>
                          </a:solidFill>
                          <a:effectLst/>
                          <a:latin typeface="+mn-lt"/>
                          <a:ea typeface="+mn-ea"/>
                          <a:cs typeface="+mn-cs"/>
                        </a:rPr>
                        <a:t>Chief Safety and Transformation Officer – Press Ganey</a:t>
                      </a:r>
                    </a:p>
                  </a:txBody>
                  <a:tcPr marL="121920" marR="121920" marT="60960" marB="60960"/>
                </a:tc>
                <a:extLst>
                  <a:ext uri="{0D108BD9-81ED-4DB2-BD59-A6C34878D82A}">
                    <a16:rowId xmlns:a16="http://schemas.microsoft.com/office/drawing/2014/main" val="1039782452"/>
                  </a:ext>
                </a:extLst>
              </a:tr>
            </a:tbl>
          </a:graphicData>
        </a:graphic>
      </p:graphicFrame>
      <p:graphicFrame>
        <p:nvGraphicFramePr>
          <p:cNvPr id="10" name="Table 9">
            <a:extLst>
              <a:ext uri="{FF2B5EF4-FFF2-40B4-BE49-F238E27FC236}">
                <a16:creationId xmlns:a16="http://schemas.microsoft.com/office/drawing/2014/main" id="{060E6295-BAE1-8819-C489-C7E4AE51DEDA}"/>
              </a:ext>
            </a:extLst>
          </p:cNvPr>
          <p:cNvGraphicFramePr>
            <a:graphicFrameLocks noGrp="1"/>
          </p:cNvGraphicFramePr>
          <p:nvPr/>
        </p:nvGraphicFramePr>
        <p:xfrm>
          <a:off x="1750432" y="3428999"/>
          <a:ext cx="8835189" cy="833560"/>
        </p:xfrm>
        <a:graphic>
          <a:graphicData uri="http://schemas.openxmlformats.org/drawingml/2006/table">
            <a:tbl>
              <a:tblPr firstRow="1" bandRow="1">
                <a:tableStyleId>{00A15C55-8517-42AA-B614-E9B94910E393}</a:tableStyleId>
              </a:tblPr>
              <a:tblGrid>
                <a:gridCol w="8835189">
                  <a:extLst>
                    <a:ext uri="{9D8B030D-6E8A-4147-A177-3AD203B41FA5}">
                      <a16:colId xmlns:a16="http://schemas.microsoft.com/office/drawing/2014/main" val="2662893335"/>
                    </a:ext>
                  </a:extLst>
                </a:gridCol>
              </a:tblGrid>
              <a:tr h="225249">
                <a:tc>
                  <a:txBody>
                    <a:bodyPr/>
                    <a:lstStyle/>
                    <a:p>
                      <a:r>
                        <a:rPr lang="en-US" sz="2000" b="1" kern="1200" dirty="0">
                          <a:solidFill>
                            <a:schemeClr val="lt1"/>
                          </a:solidFill>
                          <a:effectLst/>
                          <a:latin typeface="+mn-lt"/>
                          <a:ea typeface="+mn-ea"/>
                          <a:cs typeface="+mn-cs"/>
                        </a:rPr>
                        <a:t>Krista Hughes, BCPA</a:t>
                      </a:r>
                    </a:p>
                  </a:txBody>
                  <a:tcPr marL="121920" marR="121920" marT="60960" marB="60960"/>
                </a:tc>
                <a:extLst>
                  <a:ext uri="{0D108BD9-81ED-4DB2-BD59-A6C34878D82A}">
                    <a16:rowId xmlns:a16="http://schemas.microsoft.com/office/drawing/2014/main" val="1088887307"/>
                  </a:ext>
                </a:extLst>
              </a:tr>
              <a:tr h="406840">
                <a:tc>
                  <a:txBody>
                    <a:bodyPr/>
                    <a:lstStyle/>
                    <a:p>
                      <a:pPr lvl="0"/>
                      <a:r>
                        <a:rPr lang="en-US" sz="1800" b="0" kern="1200" dirty="0">
                          <a:solidFill>
                            <a:schemeClr val="dk1"/>
                          </a:solidFill>
                          <a:effectLst/>
                        </a:rPr>
                        <a:t>Founder and CEO – Hughes Advocacy</a:t>
                      </a:r>
                      <a:endParaRPr lang="en-US" sz="1800" b="0" i="0" kern="1200" dirty="0">
                        <a:solidFill>
                          <a:schemeClr val="dk1"/>
                        </a:solidFill>
                        <a:effectLst/>
                        <a:latin typeface="+mn-lt"/>
                        <a:ea typeface="+mn-ea"/>
                        <a:cs typeface="+mn-cs"/>
                      </a:endParaRPr>
                    </a:p>
                  </a:txBody>
                  <a:tcPr marL="121920" marR="121920" marT="60960" marB="60960"/>
                </a:tc>
                <a:extLst>
                  <a:ext uri="{0D108BD9-81ED-4DB2-BD59-A6C34878D82A}">
                    <a16:rowId xmlns:a16="http://schemas.microsoft.com/office/drawing/2014/main" val="1039782452"/>
                  </a:ext>
                </a:extLst>
              </a:tr>
            </a:tbl>
          </a:graphicData>
        </a:graphic>
      </p:graphicFrame>
      <p:graphicFrame>
        <p:nvGraphicFramePr>
          <p:cNvPr id="11" name="Table 10">
            <a:extLst>
              <a:ext uri="{FF2B5EF4-FFF2-40B4-BE49-F238E27FC236}">
                <a16:creationId xmlns:a16="http://schemas.microsoft.com/office/drawing/2014/main" id="{C4019FB0-BC15-99D5-8A51-7FDA710CA656}"/>
              </a:ext>
            </a:extLst>
          </p:cNvPr>
          <p:cNvGraphicFramePr>
            <a:graphicFrameLocks noGrp="1"/>
          </p:cNvGraphicFramePr>
          <p:nvPr>
            <p:extLst>
              <p:ext uri="{D42A27DB-BD31-4B8C-83A1-F6EECF244321}">
                <p14:modId xmlns:p14="http://schemas.microsoft.com/office/powerpoint/2010/main" val="2636911823"/>
              </p:ext>
            </p:extLst>
          </p:nvPr>
        </p:nvGraphicFramePr>
        <p:xfrm>
          <a:off x="1750433" y="5103508"/>
          <a:ext cx="8835188" cy="838899"/>
        </p:xfrm>
        <a:graphic>
          <a:graphicData uri="http://schemas.openxmlformats.org/drawingml/2006/table">
            <a:tbl>
              <a:tblPr firstRow="1" bandRow="1">
                <a:tableStyleId>{00A15C55-8517-42AA-B614-E9B94910E393}</a:tableStyleId>
              </a:tblPr>
              <a:tblGrid>
                <a:gridCol w="8835188">
                  <a:extLst>
                    <a:ext uri="{9D8B030D-6E8A-4147-A177-3AD203B41FA5}">
                      <a16:colId xmlns:a16="http://schemas.microsoft.com/office/drawing/2014/main" val="2662893335"/>
                    </a:ext>
                  </a:extLst>
                </a:gridCol>
              </a:tblGrid>
              <a:tr h="178841">
                <a:tc>
                  <a:txBody>
                    <a:bodyPr/>
                    <a:lstStyle/>
                    <a:p>
                      <a:pPr marL="0" marR="0">
                        <a:lnSpc>
                          <a:spcPct val="115000"/>
                        </a:lnSpc>
                        <a:spcBef>
                          <a:spcPts val="0"/>
                        </a:spcBef>
                        <a:spcAft>
                          <a:spcPts val="0"/>
                        </a:spcAft>
                      </a:pPr>
                      <a:r>
                        <a:rPr lang="en-US" sz="2000" b="1" kern="1200" dirty="0">
                          <a:solidFill>
                            <a:schemeClr val="lt1"/>
                          </a:solidFill>
                          <a:effectLst/>
                          <a:latin typeface="+mn-lt"/>
                          <a:ea typeface="+mn-ea"/>
                          <a:cs typeface="+mn-cs"/>
                        </a:rPr>
                        <a:t>Sarah Scholle, </a:t>
                      </a:r>
                      <a:r>
                        <a:rPr lang="en-US" sz="2000" b="1" kern="1200" dirty="0" err="1">
                          <a:solidFill>
                            <a:schemeClr val="lt1"/>
                          </a:solidFill>
                          <a:effectLst/>
                          <a:latin typeface="+mn-lt"/>
                          <a:ea typeface="+mn-ea"/>
                          <a:cs typeface="+mn-cs"/>
                        </a:rPr>
                        <a:t>Dr.P.H</a:t>
                      </a:r>
                      <a:r>
                        <a:rPr lang="en-US" sz="2000" b="1" kern="1200" dirty="0">
                          <a:solidFill>
                            <a:schemeClr val="lt1"/>
                          </a:solidFill>
                          <a:effectLst/>
                          <a:latin typeface="+mn-lt"/>
                          <a:ea typeface="+mn-ea"/>
                          <a:cs typeface="+mn-cs"/>
                        </a:rPr>
                        <a:t>., M.P.H.</a:t>
                      </a:r>
                      <a:endParaRPr lang="en-US" sz="2400" dirty="0">
                        <a:effectLst/>
                        <a:latin typeface="+mn-lt"/>
                        <a:ea typeface="Times New Roman" panose="02020603050405020304" pitchFamily="18"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311390">
                <a:tc>
                  <a:txBody>
                    <a:bodyPr/>
                    <a:lstStyle/>
                    <a:p>
                      <a:pPr lvl="0"/>
                      <a:r>
                        <a:rPr lang="en-US" sz="1800" b="0" i="0" kern="1200" dirty="0">
                          <a:solidFill>
                            <a:schemeClr val="dk1"/>
                          </a:solidFill>
                          <a:effectLst/>
                          <a:latin typeface="+mn-lt"/>
                          <a:ea typeface="+mn-ea"/>
                          <a:cs typeface="+mn-cs"/>
                        </a:rPr>
                        <a:t>Principal – Leavitt Partners</a:t>
                      </a:r>
                    </a:p>
                  </a:txBody>
                  <a:tcPr marL="121920" marR="121920" marT="60960" marB="60960"/>
                </a:tc>
                <a:extLst>
                  <a:ext uri="{0D108BD9-81ED-4DB2-BD59-A6C34878D82A}">
                    <a16:rowId xmlns:a16="http://schemas.microsoft.com/office/drawing/2014/main" val="1039782452"/>
                  </a:ext>
                </a:extLst>
              </a:tr>
            </a:tbl>
          </a:graphicData>
        </a:graphic>
      </p:graphicFrame>
    </p:spTree>
    <p:extLst>
      <p:ext uri="{BB962C8B-B14F-4D97-AF65-F5344CB8AC3E}">
        <p14:creationId xmlns:p14="http://schemas.microsoft.com/office/powerpoint/2010/main" val="192906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82E6-FCBD-4480-AE78-2490E4D00F1F}"/>
              </a:ext>
            </a:extLst>
          </p:cNvPr>
          <p:cNvSpPr>
            <a:spLocks noGrp="1"/>
          </p:cNvSpPr>
          <p:nvPr>
            <p:ph type="title"/>
          </p:nvPr>
        </p:nvSpPr>
        <p:spPr/>
        <p:txBody>
          <a:bodyPr>
            <a:normAutofit fontScale="90000"/>
          </a:bodyPr>
          <a:lstStyle/>
          <a:p>
            <a:r>
              <a:rPr lang="en-US" dirty="0"/>
              <a:t>Report Authors</a:t>
            </a:r>
          </a:p>
        </p:txBody>
      </p:sp>
      <p:sp>
        <p:nvSpPr>
          <p:cNvPr id="5" name="Slide Number Placeholder 4">
            <a:extLst>
              <a:ext uri="{FF2B5EF4-FFF2-40B4-BE49-F238E27FC236}">
                <a16:creationId xmlns:a16="http://schemas.microsoft.com/office/drawing/2014/main" id="{680FFBF9-5BA1-4E48-A122-7523B2B33FC1}"/>
              </a:ext>
            </a:extLst>
          </p:cNvPr>
          <p:cNvSpPr>
            <a:spLocks noGrp="1"/>
          </p:cNvSpPr>
          <p:nvPr>
            <p:ph type="sldNum" sz="quarter" idx="10"/>
          </p:nvPr>
        </p:nvSpPr>
        <p:spPr/>
        <p:txBody>
          <a:bodyPr/>
          <a:lstStyle/>
          <a:p>
            <a:fld id="{85F5B7A5-34A7-4AB0-A34F-A4DF2002FA98}" type="slidenum">
              <a:rPr lang="en-US" smtClean="0"/>
              <a:t>7</a:t>
            </a:fld>
            <a:endParaRPr lang="en-US" dirty="0"/>
          </a:p>
        </p:txBody>
      </p:sp>
      <p:graphicFrame>
        <p:nvGraphicFramePr>
          <p:cNvPr id="14" name="Table 13">
            <a:extLst>
              <a:ext uri="{FF2B5EF4-FFF2-40B4-BE49-F238E27FC236}">
                <a16:creationId xmlns:a16="http://schemas.microsoft.com/office/drawing/2014/main" id="{F4BCF41A-1C0F-5550-D0FE-D6B4AB6636B6}"/>
              </a:ext>
            </a:extLst>
          </p:cNvPr>
          <p:cNvGraphicFramePr>
            <a:graphicFrameLocks noGrp="1"/>
          </p:cNvGraphicFramePr>
          <p:nvPr>
            <p:extLst>
              <p:ext uri="{D42A27DB-BD31-4B8C-83A1-F6EECF244321}">
                <p14:modId xmlns:p14="http://schemas.microsoft.com/office/powerpoint/2010/main" val="3096233457"/>
              </p:ext>
            </p:extLst>
          </p:nvPr>
        </p:nvGraphicFramePr>
        <p:xfrm>
          <a:off x="1752600" y="1659527"/>
          <a:ext cx="8839200" cy="838899"/>
        </p:xfrm>
        <a:graphic>
          <a:graphicData uri="http://schemas.openxmlformats.org/drawingml/2006/table">
            <a:tbl>
              <a:tblPr firstRow="1" bandRow="1">
                <a:tableStyleId>{00A15C55-8517-42AA-B614-E9B94910E393}</a:tableStyleId>
              </a:tblPr>
              <a:tblGrid>
                <a:gridCol w="8839200">
                  <a:extLst>
                    <a:ext uri="{9D8B030D-6E8A-4147-A177-3AD203B41FA5}">
                      <a16:colId xmlns:a16="http://schemas.microsoft.com/office/drawing/2014/main" val="2662893335"/>
                    </a:ext>
                  </a:extLst>
                </a:gridCol>
              </a:tblGrid>
              <a:tr h="225411">
                <a:tc>
                  <a:txBody>
                    <a:bodyPr/>
                    <a:lstStyle/>
                    <a:p>
                      <a:pPr marL="0" marR="0">
                        <a:lnSpc>
                          <a:spcPct val="115000"/>
                        </a:lnSpc>
                        <a:spcBef>
                          <a:spcPts val="0"/>
                        </a:spcBef>
                        <a:spcAft>
                          <a:spcPts val="0"/>
                        </a:spcAft>
                      </a:pPr>
                      <a:r>
                        <a:rPr lang="en-US" sz="2000" dirty="0">
                          <a:effectLst/>
                        </a:rPr>
                        <a:t>Julie Waldfogel, Pharm.D., BCGP, CPE</a:t>
                      </a:r>
                      <a:endParaRPr lang="en-US" sz="2000" dirty="0">
                        <a:effectLst/>
                        <a:latin typeface="+mn-lt"/>
                        <a:ea typeface="Times New Roman" panose="02020603050405020304" pitchFamily="18"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392473">
                <a:tc>
                  <a:txBody>
                    <a:bodyPr/>
                    <a:lstStyle/>
                    <a:p>
                      <a:pPr lvl="0"/>
                      <a:r>
                        <a:rPr lang="en-US" sz="1800" b="0" kern="1200" dirty="0">
                          <a:solidFill>
                            <a:schemeClr val="dk1"/>
                          </a:solidFill>
                          <a:effectLst/>
                        </a:rPr>
                        <a:t>Clinical Pharmacy Specialist – Johns Hopkins Hospital</a:t>
                      </a:r>
                      <a:endParaRPr lang="en-US" sz="1800" b="0" i="0" kern="1200" dirty="0">
                        <a:solidFill>
                          <a:schemeClr val="dk1"/>
                        </a:solidFill>
                        <a:effectLst/>
                        <a:latin typeface="+mn-lt"/>
                        <a:ea typeface="+mn-ea"/>
                        <a:cs typeface="+mn-cs"/>
                      </a:endParaRPr>
                    </a:p>
                  </a:txBody>
                  <a:tcPr marL="121920" marR="121920" marT="60960" marB="60960"/>
                </a:tc>
                <a:extLst>
                  <a:ext uri="{0D108BD9-81ED-4DB2-BD59-A6C34878D82A}">
                    <a16:rowId xmlns:a16="http://schemas.microsoft.com/office/drawing/2014/main" val="1039782452"/>
                  </a:ext>
                </a:extLst>
              </a:tr>
            </a:tbl>
          </a:graphicData>
        </a:graphic>
      </p:graphicFrame>
      <p:graphicFrame>
        <p:nvGraphicFramePr>
          <p:cNvPr id="15" name="Table 14">
            <a:extLst>
              <a:ext uri="{FF2B5EF4-FFF2-40B4-BE49-F238E27FC236}">
                <a16:creationId xmlns:a16="http://schemas.microsoft.com/office/drawing/2014/main" id="{013C82C5-08D0-DF53-2766-E716D3381555}"/>
              </a:ext>
            </a:extLst>
          </p:cNvPr>
          <p:cNvGraphicFramePr>
            <a:graphicFrameLocks noGrp="1"/>
          </p:cNvGraphicFramePr>
          <p:nvPr>
            <p:extLst>
              <p:ext uri="{D42A27DB-BD31-4B8C-83A1-F6EECF244321}">
                <p14:modId xmlns:p14="http://schemas.microsoft.com/office/powerpoint/2010/main" val="1709522137"/>
              </p:ext>
            </p:extLst>
          </p:nvPr>
        </p:nvGraphicFramePr>
        <p:xfrm>
          <a:off x="1752600" y="3235269"/>
          <a:ext cx="8839200" cy="1387539"/>
        </p:xfrm>
        <a:graphic>
          <a:graphicData uri="http://schemas.openxmlformats.org/drawingml/2006/table">
            <a:tbl>
              <a:tblPr firstRow="1" bandRow="1">
                <a:tableStyleId>{00A15C55-8517-42AA-B614-E9B94910E393}</a:tableStyleId>
              </a:tblPr>
              <a:tblGrid>
                <a:gridCol w="8839200">
                  <a:extLst>
                    <a:ext uri="{9D8B030D-6E8A-4147-A177-3AD203B41FA5}">
                      <a16:colId xmlns:a16="http://schemas.microsoft.com/office/drawing/2014/main" val="2662893335"/>
                    </a:ext>
                  </a:extLst>
                </a:gridCol>
              </a:tblGrid>
              <a:tr h="329211">
                <a:tc>
                  <a:txBody>
                    <a:bodyPr/>
                    <a:lstStyle/>
                    <a:p>
                      <a:pPr marL="0" marR="0">
                        <a:lnSpc>
                          <a:spcPct val="115000"/>
                        </a:lnSpc>
                        <a:spcBef>
                          <a:spcPts val="0"/>
                        </a:spcBef>
                        <a:spcAft>
                          <a:spcPts val="0"/>
                        </a:spcAft>
                      </a:pPr>
                      <a:r>
                        <a:rPr lang="en-US" sz="2000" dirty="0">
                          <a:effectLst/>
                        </a:rPr>
                        <a:t>Bradford Winters, M.D., Ph.D.</a:t>
                      </a:r>
                      <a:endParaRPr lang="en-US" sz="2000" dirty="0">
                        <a:effectLst/>
                        <a:latin typeface="+mn-lt"/>
                        <a:ea typeface="Times New Roman" panose="02020603050405020304" pitchFamily="18"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702719">
                <a:tc>
                  <a:txBody>
                    <a:bodyPr/>
                    <a:lstStyle/>
                    <a:p>
                      <a:pPr marL="0" indent="0">
                        <a:buFont typeface="Arial" panose="020B0604020202020204" pitchFamily="34" charset="0"/>
                        <a:buNone/>
                      </a:pPr>
                      <a:r>
                        <a:rPr lang="en-US" sz="1800" b="0" dirty="0"/>
                        <a:t>Associate Professor of Critical Care Medicine, Anesthesiology and Surgery – Johns Hopkins University; Core Faculty – The Armstrong Institute for Patient Safety and Quality</a:t>
                      </a:r>
                      <a:endParaRPr lang="en-US" sz="1800" b="0" dirty="0">
                        <a:latin typeface="+mn-lt"/>
                        <a:cs typeface="Arial"/>
                      </a:endParaRPr>
                    </a:p>
                  </a:txBody>
                  <a:tcPr marL="121920" marR="121920" marT="60960" marB="60960"/>
                </a:tc>
                <a:extLst>
                  <a:ext uri="{0D108BD9-81ED-4DB2-BD59-A6C34878D82A}">
                    <a16:rowId xmlns:a16="http://schemas.microsoft.com/office/drawing/2014/main" val="1039782452"/>
                  </a:ext>
                </a:extLst>
              </a:tr>
            </a:tbl>
          </a:graphicData>
        </a:graphic>
      </p:graphicFrame>
      <p:graphicFrame>
        <p:nvGraphicFramePr>
          <p:cNvPr id="16" name="Table 15">
            <a:extLst>
              <a:ext uri="{FF2B5EF4-FFF2-40B4-BE49-F238E27FC236}">
                <a16:creationId xmlns:a16="http://schemas.microsoft.com/office/drawing/2014/main" id="{911EE1BA-6CB2-3D65-679B-3355BF7F4713}"/>
              </a:ext>
            </a:extLst>
          </p:cNvPr>
          <p:cNvGraphicFramePr>
            <a:graphicFrameLocks noGrp="1"/>
          </p:cNvGraphicFramePr>
          <p:nvPr>
            <p:extLst>
              <p:ext uri="{D42A27DB-BD31-4B8C-83A1-F6EECF244321}">
                <p14:modId xmlns:p14="http://schemas.microsoft.com/office/powerpoint/2010/main" val="304612074"/>
              </p:ext>
            </p:extLst>
          </p:nvPr>
        </p:nvGraphicFramePr>
        <p:xfrm>
          <a:off x="1752600" y="5359651"/>
          <a:ext cx="8839200" cy="875021"/>
        </p:xfrm>
        <a:graphic>
          <a:graphicData uri="http://schemas.openxmlformats.org/drawingml/2006/table">
            <a:tbl>
              <a:tblPr firstRow="1" bandRow="1">
                <a:tableStyleId>{00A15C55-8517-42AA-B614-E9B94910E393}</a:tableStyleId>
              </a:tblPr>
              <a:tblGrid>
                <a:gridCol w="8839200">
                  <a:extLst>
                    <a:ext uri="{9D8B030D-6E8A-4147-A177-3AD203B41FA5}">
                      <a16:colId xmlns:a16="http://schemas.microsoft.com/office/drawing/2014/main" val="2662893335"/>
                    </a:ext>
                  </a:extLst>
                </a:gridCol>
              </a:tblGrid>
              <a:tr h="205202">
                <a:tc>
                  <a:txBody>
                    <a:bodyPr/>
                    <a:lstStyle/>
                    <a:p>
                      <a:r>
                        <a:rPr lang="en-US" sz="2000" dirty="0"/>
                        <a:t>Jesse Wagner, M.A.</a:t>
                      </a:r>
                    </a:p>
                  </a:txBody>
                  <a:tcPr marL="121920" marR="121920" marT="60960" marB="60960"/>
                </a:tc>
                <a:extLst>
                  <a:ext uri="{0D108BD9-81ED-4DB2-BD59-A6C34878D82A}">
                    <a16:rowId xmlns:a16="http://schemas.microsoft.com/office/drawing/2014/main" val="1088887307"/>
                  </a:ext>
                </a:extLst>
              </a:tr>
              <a:tr h="448301">
                <a:tc>
                  <a:txBody>
                    <a:bodyPr/>
                    <a:lstStyle/>
                    <a:p>
                      <a:pPr lvl="0"/>
                      <a:r>
                        <a:rPr lang="en-US" sz="1800" b="0" kern="1200" dirty="0">
                          <a:solidFill>
                            <a:schemeClr val="dk1"/>
                          </a:solidFill>
                          <a:effectLst/>
                        </a:rPr>
                        <a:t>Research Analyst -- ECRI</a:t>
                      </a:r>
                      <a:endParaRPr lang="en-US" sz="1800" b="0" i="0" kern="1200" dirty="0">
                        <a:solidFill>
                          <a:schemeClr val="dk1"/>
                        </a:solidFill>
                        <a:effectLst/>
                        <a:latin typeface="+mn-lt"/>
                        <a:ea typeface="+mn-ea"/>
                        <a:cs typeface="+mn-cs"/>
                      </a:endParaRPr>
                    </a:p>
                  </a:txBody>
                  <a:tcPr marL="121920" marR="121920" marT="60960" marB="60960"/>
                </a:tc>
                <a:extLst>
                  <a:ext uri="{0D108BD9-81ED-4DB2-BD59-A6C34878D82A}">
                    <a16:rowId xmlns:a16="http://schemas.microsoft.com/office/drawing/2014/main" val="1039782452"/>
                  </a:ext>
                </a:extLst>
              </a:tr>
            </a:tbl>
          </a:graphicData>
        </a:graphic>
      </p:graphicFrame>
    </p:spTree>
    <p:extLst>
      <p:ext uri="{BB962C8B-B14F-4D97-AF65-F5344CB8AC3E}">
        <p14:creationId xmlns:p14="http://schemas.microsoft.com/office/powerpoint/2010/main" val="346811082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718926" y="293882"/>
            <a:ext cx="2840397" cy="379569"/>
          </a:xfrm>
          <a:prstGeom prst="rect">
            <a:avLst/>
          </a:prstGeom>
          <a:noFill/>
        </p:spPr>
        <p:txBody>
          <a:bodyPr wrap="square" rtlCol="0">
            <a:noAutofit/>
          </a:bodyPr>
          <a:lstStyle/>
          <a:p>
            <a:pPr algn="ctr">
              <a:lnSpc>
                <a:spcPct val="130000"/>
              </a:lnSpc>
            </a:pPr>
            <a:endParaRPr lang="en-US" sz="3200" b="1" dirty="0">
              <a:solidFill>
                <a:srgbClr val="B3C7E3"/>
              </a:solidFill>
              <a:latin typeface="Arial" charset="0"/>
              <a:ea typeface="Arial" charset="0"/>
              <a:cs typeface="Arial" charset="0"/>
            </a:endParaRPr>
          </a:p>
        </p:txBody>
      </p:sp>
      <p:sp>
        <p:nvSpPr>
          <p:cNvPr id="27" name="TextBox 26"/>
          <p:cNvSpPr txBox="1"/>
          <p:nvPr/>
        </p:nvSpPr>
        <p:spPr>
          <a:xfrm>
            <a:off x="4864396" y="3138064"/>
            <a:ext cx="2840397" cy="379569"/>
          </a:xfrm>
          <a:prstGeom prst="rect">
            <a:avLst/>
          </a:prstGeom>
          <a:noFill/>
        </p:spPr>
        <p:txBody>
          <a:bodyPr wrap="square" rtlCol="0">
            <a:noAutofit/>
          </a:bodyPr>
          <a:lstStyle/>
          <a:p>
            <a:pPr algn="ctr">
              <a:lnSpc>
                <a:spcPct val="130000"/>
              </a:lnSpc>
            </a:pPr>
            <a:endParaRPr lang="en-US" sz="3200" b="1" dirty="0">
              <a:solidFill>
                <a:srgbClr val="D6E9D2"/>
              </a:solidFill>
              <a:latin typeface="Arial" charset="0"/>
              <a:ea typeface="Arial" charset="0"/>
              <a:cs typeface="Arial" charset="0"/>
            </a:endParaRPr>
          </a:p>
        </p:txBody>
      </p:sp>
      <p:sp>
        <p:nvSpPr>
          <p:cNvPr id="3" name="TextBox 2">
            <a:extLst>
              <a:ext uri="{FF2B5EF4-FFF2-40B4-BE49-F238E27FC236}">
                <a16:creationId xmlns:a16="http://schemas.microsoft.com/office/drawing/2014/main" id="{D8F6AB5A-639F-3087-470B-0F7A470FD5D3}"/>
              </a:ext>
            </a:extLst>
          </p:cNvPr>
          <p:cNvSpPr txBox="1"/>
          <p:nvPr/>
        </p:nvSpPr>
        <p:spPr>
          <a:xfrm>
            <a:off x="1227879" y="1905000"/>
            <a:ext cx="9736241" cy="564640"/>
          </a:xfrm>
          <a:prstGeom prst="rect">
            <a:avLst/>
          </a:prstGeom>
          <a:noFill/>
        </p:spPr>
        <p:txBody>
          <a:bodyPr wrap="square" rtlCol="0">
            <a:noAutofit/>
          </a:bodyPr>
          <a:lstStyle/>
          <a:p>
            <a:pPr algn="ctr"/>
            <a:r>
              <a:rPr lang="en-US" sz="3200" b="1" dirty="0">
                <a:solidFill>
                  <a:schemeClr val="tx2"/>
                </a:solidFill>
                <a:latin typeface="Arial" charset="0"/>
                <a:ea typeface="Arial" charset="0"/>
                <a:cs typeface="Arial" charset="0"/>
              </a:rPr>
              <a:t>Thank you for joining us!</a:t>
            </a:r>
          </a:p>
          <a:p>
            <a:pPr algn="ctr"/>
            <a:endParaRPr lang="en-US" sz="3200" b="1" dirty="0">
              <a:solidFill>
                <a:schemeClr val="tx2"/>
              </a:solidFill>
              <a:latin typeface="Arial" charset="0"/>
              <a:ea typeface="Arial" charset="0"/>
              <a:cs typeface="Arial" charset="0"/>
            </a:endParaRPr>
          </a:p>
          <a:p>
            <a:pPr algn="ctr"/>
            <a:r>
              <a:rPr lang="en-US" sz="3200" b="1" dirty="0">
                <a:solidFill>
                  <a:schemeClr val="tx2"/>
                </a:solidFill>
                <a:latin typeface="Arial" charset="0"/>
                <a:ea typeface="Arial" charset="0"/>
                <a:cs typeface="Arial" charset="0"/>
              </a:rPr>
              <a:t>To receive CME credit, please complete the evaluation survey at the link in the chat. </a:t>
            </a:r>
          </a:p>
          <a:p>
            <a:pPr algn="ctr"/>
            <a:endParaRPr lang="en-US" sz="3200" b="1" dirty="0">
              <a:solidFill>
                <a:schemeClr val="tx2"/>
              </a:solidFill>
              <a:latin typeface="Arial" charset="0"/>
              <a:ea typeface="Arial" charset="0"/>
              <a:cs typeface="Arial" charset="0"/>
            </a:endParaRPr>
          </a:p>
          <a:p>
            <a:pPr algn="ctr"/>
            <a:r>
              <a:rPr lang="en-US" sz="3200" b="1" dirty="0">
                <a:solidFill>
                  <a:schemeClr val="tx2"/>
                </a:solidFill>
                <a:latin typeface="Arial" charset="0"/>
                <a:ea typeface="Arial" charset="0"/>
                <a:cs typeface="Arial" charset="0"/>
              </a:rPr>
              <a:t>Please be on the lookout for an announcement of the next EPC Grand Rounds date and topic. </a:t>
            </a:r>
          </a:p>
        </p:txBody>
      </p:sp>
    </p:spTree>
    <p:extLst>
      <p:ext uri="{BB962C8B-B14F-4D97-AF65-F5344CB8AC3E}">
        <p14:creationId xmlns:p14="http://schemas.microsoft.com/office/powerpoint/2010/main" val="3975267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B82E6-FCBD-4480-AE78-2490E4D00F1F}"/>
              </a:ext>
            </a:extLst>
          </p:cNvPr>
          <p:cNvSpPr>
            <a:spLocks noGrp="1"/>
          </p:cNvSpPr>
          <p:nvPr>
            <p:ph type="title"/>
          </p:nvPr>
        </p:nvSpPr>
        <p:spPr/>
        <p:txBody>
          <a:bodyPr>
            <a:normAutofit fontScale="90000"/>
          </a:bodyPr>
          <a:lstStyle/>
          <a:p>
            <a:r>
              <a:rPr lang="en-US" dirty="0"/>
              <a:t>Discussants on Patient Safety</a:t>
            </a:r>
          </a:p>
        </p:txBody>
      </p:sp>
      <p:sp>
        <p:nvSpPr>
          <p:cNvPr id="5" name="Slide Number Placeholder 4">
            <a:extLst>
              <a:ext uri="{FF2B5EF4-FFF2-40B4-BE49-F238E27FC236}">
                <a16:creationId xmlns:a16="http://schemas.microsoft.com/office/drawing/2014/main" id="{680FFBF9-5BA1-4E48-A122-7523B2B33FC1}"/>
              </a:ext>
            </a:extLst>
          </p:cNvPr>
          <p:cNvSpPr>
            <a:spLocks noGrp="1"/>
          </p:cNvSpPr>
          <p:nvPr>
            <p:ph type="sldNum" sz="quarter" idx="10"/>
          </p:nvPr>
        </p:nvSpPr>
        <p:spPr/>
        <p:txBody>
          <a:bodyPr/>
          <a:lstStyle/>
          <a:p>
            <a:fld id="{85F5B7A5-34A7-4AB0-A34F-A4DF2002FA98}" type="slidenum">
              <a:rPr lang="en-US" smtClean="0"/>
              <a:t>8</a:t>
            </a:fld>
            <a:endParaRPr lang="en-US" dirty="0"/>
          </a:p>
        </p:txBody>
      </p:sp>
      <p:graphicFrame>
        <p:nvGraphicFramePr>
          <p:cNvPr id="9" name="Table 8">
            <a:extLst>
              <a:ext uri="{FF2B5EF4-FFF2-40B4-BE49-F238E27FC236}">
                <a16:creationId xmlns:a16="http://schemas.microsoft.com/office/drawing/2014/main" id="{36937D76-D1CC-E7D2-0541-5079F4EA63B6}"/>
              </a:ext>
            </a:extLst>
          </p:cNvPr>
          <p:cNvGraphicFramePr>
            <a:graphicFrameLocks noGrp="1"/>
          </p:cNvGraphicFramePr>
          <p:nvPr>
            <p:extLst>
              <p:ext uri="{D42A27DB-BD31-4B8C-83A1-F6EECF244321}">
                <p14:modId xmlns:p14="http://schemas.microsoft.com/office/powerpoint/2010/main" val="1151533704"/>
              </p:ext>
            </p:extLst>
          </p:nvPr>
        </p:nvGraphicFramePr>
        <p:xfrm>
          <a:off x="1746421" y="1763633"/>
          <a:ext cx="8839200" cy="824417"/>
        </p:xfrm>
        <a:graphic>
          <a:graphicData uri="http://schemas.openxmlformats.org/drawingml/2006/table">
            <a:tbl>
              <a:tblPr firstRow="1" bandRow="1">
                <a:tableStyleId>{00A15C55-8517-42AA-B614-E9B94910E393}</a:tableStyleId>
              </a:tblPr>
              <a:tblGrid>
                <a:gridCol w="8839200">
                  <a:extLst>
                    <a:ext uri="{9D8B030D-6E8A-4147-A177-3AD203B41FA5}">
                      <a16:colId xmlns:a16="http://schemas.microsoft.com/office/drawing/2014/main" val="2662893335"/>
                    </a:ext>
                  </a:extLst>
                </a:gridCol>
              </a:tblGrid>
              <a:tr h="220187">
                <a:tc>
                  <a:txBody>
                    <a:bodyPr/>
                    <a:lstStyle/>
                    <a:p>
                      <a:r>
                        <a:rPr lang="en-US" sz="2000" b="1" kern="1200" dirty="0">
                          <a:solidFill>
                            <a:schemeClr val="lt1"/>
                          </a:solidFill>
                          <a:effectLst/>
                          <a:latin typeface="+mn-lt"/>
                          <a:ea typeface="+mn-ea"/>
                          <a:cs typeface="+mn-cs"/>
                        </a:rPr>
                        <a:t>Tejal Gandhi, M.D., M.P.H., CPPS</a:t>
                      </a:r>
                    </a:p>
                  </a:txBody>
                  <a:tcPr marL="121920" marR="121920" marT="60960" marB="60960"/>
                </a:tc>
                <a:extLst>
                  <a:ext uri="{0D108BD9-81ED-4DB2-BD59-A6C34878D82A}">
                    <a16:rowId xmlns:a16="http://schemas.microsoft.com/office/drawing/2014/main" val="1088887307"/>
                  </a:ext>
                </a:extLst>
              </a:tr>
              <a:tr h="397697">
                <a:tc>
                  <a:txBody>
                    <a:bodyPr/>
                    <a:lstStyle/>
                    <a:p>
                      <a:pPr fontAlgn="auto"/>
                      <a:r>
                        <a:rPr lang="en-US" sz="1800" b="0" i="0" kern="1200" dirty="0">
                          <a:solidFill>
                            <a:schemeClr val="dk1"/>
                          </a:solidFill>
                          <a:effectLst/>
                          <a:latin typeface="+mn-lt"/>
                          <a:ea typeface="+mn-ea"/>
                          <a:cs typeface="+mn-cs"/>
                        </a:rPr>
                        <a:t>Chief Safety and Transformation Officer – Press Ganey</a:t>
                      </a:r>
                    </a:p>
                  </a:txBody>
                  <a:tcPr marL="121920" marR="121920" marT="60960" marB="60960"/>
                </a:tc>
                <a:extLst>
                  <a:ext uri="{0D108BD9-81ED-4DB2-BD59-A6C34878D82A}">
                    <a16:rowId xmlns:a16="http://schemas.microsoft.com/office/drawing/2014/main" val="1039782452"/>
                  </a:ext>
                </a:extLst>
              </a:tr>
            </a:tbl>
          </a:graphicData>
        </a:graphic>
      </p:graphicFrame>
      <p:graphicFrame>
        <p:nvGraphicFramePr>
          <p:cNvPr id="10" name="Table 9">
            <a:extLst>
              <a:ext uri="{FF2B5EF4-FFF2-40B4-BE49-F238E27FC236}">
                <a16:creationId xmlns:a16="http://schemas.microsoft.com/office/drawing/2014/main" id="{060E6295-BAE1-8819-C489-C7E4AE51DEDA}"/>
              </a:ext>
            </a:extLst>
          </p:cNvPr>
          <p:cNvGraphicFramePr>
            <a:graphicFrameLocks noGrp="1"/>
          </p:cNvGraphicFramePr>
          <p:nvPr>
            <p:extLst>
              <p:ext uri="{D42A27DB-BD31-4B8C-83A1-F6EECF244321}">
                <p14:modId xmlns:p14="http://schemas.microsoft.com/office/powerpoint/2010/main" val="4135279695"/>
              </p:ext>
            </p:extLst>
          </p:nvPr>
        </p:nvGraphicFramePr>
        <p:xfrm>
          <a:off x="1750432" y="3428999"/>
          <a:ext cx="8835189" cy="833560"/>
        </p:xfrm>
        <a:graphic>
          <a:graphicData uri="http://schemas.openxmlformats.org/drawingml/2006/table">
            <a:tbl>
              <a:tblPr firstRow="1" bandRow="1">
                <a:tableStyleId>{00A15C55-8517-42AA-B614-E9B94910E393}</a:tableStyleId>
              </a:tblPr>
              <a:tblGrid>
                <a:gridCol w="8835189">
                  <a:extLst>
                    <a:ext uri="{9D8B030D-6E8A-4147-A177-3AD203B41FA5}">
                      <a16:colId xmlns:a16="http://schemas.microsoft.com/office/drawing/2014/main" val="2662893335"/>
                    </a:ext>
                  </a:extLst>
                </a:gridCol>
              </a:tblGrid>
              <a:tr h="225249">
                <a:tc>
                  <a:txBody>
                    <a:bodyPr/>
                    <a:lstStyle/>
                    <a:p>
                      <a:r>
                        <a:rPr lang="en-US" sz="2000" b="1" kern="1200" dirty="0">
                          <a:solidFill>
                            <a:schemeClr val="lt1"/>
                          </a:solidFill>
                          <a:effectLst/>
                          <a:latin typeface="+mn-lt"/>
                          <a:ea typeface="+mn-ea"/>
                          <a:cs typeface="+mn-cs"/>
                        </a:rPr>
                        <a:t>Krista Hughes, BCPA</a:t>
                      </a:r>
                    </a:p>
                  </a:txBody>
                  <a:tcPr marL="121920" marR="121920" marT="60960" marB="60960"/>
                </a:tc>
                <a:extLst>
                  <a:ext uri="{0D108BD9-81ED-4DB2-BD59-A6C34878D82A}">
                    <a16:rowId xmlns:a16="http://schemas.microsoft.com/office/drawing/2014/main" val="1088887307"/>
                  </a:ext>
                </a:extLst>
              </a:tr>
              <a:tr h="406840">
                <a:tc>
                  <a:txBody>
                    <a:bodyPr/>
                    <a:lstStyle/>
                    <a:p>
                      <a:pPr lvl="0"/>
                      <a:r>
                        <a:rPr lang="en-US" sz="1800" b="0" kern="1200" dirty="0">
                          <a:solidFill>
                            <a:schemeClr val="dk1"/>
                          </a:solidFill>
                          <a:effectLst/>
                        </a:rPr>
                        <a:t>Founder and CEO – Hughes Advocacy</a:t>
                      </a:r>
                      <a:endParaRPr lang="en-US" sz="1800" b="0" i="0" kern="1200" dirty="0">
                        <a:solidFill>
                          <a:schemeClr val="dk1"/>
                        </a:solidFill>
                        <a:effectLst/>
                        <a:latin typeface="+mn-lt"/>
                        <a:ea typeface="+mn-ea"/>
                        <a:cs typeface="+mn-cs"/>
                      </a:endParaRPr>
                    </a:p>
                  </a:txBody>
                  <a:tcPr marL="121920" marR="121920" marT="60960" marB="60960"/>
                </a:tc>
                <a:extLst>
                  <a:ext uri="{0D108BD9-81ED-4DB2-BD59-A6C34878D82A}">
                    <a16:rowId xmlns:a16="http://schemas.microsoft.com/office/drawing/2014/main" val="1039782452"/>
                  </a:ext>
                </a:extLst>
              </a:tr>
            </a:tbl>
          </a:graphicData>
        </a:graphic>
      </p:graphicFrame>
      <p:graphicFrame>
        <p:nvGraphicFramePr>
          <p:cNvPr id="11" name="Table 10">
            <a:extLst>
              <a:ext uri="{FF2B5EF4-FFF2-40B4-BE49-F238E27FC236}">
                <a16:creationId xmlns:a16="http://schemas.microsoft.com/office/drawing/2014/main" id="{C4019FB0-BC15-99D5-8A51-7FDA710CA656}"/>
              </a:ext>
            </a:extLst>
          </p:cNvPr>
          <p:cNvGraphicFramePr>
            <a:graphicFrameLocks noGrp="1"/>
          </p:cNvGraphicFramePr>
          <p:nvPr>
            <p:extLst>
              <p:ext uri="{D42A27DB-BD31-4B8C-83A1-F6EECF244321}">
                <p14:modId xmlns:p14="http://schemas.microsoft.com/office/powerpoint/2010/main" val="694738492"/>
              </p:ext>
            </p:extLst>
          </p:nvPr>
        </p:nvGraphicFramePr>
        <p:xfrm>
          <a:off x="1750433" y="5103508"/>
          <a:ext cx="8835188" cy="838899"/>
        </p:xfrm>
        <a:graphic>
          <a:graphicData uri="http://schemas.openxmlformats.org/drawingml/2006/table">
            <a:tbl>
              <a:tblPr firstRow="1" bandRow="1">
                <a:tableStyleId>{00A15C55-8517-42AA-B614-E9B94910E393}</a:tableStyleId>
              </a:tblPr>
              <a:tblGrid>
                <a:gridCol w="8835188">
                  <a:extLst>
                    <a:ext uri="{9D8B030D-6E8A-4147-A177-3AD203B41FA5}">
                      <a16:colId xmlns:a16="http://schemas.microsoft.com/office/drawing/2014/main" val="2662893335"/>
                    </a:ext>
                  </a:extLst>
                </a:gridCol>
              </a:tblGrid>
              <a:tr h="178841">
                <a:tc>
                  <a:txBody>
                    <a:bodyPr/>
                    <a:lstStyle/>
                    <a:p>
                      <a:pPr marL="0" marR="0">
                        <a:lnSpc>
                          <a:spcPct val="115000"/>
                        </a:lnSpc>
                        <a:spcBef>
                          <a:spcPts val="0"/>
                        </a:spcBef>
                        <a:spcAft>
                          <a:spcPts val="0"/>
                        </a:spcAft>
                      </a:pPr>
                      <a:r>
                        <a:rPr lang="en-US" sz="2000" b="1" kern="1200" dirty="0">
                          <a:solidFill>
                            <a:schemeClr val="lt1"/>
                          </a:solidFill>
                          <a:effectLst/>
                          <a:latin typeface="+mn-lt"/>
                          <a:ea typeface="+mn-ea"/>
                          <a:cs typeface="+mn-cs"/>
                        </a:rPr>
                        <a:t>Sarah Scholle, </a:t>
                      </a:r>
                      <a:r>
                        <a:rPr lang="en-US" sz="2000" b="1" kern="1200" dirty="0" err="1">
                          <a:solidFill>
                            <a:schemeClr val="lt1"/>
                          </a:solidFill>
                          <a:effectLst/>
                          <a:latin typeface="+mn-lt"/>
                          <a:ea typeface="+mn-ea"/>
                          <a:cs typeface="+mn-cs"/>
                        </a:rPr>
                        <a:t>Dr.P.H</a:t>
                      </a:r>
                      <a:r>
                        <a:rPr lang="en-US" sz="2000" b="1" kern="1200" dirty="0">
                          <a:solidFill>
                            <a:schemeClr val="lt1"/>
                          </a:solidFill>
                          <a:effectLst/>
                          <a:latin typeface="+mn-lt"/>
                          <a:ea typeface="+mn-ea"/>
                          <a:cs typeface="+mn-cs"/>
                        </a:rPr>
                        <a:t>., M.P.H.</a:t>
                      </a:r>
                      <a:endParaRPr lang="en-US" sz="2400" dirty="0">
                        <a:effectLst/>
                        <a:latin typeface="+mn-lt"/>
                        <a:ea typeface="Times New Roman" panose="02020603050405020304" pitchFamily="18"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311390">
                <a:tc>
                  <a:txBody>
                    <a:bodyPr/>
                    <a:lstStyle/>
                    <a:p>
                      <a:pPr lvl="0"/>
                      <a:r>
                        <a:rPr lang="en-US" sz="1800" b="0" i="0" kern="1200" dirty="0">
                          <a:solidFill>
                            <a:schemeClr val="dk1"/>
                          </a:solidFill>
                          <a:effectLst/>
                          <a:latin typeface="+mn-lt"/>
                          <a:ea typeface="+mn-ea"/>
                          <a:cs typeface="+mn-cs"/>
                        </a:rPr>
                        <a:t>Principal – Leavitt Partners</a:t>
                      </a:r>
                    </a:p>
                  </a:txBody>
                  <a:tcPr marL="121920" marR="121920" marT="60960" marB="60960"/>
                </a:tc>
                <a:extLst>
                  <a:ext uri="{0D108BD9-81ED-4DB2-BD59-A6C34878D82A}">
                    <a16:rowId xmlns:a16="http://schemas.microsoft.com/office/drawing/2014/main" val="1039782452"/>
                  </a:ext>
                </a:extLst>
              </a:tr>
            </a:tbl>
          </a:graphicData>
        </a:graphic>
      </p:graphicFrame>
    </p:spTree>
    <p:extLst>
      <p:ext uri="{BB962C8B-B14F-4D97-AF65-F5344CB8AC3E}">
        <p14:creationId xmlns:p14="http://schemas.microsoft.com/office/powerpoint/2010/main" val="4095109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F7B12-42A5-B4F7-9056-C1174A51CC10}"/>
              </a:ext>
            </a:extLst>
          </p:cNvPr>
          <p:cNvSpPr>
            <a:spLocks noGrp="1"/>
          </p:cNvSpPr>
          <p:nvPr>
            <p:ph type="ctrTitle"/>
          </p:nvPr>
        </p:nvSpPr>
        <p:spPr>
          <a:xfrm>
            <a:off x="571500" y="3733800"/>
            <a:ext cx="11049000" cy="1905000"/>
          </a:xfrm>
        </p:spPr>
        <p:txBody>
          <a:bodyPr>
            <a:normAutofit fontScale="90000"/>
          </a:bodyPr>
          <a:lstStyle/>
          <a:p>
            <a:r>
              <a:rPr lang="en-US" sz="4400" dirty="0"/>
              <a:t>Making Healthcare Safer Portfolio </a:t>
            </a:r>
            <a:br>
              <a:rPr lang="en-US" dirty="0"/>
            </a:br>
            <a:br>
              <a:rPr lang="en-US" dirty="0"/>
            </a:br>
            <a:r>
              <a:rPr lang="en-US" sz="2700" dirty="0"/>
              <a:t>Farzana Samad, Pharm.D., FISMP, CPPS</a:t>
            </a:r>
            <a:br>
              <a:rPr lang="en-US" sz="2700" dirty="0"/>
            </a:br>
            <a:r>
              <a:rPr lang="en-US" sz="2700" b="0" dirty="0"/>
              <a:t>Center for Quality Improvement and Patient Safety</a:t>
            </a:r>
            <a:br>
              <a:rPr lang="en-US" sz="2700" b="0" dirty="0"/>
            </a:br>
            <a:br>
              <a:rPr lang="en-US" sz="2700" b="0" dirty="0"/>
            </a:br>
            <a:r>
              <a:rPr lang="en-US" sz="2700" dirty="0"/>
              <a:t>Eric Bass, M.D., M.P.H.</a:t>
            </a:r>
            <a:br>
              <a:rPr lang="en-US" sz="2700" b="0" dirty="0"/>
            </a:br>
            <a:r>
              <a:rPr lang="en-US" sz="2700" b="0" dirty="0"/>
              <a:t>Johns Hopkins University Evidence-based Practice Center</a:t>
            </a:r>
            <a:br>
              <a:rPr lang="en-US" sz="2800" b="0" dirty="0"/>
            </a:br>
            <a:endParaRPr lang="en-US" b="0" dirty="0"/>
          </a:p>
        </p:txBody>
      </p:sp>
    </p:spTree>
    <p:extLst>
      <p:ext uri="{BB962C8B-B14F-4D97-AF65-F5344CB8AC3E}">
        <p14:creationId xmlns:p14="http://schemas.microsoft.com/office/powerpoint/2010/main" val="208505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arzana">
      <a:majorFont>
        <a:latin typeface="Berlin Sans FB Dem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arzana">
      <a:majorFont>
        <a:latin typeface="Berlin Sans FB Dem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5thAnniversary.widescreen.slide 202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arzana">
      <a:majorFont>
        <a:latin typeface="Berlin Sans FB Dem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arzana">
      <a:majorFont>
        <a:latin typeface="Berlin Sans FB Dem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35thAnniversary.widescreen.slide 202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05A66B818FAF24E83705F99F344B9E0" ma:contentTypeVersion="8" ma:contentTypeDescription="Create a new document." ma:contentTypeScope="" ma:versionID="ce8bff8a3f56c14bd4e63210c22067c6">
  <xsd:schema xmlns:xsd="http://www.w3.org/2001/XMLSchema" xmlns:xs="http://www.w3.org/2001/XMLSchema" xmlns:p="http://schemas.microsoft.com/office/2006/metadata/properties" xmlns:ns2="d42d460c-730f-4750-8ef5-639969b3ecef" targetNamespace="http://schemas.microsoft.com/office/2006/metadata/properties" ma:root="true" ma:fieldsID="6467e2cc83c2936ba57f8cdd8226368b" ns2:_="">
    <xsd:import namespace="d42d460c-730f-4750-8ef5-639969b3ecef"/>
    <xsd:element name="properties">
      <xsd:complexType>
        <xsd:sequence>
          <xsd:element name="documentManagement">
            <xsd:complexType>
              <xsd:all>
                <xsd:element ref="ns2:Description0" minOccurs="0"/>
                <xsd:element ref="ns2:Code" minOccurs="0"/>
                <xsd:element ref="ns2:Category" minOccurs="0"/>
                <xsd:element ref="ns2:SharedWithUsers"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2d460c-730f-4750-8ef5-639969b3ecef" elementFormDefault="qualified">
    <xsd:import namespace="http://schemas.microsoft.com/office/2006/documentManagement/types"/>
    <xsd:import namespace="http://schemas.microsoft.com/office/infopath/2007/PartnerControls"/>
    <xsd:element name="Description0" ma:index="2" nillable="true" ma:displayName="Description" ma:internalName="Description0" ma:readOnly="false">
      <xsd:simpleType>
        <xsd:restriction base="dms:Note">
          <xsd:maxLength value="255"/>
        </xsd:restriction>
      </xsd:simpleType>
    </xsd:element>
    <xsd:element name="Code" ma:index="3" nillable="true" ma:displayName="Form Number" ma:internalName="Code" ma:readOnly="false">
      <xsd:simpleType>
        <xsd:restriction base="dms:Text">
          <xsd:maxLength value="255"/>
        </xsd:restriction>
      </xsd:simpleType>
    </xsd:element>
    <xsd:element name="Category" ma:index="4" nillable="true" ma:displayName="Category" ma:default="General" ma:format="Dropdown" ma:internalName="Category" ma:readOnly="false">
      <xsd:simpleType>
        <xsd:restriction base="dms:Choice">
          <xsd:enumeration value="Administrative"/>
          <xsd:enumeration value="Awards"/>
          <xsd:enumeration value="Budget"/>
          <xsd:enumeration value="Conferences"/>
          <xsd:enumeration value="Contracts"/>
          <xsd:enumeration value="Ethics"/>
          <xsd:enumeration value="General"/>
          <xsd:enumeration value="HR"/>
          <xsd:enumeration value="Tax"/>
          <xsd:enumeration value="Travel"/>
        </xsd:restriction>
      </xsd:simpleType>
    </xsd:element>
    <xsd:element name="SharedWithUsers" ma:index="7" nillable="true" ma:displayName="Shared With" ma:list="UserInfo" ma:SearchPeopleOnly="false" ma:internalName="SharedWithUsers"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Category xmlns="d42d460c-730f-4750-8ef5-639969b3ecef">General</Category>
    <Description0 xmlns="d42d460c-730f-4750-8ef5-639969b3ecef">Latest AHRQ slide template (2019)</Description0>
    <Code xmlns="d42d460c-730f-4750-8ef5-639969b3ecef" xsi:nil="true"/>
    <SharedWithUsers xmlns="d42d460c-730f-4750-8ef5-639969b3ecef">
      <UserInfo>
        <DisplayName>McNellis, Robert (AHRQ/CEPI)</DisplayName>
        <AccountId>292</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AEAE7BE-A91C-47E0-A254-EC71A45877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2d460c-730f-4750-8ef5-639969b3ec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642A41A-D2EC-4387-A3D7-1BDDEC0CF04C}">
  <ds:schemaRefs>
    <ds:schemaRef ds:uri="http://www.w3.org/XML/1998/namespace"/>
    <ds:schemaRef ds:uri="http://schemas.microsoft.com/office/2006/documentManagement/types"/>
    <ds:schemaRef ds:uri="http://purl.org/dc/elements/1.1/"/>
    <ds:schemaRef ds:uri="http://purl.org/dc/terms/"/>
    <ds:schemaRef ds:uri="http://schemas.openxmlformats.org/package/2006/metadata/core-properties"/>
    <ds:schemaRef ds:uri="http://schemas.microsoft.com/office/infopath/2007/PartnerControls"/>
    <ds:schemaRef ds:uri="d42d460c-730f-4750-8ef5-639969b3ecef"/>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B2FD5E93-1318-4E91-9213-8A6D4DA098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44914</TotalTime>
  <Words>5924</Words>
  <Application>Microsoft Office PowerPoint</Application>
  <PresentationFormat>Widescreen</PresentationFormat>
  <Paragraphs>897</Paragraphs>
  <Slides>70</Slides>
  <Notes>25</Notes>
  <HiddenSlides>0</HiddenSlides>
  <MMClips>0</MMClips>
  <ScaleCrop>false</ScaleCrop>
  <HeadingPairs>
    <vt:vector size="6" baseType="variant">
      <vt:variant>
        <vt:lpstr>Fonts Used</vt:lpstr>
      </vt:variant>
      <vt:variant>
        <vt:i4>9</vt:i4>
      </vt:variant>
      <vt:variant>
        <vt:lpstr>Theme</vt:lpstr>
      </vt:variant>
      <vt:variant>
        <vt:i4>6</vt:i4>
      </vt:variant>
      <vt:variant>
        <vt:lpstr>Slide Titles</vt:lpstr>
      </vt:variant>
      <vt:variant>
        <vt:i4>70</vt:i4>
      </vt:variant>
    </vt:vector>
  </HeadingPairs>
  <TitlesOfParts>
    <vt:vector size="85" baseType="lpstr">
      <vt:lpstr>Arial</vt:lpstr>
      <vt:lpstr>Berlin Sans FB Demi</vt:lpstr>
      <vt:lpstr>Calibri</vt:lpstr>
      <vt:lpstr>Calibri Light</vt:lpstr>
      <vt:lpstr>Courier New</vt:lpstr>
      <vt:lpstr>Google Sans</vt:lpstr>
      <vt:lpstr>Helvetica</vt:lpstr>
      <vt:lpstr>Times New Roman</vt:lpstr>
      <vt:lpstr>Wingdings</vt:lpstr>
      <vt:lpstr>Office Theme</vt:lpstr>
      <vt:lpstr>Custom Design</vt:lpstr>
      <vt:lpstr>35thAnniversary.widescreen.slide 2024</vt:lpstr>
      <vt:lpstr>1_Office Theme</vt:lpstr>
      <vt:lpstr>1_Custom Design</vt:lpstr>
      <vt:lpstr>1_35thAnniversary.widescreen.slide 2024</vt:lpstr>
      <vt:lpstr>AHRQ Evidence-based Practice Center Program  Grand Rounds Series Making Healthcare Safer IV Reports</vt:lpstr>
      <vt:lpstr>Logistics</vt:lpstr>
      <vt:lpstr>Facilitators</vt:lpstr>
      <vt:lpstr>Funding Disclosures </vt:lpstr>
      <vt:lpstr>Continuing Medical Education Credit</vt:lpstr>
      <vt:lpstr>CME Learning Objectives </vt:lpstr>
      <vt:lpstr>Report Authors</vt:lpstr>
      <vt:lpstr>Discussants on Patient Safety</vt:lpstr>
      <vt:lpstr>Making Healthcare Safer Portfolio   Farzana Samad, Pharm.D., FISMP, CPPS Center for Quality Improvement and Patient Safety  Eric Bass, M.D., M.P.H. Johns Hopkins University Evidence-based Practice Center </vt:lpstr>
      <vt:lpstr>History of MHS</vt:lpstr>
      <vt:lpstr>MHS IV</vt:lpstr>
      <vt:lpstr>MHS IV Team</vt:lpstr>
      <vt:lpstr>MHS IV: Technical Expert Panel Prioritization</vt:lpstr>
      <vt:lpstr>What Do We Want To Know About the PSPs?</vt:lpstr>
      <vt:lpstr>Rapid Reviews and Rapid Responses</vt:lpstr>
      <vt:lpstr>Topics (2023)</vt:lpstr>
      <vt:lpstr>Technical Expert Voting</vt:lpstr>
      <vt:lpstr>Technical Expert Panel Response Options</vt:lpstr>
      <vt:lpstr>Initial Reactions</vt:lpstr>
      <vt:lpstr>Opioid Stewardship Rapid Review  Julie M. Waldfogel, Pharm.D., BCGP Johns Hopkins University Evidence-based Practice Center</vt:lpstr>
      <vt:lpstr>Opioid Stewardship</vt:lpstr>
      <vt:lpstr>Opioid Stewardship Interventions in Healthcare Facilities or Systems</vt:lpstr>
      <vt:lpstr>Opioid Stewardship Interventions</vt:lpstr>
      <vt:lpstr>Opioid Stewardship Interventions</vt:lpstr>
      <vt:lpstr>Opioid Stewardship Outcomes</vt:lpstr>
      <vt:lpstr>Opioid Stewardship Rapid Review: Results</vt:lpstr>
      <vt:lpstr>Opioid Stewardship Interventions: Overview of Primary Studies</vt:lpstr>
      <vt:lpstr>Clinical Decision Support or Electronic Health Record Interventions</vt:lpstr>
      <vt:lpstr>Patient &amp; Family  Education or Engagement</vt:lpstr>
      <vt:lpstr>Multicomponent Interventions</vt:lpstr>
      <vt:lpstr>Multicomponent Interventions 4 RCTs, 4 NRCTs</vt:lpstr>
      <vt:lpstr>Opioid Stewardship Interventions: Evidence Overview</vt:lpstr>
      <vt:lpstr>Barriers and Facilitators</vt:lpstr>
      <vt:lpstr>Opioid Stewardship Resources</vt:lpstr>
      <vt:lpstr>Opioid Stewardship Resources</vt:lpstr>
      <vt:lpstr>Opioid Stewardship Interventions in Healthcare Facilities or Systems</vt:lpstr>
      <vt:lpstr>Opioid Stewardship Interventions in Healthcare Facilities or Systems</vt:lpstr>
      <vt:lpstr>  Panel’s Post-discussion Ratings of PSPs for Opioid Stewardship (N=15) </vt:lpstr>
      <vt:lpstr>  Most Important Priorities for Addressing Limitations in Current Evidence on the Effectiveness of PSPs for Opioid Stewardship (N=13) </vt:lpstr>
      <vt:lpstr>Initial Reactions</vt:lpstr>
      <vt:lpstr>Failure To Rescue – Rapid Response Systems   Bradford D. Winters, Ph.D., M.D., FCCM  Johns Hopkins University Evidence-based Practice Center</vt:lpstr>
      <vt:lpstr>Rapid Response Systems: Background</vt:lpstr>
      <vt:lpstr>Rapid Response Systems That Aim To Mitigate Failure To Rescue in General Hospital Wards</vt:lpstr>
      <vt:lpstr>RRS Versus no RRS: Mortality</vt:lpstr>
      <vt:lpstr>RRS Versus No RRS: Cardiorespiratory Arrest</vt:lpstr>
      <vt:lpstr>Afferent Limb Failure</vt:lpstr>
      <vt:lpstr>Afferent Arm Modification: Mortality</vt:lpstr>
      <vt:lpstr>Afferent Arm Modification: Cardiorespiratory Arrest</vt:lpstr>
      <vt:lpstr>Efferent Limb Modifications</vt:lpstr>
      <vt:lpstr>Efferent Arm Modification: Mortality</vt:lpstr>
      <vt:lpstr>Efferent Arm Modification: Cardiorespiratory Arrest</vt:lpstr>
      <vt:lpstr>Rapid Response Systems That Aim To Mitigate Failure To Rescue in General Hospital Wards</vt:lpstr>
      <vt:lpstr>Rapid Response Systems That Aim To Mitigate Failure To Rescue in General Hospital Wards</vt:lpstr>
      <vt:lpstr>  Panel’s Post-discussion Ratings of PSPs for Rapid Response Systems (N=15) </vt:lpstr>
      <vt:lpstr> Panel’s Views About Important Priorities for Addressing Limitations in Current Evidence on the Effectiveness of PSPs for Rapid Response Systems (N=13)</vt:lpstr>
      <vt:lpstr>Engaging Family Caregivers With Structured Communication for Safe Care Transitions    Jesse Wagner, M.A. ECRI-Penn Evidence-based Practice Center</vt:lpstr>
      <vt:lpstr>Engaging Family Caregivers With Structured Communication for Safe Care Transitions</vt:lpstr>
      <vt:lpstr>Engaging Family Caregivers With Structured Communication for Safe Care Transitions</vt:lpstr>
      <vt:lpstr>Key Concepts</vt:lpstr>
      <vt:lpstr>Structured Communication Examples</vt:lpstr>
      <vt:lpstr>Summary of Evidence</vt:lpstr>
      <vt:lpstr>Implementation Barriers, Facilitators, and Resources</vt:lpstr>
      <vt:lpstr>Engaging Family Caregivers With Structured Communication for Safe Care Transitions</vt:lpstr>
      <vt:lpstr>  Panel’s Post-discussion Ratings of PSPs for Engaging Family Caregivers With Structured Communication for Safe Care Transitions (N=15) </vt:lpstr>
      <vt:lpstr>  Most Important Priorities for Addressing Limitations in Current Evidence on the Effectiveness of PSPs for Engaging Family Caregivers With Structured Communication for Safe Care Transitions (N=13) </vt:lpstr>
      <vt:lpstr>THANK YOU! </vt:lpstr>
      <vt:lpstr>Initial Reactions</vt:lpstr>
      <vt:lpstr>PowerPoint Presentation</vt:lpstr>
      <vt:lpstr>Implications for Policy, Equity, and Health Systems</vt:lpstr>
      <vt:lpstr>PowerPoint Presentation</vt:lpstr>
    </vt:vector>
  </TitlesOfParts>
  <Company>DHHS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AHRQ Slide Template 2019-Widescreen</dc:title>
  <dc:creator>DHHS</dc:creator>
  <cp:lastModifiedBy>Heidenrich, Christine (AHRQ/OC) (CTR)</cp:lastModifiedBy>
  <cp:revision>421</cp:revision>
  <cp:lastPrinted>2024-04-02T17:17:06Z</cp:lastPrinted>
  <dcterms:created xsi:type="dcterms:W3CDTF">2013-09-03T18:05:51Z</dcterms:created>
  <dcterms:modified xsi:type="dcterms:W3CDTF">2024-05-07T19:06:58Z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0x010100C05A66B818FAF24E83705F99F344B9E0</vt:lpwstr>
  </property>
  <property fmtid="{D5CDD505-2E9C-101B-9397-08002B2CF9AE}" pid="3" name="Order">
    <vt:r8>15500</vt:r8>
  </property>
  <property fmtid="{D5CDD505-2E9C-101B-9397-08002B2CF9AE}" pid="4" name="Description">
    <vt:lpwstr>Latest AHRQ slide template (2019)</vt:lpwstr>
  </property>
</Properties>
</file>