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4" r:id="rId6"/>
  </p:sldMasterIdLst>
  <p:notesMasterIdLst>
    <p:notesMasterId r:id="rId74"/>
  </p:notesMasterIdLst>
  <p:handoutMasterIdLst>
    <p:handoutMasterId r:id="rId75"/>
  </p:handoutMasterIdLst>
  <p:sldIdLst>
    <p:sldId id="259" r:id="rId7"/>
    <p:sldId id="393" r:id="rId8"/>
    <p:sldId id="449" r:id="rId9"/>
    <p:sldId id="452" r:id="rId10"/>
    <p:sldId id="453" r:id="rId11"/>
    <p:sldId id="371" r:id="rId12"/>
    <p:sldId id="12674" r:id="rId13"/>
    <p:sldId id="12675" r:id="rId14"/>
    <p:sldId id="12676" r:id="rId15"/>
    <p:sldId id="12677" r:id="rId16"/>
    <p:sldId id="12678" r:id="rId17"/>
    <p:sldId id="12679" r:id="rId18"/>
    <p:sldId id="12680" r:id="rId19"/>
    <p:sldId id="12681" r:id="rId20"/>
    <p:sldId id="12682" r:id="rId21"/>
    <p:sldId id="12683" r:id="rId22"/>
    <p:sldId id="12684" r:id="rId23"/>
    <p:sldId id="12685" r:id="rId24"/>
    <p:sldId id="447" r:id="rId25"/>
    <p:sldId id="602" r:id="rId26"/>
    <p:sldId id="535" r:id="rId27"/>
    <p:sldId id="603" r:id="rId28"/>
    <p:sldId id="549" r:id="rId29"/>
    <p:sldId id="605" r:id="rId30"/>
    <p:sldId id="606" r:id="rId31"/>
    <p:sldId id="604" r:id="rId32"/>
    <p:sldId id="651" r:id="rId33"/>
    <p:sldId id="566" r:id="rId34"/>
    <p:sldId id="629" r:id="rId35"/>
    <p:sldId id="630" r:id="rId36"/>
    <p:sldId id="560" r:id="rId37"/>
    <p:sldId id="563" r:id="rId38"/>
    <p:sldId id="608" r:id="rId39"/>
    <p:sldId id="609" r:id="rId40"/>
    <p:sldId id="619" r:id="rId41"/>
    <p:sldId id="613" r:id="rId42"/>
    <p:sldId id="615" r:id="rId43"/>
    <p:sldId id="614" r:id="rId44"/>
    <p:sldId id="611" r:id="rId45"/>
    <p:sldId id="561" r:id="rId46"/>
    <p:sldId id="570" r:id="rId47"/>
    <p:sldId id="627" r:id="rId48"/>
    <p:sldId id="628" r:id="rId49"/>
    <p:sldId id="308" r:id="rId50"/>
    <p:sldId id="288" r:id="rId51"/>
    <p:sldId id="451" r:id="rId52"/>
    <p:sldId id="12664" r:id="rId53"/>
    <p:sldId id="12665" r:id="rId54"/>
    <p:sldId id="12666" r:id="rId55"/>
    <p:sldId id="652" r:id="rId56"/>
    <p:sldId id="12667" r:id="rId57"/>
    <p:sldId id="12668" r:id="rId58"/>
    <p:sldId id="625" r:id="rId59"/>
    <p:sldId id="12670" r:id="rId60"/>
    <p:sldId id="658" r:id="rId61"/>
    <p:sldId id="638" r:id="rId62"/>
    <p:sldId id="12671" r:id="rId63"/>
    <p:sldId id="657" r:id="rId64"/>
    <p:sldId id="12672" r:id="rId65"/>
    <p:sldId id="653" r:id="rId66"/>
    <p:sldId id="654" r:id="rId67"/>
    <p:sldId id="655" r:id="rId68"/>
    <p:sldId id="12673" r:id="rId69"/>
    <p:sldId id="12686" r:id="rId70"/>
    <p:sldId id="261" r:id="rId71"/>
    <p:sldId id="12687" r:id="rId72"/>
    <p:sldId id="36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28" autoAdjust="0"/>
    <p:restoredTop sz="86385" autoAdjust="0"/>
  </p:normalViewPr>
  <p:slideViewPr>
    <p:cSldViewPr>
      <p:cViewPr varScale="1">
        <p:scale>
          <a:sx n="57" d="100"/>
          <a:sy n="57" d="100"/>
        </p:scale>
        <p:origin x="1324" y="48"/>
      </p:cViewPr>
      <p:guideLst>
        <p:guide orient="horz" pos="2160"/>
        <p:guide pos="3840"/>
      </p:guideLst>
    </p:cSldViewPr>
  </p:slideViewPr>
  <p:outlineViewPr>
    <p:cViewPr>
      <p:scale>
        <a:sx n="33" d="100"/>
        <a:sy n="33" d="100"/>
      </p:scale>
      <p:origin x="0" y="-1206"/>
    </p:cViewPr>
  </p:outlineViewPr>
  <p:notesTextViewPr>
    <p:cViewPr>
      <p:scale>
        <a:sx n="100" d="100"/>
        <a:sy n="100" d="100"/>
      </p:scale>
      <p:origin x="0" y="0"/>
    </p:cViewPr>
  </p:notesTextViewPr>
  <p:notesViewPr>
    <p:cSldViewPr>
      <p:cViewPr varScale="1">
        <p:scale>
          <a:sx n="75" d="100"/>
          <a:sy n="75" d="100"/>
        </p:scale>
        <p:origin x="-17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212C70-422D-4957-B925-BD0A4190DA1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937E0B93-B6D6-43FA-8E06-1F5E6AF5DE54}">
      <dgm:prSet phldrT="[Text]" custT="1"/>
      <dgm:spPr>
        <a:solidFill>
          <a:schemeClr val="bg1">
            <a:lumMod val="50000"/>
          </a:schemeClr>
        </a:solidFill>
        <a:ln>
          <a:solidFill>
            <a:schemeClr val="bg1"/>
          </a:solidFill>
        </a:ln>
        <a:effectLst>
          <a:outerShdw blurRad="50800" dist="38100" dir="2700000" algn="tl" rotWithShape="0">
            <a:prstClr val="black">
              <a:alpha val="40000"/>
            </a:prstClr>
          </a:outerShdw>
        </a:effectLst>
      </dgm:spPr>
      <dgm:t>
        <a:bodyPr/>
        <a:lstStyle/>
        <a:p>
          <a:r>
            <a:rPr lang="en-US" sz="800" b="1" dirty="0">
              <a:effectLst>
                <a:outerShdw blurRad="38100" dist="38100" dir="2700000" algn="tl">
                  <a:srgbClr val="000000">
                    <a:alpha val="43137"/>
                  </a:srgbClr>
                </a:outerShdw>
              </a:effectLst>
            </a:rPr>
            <a:t>Clinician</a:t>
          </a:r>
          <a:r>
            <a:rPr lang="en-US" sz="1100" b="1" dirty="0">
              <a:effectLst>
                <a:outerShdw blurRad="38100" dist="38100" dir="2700000" algn="tl">
                  <a:srgbClr val="000000">
                    <a:alpha val="43137"/>
                  </a:srgbClr>
                </a:outerShdw>
              </a:effectLst>
            </a:rPr>
            <a:t> </a:t>
          </a:r>
        </a:p>
      </dgm:t>
    </dgm:pt>
    <dgm:pt modelId="{9085A1FE-DC14-4D75-975B-80E925113B1F}" type="parTrans" cxnId="{5A4F3D7C-7A91-4B7C-9E94-4F56CF503F9B}">
      <dgm:prSet/>
      <dgm:spPr/>
      <dgm:t>
        <a:bodyPr/>
        <a:lstStyle/>
        <a:p>
          <a:endParaRPr lang="en-US"/>
        </a:p>
      </dgm:t>
    </dgm:pt>
    <dgm:pt modelId="{25FA43D5-511F-4DB1-8AF6-621F240033C2}" type="sibTrans" cxnId="{5A4F3D7C-7A91-4B7C-9E94-4F56CF503F9B}">
      <dgm:prSet/>
      <dgm:spPr>
        <a:ln>
          <a:solidFill>
            <a:schemeClr val="tx1"/>
          </a:solidFill>
        </a:ln>
      </dgm:spPr>
      <dgm:t>
        <a:bodyPr/>
        <a:lstStyle/>
        <a:p>
          <a:endParaRPr lang="en-US"/>
        </a:p>
      </dgm:t>
    </dgm:pt>
    <dgm:pt modelId="{402FD0C1-8CBA-4220-9EE0-07002D09AFAE}">
      <dgm:prSet custT="1"/>
      <dgm:spPr>
        <a:solidFill>
          <a:srgbClr val="71C04F"/>
        </a:solidFill>
        <a:ln>
          <a:solidFill>
            <a:schemeClr val="bg1"/>
          </a:solidFill>
        </a:ln>
        <a:effectLst>
          <a:outerShdw blurRad="50800" dist="38100" dir="2700000" algn="tl" rotWithShape="0">
            <a:prstClr val="black">
              <a:alpha val="40000"/>
            </a:prstClr>
          </a:outerShdw>
        </a:effectLst>
      </dgm:spPr>
      <dgm:t>
        <a:bodyPr/>
        <a:lstStyle/>
        <a:p>
          <a:r>
            <a:rPr lang="en-US" sz="800" b="1" dirty="0">
              <a:effectLst>
                <a:outerShdw blurRad="38100" dist="38100" dir="2700000" algn="tl">
                  <a:srgbClr val="000000">
                    <a:alpha val="43137"/>
                  </a:srgbClr>
                </a:outerShdw>
              </a:effectLst>
            </a:rPr>
            <a:t>Caregiver/</a:t>
          </a:r>
          <a:br>
            <a:rPr lang="en-US" sz="800" b="1" dirty="0">
              <a:effectLst>
                <a:outerShdw blurRad="38100" dist="38100" dir="2700000" algn="tl">
                  <a:srgbClr val="000000">
                    <a:alpha val="43137"/>
                  </a:srgbClr>
                </a:outerShdw>
              </a:effectLst>
            </a:rPr>
          </a:br>
          <a:r>
            <a:rPr lang="en-US" sz="800" b="1" dirty="0">
              <a:effectLst>
                <a:outerShdw blurRad="38100" dist="38100" dir="2700000" algn="tl">
                  <a:srgbClr val="000000">
                    <a:alpha val="43137"/>
                  </a:srgbClr>
                </a:outerShdw>
              </a:effectLst>
            </a:rPr>
            <a:t>Family Member of Patient</a:t>
          </a:r>
        </a:p>
      </dgm:t>
    </dgm:pt>
    <dgm:pt modelId="{462142A7-C367-4689-B276-6414E8138F3E}" type="parTrans" cxnId="{6AF19385-B589-4B1E-84D2-E81E711B3160}">
      <dgm:prSet/>
      <dgm:spPr/>
      <dgm:t>
        <a:bodyPr/>
        <a:lstStyle/>
        <a:p>
          <a:endParaRPr lang="en-US"/>
        </a:p>
      </dgm:t>
    </dgm:pt>
    <dgm:pt modelId="{3986C8FE-CB88-4756-BDF3-BFD20DCFDF3A}" type="sibTrans" cxnId="{6AF19385-B589-4B1E-84D2-E81E711B3160}">
      <dgm:prSet/>
      <dgm:spPr/>
      <dgm:t>
        <a:bodyPr/>
        <a:lstStyle/>
        <a:p>
          <a:endParaRPr lang="en-US"/>
        </a:p>
      </dgm:t>
    </dgm:pt>
    <dgm:pt modelId="{1134CDF9-1CAD-4DDD-B065-FFA14DB1ED15}">
      <dgm:prSet custT="1"/>
      <dgm:spPr>
        <a:solidFill>
          <a:srgbClr val="00B0F0"/>
        </a:solidFill>
        <a:ln>
          <a:solidFill>
            <a:schemeClr val="bg1"/>
          </a:solidFill>
        </a:ln>
        <a:effectLst>
          <a:outerShdw blurRad="50800" dist="38100" dir="2700000" algn="tl" rotWithShape="0">
            <a:prstClr val="black">
              <a:alpha val="40000"/>
            </a:prstClr>
          </a:outerShdw>
        </a:effectLst>
      </dgm:spPr>
      <dgm:t>
        <a:bodyPr/>
        <a:lstStyle/>
        <a:p>
          <a:r>
            <a:rPr lang="en-US" sz="800" b="1" dirty="0">
              <a:effectLst>
                <a:outerShdw blurRad="38100" dist="38100" dir="2700000" algn="tl">
                  <a:srgbClr val="000000">
                    <a:alpha val="43137"/>
                  </a:srgbClr>
                </a:outerShdw>
              </a:effectLst>
            </a:rPr>
            <a:t>Patient/ Caregiver Advocacy Org</a:t>
          </a:r>
        </a:p>
      </dgm:t>
    </dgm:pt>
    <dgm:pt modelId="{F0D509EC-8315-4EB7-9DFE-358120F05ABD}" type="parTrans" cxnId="{976C1802-9315-4788-8CD8-6576E17B93FE}">
      <dgm:prSet/>
      <dgm:spPr/>
      <dgm:t>
        <a:bodyPr/>
        <a:lstStyle/>
        <a:p>
          <a:endParaRPr lang="en-US"/>
        </a:p>
      </dgm:t>
    </dgm:pt>
    <dgm:pt modelId="{37D3FB84-C21D-4ED6-B1C7-697373BA8E7B}" type="sibTrans" cxnId="{976C1802-9315-4788-8CD8-6576E17B93FE}">
      <dgm:prSet/>
      <dgm:spPr/>
      <dgm:t>
        <a:bodyPr/>
        <a:lstStyle/>
        <a:p>
          <a:endParaRPr lang="en-US"/>
        </a:p>
      </dgm:t>
    </dgm:pt>
    <dgm:pt modelId="{76834C44-8F67-4ECD-B34E-EEC89ECC13F3}">
      <dgm:prSet custT="1"/>
      <dgm:spPr>
        <a:solidFill>
          <a:srgbClr val="101D61"/>
        </a:solidFill>
        <a:ln>
          <a:solidFill>
            <a:schemeClr val="bg1"/>
          </a:solidFill>
        </a:ln>
        <a:effectLst>
          <a:outerShdw blurRad="50800" dist="38100" dir="2700000" algn="tl" rotWithShape="0">
            <a:prstClr val="black">
              <a:alpha val="40000"/>
            </a:prstClr>
          </a:outerShdw>
        </a:effectLst>
      </dgm:spPr>
      <dgm:t>
        <a:bodyPr/>
        <a:lstStyle/>
        <a:p>
          <a:r>
            <a:rPr lang="en-US" sz="800" b="1" dirty="0">
              <a:effectLst>
                <a:outerShdw blurRad="38100" dist="38100" dir="2700000" algn="tl">
                  <a:srgbClr val="000000">
                    <a:alpha val="43137"/>
                  </a:srgbClr>
                </a:outerShdw>
              </a:effectLst>
            </a:rPr>
            <a:t>Hospital/ Health System</a:t>
          </a:r>
        </a:p>
      </dgm:t>
    </dgm:pt>
    <dgm:pt modelId="{5A4DA816-6F56-4196-80CB-19281A30055D}" type="parTrans" cxnId="{D14480E4-A912-4279-AE8E-D9EAFB169266}">
      <dgm:prSet/>
      <dgm:spPr/>
      <dgm:t>
        <a:bodyPr/>
        <a:lstStyle/>
        <a:p>
          <a:endParaRPr lang="en-US"/>
        </a:p>
      </dgm:t>
    </dgm:pt>
    <dgm:pt modelId="{59A7234A-3824-4417-BFE2-ACFB416A0A92}" type="sibTrans" cxnId="{D14480E4-A912-4279-AE8E-D9EAFB169266}">
      <dgm:prSet/>
      <dgm:spPr/>
      <dgm:t>
        <a:bodyPr/>
        <a:lstStyle/>
        <a:p>
          <a:endParaRPr lang="en-US"/>
        </a:p>
      </dgm:t>
    </dgm:pt>
    <dgm:pt modelId="{21809756-F151-4B7D-AA9C-DDA423512A39}">
      <dgm:prSet custT="1"/>
      <dgm:spPr>
        <a:solidFill>
          <a:srgbClr val="71C04F"/>
        </a:solidFill>
        <a:ln>
          <a:solidFill>
            <a:schemeClr val="bg1"/>
          </a:solidFill>
        </a:ln>
        <a:effectLst>
          <a:outerShdw blurRad="50800" dist="38100" dir="2700000" algn="tl" rotWithShape="0">
            <a:prstClr val="black">
              <a:alpha val="40000"/>
            </a:prstClr>
          </a:outerShdw>
        </a:effectLst>
      </dgm:spPr>
      <dgm:t>
        <a:bodyPr/>
        <a:lstStyle/>
        <a:p>
          <a:r>
            <a:rPr lang="en-US" sz="900" b="1" dirty="0">
              <a:effectLst>
                <a:outerShdw blurRad="38100" dist="38100" dir="2700000" algn="tl">
                  <a:srgbClr val="000000">
                    <a:alpha val="43137"/>
                  </a:srgbClr>
                </a:outerShdw>
              </a:effectLst>
            </a:rPr>
            <a:t>Purchaser</a:t>
          </a:r>
          <a:r>
            <a:rPr lang="en-US" sz="1100" b="1" dirty="0">
              <a:effectLst>
                <a:outerShdw blurRad="38100" dist="38100" dir="2700000" algn="tl">
                  <a:srgbClr val="000000">
                    <a:alpha val="43137"/>
                  </a:srgbClr>
                </a:outerShdw>
              </a:effectLst>
            </a:rPr>
            <a:t> </a:t>
          </a:r>
        </a:p>
      </dgm:t>
    </dgm:pt>
    <dgm:pt modelId="{4B91FCE5-1430-45CF-B555-75F46024078F}" type="parTrans" cxnId="{81C51695-B2A5-4725-8BF9-124A5FA32D1A}">
      <dgm:prSet/>
      <dgm:spPr/>
      <dgm:t>
        <a:bodyPr/>
        <a:lstStyle/>
        <a:p>
          <a:endParaRPr lang="en-US"/>
        </a:p>
      </dgm:t>
    </dgm:pt>
    <dgm:pt modelId="{4041C992-28DE-494F-B0D9-6CFAE6892982}" type="sibTrans" cxnId="{81C51695-B2A5-4725-8BF9-124A5FA32D1A}">
      <dgm:prSet/>
      <dgm:spPr/>
      <dgm:t>
        <a:bodyPr/>
        <a:lstStyle/>
        <a:p>
          <a:endParaRPr lang="en-US"/>
        </a:p>
      </dgm:t>
    </dgm:pt>
    <dgm:pt modelId="{DA413837-67E5-44AD-AF77-CC1578C974F7}">
      <dgm:prSet custT="1"/>
      <dgm:spPr>
        <a:solidFill>
          <a:srgbClr val="00B0F0"/>
        </a:solidFill>
        <a:ln>
          <a:solidFill>
            <a:schemeClr val="bg1"/>
          </a:solidFill>
        </a:ln>
        <a:effectLst>
          <a:outerShdw blurRad="50800" dist="38100" dir="2700000" algn="tl" rotWithShape="0">
            <a:prstClr val="black">
              <a:alpha val="40000"/>
            </a:prstClr>
          </a:outerShdw>
        </a:effectLst>
      </dgm:spPr>
      <dgm:t>
        <a:bodyPr/>
        <a:lstStyle/>
        <a:p>
          <a:r>
            <a:rPr lang="en-US" sz="800" b="1" dirty="0">
              <a:effectLst>
                <a:outerShdw blurRad="38100" dist="38100" dir="2700000" algn="tl">
                  <a:srgbClr val="000000">
                    <a:alpha val="43137"/>
                  </a:srgbClr>
                </a:outerShdw>
              </a:effectLst>
            </a:rPr>
            <a:t>Payer</a:t>
          </a:r>
          <a:r>
            <a:rPr lang="en-US" sz="1100" b="1" dirty="0">
              <a:effectLst>
                <a:outerShdw blurRad="38100" dist="38100" dir="2700000" algn="tl">
                  <a:srgbClr val="000000">
                    <a:alpha val="43137"/>
                  </a:srgbClr>
                </a:outerShdw>
              </a:effectLst>
            </a:rPr>
            <a:t> </a:t>
          </a:r>
        </a:p>
      </dgm:t>
    </dgm:pt>
    <dgm:pt modelId="{2633094E-3477-4F7E-95CE-44D4486444D7}" type="parTrans" cxnId="{CB23115C-ED91-4A56-A5D0-2EEDE9401FBE}">
      <dgm:prSet/>
      <dgm:spPr/>
      <dgm:t>
        <a:bodyPr/>
        <a:lstStyle/>
        <a:p>
          <a:endParaRPr lang="en-US"/>
        </a:p>
      </dgm:t>
    </dgm:pt>
    <dgm:pt modelId="{32FCDE91-3265-4866-BE54-BA4C351261D4}" type="sibTrans" cxnId="{CB23115C-ED91-4A56-A5D0-2EEDE9401FBE}">
      <dgm:prSet/>
      <dgm:spPr/>
      <dgm:t>
        <a:bodyPr/>
        <a:lstStyle/>
        <a:p>
          <a:endParaRPr lang="en-US"/>
        </a:p>
      </dgm:t>
    </dgm:pt>
    <dgm:pt modelId="{01A37474-08FA-484D-829C-BF8AEAD0D4C1}">
      <dgm:prSet custT="1"/>
      <dgm:spPr>
        <a:solidFill>
          <a:schemeClr val="bg1">
            <a:lumMod val="50000"/>
          </a:schemeClr>
        </a:solidFill>
        <a:ln>
          <a:solidFill>
            <a:schemeClr val="bg1"/>
          </a:solidFill>
        </a:ln>
        <a:effectLst>
          <a:outerShdw blurRad="50800" dist="38100" dir="2700000" algn="tl" rotWithShape="0">
            <a:prstClr val="black">
              <a:alpha val="40000"/>
            </a:prstClr>
          </a:outerShdw>
        </a:effectLst>
      </dgm:spPr>
      <dgm:t>
        <a:bodyPr/>
        <a:lstStyle/>
        <a:p>
          <a:r>
            <a:rPr lang="en-US" sz="800" b="1" dirty="0">
              <a:effectLst>
                <a:outerShdw blurRad="38100" dist="38100" dir="2700000" algn="tl">
                  <a:srgbClr val="000000">
                    <a:alpha val="43137"/>
                  </a:srgbClr>
                </a:outerShdw>
              </a:effectLst>
            </a:rPr>
            <a:t>Industry</a:t>
          </a:r>
          <a:r>
            <a:rPr lang="en-US" sz="1100" b="1" dirty="0">
              <a:effectLst>
                <a:outerShdw blurRad="38100" dist="38100" dir="2700000" algn="tl">
                  <a:srgbClr val="000000">
                    <a:alpha val="43137"/>
                  </a:srgbClr>
                </a:outerShdw>
              </a:effectLst>
            </a:rPr>
            <a:t> </a:t>
          </a:r>
        </a:p>
      </dgm:t>
    </dgm:pt>
    <dgm:pt modelId="{D283559A-165A-4F9B-8F01-24ECA3BBB270}" type="parTrans" cxnId="{EDE12A54-0F2E-4C74-96A8-C0D54B6CE156}">
      <dgm:prSet/>
      <dgm:spPr/>
      <dgm:t>
        <a:bodyPr/>
        <a:lstStyle/>
        <a:p>
          <a:endParaRPr lang="en-US"/>
        </a:p>
      </dgm:t>
    </dgm:pt>
    <dgm:pt modelId="{BB03CA8C-2603-4424-AD09-E61E163FD423}" type="sibTrans" cxnId="{EDE12A54-0F2E-4C74-96A8-C0D54B6CE156}">
      <dgm:prSet/>
      <dgm:spPr/>
      <dgm:t>
        <a:bodyPr/>
        <a:lstStyle/>
        <a:p>
          <a:endParaRPr lang="en-US"/>
        </a:p>
      </dgm:t>
    </dgm:pt>
    <dgm:pt modelId="{FCC18209-6C84-440F-962B-63AC9E406D28}">
      <dgm:prSet custT="1"/>
      <dgm:spPr>
        <a:solidFill>
          <a:srgbClr val="101D61"/>
        </a:solidFill>
        <a:ln>
          <a:solidFill>
            <a:schemeClr val="bg1"/>
          </a:solidFill>
        </a:ln>
        <a:effectLst>
          <a:outerShdw blurRad="50800" dist="38100" dir="2700000" algn="tl" rotWithShape="0">
            <a:prstClr val="black">
              <a:alpha val="40000"/>
            </a:prstClr>
          </a:outerShdw>
        </a:effectLst>
      </dgm:spPr>
      <dgm:t>
        <a:bodyPr/>
        <a:lstStyle/>
        <a:p>
          <a:r>
            <a:rPr lang="en-US" sz="800" b="1" dirty="0">
              <a:effectLst>
                <a:outerShdw blurRad="38100" dist="38100" dir="2700000" algn="tl">
                  <a:srgbClr val="000000">
                    <a:alpha val="43137"/>
                  </a:srgbClr>
                </a:outerShdw>
              </a:effectLst>
            </a:rPr>
            <a:t>Policymaker </a:t>
          </a:r>
        </a:p>
      </dgm:t>
    </dgm:pt>
    <dgm:pt modelId="{D46E56FD-C4CD-4427-B62A-71A0DFA92400}" type="parTrans" cxnId="{17288EFF-89A4-4A83-8E5A-CF6E5D85AC52}">
      <dgm:prSet/>
      <dgm:spPr/>
      <dgm:t>
        <a:bodyPr/>
        <a:lstStyle/>
        <a:p>
          <a:endParaRPr lang="en-US"/>
        </a:p>
      </dgm:t>
    </dgm:pt>
    <dgm:pt modelId="{B96CC713-B40C-4E5C-91B9-F3B65BF48C4E}" type="sibTrans" cxnId="{17288EFF-89A4-4A83-8E5A-CF6E5D85AC52}">
      <dgm:prSet/>
      <dgm:spPr/>
      <dgm:t>
        <a:bodyPr/>
        <a:lstStyle/>
        <a:p>
          <a:endParaRPr lang="en-US"/>
        </a:p>
      </dgm:t>
    </dgm:pt>
    <dgm:pt modelId="{357577B2-1E60-41C4-A4E7-CB511B3D9302}">
      <dgm:prSet custT="1"/>
      <dgm:spPr>
        <a:solidFill>
          <a:srgbClr val="71C04F"/>
        </a:solidFill>
        <a:ln>
          <a:solidFill>
            <a:schemeClr val="bg1"/>
          </a:solidFill>
        </a:ln>
        <a:effectLst>
          <a:outerShdw blurRad="50800" dist="38100" dir="2700000" algn="tl" rotWithShape="0">
            <a:prstClr val="black">
              <a:alpha val="40000"/>
            </a:prstClr>
          </a:outerShdw>
        </a:effectLst>
      </dgm:spPr>
      <dgm:t>
        <a:bodyPr/>
        <a:lstStyle/>
        <a:p>
          <a:r>
            <a:rPr lang="en-US" sz="800" b="1" dirty="0">
              <a:effectLst>
                <a:outerShdw blurRad="38100" dist="38100" dir="2700000" algn="tl">
                  <a:srgbClr val="000000">
                    <a:alpha val="43137"/>
                  </a:srgbClr>
                </a:outerShdw>
              </a:effectLst>
            </a:rPr>
            <a:t>Training Institution</a:t>
          </a:r>
        </a:p>
      </dgm:t>
    </dgm:pt>
    <dgm:pt modelId="{97BE69C1-979E-44C7-AF6C-2CBADB0063CE}" type="parTrans" cxnId="{BFA67E5B-2024-47C0-8295-D83AEA0BCA40}">
      <dgm:prSet/>
      <dgm:spPr/>
      <dgm:t>
        <a:bodyPr/>
        <a:lstStyle/>
        <a:p>
          <a:endParaRPr lang="en-US"/>
        </a:p>
      </dgm:t>
    </dgm:pt>
    <dgm:pt modelId="{69FA9D3B-34A3-4DC6-A369-6BF4FA039F4D}" type="sibTrans" cxnId="{BFA67E5B-2024-47C0-8295-D83AEA0BCA40}">
      <dgm:prSet/>
      <dgm:spPr/>
      <dgm:t>
        <a:bodyPr/>
        <a:lstStyle/>
        <a:p>
          <a:endParaRPr lang="en-US"/>
        </a:p>
      </dgm:t>
    </dgm:pt>
    <dgm:pt modelId="{3365153E-D811-4AE2-B3FC-004068203F41}">
      <dgm:prSet phldrT="[Text]" custT="1"/>
      <dgm:spPr>
        <a:solidFill>
          <a:srgbClr val="101D61"/>
        </a:solidFill>
        <a:ln>
          <a:solidFill>
            <a:schemeClr val="bg1"/>
          </a:solidFill>
        </a:ln>
        <a:effectLst>
          <a:outerShdw blurRad="50800" dist="38100" dir="2700000" algn="tl" rotWithShape="0">
            <a:prstClr val="black">
              <a:alpha val="40000"/>
            </a:prstClr>
          </a:outerShdw>
        </a:effectLst>
      </dgm:spPr>
      <dgm:t>
        <a:bodyPr/>
        <a:lstStyle/>
        <a:p>
          <a:r>
            <a:rPr lang="en-US" sz="800" b="1" dirty="0">
              <a:effectLst>
                <a:outerShdw blurRad="38100" dist="38100" dir="2700000" algn="tl">
                  <a:srgbClr val="000000">
                    <a:alpha val="43137"/>
                  </a:srgbClr>
                </a:outerShdw>
              </a:effectLst>
            </a:rPr>
            <a:t>Patient/ Consumer</a:t>
          </a:r>
        </a:p>
      </dgm:t>
    </dgm:pt>
    <dgm:pt modelId="{B20D6615-093C-4DDA-AA63-7BB534DABA55}" type="sibTrans" cxnId="{1F6475EA-C012-4507-9394-4B8AFD189B9A}">
      <dgm:prSet/>
      <dgm:spPr/>
      <dgm:t>
        <a:bodyPr/>
        <a:lstStyle/>
        <a:p>
          <a:endParaRPr lang="en-US"/>
        </a:p>
      </dgm:t>
    </dgm:pt>
    <dgm:pt modelId="{F3FE144F-5C20-4A60-AEC6-C291F578E169}" type="parTrans" cxnId="{1F6475EA-C012-4507-9394-4B8AFD189B9A}">
      <dgm:prSet/>
      <dgm:spPr/>
      <dgm:t>
        <a:bodyPr/>
        <a:lstStyle/>
        <a:p>
          <a:endParaRPr lang="en-US"/>
        </a:p>
      </dgm:t>
    </dgm:pt>
    <dgm:pt modelId="{8A88045F-1C65-43E5-9181-E8663F6498BD}">
      <dgm:prSet phldrT="[Text]" custT="1"/>
      <dgm:spPr>
        <a:solidFill>
          <a:srgbClr val="101D61"/>
        </a:solidFill>
        <a:ln>
          <a:solidFill>
            <a:schemeClr val="bg1"/>
          </a:solidFill>
        </a:ln>
        <a:effectLst>
          <a:outerShdw blurRad="50800" dist="38100" dir="2700000" algn="tl" rotWithShape="0">
            <a:prstClr val="black">
              <a:alpha val="40000"/>
            </a:prstClr>
          </a:outerShdw>
        </a:effectLst>
      </dgm:spPr>
      <dgm:t>
        <a:bodyPr/>
        <a:lstStyle/>
        <a:p>
          <a:r>
            <a:rPr lang="en-US" sz="1600" b="1">
              <a:effectLst>
                <a:outerShdw blurRad="38100" dist="38100" dir="2700000" algn="tl">
                  <a:srgbClr val="000000">
                    <a:alpha val="43137"/>
                  </a:srgbClr>
                </a:outerShdw>
              </a:effectLst>
            </a:rPr>
            <a:t>Research Partners</a:t>
          </a:r>
        </a:p>
      </dgm:t>
    </dgm:pt>
    <dgm:pt modelId="{D7576D2B-FC12-4338-9A58-2658862A78CD}" type="sibTrans" cxnId="{D698A062-110C-4FF4-8BD1-CD075A62782C}">
      <dgm:prSet/>
      <dgm:spPr/>
      <dgm:t>
        <a:bodyPr/>
        <a:lstStyle/>
        <a:p>
          <a:endParaRPr lang="en-US"/>
        </a:p>
      </dgm:t>
    </dgm:pt>
    <dgm:pt modelId="{BD1A8184-EB73-44DD-92D2-7A2D6750F344}" type="parTrans" cxnId="{D698A062-110C-4FF4-8BD1-CD075A62782C}">
      <dgm:prSet/>
      <dgm:spPr/>
      <dgm:t>
        <a:bodyPr/>
        <a:lstStyle/>
        <a:p>
          <a:endParaRPr lang="en-US"/>
        </a:p>
      </dgm:t>
    </dgm:pt>
    <dgm:pt modelId="{C0256D88-FEF1-492E-B7BE-95F4356004D3}" type="pres">
      <dgm:prSet presAssocID="{F2212C70-422D-4957-B925-BD0A4190DA12}" presName="cycle" presStyleCnt="0">
        <dgm:presLayoutVars>
          <dgm:chMax val="1"/>
          <dgm:dir/>
          <dgm:animLvl val="ctr"/>
          <dgm:resizeHandles val="exact"/>
        </dgm:presLayoutVars>
      </dgm:prSet>
      <dgm:spPr/>
    </dgm:pt>
    <dgm:pt modelId="{9C68F0C0-56F1-4FC4-B32C-FB068835D6FA}" type="pres">
      <dgm:prSet presAssocID="{8A88045F-1C65-43E5-9181-E8663F6498BD}" presName="centerShape" presStyleLbl="node0" presStyleIdx="0" presStyleCnt="1" custScaleX="201368" custScaleY="201368"/>
      <dgm:spPr/>
    </dgm:pt>
    <dgm:pt modelId="{012ACFA1-EEA0-4753-8921-25AA52D7F0A5}" type="pres">
      <dgm:prSet presAssocID="{F3FE144F-5C20-4A60-AEC6-C291F578E169}" presName="Name9" presStyleLbl="parChTrans1D2" presStyleIdx="0" presStyleCnt="10"/>
      <dgm:spPr/>
    </dgm:pt>
    <dgm:pt modelId="{B7F857A0-B709-4A40-990B-31B46B3AFDD6}" type="pres">
      <dgm:prSet presAssocID="{F3FE144F-5C20-4A60-AEC6-C291F578E169}" presName="connTx" presStyleLbl="parChTrans1D2" presStyleIdx="0" presStyleCnt="10"/>
      <dgm:spPr/>
    </dgm:pt>
    <dgm:pt modelId="{3708261C-1090-4D2C-B345-0B56B6BEB345}" type="pres">
      <dgm:prSet presAssocID="{3365153E-D811-4AE2-B3FC-004068203F41}" presName="node" presStyleLbl="node1" presStyleIdx="0" presStyleCnt="10">
        <dgm:presLayoutVars>
          <dgm:bulletEnabled val="1"/>
        </dgm:presLayoutVars>
      </dgm:prSet>
      <dgm:spPr/>
    </dgm:pt>
    <dgm:pt modelId="{1FC6642C-69FE-4941-82FC-EED687CF252D}" type="pres">
      <dgm:prSet presAssocID="{462142A7-C367-4689-B276-6414E8138F3E}" presName="Name9" presStyleLbl="parChTrans1D2" presStyleIdx="1" presStyleCnt="10"/>
      <dgm:spPr/>
    </dgm:pt>
    <dgm:pt modelId="{58262AB2-2647-4E64-9329-55F7C050F839}" type="pres">
      <dgm:prSet presAssocID="{462142A7-C367-4689-B276-6414E8138F3E}" presName="connTx" presStyleLbl="parChTrans1D2" presStyleIdx="1" presStyleCnt="10"/>
      <dgm:spPr/>
    </dgm:pt>
    <dgm:pt modelId="{E09FC369-B4D2-43DB-9BE9-7C8B557B426D}" type="pres">
      <dgm:prSet presAssocID="{402FD0C1-8CBA-4220-9EE0-07002D09AFAE}" presName="node" presStyleLbl="node1" presStyleIdx="1" presStyleCnt="10">
        <dgm:presLayoutVars>
          <dgm:bulletEnabled val="1"/>
        </dgm:presLayoutVars>
      </dgm:prSet>
      <dgm:spPr/>
    </dgm:pt>
    <dgm:pt modelId="{4D2782E1-8884-4437-985A-4CA214C7010A}" type="pres">
      <dgm:prSet presAssocID="{9085A1FE-DC14-4D75-975B-80E925113B1F}" presName="Name9" presStyleLbl="parChTrans1D2" presStyleIdx="2" presStyleCnt="10"/>
      <dgm:spPr/>
    </dgm:pt>
    <dgm:pt modelId="{7A9839EA-7EEE-4EE8-882C-8ABFA322DCF4}" type="pres">
      <dgm:prSet presAssocID="{9085A1FE-DC14-4D75-975B-80E925113B1F}" presName="connTx" presStyleLbl="parChTrans1D2" presStyleIdx="2" presStyleCnt="10"/>
      <dgm:spPr/>
    </dgm:pt>
    <dgm:pt modelId="{5F7CF4F7-54D9-40DE-8433-34CC50BAA8F2}" type="pres">
      <dgm:prSet presAssocID="{937E0B93-B6D6-43FA-8E06-1F5E6AF5DE54}" presName="node" presStyleLbl="node1" presStyleIdx="2" presStyleCnt="10">
        <dgm:presLayoutVars>
          <dgm:bulletEnabled val="1"/>
        </dgm:presLayoutVars>
      </dgm:prSet>
      <dgm:spPr/>
    </dgm:pt>
    <dgm:pt modelId="{F6BDF234-3CE6-426C-A198-86135125DD7B}" type="pres">
      <dgm:prSet presAssocID="{F0D509EC-8315-4EB7-9DFE-358120F05ABD}" presName="Name9" presStyleLbl="parChTrans1D2" presStyleIdx="3" presStyleCnt="10"/>
      <dgm:spPr/>
    </dgm:pt>
    <dgm:pt modelId="{DF359698-0D35-4A26-A832-046CEB615AF0}" type="pres">
      <dgm:prSet presAssocID="{F0D509EC-8315-4EB7-9DFE-358120F05ABD}" presName="connTx" presStyleLbl="parChTrans1D2" presStyleIdx="3" presStyleCnt="10"/>
      <dgm:spPr/>
    </dgm:pt>
    <dgm:pt modelId="{2897E33B-136E-41B5-8037-A162651FC1FA}" type="pres">
      <dgm:prSet presAssocID="{1134CDF9-1CAD-4DDD-B065-FFA14DB1ED15}" presName="node" presStyleLbl="node1" presStyleIdx="3" presStyleCnt="10">
        <dgm:presLayoutVars>
          <dgm:bulletEnabled val="1"/>
        </dgm:presLayoutVars>
      </dgm:prSet>
      <dgm:spPr/>
    </dgm:pt>
    <dgm:pt modelId="{60200C77-0EAB-4919-A4E6-9A9C3C5346C5}" type="pres">
      <dgm:prSet presAssocID="{5A4DA816-6F56-4196-80CB-19281A30055D}" presName="Name9" presStyleLbl="parChTrans1D2" presStyleIdx="4" presStyleCnt="10"/>
      <dgm:spPr/>
    </dgm:pt>
    <dgm:pt modelId="{558D0FA8-B9A1-4684-842B-A5B6302DE458}" type="pres">
      <dgm:prSet presAssocID="{5A4DA816-6F56-4196-80CB-19281A30055D}" presName="connTx" presStyleLbl="parChTrans1D2" presStyleIdx="4" presStyleCnt="10"/>
      <dgm:spPr/>
    </dgm:pt>
    <dgm:pt modelId="{C2F32F68-A25E-4F8A-8011-EBD54BB6E4B5}" type="pres">
      <dgm:prSet presAssocID="{76834C44-8F67-4ECD-B34E-EEC89ECC13F3}" presName="node" presStyleLbl="node1" presStyleIdx="4" presStyleCnt="10">
        <dgm:presLayoutVars>
          <dgm:bulletEnabled val="1"/>
        </dgm:presLayoutVars>
      </dgm:prSet>
      <dgm:spPr/>
    </dgm:pt>
    <dgm:pt modelId="{54C1DE37-06DC-4442-9DFA-B3CCF191B6CD}" type="pres">
      <dgm:prSet presAssocID="{97BE69C1-979E-44C7-AF6C-2CBADB0063CE}" presName="Name9" presStyleLbl="parChTrans1D2" presStyleIdx="5" presStyleCnt="10"/>
      <dgm:spPr/>
    </dgm:pt>
    <dgm:pt modelId="{C42BFFDB-16F8-4AE0-82FF-1C136E27C9B7}" type="pres">
      <dgm:prSet presAssocID="{97BE69C1-979E-44C7-AF6C-2CBADB0063CE}" presName="connTx" presStyleLbl="parChTrans1D2" presStyleIdx="5" presStyleCnt="10"/>
      <dgm:spPr/>
    </dgm:pt>
    <dgm:pt modelId="{6E076118-188A-4806-9EAF-A2D2AD7578D1}" type="pres">
      <dgm:prSet presAssocID="{357577B2-1E60-41C4-A4E7-CB511B3D9302}" presName="node" presStyleLbl="node1" presStyleIdx="5" presStyleCnt="10" custScaleX="110435">
        <dgm:presLayoutVars>
          <dgm:bulletEnabled val="1"/>
        </dgm:presLayoutVars>
      </dgm:prSet>
      <dgm:spPr/>
    </dgm:pt>
    <dgm:pt modelId="{C3C8CDA0-5C83-4B0B-83EB-32A8BD3D12E8}" type="pres">
      <dgm:prSet presAssocID="{D46E56FD-C4CD-4427-B62A-71A0DFA92400}" presName="Name9" presStyleLbl="parChTrans1D2" presStyleIdx="6" presStyleCnt="10"/>
      <dgm:spPr/>
    </dgm:pt>
    <dgm:pt modelId="{7B1898D8-AF05-494D-9B9E-2C353A6625D2}" type="pres">
      <dgm:prSet presAssocID="{D46E56FD-C4CD-4427-B62A-71A0DFA92400}" presName="connTx" presStyleLbl="parChTrans1D2" presStyleIdx="6" presStyleCnt="10"/>
      <dgm:spPr/>
    </dgm:pt>
    <dgm:pt modelId="{4F61E0F1-3BC5-48C1-ADB1-57263A94FC58}" type="pres">
      <dgm:prSet presAssocID="{FCC18209-6C84-440F-962B-63AC9E406D28}" presName="node" presStyleLbl="node1" presStyleIdx="6" presStyleCnt="10" custScaleX="103545" custScaleY="104410">
        <dgm:presLayoutVars>
          <dgm:bulletEnabled val="1"/>
        </dgm:presLayoutVars>
      </dgm:prSet>
      <dgm:spPr/>
    </dgm:pt>
    <dgm:pt modelId="{7AEAC444-5C3D-4B4F-B752-9C126A814241}" type="pres">
      <dgm:prSet presAssocID="{D283559A-165A-4F9B-8F01-24ECA3BBB270}" presName="Name9" presStyleLbl="parChTrans1D2" presStyleIdx="7" presStyleCnt="10"/>
      <dgm:spPr/>
    </dgm:pt>
    <dgm:pt modelId="{3C68F15A-2925-40CC-B405-1BF742E464AF}" type="pres">
      <dgm:prSet presAssocID="{D283559A-165A-4F9B-8F01-24ECA3BBB270}" presName="connTx" presStyleLbl="parChTrans1D2" presStyleIdx="7" presStyleCnt="10"/>
      <dgm:spPr/>
    </dgm:pt>
    <dgm:pt modelId="{E7E5B5AA-85F4-473F-BC7C-1EBF23319667}" type="pres">
      <dgm:prSet presAssocID="{01A37474-08FA-484D-829C-BF8AEAD0D4C1}" presName="node" presStyleLbl="node1" presStyleIdx="7" presStyleCnt="10">
        <dgm:presLayoutVars>
          <dgm:bulletEnabled val="1"/>
        </dgm:presLayoutVars>
      </dgm:prSet>
      <dgm:spPr/>
    </dgm:pt>
    <dgm:pt modelId="{F91139A9-214D-4F89-9563-F1C6244CD2EF}" type="pres">
      <dgm:prSet presAssocID="{2633094E-3477-4F7E-95CE-44D4486444D7}" presName="Name9" presStyleLbl="parChTrans1D2" presStyleIdx="8" presStyleCnt="10"/>
      <dgm:spPr/>
    </dgm:pt>
    <dgm:pt modelId="{45DBF635-57E0-4FE4-9C80-C885812D202F}" type="pres">
      <dgm:prSet presAssocID="{2633094E-3477-4F7E-95CE-44D4486444D7}" presName="connTx" presStyleLbl="parChTrans1D2" presStyleIdx="8" presStyleCnt="10"/>
      <dgm:spPr/>
    </dgm:pt>
    <dgm:pt modelId="{D2B8792A-4C2F-47B4-B7FD-2D96F3BD7F2B}" type="pres">
      <dgm:prSet presAssocID="{DA413837-67E5-44AD-AF77-CC1578C974F7}" presName="node" presStyleLbl="node1" presStyleIdx="8" presStyleCnt="10">
        <dgm:presLayoutVars>
          <dgm:bulletEnabled val="1"/>
        </dgm:presLayoutVars>
      </dgm:prSet>
      <dgm:spPr/>
    </dgm:pt>
    <dgm:pt modelId="{207CE88B-27C8-459C-9D53-7A91662BB170}" type="pres">
      <dgm:prSet presAssocID="{4B91FCE5-1430-45CF-B555-75F46024078F}" presName="Name9" presStyleLbl="parChTrans1D2" presStyleIdx="9" presStyleCnt="10"/>
      <dgm:spPr/>
    </dgm:pt>
    <dgm:pt modelId="{34354BCC-263C-4898-9B3C-6F3990702EE3}" type="pres">
      <dgm:prSet presAssocID="{4B91FCE5-1430-45CF-B555-75F46024078F}" presName="connTx" presStyleLbl="parChTrans1D2" presStyleIdx="9" presStyleCnt="10"/>
      <dgm:spPr/>
    </dgm:pt>
    <dgm:pt modelId="{BE4E2B69-A4B1-4172-9636-B378F54BAFAA}" type="pres">
      <dgm:prSet presAssocID="{21809756-F151-4B7D-AA9C-DDA423512A39}" presName="node" presStyleLbl="node1" presStyleIdx="9" presStyleCnt="10">
        <dgm:presLayoutVars>
          <dgm:bulletEnabled val="1"/>
        </dgm:presLayoutVars>
      </dgm:prSet>
      <dgm:spPr/>
    </dgm:pt>
  </dgm:ptLst>
  <dgm:cxnLst>
    <dgm:cxn modelId="{976C1802-9315-4788-8CD8-6576E17B93FE}" srcId="{8A88045F-1C65-43E5-9181-E8663F6498BD}" destId="{1134CDF9-1CAD-4DDD-B065-FFA14DB1ED15}" srcOrd="3" destOrd="0" parTransId="{F0D509EC-8315-4EB7-9DFE-358120F05ABD}" sibTransId="{37D3FB84-C21D-4ED6-B1C7-697373BA8E7B}"/>
    <dgm:cxn modelId="{01409104-0120-4183-AD7A-C59A4E9A0B83}" type="presOf" srcId="{21809756-F151-4B7D-AA9C-DDA423512A39}" destId="{BE4E2B69-A4B1-4172-9636-B378F54BAFAA}" srcOrd="0" destOrd="0" presId="urn:microsoft.com/office/officeart/2005/8/layout/radial1"/>
    <dgm:cxn modelId="{4890410D-BA4C-4867-8988-A9C4DC198E80}" type="presOf" srcId="{5A4DA816-6F56-4196-80CB-19281A30055D}" destId="{60200C77-0EAB-4919-A4E6-9A9C3C5346C5}" srcOrd="0" destOrd="0" presId="urn:microsoft.com/office/officeart/2005/8/layout/radial1"/>
    <dgm:cxn modelId="{36A24B12-3896-4CAF-AC4F-6AF5B83BF16A}" type="presOf" srcId="{F0D509EC-8315-4EB7-9DFE-358120F05ABD}" destId="{F6BDF234-3CE6-426C-A198-86135125DD7B}" srcOrd="0" destOrd="0" presId="urn:microsoft.com/office/officeart/2005/8/layout/radial1"/>
    <dgm:cxn modelId="{4F21EE15-E703-4CFE-B128-7D7DE3BFA884}" type="presOf" srcId="{462142A7-C367-4689-B276-6414E8138F3E}" destId="{58262AB2-2647-4E64-9329-55F7C050F839}" srcOrd="1" destOrd="0" presId="urn:microsoft.com/office/officeart/2005/8/layout/radial1"/>
    <dgm:cxn modelId="{1EFC601B-8C06-4F07-8643-D12D6D1C4BC5}" type="presOf" srcId="{01A37474-08FA-484D-829C-BF8AEAD0D4C1}" destId="{E7E5B5AA-85F4-473F-BC7C-1EBF23319667}" srcOrd="0" destOrd="0" presId="urn:microsoft.com/office/officeart/2005/8/layout/radial1"/>
    <dgm:cxn modelId="{85956F21-3E17-4304-8747-9DC17B8F38A0}" type="presOf" srcId="{D46E56FD-C4CD-4427-B62A-71A0DFA92400}" destId="{C3C8CDA0-5C83-4B0B-83EB-32A8BD3D12E8}" srcOrd="0" destOrd="0" presId="urn:microsoft.com/office/officeart/2005/8/layout/radial1"/>
    <dgm:cxn modelId="{1B349A2B-3569-468B-9E87-2C5156AB7128}" type="presOf" srcId="{DA413837-67E5-44AD-AF77-CC1578C974F7}" destId="{D2B8792A-4C2F-47B4-B7FD-2D96F3BD7F2B}" srcOrd="0" destOrd="0" presId="urn:microsoft.com/office/officeart/2005/8/layout/radial1"/>
    <dgm:cxn modelId="{76467731-24C1-4E59-B4A5-1D3AAAC7EC7D}" type="presOf" srcId="{D283559A-165A-4F9B-8F01-24ECA3BBB270}" destId="{7AEAC444-5C3D-4B4F-B752-9C126A814241}" srcOrd="0" destOrd="0" presId="urn:microsoft.com/office/officeart/2005/8/layout/radial1"/>
    <dgm:cxn modelId="{967D9D31-EDD0-4B3E-9480-908D37B948DB}" type="presOf" srcId="{2633094E-3477-4F7E-95CE-44D4486444D7}" destId="{45DBF635-57E0-4FE4-9C80-C885812D202F}" srcOrd="1" destOrd="0" presId="urn:microsoft.com/office/officeart/2005/8/layout/radial1"/>
    <dgm:cxn modelId="{DA94BA39-8AD0-4C52-A76C-5D836748E0D7}" type="presOf" srcId="{9085A1FE-DC14-4D75-975B-80E925113B1F}" destId="{4D2782E1-8884-4437-985A-4CA214C7010A}" srcOrd="0" destOrd="0" presId="urn:microsoft.com/office/officeart/2005/8/layout/radial1"/>
    <dgm:cxn modelId="{BFA67E5B-2024-47C0-8295-D83AEA0BCA40}" srcId="{8A88045F-1C65-43E5-9181-E8663F6498BD}" destId="{357577B2-1E60-41C4-A4E7-CB511B3D9302}" srcOrd="5" destOrd="0" parTransId="{97BE69C1-979E-44C7-AF6C-2CBADB0063CE}" sibTransId="{69FA9D3B-34A3-4DC6-A369-6BF4FA039F4D}"/>
    <dgm:cxn modelId="{CB23115C-ED91-4A56-A5D0-2EEDE9401FBE}" srcId="{8A88045F-1C65-43E5-9181-E8663F6498BD}" destId="{DA413837-67E5-44AD-AF77-CC1578C974F7}" srcOrd="8" destOrd="0" parTransId="{2633094E-3477-4F7E-95CE-44D4486444D7}" sibTransId="{32FCDE91-3265-4866-BE54-BA4C351261D4}"/>
    <dgm:cxn modelId="{D698A062-110C-4FF4-8BD1-CD075A62782C}" srcId="{F2212C70-422D-4957-B925-BD0A4190DA12}" destId="{8A88045F-1C65-43E5-9181-E8663F6498BD}" srcOrd="0" destOrd="0" parTransId="{BD1A8184-EB73-44DD-92D2-7A2D6750F344}" sibTransId="{D7576D2B-FC12-4338-9A58-2658862A78CD}"/>
    <dgm:cxn modelId="{0DC10144-E207-4E09-8616-B90DEB0641FF}" type="presOf" srcId="{D46E56FD-C4CD-4427-B62A-71A0DFA92400}" destId="{7B1898D8-AF05-494D-9B9E-2C353A6625D2}" srcOrd="1" destOrd="0" presId="urn:microsoft.com/office/officeart/2005/8/layout/radial1"/>
    <dgm:cxn modelId="{FA6C6B65-B843-4598-A168-D16D2AF3C035}" type="presOf" srcId="{8A88045F-1C65-43E5-9181-E8663F6498BD}" destId="{9C68F0C0-56F1-4FC4-B32C-FB068835D6FA}" srcOrd="0" destOrd="0" presId="urn:microsoft.com/office/officeart/2005/8/layout/radial1"/>
    <dgm:cxn modelId="{C4F8E36E-22C7-4550-A2FA-F901743B2F3A}" type="presOf" srcId="{937E0B93-B6D6-43FA-8E06-1F5E6AF5DE54}" destId="{5F7CF4F7-54D9-40DE-8433-34CC50BAA8F2}" srcOrd="0" destOrd="0" presId="urn:microsoft.com/office/officeart/2005/8/layout/radial1"/>
    <dgm:cxn modelId="{EDE12A54-0F2E-4C74-96A8-C0D54B6CE156}" srcId="{8A88045F-1C65-43E5-9181-E8663F6498BD}" destId="{01A37474-08FA-484D-829C-BF8AEAD0D4C1}" srcOrd="7" destOrd="0" parTransId="{D283559A-165A-4F9B-8F01-24ECA3BBB270}" sibTransId="{BB03CA8C-2603-4424-AD09-E61E163FD423}"/>
    <dgm:cxn modelId="{0AFABF54-49E0-4457-9065-86EA5545A56B}" type="presOf" srcId="{2633094E-3477-4F7E-95CE-44D4486444D7}" destId="{F91139A9-214D-4F89-9563-F1C6244CD2EF}" srcOrd="0" destOrd="0" presId="urn:microsoft.com/office/officeart/2005/8/layout/radial1"/>
    <dgm:cxn modelId="{57B7FC7A-53B3-4D40-A091-D1EE8BED53F6}" type="presOf" srcId="{4B91FCE5-1430-45CF-B555-75F46024078F}" destId="{207CE88B-27C8-459C-9D53-7A91662BB170}" srcOrd="0" destOrd="0" presId="urn:microsoft.com/office/officeart/2005/8/layout/radial1"/>
    <dgm:cxn modelId="{5A4F3D7C-7A91-4B7C-9E94-4F56CF503F9B}" srcId="{8A88045F-1C65-43E5-9181-E8663F6498BD}" destId="{937E0B93-B6D6-43FA-8E06-1F5E6AF5DE54}" srcOrd="2" destOrd="0" parTransId="{9085A1FE-DC14-4D75-975B-80E925113B1F}" sibTransId="{25FA43D5-511F-4DB1-8AF6-621F240033C2}"/>
    <dgm:cxn modelId="{BE078C84-0FE7-4E49-A784-08055447AC39}" type="presOf" srcId="{3365153E-D811-4AE2-B3FC-004068203F41}" destId="{3708261C-1090-4D2C-B345-0B56B6BEB345}" srcOrd="0" destOrd="0" presId="urn:microsoft.com/office/officeart/2005/8/layout/radial1"/>
    <dgm:cxn modelId="{6AF19385-B589-4B1E-84D2-E81E711B3160}" srcId="{8A88045F-1C65-43E5-9181-E8663F6498BD}" destId="{402FD0C1-8CBA-4220-9EE0-07002D09AFAE}" srcOrd="1" destOrd="0" parTransId="{462142A7-C367-4689-B276-6414E8138F3E}" sibTransId="{3986C8FE-CB88-4756-BDF3-BFD20DCFDF3A}"/>
    <dgm:cxn modelId="{5DDB698C-0E84-4293-9EB8-F7974A0C2089}" type="presOf" srcId="{402FD0C1-8CBA-4220-9EE0-07002D09AFAE}" destId="{E09FC369-B4D2-43DB-9BE9-7C8B557B426D}" srcOrd="0" destOrd="0" presId="urn:microsoft.com/office/officeart/2005/8/layout/radial1"/>
    <dgm:cxn modelId="{81C51695-B2A5-4725-8BF9-124A5FA32D1A}" srcId="{8A88045F-1C65-43E5-9181-E8663F6498BD}" destId="{21809756-F151-4B7D-AA9C-DDA423512A39}" srcOrd="9" destOrd="0" parTransId="{4B91FCE5-1430-45CF-B555-75F46024078F}" sibTransId="{4041C992-28DE-494F-B0D9-6CFAE6892982}"/>
    <dgm:cxn modelId="{D4B03796-5BCE-45CA-9B2B-FA8FF6BC5165}" type="presOf" srcId="{4B91FCE5-1430-45CF-B555-75F46024078F}" destId="{34354BCC-263C-4898-9B3C-6F3990702EE3}" srcOrd="1" destOrd="0" presId="urn:microsoft.com/office/officeart/2005/8/layout/radial1"/>
    <dgm:cxn modelId="{0068EC97-CCC7-4CF0-9BA0-8D50618BB080}" type="presOf" srcId="{357577B2-1E60-41C4-A4E7-CB511B3D9302}" destId="{6E076118-188A-4806-9EAF-A2D2AD7578D1}" srcOrd="0" destOrd="0" presId="urn:microsoft.com/office/officeart/2005/8/layout/radial1"/>
    <dgm:cxn modelId="{9C53C4A5-2555-4D2C-9BE8-14CE19486680}" type="presOf" srcId="{F0D509EC-8315-4EB7-9DFE-358120F05ABD}" destId="{DF359698-0D35-4A26-A832-046CEB615AF0}" srcOrd="1" destOrd="0" presId="urn:microsoft.com/office/officeart/2005/8/layout/radial1"/>
    <dgm:cxn modelId="{03B294A6-33C3-4FA2-B343-D93418882779}" type="presOf" srcId="{9085A1FE-DC14-4D75-975B-80E925113B1F}" destId="{7A9839EA-7EEE-4EE8-882C-8ABFA322DCF4}" srcOrd="1" destOrd="0" presId="urn:microsoft.com/office/officeart/2005/8/layout/radial1"/>
    <dgm:cxn modelId="{6B963EAE-2978-4A53-A06B-E40476C9BD8F}" type="presOf" srcId="{97BE69C1-979E-44C7-AF6C-2CBADB0063CE}" destId="{54C1DE37-06DC-4442-9DFA-B3CCF191B6CD}" srcOrd="0" destOrd="0" presId="urn:microsoft.com/office/officeart/2005/8/layout/radial1"/>
    <dgm:cxn modelId="{BB7BF7B7-7B51-4A6A-94DC-DD4C3035E9BE}" type="presOf" srcId="{D283559A-165A-4F9B-8F01-24ECA3BBB270}" destId="{3C68F15A-2925-40CC-B405-1BF742E464AF}" srcOrd="1" destOrd="0" presId="urn:microsoft.com/office/officeart/2005/8/layout/radial1"/>
    <dgm:cxn modelId="{3B0094BD-CF5C-4554-B839-A8FE6C297827}" type="presOf" srcId="{76834C44-8F67-4ECD-B34E-EEC89ECC13F3}" destId="{C2F32F68-A25E-4F8A-8011-EBD54BB6E4B5}" srcOrd="0" destOrd="0" presId="urn:microsoft.com/office/officeart/2005/8/layout/radial1"/>
    <dgm:cxn modelId="{7D1882CA-FF75-496E-B46C-2626763BFBE4}" type="presOf" srcId="{5A4DA816-6F56-4196-80CB-19281A30055D}" destId="{558D0FA8-B9A1-4684-842B-A5B6302DE458}" srcOrd="1" destOrd="0" presId="urn:microsoft.com/office/officeart/2005/8/layout/radial1"/>
    <dgm:cxn modelId="{E4AA64D5-178A-4B0F-A2FC-E390D0ADD62C}" type="presOf" srcId="{F3FE144F-5C20-4A60-AEC6-C291F578E169}" destId="{B7F857A0-B709-4A40-990B-31B46B3AFDD6}" srcOrd="1" destOrd="0" presId="urn:microsoft.com/office/officeart/2005/8/layout/radial1"/>
    <dgm:cxn modelId="{71C84ADE-94AD-415A-A472-0CDE3F81BA1F}" type="presOf" srcId="{1134CDF9-1CAD-4DDD-B065-FFA14DB1ED15}" destId="{2897E33B-136E-41B5-8037-A162651FC1FA}" srcOrd="0" destOrd="0" presId="urn:microsoft.com/office/officeart/2005/8/layout/radial1"/>
    <dgm:cxn modelId="{F4EF4DDF-D849-4B26-B28E-6A3790B6BBAA}" type="presOf" srcId="{F2212C70-422D-4957-B925-BD0A4190DA12}" destId="{C0256D88-FEF1-492E-B7BE-95F4356004D3}" srcOrd="0" destOrd="0" presId="urn:microsoft.com/office/officeart/2005/8/layout/radial1"/>
    <dgm:cxn modelId="{D14480E4-A912-4279-AE8E-D9EAFB169266}" srcId="{8A88045F-1C65-43E5-9181-E8663F6498BD}" destId="{76834C44-8F67-4ECD-B34E-EEC89ECC13F3}" srcOrd="4" destOrd="0" parTransId="{5A4DA816-6F56-4196-80CB-19281A30055D}" sibTransId="{59A7234A-3824-4417-BFE2-ACFB416A0A92}"/>
    <dgm:cxn modelId="{1F6475EA-C012-4507-9394-4B8AFD189B9A}" srcId="{8A88045F-1C65-43E5-9181-E8663F6498BD}" destId="{3365153E-D811-4AE2-B3FC-004068203F41}" srcOrd="0" destOrd="0" parTransId="{F3FE144F-5C20-4A60-AEC6-C291F578E169}" sibTransId="{B20D6615-093C-4DDA-AA63-7BB534DABA55}"/>
    <dgm:cxn modelId="{82D983EB-416B-412B-91EE-E1DC83F2BD95}" type="presOf" srcId="{F3FE144F-5C20-4A60-AEC6-C291F578E169}" destId="{012ACFA1-EEA0-4753-8921-25AA52D7F0A5}" srcOrd="0" destOrd="0" presId="urn:microsoft.com/office/officeart/2005/8/layout/radial1"/>
    <dgm:cxn modelId="{CCE219EC-CE0B-41F1-B3F7-A59FD5CF8078}" type="presOf" srcId="{97BE69C1-979E-44C7-AF6C-2CBADB0063CE}" destId="{C42BFFDB-16F8-4AE0-82FF-1C136E27C9B7}" srcOrd="1" destOrd="0" presId="urn:microsoft.com/office/officeart/2005/8/layout/radial1"/>
    <dgm:cxn modelId="{56B6FCF8-B5CF-471A-B10D-11B958205E20}" type="presOf" srcId="{462142A7-C367-4689-B276-6414E8138F3E}" destId="{1FC6642C-69FE-4941-82FC-EED687CF252D}" srcOrd="0" destOrd="0" presId="urn:microsoft.com/office/officeart/2005/8/layout/radial1"/>
    <dgm:cxn modelId="{FFEE5DFB-D3FE-4292-A815-B33B565D74D2}" type="presOf" srcId="{FCC18209-6C84-440F-962B-63AC9E406D28}" destId="{4F61E0F1-3BC5-48C1-ADB1-57263A94FC58}" srcOrd="0" destOrd="0" presId="urn:microsoft.com/office/officeart/2005/8/layout/radial1"/>
    <dgm:cxn modelId="{17288EFF-89A4-4A83-8E5A-CF6E5D85AC52}" srcId="{8A88045F-1C65-43E5-9181-E8663F6498BD}" destId="{FCC18209-6C84-440F-962B-63AC9E406D28}" srcOrd="6" destOrd="0" parTransId="{D46E56FD-C4CD-4427-B62A-71A0DFA92400}" sibTransId="{B96CC713-B40C-4E5C-91B9-F3B65BF48C4E}"/>
    <dgm:cxn modelId="{41E3FA9A-8E28-496E-A492-16FFFCAAF88D}" type="presParOf" srcId="{C0256D88-FEF1-492E-B7BE-95F4356004D3}" destId="{9C68F0C0-56F1-4FC4-B32C-FB068835D6FA}" srcOrd="0" destOrd="0" presId="urn:microsoft.com/office/officeart/2005/8/layout/radial1"/>
    <dgm:cxn modelId="{55EC6B56-0ADE-4002-B01D-ED57D2032326}" type="presParOf" srcId="{C0256D88-FEF1-492E-B7BE-95F4356004D3}" destId="{012ACFA1-EEA0-4753-8921-25AA52D7F0A5}" srcOrd="1" destOrd="0" presId="urn:microsoft.com/office/officeart/2005/8/layout/radial1"/>
    <dgm:cxn modelId="{3EF950C5-A4E9-4610-8753-0B4F17576624}" type="presParOf" srcId="{012ACFA1-EEA0-4753-8921-25AA52D7F0A5}" destId="{B7F857A0-B709-4A40-990B-31B46B3AFDD6}" srcOrd="0" destOrd="0" presId="urn:microsoft.com/office/officeart/2005/8/layout/radial1"/>
    <dgm:cxn modelId="{68FE0D86-37D5-4F27-B96C-0FDA2A2F4727}" type="presParOf" srcId="{C0256D88-FEF1-492E-B7BE-95F4356004D3}" destId="{3708261C-1090-4D2C-B345-0B56B6BEB345}" srcOrd="2" destOrd="0" presId="urn:microsoft.com/office/officeart/2005/8/layout/radial1"/>
    <dgm:cxn modelId="{E6B7DEBD-D772-4306-9AA3-B650455E7515}" type="presParOf" srcId="{C0256D88-FEF1-492E-B7BE-95F4356004D3}" destId="{1FC6642C-69FE-4941-82FC-EED687CF252D}" srcOrd="3" destOrd="0" presId="urn:microsoft.com/office/officeart/2005/8/layout/radial1"/>
    <dgm:cxn modelId="{8C0F82FF-38A2-41C3-818C-3813C3B6AA7A}" type="presParOf" srcId="{1FC6642C-69FE-4941-82FC-EED687CF252D}" destId="{58262AB2-2647-4E64-9329-55F7C050F839}" srcOrd="0" destOrd="0" presId="urn:microsoft.com/office/officeart/2005/8/layout/radial1"/>
    <dgm:cxn modelId="{EF2D47B9-433C-4358-B873-A94ABBFEF385}" type="presParOf" srcId="{C0256D88-FEF1-492E-B7BE-95F4356004D3}" destId="{E09FC369-B4D2-43DB-9BE9-7C8B557B426D}" srcOrd="4" destOrd="0" presId="urn:microsoft.com/office/officeart/2005/8/layout/radial1"/>
    <dgm:cxn modelId="{C85F3436-0715-4A9E-9F68-E52E70021069}" type="presParOf" srcId="{C0256D88-FEF1-492E-B7BE-95F4356004D3}" destId="{4D2782E1-8884-4437-985A-4CA214C7010A}" srcOrd="5" destOrd="0" presId="urn:microsoft.com/office/officeart/2005/8/layout/radial1"/>
    <dgm:cxn modelId="{02A95E3B-829A-45C6-9EB7-70AB0BD0240E}" type="presParOf" srcId="{4D2782E1-8884-4437-985A-4CA214C7010A}" destId="{7A9839EA-7EEE-4EE8-882C-8ABFA322DCF4}" srcOrd="0" destOrd="0" presId="urn:microsoft.com/office/officeart/2005/8/layout/radial1"/>
    <dgm:cxn modelId="{C008E223-3DE0-4A3C-9F5E-34B1652A02C0}" type="presParOf" srcId="{C0256D88-FEF1-492E-B7BE-95F4356004D3}" destId="{5F7CF4F7-54D9-40DE-8433-34CC50BAA8F2}" srcOrd="6" destOrd="0" presId="urn:microsoft.com/office/officeart/2005/8/layout/radial1"/>
    <dgm:cxn modelId="{8FCEBE1D-E7EC-4053-A905-852FCCD0594A}" type="presParOf" srcId="{C0256D88-FEF1-492E-B7BE-95F4356004D3}" destId="{F6BDF234-3CE6-426C-A198-86135125DD7B}" srcOrd="7" destOrd="0" presId="urn:microsoft.com/office/officeart/2005/8/layout/radial1"/>
    <dgm:cxn modelId="{F6F6760F-9C8C-4204-BADD-5095C217E6B0}" type="presParOf" srcId="{F6BDF234-3CE6-426C-A198-86135125DD7B}" destId="{DF359698-0D35-4A26-A832-046CEB615AF0}" srcOrd="0" destOrd="0" presId="urn:microsoft.com/office/officeart/2005/8/layout/radial1"/>
    <dgm:cxn modelId="{54AF85A2-6F11-44DB-94ED-D8F6C4DA49A6}" type="presParOf" srcId="{C0256D88-FEF1-492E-B7BE-95F4356004D3}" destId="{2897E33B-136E-41B5-8037-A162651FC1FA}" srcOrd="8" destOrd="0" presId="urn:microsoft.com/office/officeart/2005/8/layout/radial1"/>
    <dgm:cxn modelId="{E6499002-3E40-4341-8973-5E8F6D701BCA}" type="presParOf" srcId="{C0256D88-FEF1-492E-B7BE-95F4356004D3}" destId="{60200C77-0EAB-4919-A4E6-9A9C3C5346C5}" srcOrd="9" destOrd="0" presId="urn:microsoft.com/office/officeart/2005/8/layout/radial1"/>
    <dgm:cxn modelId="{225F4AEE-2B72-4156-AD88-5F509243B81A}" type="presParOf" srcId="{60200C77-0EAB-4919-A4E6-9A9C3C5346C5}" destId="{558D0FA8-B9A1-4684-842B-A5B6302DE458}" srcOrd="0" destOrd="0" presId="urn:microsoft.com/office/officeart/2005/8/layout/radial1"/>
    <dgm:cxn modelId="{09D2B681-529F-417A-9A1D-DA1B72A39CE0}" type="presParOf" srcId="{C0256D88-FEF1-492E-B7BE-95F4356004D3}" destId="{C2F32F68-A25E-4F8A-8011-EBD54BB6E4B5}" srcOrd="10" destOrd="0" presId="urn:microsoft.com/office/officeart/2005/8/layout/radial1"/>
    <dgm:cxn modelId="{E59F843B-99A0-4556-A4A6-42AC838BF211}" type="presParOf" srcId="{C0256D88-FEF1-492E-B7BE-95F4356004D3}" destId="{54C1DE37-06DC-4442-9DFA-B3CCF191B6CD}" srcOrd="11" destOrd="0" presId="urn:microsoft.com/office/officeart/2005/8/layout/radial1"/>
    <dgm:cxn modelId="{F15971A7-C2D7-44F9-863A-4392D1635760}" type="presParOf" srcId="{54C1DE37-06DC-4442-9DFA-B3CCF191B6CD}" destId="{C42BFFDB-16F8-4AE0-82FF-1C136E27C9B7}" srcOrd="0" destOrd="0" presId="urn:microsoft.com/office/officeart/2005/8/layout/radial1"/>
    <dgm:cxn modelId="{35458073-CA7C-4318-963F-0AC5A95FE4FB}" type="presParOf" srcId="{C0256D88-FEF1-492E-B7BE-95F4356004D3}" destId="{6E076118-188A-4806-9EAF-A2D2AD7578D1}" srcOrd="12" destOrd="0" presId="urn:microsoft.com/office/officeart/2005/8/layout/radial1"/>
    <dgm:cxn modelId="{E82B5DE0-F9DE-4E2E-9646-C22E199F9F4C}" type="presParOf" srcId="{C0256D88-FEF1-492E-B7BE-95F4356004D3}" destId="{C3C8CDA0-5C83-4B0B-83EB-32A8BD3D12E8}" srcOrd="13" destOrd="0" presId="urn:microsoft.com/office/officeart/2005/8/layout/radial1"/>
    <dgm:cxn modelId="{78DF9E02-B0B9-4EC2-BD33-1B01B08FD89A}" type="presParOf" srcId="{C3C8CDA0-5C83-4B0B-83EB-32A8BD3D12E8}" destId="{7B1898D8-AF05-494D-9B9E-2C353A6625D2}" srcOrd="0" destOrd="0" presId="urn:microsoft.com/office/officeart/2005/8/layout/radial1"/>
    <dgm:cxn modelId="{6D789AC7-CD07-4CF5-A458-4FFEB2F4354C}" type="presParOf" srcId="{C0256D88-FEF1-492E-B7BE-95F4356004D3}" destId="{4F61E0F1-3BC5-48C1-ADB1-57263A94FC58}" srcOrd="14" destOrd="0" presId="urn:microsoft.com/office/officeart/2005/8/layout/radial1"/>
    <dgm:cxn modelId="{978D729B-959E-4365-B347-0A1E0D3B5C51}" type="presParOf" srcId="{C0256D88-FEF1-492E-B7BE-95F4356004D3}" destId="{7AEAC444-5C3D-4B4F-B752-9C126A814241}" srcOrd="15" destOrd="0" presId="urn:microsoft.com/office/officeart/2005/8/layout/radial1"/>
    <dgm:cxn modelId="{D5E8DCEF-697C-4CD8-BB10-E28B75983CE9}" type="presParOf" srcId="{7AEAC444-5C3D-4B4F-B752-9C126A814241}" destId="{3C68F15A-2925-40CC-B405-1BF742E464AF}" srcOrd="0" destOrd="0" presId="urn:microsoft.com/office/officeart/2005/8/layout/radial1"/>
    <dgm:cxn modelId="{C7FA92BA-B8F0-4806-8224-A42BD1809C00}" type="presParOf" srcId="{C0256D88-FEF1-492E-B7BE-95F4356004D3}" destId="{E7E5B5AA-85F4-473F-BC7C-1EBF23319667}" srcOrd="16" destOrd="0" presId="urn:microsoft.com/office/officeart/2005/8/layout/radial1"/>
    <dgm:cxn modelId="{8362F001-17C6-42EA-AA67-64413481BE6E}" type="presParOf" srcId="{C0256D88-FEF1-492E-B7BE-95F4356004D3}" destId="{F91139A9-214D-4F89-9563-F1C6244CD2EF}" srcOrd="17" destOrd="0" presId="urn:microsoft.com/office/officeart/2005/8/layout/radial1"/>
    <dgm:cxn modelId="{C072040A-4503-4418-B272-3403C7BEC96C}" type="presParOf" srcId="{F91139A9-214D-4F89-9563-F1C6244CD2EF}" destId="{45DBF635-57E0-4FE4-9C80-C885812D202F}" srcOrd="0" destOrd="0" presId="urn:microsoft.com/office/officeart/2005/8/layout/radial1"/>
    <dgm:cxn modelId="{652EF974-9FE6-43FE-A8EF-57F35A26949A}" type="presParOf" srcId="{C0256D88-FEF1-492E-B7BE-95F4356004D3}" destId="{D2B8792A-4C2F-47B4-B7FD-2D96F3BD7F2B}" srcOrd="18" destOrd="0" presId="urn:microsoft.com/office/officeart/2005/8/layout/radial1"/>
    <dgm:cxn modelId="{90BF1605-BC03-4180-A9C9-1D2B47B01F51}" type="presParOf" srcId="{C0256D88-FEF1-492E-B7BE-95F4356004D3}" destId="{207CE88B-27C8-459C-9D53-7A91662BB170}" srcOrd="19" destOrd="0" presId="urn:microsoft.com/office/officeart/2005/8/layout/radial1"/>
    <dgm:cxn modelId="{AAC9D6FF-30C2-414C-9312-B9F393F4994F}" type="presParOf" srcId="{207CE88B-27C8-459C-9D53-7A91662BB170}" destId="{34354BCC-263C-4898-9B3C-6F3990702EE3}" srcOrd="0" destOrd="0" presId="urn:microsoft.com/office/officeart/2005/8/layout/radial1"/>
    <dgm:cxn modelId="{E2CEF65B-6EB8-43D0-A8A9-9FD34994E892}" type="presParOf" srcId="{C0256D88-FEF1-492E-B7BE-95F4356004D3}" destId="{BE4E2B69-A4B1-4172-9636-B378F54BAFAA}"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8F0C0-56F1-4FC4-B32C-FB068835D6FA}">
      <dsp:nvSpPr>
        <dsp:cNvPr id="0" name=""/>
        <dsp:cNvSpPr/>
      </dsp:nvSpPr>
      <dsp:spPr>
        <a:xfrm>
          <a:off x="2865637" y="1581673"/>
          <a:ext cx="1962838" cy="1962838"/>
        </a:xfrm>
        <a:prstGeom prst="ellipse">
          <a:avLst/>
        </a:prstGeom>
        <a:solidFill>
          <a:srgbClr val="101D61"/>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Research Partners</a:t>
          </a:r>
        </a:p>
      </dsp:txBody>
      <dsp:txXfrm>
        <a:off x="3153088" y="1869124"/>
        <a:ext cx="1387936" cy="1387936"/>
      </dsp:txXfrm>
    </dsp:sp>
    <dsp:sp modelId="{012ACFA1-EEA0-4753-8921-25AA52D7F0A5}">
      <dsp:nvSpPr>
        <dsp:cNvPr id="0" name=""/>
        <dsp:cNvSpPr/>
      </dsp:nvSpPr>
      <dsp:spPr>
        <a:xfrm rot="16200000">
          <a:off x="3554578" y="1277793"/>
          <a:ext cx="584956" cy="22803"/>
        </a:xfrm>
        <a:custGeom>
          <a:avLst/>
          <a:gdLst/>
          <a:ahLst/>
          <a:cxnLst/>
          <a:rect l="0" t="0" r="0" b="0"/>
          <a:pathLst>
            <a:path>
              <a:moveTo>
                <a:pt x="0" y="11401"/>
              </a:moveTo>
              <a:lnTo>
                <a:pt x="584956"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2432" y="1274571"/>
        <a:ext cx="29247" cy="29247"/>
      </dsp:txXfrm>
    </dsp:sp>
    <dsp:sp modelId="{3708261C-1090-4D2C-B345-0B56B6BEB345}">
      <dsp:nvSpPr>
        <dsp:cNvPr id="0" name=""/>
        <dsp:cNvSpPr/>
      </dsp:nvSpPr>
      <dsp:spPr>
        <a:xfrm>
          <a:off x="3359680" y="21965"/>
          <a:ext cx="974751" cy="974751"/>
        </a:xfrm>
        <a:prstGeom prst="ellipse">
          <a:avLst/>
        </a:prstGeom>
        <a:solidFill>
          <a:srgbClr val="101D61"/>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rPr>
            <a:t>Patient/ Consumer</a:t>
          </a:r>
        </a:p>
      </dsp:txBody>
      <dsp:txXfrm>
        <a:off x="3502429" y="164714"/>
        <a:ext cx="689253" cy="689253"/>
      </dsp:txXfrm>
    </dsp:sp>
    <dsp:sp modelId="{1FC6642C-69FE-4941-82FC-EED687CF252D}">
      <dsp:nvSpPr>
        <dsp:cNvPr id="0" name=""/>
        <dsp:cNvSpPr/>
      </dsp:nvSpPr>
      <dsp:spPr>
        <a:xfrm rot="18360000">
          <a:off x="4303356" y="1521085"/>
          <a:ext cx="584956" cy="22803"/>
        </a:xfrm>
        <a:custGeom>
          <a:avLst/>
          <a:gdLst/>
          <a:ahLst/>
          <a:cxnLst/>
          <a:rect l="0" t="0" r="0" b="0"/>
          <a:pathLst>
            <a:path>
              <a:moveTo>
                <a:pt x="0" y="11401"/>
              </a:moveTo>
              <a:lnTo>
                <a:pt x="584956"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81210" y="1517863"/>
        <a:ext cx="29247" cy="29247"/>
      </dsp:txXfrm>
    </dsp:sp>
    <dsp:sp modelId="{E09FC369-B4D2-43DB-9BE9-7C8B557B426D}">
      <dsp:nvSpPr>
        <dsp:cNvPr id="0" name=""/>
        <dsp:cNvSpPr/>
      </dsp:nvSpPr>
      <dsp:spPr>
        <a:xfrm>
          <a:off x="4566845" y="414196"/>
          <a:ext cx="974751" cy="974751"/>
        </a:xfrm>
        <a:prstGeom prst="ellipse">
          <a:avLst/>
        </a:prstGeom>
        <a:solidFill>
          <a:srgbClr val="71C04F"/>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rPr>
            <a:t>Caregiver/</a:t>
          </a:r>
          <a:br>
            <a:rPr lang="en-US" sz="800" b="1" kern="1200" dirty="0">
              <a:effectLst>
                <a:outerShdw blurRad="38100" dist="38100" dir="2700000" algn="tl">
                  <a:srgbClr val="000000">
                    <a:alpha val="43137"/>
                  </a:srgbClr>
                </a:outerShdw>
              </a:effectLst>
            </a:rPr>
          </a:br>
          <a:r>
            <a:rPr lang="en-US" sz="800" b="1" kern="1200" dirty="0">
              <a:effectLst>
                <a:outerShdw blurRad="38100" dist="38100" dir="2700000" algn="tl">
                  <a:srgbClr val="000000">
                    <a:alpha val="43137"/>
                  </a:srgbClr>
                </a:outerShdw>
              </a:effectLst>
            </a:rPr>
            <a:t>Family Member of Patient</a:t>
          </a:r>
        </a:p>
      </dsp:txBody>
      <dsp:txXfrm>
        <a:off x="4709594" y="556945"/>
        <a:ext cx="689253" cy="689253"/>
      </dsp:txXfrm>
    </dsp:sp>
    <dsp:sp modelId="{4D2782E1-8884-4437-985A-4CA214C7010A}">
      <dsp:nvSpPr>
        <dsp:cNvPr id="0" name=""/>
        <dsp:cNvSpPr/>
      </dsp:nvSpPr>
      <dsp:spPr>
        <a:xfrm rot="20520000">
          <a:off x="4766126" y="2158034"/>
          <a:ext cx="584956" cy="22803"/>
        </a:xfrm>
        <a:custGeom>
          <a:avLst/>
          <a:gdLst/>
          <a:ahLst/>
          <a:cxnLst/>
          <a:rect l="0" t="0" r="0" b="0"/>
          <a:pathLst>
            <a:path>
              <a:moveTo>
                <a:pt x="0" y="11401"/>
              </a:moveTo>
              <a:lnTo>
                <a:pt x="584956"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43980" y="2154812"/>
        <a:ext cx="29247" cy="29247"/>
      </dsp:txXfrm>
    </dsp:sp>
    <dsp:sp modelId="{5F7CF4F7-54D9-40DE-8433-34CC50BAA8F2}">
      <dsp:nvSpPr>
        <dsp:cNvPr id="0" name=""/>
        <dsp:cNvSpPr/>
      </dsp:nvSpPr>
      <dsp:spPr>
        <a:xfrm>
          <a:off x="5312914" y="1441072"/>
          <a:ext cx="974751" cy="974751"/>
        </a:xfrm>
        <a:prstGeom prst="ellipse">
          <a:avLst/>
        </a:prstGeom>
        <a:solidFill>
          <a:schemeClr val="bg1">
            <a:lumMod val="50000"/>
          </a:schemeClr>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rPr>
            <a:t>Clinician</a:t>
          </a:r>
          <a:r>
            <a:rPr lang="en-US" sz="1100" b="1" kern="1200" dirty="0">
              <a:effectLst>
                <a:outerShdw blurRad="38100" dist="38100" dir="2700000" algn="tl">
                  <a:srgbClr val="000000">
                    <a:alpha val="43137"/>
                  </a:srgbClr>
                </a:outerShdw>
              </a:effectLst>
            </a:rPr>
            <a:t> </a:t>
          </a:r>
        </a:p>
      </dsp:txBody>
      <dsp:txXfrm>
        <a:off x="5455663" y="1583821"/>
        <a:ext cx="689253" cy="689253"/>
      </dsp:txXfrm>
    </dsp:sp>
    <dsp:sp modelId="{F6BDF234-3CE6-426C-A198-86135125DD7B}">
      <dsp:nvSpPr>
        <dsp:cNvPr id="0" name=""/>
        <dsp:cNvSpPr/>
      </dsp:nvSpPr>
      <dsp:spPr>
        <a:xfrm rot="1080000">
          <a:off x="4766126" y="2945346"/>
          <a:ext cx="584956" cy="22803"/>
        </a:xfrm>
        <a:custGeom>
          <a:avLst/>
          <a:gdLst/>
          <a:ahLst/>
          <a:cxnLst/>
          <a:rect l="0" t="0" r="0" b="0"/>
          <a:pathLst>
            <a:path>
              <a:moveTo>
                <a:pt x="0" y="11401"/>
              </a:moveTo>
              <a:lnTo>
                <a:pt x="584956"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43980" y="2942124"/>
        <a:ext cx="29247" cy="29247"/>
      </dsp:txXfrm>
    </dsp:sp>
    <dsp:sp modelId="{2897E33B-136E-41B5-8037-A162651FC1FA}">
      <dsp:nvSpPr>
        <dsp:cNvPr id="0" name=""/>
        <dsp:cNvSpPr/>
      </dsp:nvSpPr>
      <dsp:spPr>
        <a:xfrm>
          <a:off x="5312914" y="2710360"/>
          <a:ext cx="974751" cy="974751"/>
        </a:xfrm>
        <a:prstGeom prst="ellipse">
          <a:avLst/>
        </a:prstGeom>
        <a:solidFill>
          <a:srgbClr val="00B0F0"/>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rPr>
            <a:t>Patient/ Caregiver Advocacy Org</a:t>
          </a:r>
        </a:p>
      </dsp:txBody>
      <dsp:txXfrm>
        <a:off x="5455663" y="2853109"/>
        <a:ext cx="689253" cy="689253"/>
      </dsp:txXfrm>
    </dsp:sp>
    <dsp:sp modelId="{60200C77-0EAB-4919-A4E6-9A9C3C5346C5}">
      <dsp:nvSpPr>
        <dsp:cNvPr id="0" name=""/>
        <dsp:cNvSpPr/>
      </dsp:nvSpPr>
      <dsp:spPr>
        <a:xfrm rot="3240000">
          <a:off x="4303356" y="3582295"/>
          <a:ext cx="584956" cy="22803"/>
        </a:xfrm>
        <a:custGeom>
          <a:avLst/>
          <a:gdLst/>
          <a:ahLst/>
          <a:cxnLst/>
          <a:rect l="0" t="0" r="0" b="0"/>
          <a:pathLst>
            <a:path>
              <a:moveTo>
                <a:pt x="0" y="11401"/>
              </a:moveTo>
              <a:lnTo>
                <a:pt x="584956"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81210" y="3579073"/>
        <a:ext cx="29247" cy="29247"/>
      </dsp:txXfrm>
    </dsp:sp>
    <dsp:sp modelId="{C2F32F68-A25E-4F8A-8011-EBD54BB6E4B5}">
      <dsp:nvSpPr>
        <dsp:cNvPr id="0" name=""/>
        <dsp:cNvSpPr/>
      </dsp:nvSpPr>
      <dsp:spPr>
        <a:xfrm>
          <a:off x="4566845" y="3737236"/>
          <a:ext cx="974751" cy="974751"/>
        </a:xfrm>
        <a:prstGeom prst="ellipse">
          <a:avLst/>
        </a:prstGeom>
        <a:solidFill>
          <a:srgbClr val="101D61"/>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rPr>
            <a:t>Hospital/ Health System</a:t>
          </a:r>
        </a:p>
      </dsp:txBody>
      <dsp:txXfrm>
        <a:off x="4709594" y="3879985"/>
        <a:ext cx="689253" cy="689253"/>
      </dsp:txXfrm>
    </dsp:sp>
    <dsp:sp modelId="{54C1DE37-06DC-4442-9DFA-B3CCF191B6CD}">
      <dsp:nvSpPr>
        <dsp:cNvPr id="0" name=""/>
        <dsp:cNvSpPr/>
      </dsp:nvSpPr>
      <dsp:spPr>
        <a:xfrm rot="5400000">
          <a:off x="3554578" y="3825587"/>
          <a:ext cx="584956" cy="22803"/>
        </a:xfrm>
        <a:custGeom>
          <a:avLst/>
          <a:gdLst/>
          <a:ahLst/>
          <a:cxnLst/>
          <a:rect l="0" t="0" r="0" b="0"/>
          <a:pathLst>
            <a:path>
              <a:moveTo>
                <a:pt x="0" y="11401"/>
              </a:moveTo>
              <a:lnTo>
                <a:pt x="584956"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2432" y="3822365"/>
        <a:ext cx="29247" cy="29247"/>
      </dsp:txXfrm>
    </dsp:sp>
    <dsp:sp modelId="{6E076118-188A-4806-9EAF-A2D2AD7578D1}">
      <dsp:nvSpPr>
        <dsp:cNvPr id="0" name=""/>
        <dsp:cNvSpPr/>
      </dsp:nvSpPr>
      <dsp:spPr>
        <a:xfrm>
          <a:off x="3308822" y="4129468"/>
          <a:ext cx="1076467" cy="974751"/>
        </a:xfrm>
        <a:prstGeom prst="ellipse">
          <a:avLst/>
        </a:prstGeom>
        <a:solidFill>
          <a:srgbClr val="71C04F"/>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rPr>
            <a:t>Training Institution</a:t>
          </a:r>
        </a:p>
      </dsp:txBody>
      <dsp:txXfrm>
        <a:off x="3466467" y="4272217"/>
        <a:ext cx="761177" cy="689253"/>
      </dsp:txXfrm>
    </dsp:sp>
    <dsp:sp modelId="{C3C8CDA0-5C83-4B0B-83EB-32A8BD3D12E8}">
      <dsp:nvSpPr>
        <dsp:cNvPr id="0" name=""/>
        <dsp:cNvSpPr/>
      </dsp:nvSpPr>
      <dsp:spPr>
        <a:xfrm rot="7560000">
          <a:off x="2821697" y="3574194"/>
          <a:ext cx="564931" cy="22803"/>
        </a:xfrm>
        <a:custGeom>
          <a:avLst/>
          <a:gdLst/>
          <a:ahLst/>
          <a:cxnLst/>
          <a:rect l="0" t="0" r="0" b="0"/>
          <a:pathLst>
            <a:path>
              <a:moveTo>
                <a:pt x="0" y="11401"/>
              </a:moveTo>
              <a:lnTo>
                <a:pt x="564931"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90040" y="3571473"/>
        <a:ext cx="28246" cy="28246"/>
      </dsp:txXfrm>
    </dsp:sp>
    <dsp:sp modelId="{4F61E0F1-3BC5-48C1-ADB1-57263A94FC58}">
      <dsp:nvSpPr>
        <dsp:cNvPr id="0" name=""/>
        <dsp:cNvSpPr/>
      </dsp:nvSpPr>
      <dsp:spPr>
        <a:xfrm>
          <a:off x="2135238" y="3715743"/>
          <a:ext cx="1009306" cy="1017738"/>
        </a:xfrm>
        <a:prstGeom prst="ellipse">
          <a:avLst/>
        </a:prstGeom>
        <a:solidFill>
          <a:srgbClr val="101D61"/>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rPr>
            <a:t>Policymaker </a:t>
          </a:r>
        </a:p>
      </dsp:txBody>
      <dsp:txXfrm>
        <a:off x="2283047" y="3864787"/>
        <a:ext cx="713688" cy="719650"/>
      </dsp:txXfrm>
    </dsp:sp>
    <dsp:sp modelId="{7AEAC444-5C3D-4B4F-B752-9C126A814241}">
      <dsp:nvSpPr>
        <dsp:cNvPr id="0" name=""/>
        <dsp:cNvSpPr/>
      </dsp:nvSpPr>
      <dsp:spPr>
        <a:xfrm rot="9720000">
          <a:off x="2343029" y="2945346"/>
          <a:ext cx="584956" cy="22803"/>
        </a:xfrm>
        <a:custGeom>
          <a:avLst/>
          <a:gdLst/>
          <a:ahLst/>
          <a:cxnLst/>
          <a:rect l="0" t="0" r="0" b="0"/>
          <a:pathLst>
            <a:path>
              <a:moveTo>
                <a:pt x="0" y="11401"/>
              </a:moveTo>
              <a:lnTo>
                <a:pt x="584956"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20884" y="2942124"/>
        <a:ext cx="29247" cy="29247"/>
      </dsp:txXfrm>
    </dsp:sp>
    <dsp:sp modelId="{E7E5B5AA-85F4-473F-BC7C-1EBF23319667}">
      <dsp:nvSpPr>
        <dsp:cNvPr id="0" name=""/>
        <dsp:cNvSpPr/>
      </dsp:nvSpPr>
      <dsp:spPr>
        <a:xfrm>
          <a:off x="1406446" y="2710360"/>
          <a:ext cx="974751" cy="974751"/>
        </a:xfrm>
        <a:prstGeom prst="ellipse">
          <a:avLst/>
        </a:prstGeom>
        <a:solidFill>
          <a:schemeClr val="bg1">
            <a:lumMod val="50000"/>
          </a:schemeClr>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rPr>
            <a:t>Industry</a:t>
          </a:r>
          <a:r>
            <a:rPr lang="en-US" sz="1100" b="1" kern="1200" dirty="0">
              <a:effectLst>
                <a:outerShdw blurRad="38100" dist="38100" dir="2700000" algn="tl">
                  <a:srgbClr val="000000">
                    <a:alpha val="43137"/>
                  </a:srgbClr>
                </a:outerShdw>
              </a:effectLst>
            </a:rPr>
            <a:t> </a:t>
          </a:r>
        </a:p>
      </dsp:txBody>
      <dsp:txXfrm>
        <a:off x="1549195" y="2853109"/>
        <a:ext cx="689253" cy="689253"/>
      </dsp:txXfrm>
    </dsp:sp>
    <dsp:sp modelId="{F91139A9-214D-4F89-9563-F1C6244CD2EF}">
      <dsp:nvSpPr>
        <dsp:cNvPr id="0" name=""/>
        <dsp:cNvSpPr/>
      </dsp:nvSpPr>
      <dsp:spPr>
        <a:xfrm rot="11880000">
          <a:off x="2343029" y="2158034"/>
          <a:ext cx="584956" cy="22803"/>
        </a:xfrm>
        <a:custGeom>
          <a:avLst/>
          <a:gdLst/>
          <a:ahLst/>
          <a:cxnLst/>
          <a:rect l="0" t="0" r="0" b="0"/>
          <a:pathLst>
            <a:path>
              <a:moveTo>
                <a:pt x="0" y="11401"/>
              </a:moveTo>
              <a:lnTo>
                <a:pt x="584956"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20884" y="2154812"/>
        <a:ext cx="29247" cy="29247"/>
      </dsp:txXfrm>
    </dsp:sp>
    <dsp:sp modelId="{D2B8792A-4C2F-47B4-B7FD-2D96F3BD7F2B}">
      <dsp:nvSpPr>
        <dsp:cNvPr id="0" name=""/>
        <dsp:cNvSpPr/>
      </dsp:nvSpPr>
      <dsp:spPr>
        <a:xfrm>
          <a:off x="1406446" y="1441072"/>
          <a:ext cx="974751" cy="974751"/>
        </a:xfrm>
        <a:prstGeom prst="ellipse">
          <a:avLst/>
        </a:prstGeom>
        <a:solidFill>
          <a:srgbClr val="00B0F0"/>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rPr>
            <a:t>Payer</a:t>
          </a:r>
          <a:r>
            <a:rPr lang="en-US" sz="1100" b="1" kern="1200" dirty="0">
              <a:effectLst>
                <a:outerShdw blurRad="38100" dist="38100" dir="2700000" algn="tl">
                  <a:srgbClr val="000000">
                    <a:alpha val="43137"/>
                  </a:srgbClr>
                </a:outerShdw>
              </a:effectLst>
            </a:rPr>
            <a:t> </a:t>
          </a:r>
        </a:p>
      </dsp:txBody>
      <dsp:txXfrm>
        <a:off x="1549195" y="1583821"/>
        <a:ext cx="689253" cy="689253"/>
      </dsp:txXfrm>
    </dsp:sp>
    <dsp:sp modelId="{207CE88B-27C8-459C-9D53-7A91662BB170}">
      <dsp:nvSpPr>
        <dsp:cNvPr id="0" name=""/>
        <dsp:cNvSpPr/>
      </dsp:nvSpPr>
      <dsp:spPr>
        <a:xfrm rot="14040000">
          <a:off x="2805800" y="1521085"/>
          <a:ext cx="584956" cy="22803"/>
        </a:xfrm>
        <a:custGeom>
          <a:avLst/>
          <a:gdLst/>
          <a:ahLst/>
          <a:cxnLst/>
          <a:rect l="0" t="0" r="0" b="0"/>
          <a:pathLst>
            <a:path>
              <a:moveTo>
                <a:pt x="0" y="11401"/>
              </a:moveTo>
              <a:lnTo>
                <a:pt x="584956" y="114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83654" y="1517863"/>
        <a:ext cx="29247" cy="29247"/>
      </dsp:txXfrm>
    </dsp:sp>
    <dsp:sp modelId="{BE4E2B69-A4B1-4172-9636-B378F54BAFAA}">
      <dsp:nvSpPr>
        <dsp:cNvPr id="0" name=""/>
        <dsp:cNvSpPr/>
      </dsp:nvSpPr>
      <dsp:spPr>
        <a:xfrm>
          <a:off x="2152515" y="414196"/>
          <a:ext cx="974751" cy="974751"/>
        </a:xfrm>
        <a:prstGeom prst="ellipse">
          <a:avLst/>
        </a:prstGeom>
        <a:solidFill>
          <a:srgbClr val="71C04F"/>
        </a:solidFill>
        <a:ln w="127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effectLst>
                <a:outerShdw blurRad="38100" dist="38100" dir="2700000" algn="tl">
                  <a:srgbClr val="000000">
                    <a:alpha val="43137"/>
                  </a:srgbClr>
                </a:outerShdw>
              </a:effectLst>
            </a:rPr>
            <a:t>Purchaser</a:t>
          </a:r>
          <a:r>
            <a:rPr lang="en-US" sz="1100" b="1" kern="1200" dirty="0">
              <a:effectLst>
                <a:outerShdw blurRad="38100" dist="38100" dir="2700000" algn="tl">
                  <a:srgbClr val="000000">
                    <a:alpha val="43137"/>
                  </a:srgbClr>
                </a:outerShdw>
              </a:effectLst>
            </a:rPr>
            <a:t> </a:t>
          </a:r>
        </a:p>
      </dsp:txBody>
      <dsp:txXfrm>
        <a:off x="2295264" y="556945"/>
        <a:ext cx="689253" cy="68925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E40ABE-DCA6-4B7A-B1BC-961182C98C1E}" type="datetimeFigureOut">
              <a:rPr lang="en-US" smtClean="0"/>
              <a:pPr/>
              <a:t>7/21/2023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3DE9D1-BBA0-4F2C-9FA0-7B37DDC69B66}" type="slidenum">
              <a:rPr lang="en-US" smtClean="0"/>
              <a:pPr/>
              <a:t>‹#›</a:t>
            </a:fld>
            <a:endParaRPr lang="en-US"/>
          </a:p>
        </p:txBody>
      </p:sp>
    </p:spTree>
    <p:extLst>
      <p:ext uri="{BB962C8B-B14F-4D97-AF65-F5344CB8AC3E}">
        <p14:creationId xmlns:p14="http://schemas.microsoft.com/office/powerpoint/2010/main" val="824525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06A1E-4DC8-4B97-9735-D05403F9CA2D}"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BA40C-25F7-4A81-B7B0-365A5351FE20}" type="slidenum">
              <a:rPr lang="en-US" smtClean="0"/>
              <a:t>‹#›</a:t>
            </a:fld>
            <a:endParaRPr lang="en-US"/>
          </a:p>
        </p:txBody>
      </p:sp>
    </p:spTree>
    <p:extLst>
      <p:ext uri="{BB962C8B-B14F-4D97-AF65-F5344CB8AC3E}">
        <p14:creationId xmlns:p14="http://schemas.microsoft.com/office/powerpoint/2010/main" val="26149740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31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spcBef>
                <a:spcPts val="1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773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762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863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808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B7C96-C94E-5C40-9C93-6269D10FA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62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031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519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532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580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78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91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455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946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311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416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968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853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564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254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624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06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359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779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181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808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B7C96-C94E-5C40-9C93-6269D10FA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620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181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354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624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14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54823D-7EAF-8048-B9BB-EF52FE2E1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4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68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dirty="0">
              <a:ea typeface="Calibri" panose="020F0502020204030204"/>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69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17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41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166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587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352800"/>
            <a:ext cx="10363200" cy="1295400"/>
          </a:xfrm>
        </p:spPr>
        <p:txBody>
          <a:bodyPr/>
          <a:lstStyle>
            <a:lvl1pPr algn="ctr">
              <a:defRPr>
                <a:solidFill>
                  <a:schemeClr val="tx1"/>
                </a:solidFill>
              </a:defRPr>
            </a:lvl1pPr>
          </a:lstStyle>
          <a:p>
            <a:r>
              <a:rPr lang="en-US" dirty="0"/>
              <a:t>Title of Presentation</a:t>
            </a:r>
          </a:p>
        </p:txBody>
      </p:sp>
      <p:sp>
        <p:nvSpPr>
          <p:cNvPr id="3" name="Subtitle 2"/>
          <p:cNvSpPr>
            <a:spLocks noGrp="1"/>
          </p:cNvSpPr>
          <p:nvPr>
            <p:ph type="subTitle" idx="1" hasCustomPrompt="1"/>
          </p:nvPr>
        </p:nvSpPr>
        <p:spPr>
          <a:xfrm>
            <a:off x="1828800" y="4876800"/>
            <a:ext cx="8534400" cy="7620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 and Date</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of Presentation</a:t>
            </a:r>
          </a:p>
        </p:txBody>
      </p:sp>
      <p:sp>
        <p:nvSpPr>
          <p:cNvPr id="3" name="Content Placeholder 2"/>
          <p:cNvSpPr>
            <a:spLocks noGrp="1"/>
          </p:cNvSpPr>
          <p:nvPr>
            <p:ph idx="1" hasCustomPrompt="1"/>
          </p:nvPr>
        </p:nvSpPr>
        <p:spPr/>
        <p:txBody>
          <a:bodyPr/>
          <a:lstStyle>
            <a:lvl1pPr>
              <a:defRPr baseline="0"/>
            </a:lvl1pPr>
          </a:lstStyle>
          <a:p>
            <a:pPr lvl="0"/>
            <a:r>
              <a:rPr lang="en-US" dirty="0"/>
              <a:t>Author and Date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100000">
              <a:schemeClr val="accent3"/>
            </a:gs>
            <a:gs pos="0">
              <a:schemeClr val="accent3">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9314-FD5C-C43D-91A1-4D5A218978F8}"/>
              </a:ext>
            </a:extLst>
          </p:cNvPr>
          <p:cNvSpPr>
            <a:spLocks noGrp="1"/>
          </p:cNvSpPr>
          <p:nvPr>
            <p:ph type="ctrTitle"/>
          </p:nvPr>
        </p:nvSpPr>
        <p:spPr>
          <a:xfrm>
            <a:off x="388939" y="462747"/>
            <a:ext cx="8913811" cy="1828800"/>
          </a:xfrm>
        </p:spPr>
        <p:txBody>
          <a:bodyPr bIns="73152" anchor="b">
            <a:no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11BAD92-56A7-07DD-419A-06903CEC3127}"/>
              </a:ext>
            </a:extLst>
          </p:cNvPr>
          <p:cNvSpPr>
            <a:spLocks noGrp="1"/>
          </p:cNvSpPr>
          <p:nvPr>
            <p:ph type="subTitle" idx="1"/>
          </p:nvPr>
        </p:nvSpPr>
        <p:spPr>
          <a:xfrm>
            <a:off x="388939" y="2659416"/>
            <a:ext cx="8913812" cy="1691640"/>
          </a:xfrm>
        </p:spPr>
        <p:txBody>
          <a:bodyPr>
            <a:noAutofit/>
          </a:bodyPr>
          <a:lstStyle>
            <a:lvl1pPr marL="0" indent="0" algn="l">
              <a:buNone/>
              <a:defRPr sz="32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BD6C5C63-FD40-6196-4AB9-269F7094B8A5}"/>
              </a:ext>
            </a:extLst>
          </p:cNvPr>
          <p:cNvSpPr/>
          <p:nvPr userDrawn="1"/>
        </p:nvSpPr>
        <p:spPr>
          <a:xfrm>
            <a:off x="382588" y="2293001"/>
            <a:ext cx="4572000" cy="137160"/>
          </a:xfrm>
          <a:prstGeom prst="rect">
            <a:avLst/>
          </a:prstGeom>
          <a:gradFill>
            <a:gsLst>
              <a:gs pos="0">
                <a:srgbClr val="76BC21"/>
              </a:gs>
              <a:gs pos="99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2"/>
          </a:p>
        </p:txBody>
      </p:sp>
      <p:pic>
        <p:nvPicPr>
          <p:cNvPr id="8" name="Picture 7">
            <a:extLst>
              <a:ext uri="{FF2B5EF4-FFF2-40B4-BE49-F238E27FC236}">
                <a16:creationId xmlns:a16="http://schemas.microsoft.com/office/drawing/2014/main" id="{2111FEA0-86A6-F004-E1D5-E8CA53EF16C7}"/>
              </a:ext>
            </a:extLst>
          </p:cNvPr>
          <p:cNvPicPr>
            <a:picLocks noChangeAspect="1"/>
          </p:cNvPicPr>
          <p:nvPr userDrawn="1"/>
        </p:nvPicPr>
        <p:blipFill>
          <a:blip r:embed="rId2">
            <a:alphaModFix amt="25000"/>
          </a:blip>
          <a:stretch>
            <a:fillRect/>
          </a:stretch>
        </p:blipFill>
        <p:spPr>
          <a:xfrm>
            <a:off x="9382409" y="0"/>
            <a:ext cx="2426321" cy="5839621"/>
          </a:xfrm>
          <a:prstGeom prst="rect">
            <a:avLst/>
          </a:prstGeom>
        </p:spPr>
      </p:pic>
      <p:pic>
        <p:nvPicPr>
          <p:cNvPr id="18" name="Picture 17">
            <a:extLst>
              <a:ext uri="{FF2B5EF4-FFF2-40B4-BE49-F238E27FC236}">
                <a16:creationId xmlns:a16="http://schemas.microsoft.com/office/drawing/2014/main" id="{340F1561-F1A3-D8EF-FBB1-A87B5B62616A}"/>
              </a:ext>
            </a:extLst>
          </p:cNvPr>
          <p:cNvPicPr>
            <a:picLocks noChangeAspect="1"/>
          </p:cNvPicPr>
          <p:nvPr userDrawn="1"/>
        </p:nvPicPr>
        <p:blipFill rotWithShape="1">
          <a:blip r:embed="rId3"/>
          <a:srcRect b="13931"/>
          <a:stretch/>
        </p:blipFill>
        <p:spPr>
          <a:xfrm>
            <a:off x="0" y="6311461"/>
            <a:ext cx="12192000" cy="546539"/>
          </a:xfrm>
          <a:prstGeom prst="rect">
            <a:avLst/>
          </a:prstGeom>
        </p:spPr>
      </p:pic>
      <p:sp>
        <p:nvSpPr>
          <p:cNvPr id="11" name="Rectangle 10">
            <a:extLst>
              <a:ext uri="{FF2B5EF4-FFF2-40B4-BE49-F238E27FC236}">
                <a16:creationId xmlns:a16="http://schemas.microsoft.com/office/drawing/2014/main" id="{CF3C8946-6382-7CE6-C14A-631F0BD1A350}"/>
              </a:ext>
            </a:extLst>
          </p:cNvPr>
          <p:cNvSpPr/>
          <p:nvPr userDrawn="1"/>
        </p:nvSpPr>
        <p:spPr>
          <a:xfrm>
            <a:off x="0" y="6174303"/>
            <a:ext cx="12188952" cy="137160"/>
          </a:xfrm>
          <a:prstGeom prst="rect">
            <a:avLst/>
          </a:prstGeom>
          <a:gradFill>
            <a:gsLst>
              <a:gs pos="0">
                <a:srgbClr val="76BC21"/>
              </a:gs>
              <a:gs pos="99000">
                <a:srgbClr val="00AEEF"/>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2"/>
          </a:p>
        </p:txBody>
      </p:sp>
      <p:pic>
        <p:nvPicPr>
          <p:cNvPr id="4" name="Graphic 3">
            <a:extLst>
              <a:ext uri="{FF2B5EF4-FFF2-40B4-BE49-F238E27FC236}">
                <a16:creationId xmlns:a16="http://schemas.microsoft.com/office/drawing/2014/main" id="{6054A243-8282-733E-28EC-E9828A3307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83608" y="4801075"/>
            <a:ext cx="4049595" cy="1162960"/>
          </a:xfrm>
          <a:prstGeom prst="rect">
            <a:avLst/>
          </a:prstGeom>
        </p:spPr>
      </p:pic>
      <p:sp>
        <p:nvSpPr>
          <p:cNvPr id="6" name="Text Placeholder 5">
            <a:extLst>
              <a:ext uri="{FF2B5EF4-FFF2-40B4-BE49-F238E27FC236}">
                <a16:creationId xmlns:a16="http://schemas.microsoft.com/office/drawing/2014/main" id="{13429B14-F272-A7F4-C1FE-78B127B504EC}"/>
              </a:ext>
            </a:extLst>
          </p:cNvPr>
          <p:cNvSpPr>
            <a:spLocks noGrp="1"/>
          </p:cNvSpPr>
          <p:nvPr>
            <p:ph type="body" sz="quarter" idx="14" hasCustomPrompt="1"/>
          </p:nvPr>
        </p:nvSpPr>
        <p:spPr>
          <a:xfrm>
            <a:off x="382588" y="4580663"/>
            <a:ext cx="5942013" cy="1258959"/>
          </a:xfrm>
        </p:spPr>
        <p:txBody>
          <a:bodyPr>
            <a:noAutofit/>
          </a:bodyPr>
          <a:lstStyle>
            <a:lvl1pPr marL="0" indent="0">
              <a:lnSpc>
                <a:spcPct val="100000"/>
              </a:lnSpc>
              <a:spcBef>
                <a:spcPts val="0"/>
              </a:spcBef>
              <a:buNone/>
              <a:defRPr sz="2800">
                <a:solidFill>
                  <a:schemeClr val="bg1"/>
                </a:solidFill>
              </a:defRPr>
            </a:lvl1pPr>
          </a:lstStyle>
          <a:p>
            <a:pPr lvl="0"/>
            <a:r>
              <a:rPr lang="en-US"/>
              <a:t>Jennie Dalton, MPH</a:t>
            </a:r>
          </a:p>
          <a:p>
            <a:pPr lvl="0"/>
            <a:r>
              <a:rPr lang="en-US"/>
              <a:t>Program Officer</a:t>
            </a:r>
          </a:p>
          <a:p>
            <a:pPr lvl="0"/>
            <a:endParaRPr lang="en-US"/>
          </a:p>
        </p:txBody>
      </p:sp>
    </p:spTree>
    <p:extLst>
      <p:ext uri="{BB962C8B-B14F-4D97-AF65-F5344CB8AC3E}">
        <p14:creationId xmlns:p14="http://schemas.microsoft.com/office/powerpoint/2010/main" val="1727476973"/>
      </p:ext>
    </p:extLst>
  </p:cSld>
  <p:clrMapOvr>
    <a:masterClrMapping/>
  </p:clrMapOvr>
  <p:extLst>
    <p:ext uri="{DCECCB84-F9BA-43D5-87BE-67443E8EF086}">
      <p15:sldGuideLst xmlns:p15="http://schemas.microsoft.com/office/powerpoint/2012/main">
        <p15:guide id="2" pos="5856">
          <p15:clr>
            <a:srgbClr val="FBAE40"/>
          </p15:clr>
        </p15:guide>
        <p15:guide id="4" orient="horz" pos="3672">
          <p15:clr>
            <a:srgbClr val="FBAE40"/>
          </p15:clr>
        </p15:guide>
        <p15:guide id="5" orient="horz"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DDD18-BB73-0C36-5317-6CD829D75D46}"/>
              </a:ext>
            </a:extLst>
          </p:cNvPr>
          <p:cNvSpPr>
            <a:spLocks noGrp="1"/>
          </p:cNvSpPr>
          <p:nvPr>
            <p:ph type="title" hasCustomPrompt="1"/>
          </p:nvPr>
        </p:nvSpPr>
        <p:spPr>
          <a:xfrm>
            <a:off x="388939" y="1"/>
            <a:ext cx="7449079" cy="2603499"/>
          </a:xfrm>
          <a:ln>
            <a:noFill/>
          </a:ln>
        </p:spPr>
        <p:txBody>
          <a:bodyPr bIns="91440" anchor="b">
            <a:noAutofit/>
          </a:bodyPr>
          <a:lstStyle>
            <a:lvl1pPr algn="ctr">
              <a:defRPr sz="4400" b="0">
                <a:solidFill>
                  <a:schemeClr val="accent3"/>
                </a:solidFill>
              </a:defRPr>
            </a:lvl1pPr>
          </a:lstStyle>
          <a:p>
            <a:r>
              <a:rPr lang="en-US"/>
              <a:t>Section Title or #</a:t>
            </a:r>
          </a:p>
        </p:txBody>
      </p:sp>
      <p:sp>
        <p:nvSpPr>
          <p:cNvPr id="3" name="Text Placeholder 2">
            <a:extLst>
              <a:ext uri="{FF2B5EF4-FFF2-40B4-BE49-F238E27FC236}">
                <a16:creationId xmlns:a16="http://schemas.microsoft.com/office/drawing/2014/main" id="{BCAA8F9E-514C-1957-60BF-45CAAAC07080}"/>
              </a:ext>
            </a:extLst>
          </p:cNvPr>
          <p:cNvSpPr>
            <a:spLocks noGrp="1"/>
          </p:cNvSpPr>
          <p:nvPr>
            <p:ph type="body" idx="1"/>
          </p:nvPr>
        </p:nvSpPr>
        <p:spPr>
          <a:xfrm>
            <a:off x="388939" y="2976881"/>
            <a:ext cx="7449079" cy="3059748"/>
          </a:xfrm>
          <a:ln>
            <a:noFill/>
          </a:ln>
        </p:spPr>
        <p:txBody>
          <a:bodyPr>
            <a:noAutofit/>
          </a:bodyPr>
          <a:lstStyle>
            <a:lvl1pPr marL="0" indent="0" algn="ctr">
              <a:buNone/>
              <a:defRPr sz="24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EC38533-047E-251F-2761-2ABA3A7F9171}"/>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7" name="Rectangle 6">
            <a:extLst>
              <a:ext uri="{FF2B5EF4-FFF2-40B4-BE49-F238E27FC236}">
                <a16:creationId xmlns:a16="http://schemas.microsoft.com/office/drawing/2014/main" id="{3A8D6433-BAAA-8B2B-A3F7-29A5994B4980}"/>
              </a:ext>
            </a:extLst>
          </p:cNvPr>
          <p:cNvSpPr/>
          <p:nvPr userDrawn="1"/>
        </p:nvSpPr>
        <p:spPr>
          <a:xfrm>
            <a:off x="1827477" y="2606263"/>
            <a:ext cx="4572000" cy="137160"/>
          </a:xfrm>
          <a:prstGeom prst="rect">
            <a:avLst/>
          </a:prstGeom>
          <a:gradFill>
            <a:gsLst>
              <a:gs pos="0">
                <a:srgbClr val="76BC21"/>
              </a:gs>
              <a:gs pos="99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2"/>
          </a:p>
        </p:txBody>
      </p:sp>
      <p:sp>
        <p:nvSpPr>
          <p:cNvPr id="8" name="Rectangle 7">
            <a:extLst>
              <a:ext uri="{FF2B5EF4-FFF2-40B4-BE49-F238E27FC236}">
                <a16:creationId xmlns:a16="http://schemas.microsoft.com/office/drawing/2014/main" id="{A80DB1DC-6FFB-F56B-B176-C5B5AE81B3C3}"/>
              </a:ext>
            </a:extLst>
          </p:cNvPr>
          <p:cNvSpPr/>
          <p:nvPr userDrawn="1"/>
        </p:nvSpPr>
        <p:spPr>
          <a:xfrm>
            <a:off x="8214360" y="0"/>
            <a:ext cx="397764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2"/>
          </a:p>
        </p:txBody>
      </p:sp>
      <p:pic>
        <p:nvPicPr>
          <p:cNvPr id="9" name="Picture 8">
            <a:extLst>
              <a:ext uri="{FF2B5EF4-FFF2-40B4-BE49-F238E27FC236}">
                <a16:creationId xmlns:a16="http://schemas.microsoft.com/office/drawing/2014/main" id="{D706683D-BD3C-AA94-D07B-46A43703D454}"/>
              </a:ext>
            </a:extLst>
          </p:cNvPr>
          <p:cNvPicPr>
            <a:picLocks noChangeAspect="1"/>
          </p:cNvPicPr>
          <p:nvPr userDrawn="1"/>
        </p:nvPicPr>
        <p:blipFill>
          <a:blip r:embed="rId2">
            <a:alphaModFix amt="25000"/>
          </a:blip>
          <a:stretch>
            <a:fillRect/>
          </a:stretch>
        </p:blipFill>
        <p:spPr>
          <a:xfrm>
            <a:off x="8778455" y="0"/>
            <a:ext cx="2849451" cy="6858000"/>
          </a:xfrm>
          <a:prstGeom prst="rect">
            <a:avLst/>
          </a:prstGeom>
        </p:spPr>
      </p:pic>
    </p:spTree>
    <p:extLst>
      <p:ext uri="{BB962C8B-B14F-4D97-AF65-F5344CB8AC3E}">
        <p14:creationId xmlns:p14="http://schemas.microsoft.com/office/powerpoint/2010/main" val="3670135871"/>
      </p:ext>
    </p:extLst>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a:xfrm>
            <a:off x="388937" y="1698624"/>
            <a:ext cx="11433176" cy="4702176"/>
          </a:xfr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27">
            <a:extLst>
              <a:ext uri="{FF2B5EF4-FFF2-40B4-BE49-F238E27FC236}">
                <a16:creationId xmlns:a16="http://schemas.microsoft.com/office/drawing/2014/main" id="{6D4F360A-E38A-4E77-7A3D-4431087DC97F}"/>
              </a:ext>
            </a:extLst>
          </p:cNvPr>
          <p:cNvSpPr>
            <a:spLocks noGrp="1"/>
          </p:cNvSpPr>
          <p:nvPr>
            <p:ph type="title"/>
          </p:nvPr>
        </p:nvSpPr>
        <p:spPr>
          <a:xfrm>
            <a:off x="388939" y="1"/>
            <a:ext cx="11430000" cy="1323475"/>
          </a:xfrm>
        </p:spPr>
        <p:txBody>
          <a:bodyPr/>
          <a:lstStyle/>
          <a:p>
            <a:r>
              <a:rPr lang="en-US"/>
              <a:t>Click to edit Master title style</a:t>
            </a:r>
          </a:p>
        </p:txBody>
      </p:sp>
      <p:sp>
        <p:nvSpPr>
          <p:cNvPr id="56" name="Slide Number Placeholder 5">
            <a:extLst>
              <a:ext uri="{FF2B5EF4-FFF2-40B4-BE49-F238E27FC236}">
                <a16:creationId xmlns:a16="http://schemas.microsoft.com/office/drawing/2014/main" id="{CF530995-8BF7-F9F3-8F4A-CF46EA7EC268}"/>
              </a:ext>
            </a:extLst>
          </p:cNvPr>
          <p:cNvSpPr>
            <a:spLocks noGrp="1"/>
          </p:cNvSpPr>
          <p:nvPr>
            <p:ph type="sldNum" sz="quarter" idx="12"/>
          </p:nvPr>
        </p:nvSpPr>
        <p:spPr>
          <a:xfrm>
            <a:off x="11812589" y="6400800"/>
            <a:ext cx="379412" cy="323917"/>
          </a:xfrm>
        </p:spPr>
        <p:txBody>
          <a:bodyPr/>
          <a:lstStyle>
            <a:lvl1pPr algn="ctr">
              <a:defRPr/>
            </a:lvl1pPr>
          </a:lstStyle>
          <a:p>
            <a:fld id="{CD8FCAE6-69AE-D04B-8E7E-F5F188FCE417}" type="slidenum">
              <a:rPr lang="en-US" smtClean="0"/>
              <a:pPr/>
              <a:t>‹#›</a:t>
            </a:fld>
            <a:endParaRPr lang="en-US"/>
          </a:p>
        </p:txBody>
      </p:sp>
    </p:spTree>
    <p:extLst>
      <p:ext uri="{BB962C8B-B14F-4D97-AF65-F5344CB8AC3E}">
        <p14:creationId xmlns:p14="http://schemas.microsoft.com/office/powerpoint/2010/main" val="3368376046"/>
      </p:ext>
    </p:extLst>
  </p:cSld>
  <p:clrMapOvr>
    <a:masterClrMapping/>
  </p:clrMapOvr>
  <p:extLst>
    <p:ext uri="{DCECCB84-F9BA-43D5-87BE-67443E8EF086}">
      <p15:sldGuideLst xmlns:p15="http://schemas.microsoft.com/office/powerpoint/2012/main">
        <p15:guide id="2" orient="horz" pos="14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a:xfrm>
            <a:off x="388939" y="1695450"/>
            <a:ext cx="11433176" cy="4705351"/>
          </a:xfr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812589" y="6400800"/>
            <a:ext cx="379412" cy="323917"/>
          </a:xfrm>
        </p:spPr>
        <p:txBody>
          <a:bodyPr/>
          <a:lstStyle>
            <a:lvl1pPr algn="ctr">
              <a:defRPr/>
            </a:lvl1pPr>
          </a:lstStyle>
          <a:p>
            <a:fld id="{CD8FCAE6-69AE-D04B-8E7E-F5F188FCE417}" type="slidenum">
              <a:rPr lang="en-US" smtClean="0"/>
              <a:pPr/>
              <a:t>‹#›</a:t>
            </a:fld>
            <a:endParaRPr lang="en-US"/>
          </a:p>
        </p:txBody>
      </p:sp>
      <p:sp>
        <p:nvSpPr>
          <p:cNvPr id="4" name="Title 8">
            <a:extLst>
              <a:ext uri="{FF2B5EF4-FFF2-40B4-BE49-F238E27FC236}">
                <a16:creationId xmlns:a16="http://schemas.microsoft.com/office/drawing/2014/main" id="{5ED9786A-15A5-5CA0-E020-9B02C956525F}"/>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3200" dirty="0"/>
            </a:lvl1pPr>
          </a:lstStyle>
          <a:p>
            <a:pPr lvl="0"/>
            <a:r>
              <a:rPr lang="en-US"/>
              <a:t>Click to edit Master title style</a:t>
            </a:r>
          </a:p>
        </p:txBody>
      </p:sp>
      <p:sp>
        <p:nvSpPr>
          <p:cNvPr id="11" name="Text Placeholder 10">
            <a:extLst>
              <a:ext uri="{FF2B5EF4-FFF2-40B4-BE49-F238E27FC236}">
                <a16:creationId xmlns:a16="http://schemas.microsoft.com/office/drawing/2014/main" id="{7083AF3C-F559-4BC9-B835-E095522226A4}"/>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Tree>
    <p:extLst>
      <p:ext uri="{BB962C8B-B14F-4D97-AF65-F5344CB8AC3E}">
        <p14:creationId xmlns:p14="http://schemas.microsoft.com/office/powerpoint/2010/main" val="4205685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1"/>
            <a:ext cx="11436351" cy="424732"/>
          </a:xfrm>
        </p:spPr>
        <p:txBody>
          <a:bodyPr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289176"/>
            <a:ext cx="11430001" cy="4111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7" name="Title 8">
            <a:extLst>
              <a:ext uri="{FF2B5EF4-FFF2-40B4-BE49-F238E27FC236}">
                <a16:creationId xmlns:a16="http://schemas.microsoft.com/office/drawing/2014/main" id="{4E74FC6C-08A1-3C9F-DD98-21B15BF9C99E}"/>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DC30847-DFB9-2427-5BBA-9F7ACCA1A789}"/>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Tree>
    <p:extLst>
      <p:ext uri="{BB962C8B-B14F-4D97-AF65-F5344CB8AC3E}">
        <p14:creationId xmlns:p14="http://schemas.microsoft.com/office/powerpoint/2010/main" val="175392340"/>
      </p:ext>
    </p:extLst>
  </p:cSld>
  <p:clrMapOvr>
    <a:masterClrMapping/>
  </p:clrMapOvr>
  <p:extLst>
    <p:ext uri="{DCECCB84-F9BA-43D5-87BE-67443E8EF086}">
      <p15:sldGuideLst xmlns:p15="http://schemas.microsoft.com/office/powerpoint/2012/main">
        <p15:guide id="1" orient="horz" pos="15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Two Column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566A-6473-0642-2141-09C40BBCAC76}"/>
              </a:ext>
            </a:extLst>
          </p:cNvPr>
          <p:cNvSpPr>
            <a:spLocks noGrp="1"/>
          </p:cNvSpPr>
          <p:nvPr>
            <p:ph type="title"/>
          </p:nvPr>
        </p:nvSpPr>
        <p:spPr>
          <a:xfrm>
            <a:off x="387351" y="1"/>
            <a:ext cx="11430000" cy="13234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19877B6-725F-BB9C-E3EE-09785A192603}"/>
              </a:ext>
            </a:extLst>
          </p:cNvPr>
          <p:cNvSpPr>
            <a:spLocks noGrp="1"/>
          </p:cNvSpPr>
          <p:nvPr>
            <p:ph sz="half" idx="1"/>
          </p:nvPr>
        </p:nvSpPr>
        <p:spPr>
          <a:xfrm>
            <a:off x="388937" y="1695450"/>
            <a:ext cx="5486400" cy="47053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D01709-6388-D50A-E17F-5B8729FE6DC0}"/>
              </a:ext>
            </a:extLst>
          </p:cNvPr>
          <p:cNvSpPr>
            <a:spLocks noGrp="1"/>
          </p:cNvSpPr>
          <p:nvPr>
            <p:ph sz="half" idx="2"/>
          </p:nvPr>
        </p:nvSpPr>
        <p:spPr>
          <a:xfrm>
            <a:off x="6327775" y="1695450"/>
            <a:ext cx="5486400" cy="47053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228486-8EDF-D1E5-68B2-4E18C61DEAC0}"/>
              </a:ext>
            </a:extLst>
          </p:cNvPr>
          <p:cNvSpPr>
            <a:spLocks noGrp="1"/>
          </p:cNvSpPr>
          <p:nvPr>
            <p:ph type="sldNum" sz="quarter" idx="12"/>
          </p:nvPr>
        </p:nvSpPr>
        <p:spPr/>
        <p:txBody>
          <a:bodyPr/>
          <a:lstStyle/>
          <a:p>
            <a:fld id="{CD8FCAE6-69AE-D04B-8E7E-F5F188FCE417}" type="slidenum">
              <a:rPr lang="en-US" smtClean="0"/>
              <a:t>‹#›</a:t>
            </a:fld>
            <a:endParaRPr lang="en-US"/>
          </a:p>
        </p:txBody>
      </p:sp>
    </p:spTree>
    <p:extLst>
      <p:ext uri="{BB962C8B-B14F-4D97-AF65-F5344CB8AC3E}">
        <p14:creationId xmlns:p14="http://schemas.microsoft.com/office/powerpoint/2010/main" val="2302820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Two Columns,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1692276"/>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6188" y="1692276"/>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3200" dirty="0"/>
            </a:lvl1pPr>
          </a:lstStyle>
          <a:p>
            <a:pPr lvl="0"/>
            <a:r>
              <a:rPr lang="en-US"/>
              <a:t>Click to edit Master title style</a:t>
            </a:r>
          </a:p>
        </p:txBody>
      </p:sp>
      <p:sp>
        <p:nvSpPr>
          <p:cNvPr id="8" name="Text Placeholder 10">
            <a:extLst>
              <a:ext uri="{FF2B5EF4-FFF2-40B4-BE49-F238E27FC236}">
                <a16:creationId xmlns:a16="http://schemas.microsoft.com/office/drawing/2014/main" id="{55A85635-2152-9C47-0107-79013CF178C2}"/>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Tree>
    <p:extLst>
      <p:ext uri="{BB962C8B-B14F-4D97-AF65-F5344CB8AC3E}">
        <p14:creationId xmlns:p14="http://schemas.microsoft.com/office/powerpoint/2010/main" val="438624942"/>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17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wo Columns,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1"/>
            <a:ext cx="5486400" cy="424732"/>
          </a:xfrm>
        </p:spPr>
        <p:txBody>
          <a:bodyPr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286000"/>
            <a:ext cx="5486400" cy="4114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C80D7-42DE-0507-09C2-38CD4F7F7275}"/>
              </a:ext>
            </a:extLst>
          </p:cNvPr>
          <p:cNvSpPr>
            <a:spLocks noGrp="1"/>
          </p:cNvSpPr>
          <p:nvPr>
            <p:ph type="body" sz="quarter" idx="3"/>
          </p:nvPr>
        </p:nvSpPr>
        <p:spPr>
          <a:xfrm>
            <a:off x="6327637" y="1697941"/>
            <a:ext cx="5486400" cy="424732"/>
          </a:xfrm>
        </p:spPr>
        <p:txBody>
          <a:bodyPr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7636" y="2286001"/>
            <a:ext cx="5486400" cy="41147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92200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17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Two Columns,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1"/>
            <a:ext cx="5486400" cy="424732"/>
          </a:xfrm>
        </p:spPr>
        <p:txBody>
          <a:bodyPr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286000"/>
            <a:ext cx="5486400" cy="4114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C80D7-42DE-0507-09C2-38CD4F7F7275}"/>
              </a:ext>
            </a:extLst>
          </p:cNvPr>
          <p:cNvSpPr>
            <a:spLocks noGrp="1"/>
          </p:cNvSpPr>
          <p:nvPr>
            <p:ph type="body" sz="quarter" idx="3"/>
          </p:nvPr>
        </p:nvSpPr>
        <p:spPr>
          <a:xfrm>
            <a:off x="6327435" y="1697941"/>
            <a:ext cx="5486400" cy="424732"/>
          </a:xfrm>
        </p:spPr>
        <p:txBody>
          <a:bodyPr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7433" y="2286000"/>
            <a:ext cx="5486400" cy="4114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3200" dirty="0"/>
            </a:lvl1pPr>
          </a:lstStyle>
          <a:p>
            <a:pPr lvl="0"/>
            <a:r>
              <a:rPr lang="en-US"/>
              <a:t>Click to edit Master title style</a:t>
            </a:r>
          </a:p>
        </p:txBody>
      </p:sp>
      <p:sp>
        <p:nvSpPr>
          <p:cNvPr id="8" name="Text Placeholder 10">
            <a:extLst>
              <a:ext uri="{FF2B5EF4-FFF2-40B4-BE49-F238E27FC236}">
                <a16:creationId xmlns:a16="http://schemas.microsoft.com/office/drawing/2014/main" id="{55A85635-2152-9C47-0107-79013CF178C2}"/>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Tree>
    <p:extLst>
      <p:ext uri="{BB962C8B-B14F-4D97-AF65-F5344CB8AC3E}">
        <p14:creationId xmlns:p14="http://schemas.microsoft.com/office/powerpoint/2010/main" val="2005180414"/>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17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Intro 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6001" y="1326650"/>
            <a:ext cx="6096001" cy="476477"/>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1"/>
            <a:ext cx="5486400" cy="424732"/>
          </a:xfrm>
        </p:spPr>
        <p:txBody>
          <a:bodyPr wrap="square"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286000"/>
            <a:ext cx="5486400" cy="4114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9" y="1"/>
            <a:ext cx="11430000" cy="1323475"/>
          </a:xfrm>
        </p:spPr>
        <p:txBody>
          <a:bodyPr/>
          <a:lstStyle/>
          <a:p>
            <a:r>
              <a:rPr lang="en-US"/>
              <a:t>Click to edit Master title style</a:t>
            </a:r>
          </a:p>
        </p:txBody>
      </p:sp>
    </p:spTree>
    <p:extLst>
      <p:ext uri="{BB962C8B-B14F-4D97-AF65-F5344CB8AC3E}">
        <p14:creationId xmlns:p14="http://schemas.microsoft.com/office/powerpoint/2010/main" val="1003963757"/>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17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Intro-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6001" y="1326650"/>
            <a:ext cx="6096001" cy="476477"/>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1"/>
            <a:ext cx="5486400" cy="424732"/>
          </a:xfrm>
        </p:spPr>
        <p:txBody>
          <a:bodyPr wrap="square"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286000"/>
            <a:ext cx="5486400" cy="4114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Tree>
    <p:extLst>
      <p:ext uri="{BB962C8B-B14F-4D97-AF65-F5344CB8AC3E}">
        <p14:creationId xmlns:p14="http://schemas.microsoft.com/office/powerpoint/2010/main" val="1904345704"/>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1728">
          <p15:clr>
            <a:srgbClr val="FBAE40"/>
          </p15:clr>
        </p15:guide>
        <p15:guide id="3" orient="horz" pos="14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6001" y="1326650"/>
            <a:ext cx="6096001" cy="476477"/>
          </a:xfrm>
          <a:solidFill>
            <a:schemeClr val="bg1"/>
          </a:solidFill>
        </p:spPr>
        <p:txBody>
          <a:bodyPr anchor="t" anchorCtr="0"/>
          <a:lstStyle>
            <a:lvl1pPr marL="0" indent="0" algn="ctr">
              <a:buNone/>
              <a:defRPr/>
            </a:lvl1pPr>
          </a:lstStyle>
          <a:p>
            <a:r>
              <a:rPr lang="en-US"/>
              <a:t>Click icon to add picture</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1692276"/>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Tree>
    <p:extLst>
      <p:ext uri="{BB962C8B-B14F-4D97-AF65-F5344CB8AC3E}">
        <p14:creationId xmlns:p14="http://schemas.microsoft.com/office/powerpoint/2010/main" val="350124751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1728">
          <p15:clr>
            <a:srgbClr val="FBAE40"/>
          </p15:clr>
        </p15:guide>
        <p15:guide id="3" orient="horz" pos="14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Intro-Content Left, Media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1"/>
            <a:ext cx="5486400" cy="424732"/>
          </a:xfrm>
        </p:spPr>
        <p:txBody>
          <a:bodyPr wrap="square"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286000"/>
            <a:ext cx="5486400" cy="4114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
        <p:nvSpPr>
          <p:cNvPr id="8" name="Media Placeholder 7">
            <a:extLst>
              <a:ext uri="{FF2B5EF4-FFF2-40B4-BE49-F238E27FC236}">
                <a16:creationId xmlns:a16="http://schemas.microsoft.com/office/drawing/2014/main" id="{F81E0666-D582-0318-1ABD-4D2CFF958778}"/>
              </a:ext>
            </a:extLst>
          </p:cNvPr>
          <p:cNvSpPr>
            <a:spLocks noGrp="1"/>
          </p:cNvSpPr>
          <p:nvPr>
            <p:ph type="media" sz="quarter" idx="15"/>
          </p:nvPr>
        </p:nvSpPr>
        <p:spPr>
          <a:xfrm>
            <a:off x="6092952" y="1325565"/>
            <a:ext cx="6099048" cy="476477"/>
          </a:xfrm>
        </p:spPr>
        <p:txBody>
          <a:bodyPr/>
          <a:lstStyle>
            <a:lvl1pPr marL="0" indent="0" algn="ctr">
              <a:buNone/>
              <a:defRPr/>
            </a:lvl1pPr>
          </a:lstStyle>
          <a:p>
            <a:r>
              <a:rPr lang="en-US"/>
              <a:t>Click icon to add media</a:t>
            </a:r>
          </a:p>
        </p:txBody>
      </p:sp>
    </p:spTree>
    <p:extLst>
      <p:ext uri="{BB962C8B-B14F-4D97-AF65-F5344CB8AC3E}">
        <p14:creationId xmlns:p14="http://schemas.microsoft.com/office/powerpoint/2010/main" val="449711234"/>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1728">
          <p15:clr>
            <a:srgbClr val="FBAE40"/>
          </p15:clr>
        </p15:guide>
        <p15:guide id="3" orient="horz" pos="14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Left, Intro-Content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1" y="1326150"/>
            <a:ext cx="6096001" cy="476477"/>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6329363" y="1696354"/>
            <a:ext cx="5486400" cy="424732"/>
          </a:xfrm>
        </p:spPr>
        <p:txBody>
          <a:bodyPr wrap="square"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6329363" y="2286000"/>
            <a:ext cx="5486400" cy="4114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9" y="1"/>
            <a:ext cx="11430000" cy="1323475"/>
          </a:xfrm>
        </p:spPr>
        <p:txBody>
          <a:bodyPr/>
          <a:lstStyle/>
          <a:p>
            <a:r>
              <a:rPr lang="en-US"/>
              <a:t>Click to edit Master title style</a:t>
            </a:r>
          </a:p>
        </p:txBody>
      </p:sp>
    </p:spTree>
    <p:extLst>
      <p:ext uri="{BB962C8B-B14F-4D97-AF65-F5344CB8AC3E}">
        <p14:creationId xmlns:p14="http://schemas.microsoft.com/office/powerpoint/2010/main" val="1599020877"/>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1728">
          <p15:clr>
            <a:srgbClr val="FBAE40"/>
          </p15:clr>
        </p15:guide>
        <p15:guide id="3" pos="3984">
          <p15:clr>
            <a:srgbClr val="FBAE40"/>
          </p15:clr>
        </p15:guide>
        <p15:guide id="4" pos="412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Picture Left, Intro-Content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1" y="1326150"/>
            <a:ext cx="6096001" cy="476477"/>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6329363" y="1696354"/>
            <a:ext cx="5486400" cy="424732"/>
          </a:xfrm>
        </p:spPr>
        <p:txBody>
          <a:bodyPr wrap="square" anchor="b">
            <a:noAutofit/>
          </a:bodyPr>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6329363" y="2286000"/>
            <a:ext cx="5486400" cy="4114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027203A-A8C8-03F4-2B67-FCBD87CE0AD5}"/>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7F36F9DD-4B70-8D8F-F622-C85E5BE7936C}"/>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Tree>
    <p:extLst>
      <p:ext uri="{BB962C8B-B14F-4D97-AF65-F5344CB8AC3E}">
        <p14:creationId xmlns:p14="http://schemas.microsoft.com/office/powerpoint/2010/main" val="420124296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1728">
          <p15:clr>
            <a:srgbClr val="FBAE40"/>
          </p15:clr>
        </p15:guide>
        <p15:guide id="3" pos="3984">
          <p15:clr>
            <a:srgbClr val="FBAE40"/>
          </p15:clr>
        </p15:guide>
        <p15:guide id="4" pos="41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Lef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EBA2-1888-16AE-7A85-773B7BF858EB}"/>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729BCC62-AB5C-250C-08CC-D7551686BE44}"/>
              </a:ext>
            </a:extLst>
          </p:cNvPr>
          <p:cNvSpPr>
            <a:spLocks noGrp="1"/>
          </p:cNvSpPr>
          <p:nvPr>
            <p:ph type="pic" sz="quarter" idx="14"/>
          </p:nvPr>
        </p:nvSpPr>
        <p:spPr>
          <a:xfrm>
            <a:off x="6096001" y="1326650"/>
            <a:ext cx="6096001" cy="476477"/>
          </a:xfrm>
          <a:solidFill>
            <a:schemeClr val="bg1"/>
          </a:solidFill>
        </p:spPr>
        <p:txBody>
          <a:bodyPr anchor="t" anchorCtr="0"/>
          <a:lstStyle>
            <a:lvl1pPr marL="0" indent="0" algn="ctr">
              <a:buNone/>
              <a:defRPr/>
            </a:lvl1pPr>
          </a:lstStyle>
          <a:p>
            <a:r>
              <a:rPr lang="en-US"/>
              <a:t>Click icon to add picture</a:t>
            </a:r>
          </a:p>
        </p:txBody>
      </p:sp>
      <p:sp>
        <p:nvSpPr>
          <p:cNvPr id="14" name="Content Placeholder 13">
            <a:extLst>
              <a:ext uri="{FF2B5EF4-FFF2-40B4-BE49-F238E27FC236}">
                <a16:creationId xmlns:a16="http://schemas.microsoft.com/office/drawing/2014/main" id="{BC11253D-8BE2-A914-7B9B-CB7F9FBCFE17}"/>
              </a:ext>
            </a:extLst>
          </p:cNvPr>
          <p:cNvSpPr>
            <a:spLocks noGrp="1"/>
          </p:cNvSpPr>
          <p:nvPr>
            <p:ph sz="quarter" idx="15"/>
          </p:nvPr>
        </p:nvSpPr>
        <p:spPr>
          <a:xfrm>
            <a:off x="387881" y="1695450"/>
            <a:ext cx="5479520" cy="2074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0337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ictur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EBA2-1888-16AE-7A85-773B7BF858EB}"/>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729BCC62-AB5C-250C-08CC-D7551686BE44}"/>
              </a:ext>
            </a:extLst>
          </p:cNvPr>
          <p:cNvSpPr>
            <a:spLocks noGrp="1"/>
          </p:cNvSpPr>
          <p:nvPr>
            <p:ph type="pic" sz="quarter" idx="14"/>
          </p:nvPr>
        </p:nvSpPr>
        <p:spPr>
          <a:xfrm>
            <a:off x="-1" y="1326651"/>
            <a:ext cx="6096001" cy="476477"/>
          </a:xfrm>
          <a:solidFill>
            <a:schemeClr val="bg1"/>
          </a:solidFill>
        </p:spPr>
        <p:txBody>
          <a:bodyPr anchor="t" anchorCtr="0"/>
          <a:lstStyle>
            <a:lvl1pPr marL="0" indent="0" algn="ctr">
              <a:buNone/>
              <a:defRPr/>
            </a:lvl1pPr>
          </a:lstStyle>
          <a:p>
            <a:r>
              <a:rPr lang="en-US"/>
              <a:t>Click icon to add picture</a:t>
            </a:r>
          </a:p>
        </p:txBody>
      </p:sp>
      <p:sp>
        <p:nvSpPr>
          <p:cNvPr id="14" name="Content Placeholder 13">
            <a:extLst>
              <a:ext uri="{FF2B5EF4-FFF2-40B4-BE49-F238E27FC236}">
                <a16:creationId xmlns:a16="http://schemas.microsoft.com/office/drawing/2014/main" id="{BC11253D-8BE2-A914-7B9B-CB7F9FBCFE17}"/>
              </a:ext>
            </a:extLst>
          </p:cNvPr>
          <p:cNvSpPr>
            <a:spLocks noGrp="1"/>
          </p:cNvSpPr>
          <p:nvPr>
            <p:ph sz="quarter" idx="15"/>
          </p:nvPr>
        </p:nvSpPr>
        <p:spPr>
          <a:xfrm>
            <a:off x="6324600" y="1696945"/>
            <a:ext cx="5489045" cy="2074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778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812589" y="6400800"/>
            <a:ext cx="379412" cy="323917"/>
          </a:xfrm>
        </p:spPr>
        <p:txBody>
          <a:bodyPr/>
          <a:lstStyle>
            <a:lvl1pPr algn="ctr">
              <a:defRPr/>
            </a:lvl1pPr>
          </a:lstStyle>
          <a:p>
            <a:fld id="{CD8FCAE6-69AE-D04B-8E7E-F5F188FCE417}" type="slidenum">
              <a:rPr lang="en-US" smtClean="0"/>
              <a:pP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9" y="-1"/>
            <a:ext cx="11430000" cy="781777"/>
          </a:xfrm>
        </p:spPr>
        <p:txBody>
          <a:bodyPr bIns="0" anchor="b" anchorCtr="0">
            <a:normAutofit/>
          </a:bodyPr>
          <a:lstStyle>
            <a:lvl1pPr>
              <a:defRPr sz="32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Tree>
    <p:extLst>
      <p:ext uri="{BB962C8B-B14F-4D97-AF65-F5344CB8AC3E}">
        <p14:creationId xmlns:p14="http://schemas.microsoft.com/office/powerpoint/2010/main" val="439668263"/>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pos="4184">
          <p15:clr>
            <a:srgbClr val="FBAE40"/>
          </p15:clr>
        </p15:guide>
        <p15:guide id="4" pos="7240">
          <p15:clr>
            <a:srgbClr val="FBAE40"/>
          </p15:clr>
        </p15:guide>
        <p15:guide id="5" orient="horz" pos="380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Pictur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812589" y="6400800"/>
            <a:ext cx="379412" cy="323917"/>
          </a:xfrm>
        </p:spPr>
        <p:txBody>
          <a:bodyPr/>
          <a:lstStyle>
            <a:lvl1pPr algn="ctr">
              <a:defRPr/>
            </a:lvl1pPr>
          </a:lstStyle>
          <a:p>
            <a:fld id="{CD8FCAE6-69AE-D04B-8E7E-F5F188FCE417}" type="slidenum">
              <a:rPr lang="en-US" smtClean="0"/>
              <a:pP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9" y="-1"/>
            <a:ext cx="11430000" cy="781777"/>
          </a:xfrm>
        </p:spPr>
        <p:txBody>
          <a:bodyPr bIns="0" anchor="b" anchorCtr="0">
            <a:normAutofit/>
          </a:bodyPr>
          <a:lstStyle>
            <a:lvl1pPr>
              <a:defRPr sz="32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
        <p:nvSpPr>
          <p:cNvPr id="4" name="Picture Placeholder 3">
            <a:extLst>
              <a:ext uri="{FF2B5EF4-FFF2-40B4-BE49-F238E27FC236}">
                <a16:creationId xmlns:a16="http://schemas.microsoft.com/office/drawing/2014/main" id="{18505926-6299-6A4C-BEE5-4AB81B84557C}"/>
              </a:ext>
            </a:extLst>
          </p:cNvPr>
          <p:cNvSpPr>
            <a:spLocks noGrp="1"/>
          </p:cNvSpPr>
          <p:nvPr>
            <p:ph type="pic" sz="quarter" idx="14"/>
          </p:nvPr>
        </p:nvSpPr>
        <p:spPr>
          <a:xfrm>
            <a:off x="0" y="1325974"/>
            <a:ext cx="12192000" cy="476477"/>
          </a:xfrm>
        </p:spPr>
        <p:txBody>
          <a:bodyPr/>
          <a:lstStyle/>
          <a:p>
            <a:r>
              <a:rPr lang="en-US"/>
              <a:t>Click icon to add picture</a:t>
            </a:r>
          </a:p>
        </p:txBody>
      </p:sp>
    </p:spTree>
    <p:extLst>
      <p:ext uri="{BB962C8B-B14F-4D97-AF65-F5344CB8AC3E}">
        <p14:creationId xmlns:p14="http://schemas.microsoft.com/office/powerpoint/2010/main" val="4063020592"/>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pos="4184">
          <p15:clr>
            <a:srgbClr val="FBAE40"/>
          </p15:clr>
        </p15:guide>
        <p15:guide id="4" pos="7240">
          <p15:clr>
            <a:srgbClr val="FBAE40"/>
          </p15:clr>
        </p15:guide>
        <p15:guide id="5" orient="horz" pos="380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981326"/>
            <a:ext cx="10363200" cy="1362075"/>
          </a:xfrm>
        </p:spPr>
        <p:txBody>
          <a:bodyPr anchor="t"/>
          <a:lstStyle>
            <a:lvl1pPr algn="ctr">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4343401"/>
            <a:ext cx="10363200" cy="1500187"/>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Medi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812589" y="6400800"/>
            <a:ext cx="379412" cy="323917"/>
          </a:xfrm>
        </p:spPr>
        <p:txBody>
          <a:bodyPr/>
          <a:lstStyle>
            <a:lvl1pPr algn="ctr">
              <a:defRPr/>
            </a:lvl1pPr>
          </a:lstStyle>
          <a:p>
            <a:fld id="{CD8FCAE6-69AE-D04B-8E7E-F5F188FCE417}" type="slidenum">
              <a:rPr lang="en-US" smtClean="0"/>
              <a:pP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9" y="-1"/>
            <a:ext cx="11430000" cy="781777"/>
          </a:xfrm>
        </p:spPr>
        <p:txBody>
          <a:bodyPr bIns="0" anchor="b" anchorCtr="0">
            <a:normAutofit/>
          </a:bodyPr>
          <a:lstStyle>
            <a:lvl1pPr>
              <a:defRPr sz="32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06646"/>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594" lvl="0" indent="-228594"/>
            <a:r>
              <a:rPr lang="en-US"/>
              <a:t>Click to add subtitle</a:t>
            </a:r>
          </a:p>
        </p:txBody>
      </p:sp>
      <p:sp>
        <p:nvSpPr>
          <p:cNvPr id="5" name="Media Placeholder 4">
            <a:extLst>
              <a:ext uri="{FF2B5EF4-FFF2-40B4-BE49-F238E27FC236}">
                <a16:creationId xmlns:a16="http://schemas.microsoft.com/office/drawing/2014/main" id="{0E1726A5-A1E0-D392-4618-11890C374500}"/>
              </a:ext>
            </a:extLst>
          </p:cNvPr>
          <p:cNvSpPr>
            <a:spLocks noGrp="1"/>
          </p:cNvSpPr>
          <p:nvPr>
            <p:ph type="media" sz="quarter" idx="14"/>
          </p:nvPr>
        </p:nvSpPr>
        <p:spPr>
          <a:xfrm>
            <a:off x="0" y="1321623"/>
            <a:ext cx="12192000" cy="476477"/>
          </a:xfrm>
          <a:noFill/>
        </p:spPr>
        <p:txBody>
          <a:bodyPr/>
          <a:lstStyle/>
          <a:p>
            <a:r>
              <a:rPr lang="en-US"/>
              <a:t>Click icon to add media</a:t>
            </a:r>
          </a:p>
        </p:txBody>
      </p:sp>
    </p:spTree>
    <p:extLst>
      <p:ext uri="{BB962C8B-B14F-4D97-AF65-F5344CB8AC3E}">
        <p14:creationId xmlns:p14="http://schemas.microsoft.com/office/powerpoint/2010/main" val="1725244841"/>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pos="4184">
          <p15:clr>
            <a:srgbClr val="FBAE40"/>
          </p15:clr>
        </p15:guide>
        <p15:guide id="4" pos="7240">
          <p15:clr>
            <a:srgbClr val="FBAE40"/>
          </p15:clr>
        </p15:guide>
        <p15:guide id="5" orient="horz" pos="380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A8B9-0D5D-CC63-AB17-41D3A795F190}"/>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E8B82BD1-4913-897D-2BC0-F1520B047207}"/>
              </a:ext>
            </a:extLst>
          </p:cNvPr>
          <p:cNvSpPr>
            <a:spLocks noGrp="1"/>
          </p:cNvSpPr>
          <p:nvPr>
            <p:ph type="sldNum" sz="quarter" idx="12"/>
          </p:nvPr>
        </p:nvSpPr>
        <p:spPr/>
        <p:txBody>
          <a:bodyPr/>
          <a:lstStyle/>
          <a:p>
            <a:fld id="{CD8FCAE6-69AE-D04B-8E7E-F5F188FCE417}" type="slidenum">
              <a:rPr lang="en-US" smtClean="0"/>
              <a:t>‹#›</a:t>
            </a:fld>
            <a:endParaRPr lang="en-US"/>
          </a:p>
        </p:txBody>
      </p:sp>
    </p:spTree>
    <p:extLst>
      <p:ext uri="{BB962C8B-B14F-4D97-AF65-F5344CB8AC3E}">
        <p14:creationId xmlns:p14="http://schemas.microsoft.com/office/powerpoint/2010/main" val="2934297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9BC53C-7323-C3F9-5CCA-FF9AFD67BEE8}"/>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Rectangle 4">
            <a:extLst>
              <a:ext uri="{FF2B5EF4-FFF2-40B4-BE49-F238E27FC236}">
                <a16:creationId xmlns:a16="http://schemas.microsoft.com/office/drawing/2014/main" id="{5B2BBFC3-65D9-3A61-C675-6E4CC98C9C2D}"/>
              </a:ext>
            </a:extLst>
          </p:cNvPr>
          <p:cNvSpPr/>
          <p:nvPr userDrawn="1"/>
        </p:nvSpPr>
        <p:spPr>
          <a:xfrm>
            <a:off x="3048" y="6729984"/>
            <a:ext cx="12188952" cy="128016"/>
          </a:xfrm>
          <a:prstGeom prst="rect">
            <a:avLst/>
          </a:prstGeom>
          <a:gradFill>
            <a:gsLst>
              <a:gs pos="0">
                <a:srgbClr val="76BC21"/>
              </a:gs>
              <a:gs pos="99000">
                <a:srgbClr val="00AEEF"/>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2"/>
          </a:p>
        </p:txBody>
      </p:sp>
    </p:spTree>
    <p:extLst>
      <p:ext uri="{BB962C8B-B14F-4D97-AF65-F5344CB8AC3E}">
        <p14:creationId xmlns:p14="http://schemas.microsoft.com/office/powerpoint/2010/main" val="2172432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act Info">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6DCE06A-90FD-EBA9-4D54-EA7AADCD3F97}"/>
              </a:ext>
            </a:extLst>
          </p:cNvPr>
          <p:cNvPicPr>
            <a:picLocks noChangeAspect="1"/>
          </p:cNvPicPr>
          <p:nvPr userDrawn="1"/>
        </p:nvPicPr>
        <p:blipFill>
          <a:blip r:embed="rId2"/>
          <a:stretch>
            <a:fillRect/>
          </a:stretch>
        </p:blipFill>
        <p:spPr>
          <a:xfrm>
            <a:off x="6441296" y="4087995"/>
            <a:ext cx="640080" cy="640080"/>
          </a:xfrm>
          <a:prstGeom prst="rect">
            <a:avLst/>
          </a:prstGeom>
        </p:spPr>
      </p:pic>
      <p:pic>
        <p:nvPicPr>
          <p:cNvPr id="44" name="Graphic 43">
            <a:extLst>
              <a:ext uri="{FF2B5EF4-FFF2-40B4-BE49-F238E27FC236}">
                <a16:creationId xmlns:a16="http://schemas.microsoft.com/office/drawing/2014/main" id="{FD987CF0-FB7F-037E-8AD5-2177A6DDFA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1296" y="3292777"/>
            <a:ext cx="640080" cy="640080"/>
          </a:xfrm>
          <a:prstGeom prst="rect">
            <a:avLst/>
          </a:prstGeom>
        </p:spPr>
      </p:pic>
      <p:grpSp>
        <p:nvGrpSpPr>
          <p:cNvPr id="47" name="Group 46">
            <a:extLst>
              <a:ext uri="{FF2B5EF4-FFF2-40B4-BE49-F238E27FC236}">
                <a16:creationId xmlns:a16="http://schemas.microsoft.com/office/drawing/2014/main" id="{CD98B641-67E8-40E7-06CF-B17D5BBB9C16}"/>
              </a:ext>
            </a:extLst>
          </p:cNvPr>
          <p:cNvGrpSpPr/>
          <p:nvPr userDrawn="1"/>
        </p:nvGrpSpPr>
        <p:grpSpPr>
          <a:xfrm>
            <a:off x="6441296" y="2497559"/>
            <a:ext cx="640080" cy="640080"/>
            <a:chOff x="6408456" y="5560499"/>
            <a:chExt cx="640080" cy="640080"/>
          </a:xfrm>
        </p:grpSpPr>
        <p:sp>
          <p:nvSpPr>
            <p:cNvPr id="12" name="Oval 11">
              <a:extLst>
                <a:ext uri="{FF2B5EF4-FFF2-40B4-BE49-F238E27FC236}">
                  <a16:creationId xmlns:a16="http://schemas.microsoft.com/office/drawing/2014/main" id="{4B59E9E7-5A66-D283-83D0-1579EB89E4A3}"/>
                </a:ext>
              </a:extLst>
            </p:cNvPr>
            <p:cNvSpPr>
              <a:spLocks noChangeAspect="1"/>
            </p:cNvSpPr>
            <p:nvPr userDrawn="1"/>
          </p:nvSpPr>
          <p:spPr>
            <a:xfrm>
              <a:off x="6408456" y="5560499"/>
              <a:ext cx="640080" cy="640080"/>
            </a:xfrm>
            <a:prstGeom prst="ellipse">
              <a:avLst/>
            </a:prstGeom>
            <a:solidFill>
              <a:srgbClr val="1D9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12"/>
            </a:p>
          </p:txBody>
        </p:sp>
        <p:pic>
          <p:nvPicPr>
            <p:cNvPr id="46" name="Graphic 45">
              <a:extLst>
                <a:ext uri="{FF2B5EF4-FFF2-40B4-BE49-F238E27FC236}">
                  <a16:creationId xmlns:a16="http://schemas.microsoft.com/office/drawing/2014/main" id="{08532788-0C4A-2ED9-24A7-36865FD79C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41044" y="5693087"/>
              <a:ext cx="374904" cy="374904"/>
            </a:xfrm>
            <a:prstGeom prst="rect">
              <a:avLst/>
            </a:prstGeom>
          </p:spPr>
        </p:pic>
      </p:grpSp>
      <p:sp>
        <p:nvSpPr>
          <p:cNvPr id="39" name="Graphic 37">
            <a:extLst>
              <a:ext uri="{FF2B5EF4-FFF2-40B4-BE49-F238E27FC236}">
                <a16:creationId xmlns:a16="http://schemas.microsoft.com/office/drawing/2014/main" id="{0041A8D8-0B8C-0C8F-87B3-628E149120C3}"/>
              </a:ext>
            </a:extLst>
          </p:cNvPr>
          <p:cNvSpPr>
            <a:spLocks noChangeAspect="1"/>
          </p:cNvSpPr>
          <p:nvPr/>
        </p:nvSpPr>
        <p:spPr>
          <a:xfrm>
            <a:off x="613476" y="4087995"/>
            <a:ext cx="640080" cy="640080"/>
          </a:xfrm>
          <a:custGeom>
            <a:avLst/>
            <a:gdLst>
              <a:gd name="connsiteX0" fmla="*/ 2010823 w 2743200"/>
              <a:gd name="connsiteY0" fmla="*/ 623126 h 2741294"/>
              <a:gd name="connsiteX1" fmla="*/ 1405890 w 2743200"/>
              <a:gd name="connsiteY1" fmla="*/ 771906 h 2741294"/>
              <a:gd name="connsiteX2" fmla="*/ 1405890 w 2743200"/>
              <a:gd name="connsiteY2" fmla="*/ 1336262 h 2741294"/>
              <a:gd name="connsiteX3" fmla="*/ 2134457 w 2743200"/>
              <a:gd name="connsiteY3" fmla="*/ 1336262 h 2741294"/>
              <a:gd name="connsiteX4" fmla="*/ 2010823 w 2743200"/>
              <a:gd name="connsiteY4" fmla="*/ 623030 h 2741294"/>
              <a:gd name="connsiteX5" fmla="*/ 1905572 w 2743200"/>
              <a:gd name="connsiteY5" fmla="*/ 2348103 h 2741294"/>
              <a:gd name="connsiteX6" fmla="*/ 1985867 w 2743200"/>
              <a:gd name="connsiteY6" fmla="*/ 2182368 h 2741294"/>
              <a:gd name="connsiteX7" fmla="*/ 1405890 w 2743200"/>
              <a:gd name="connsiteY7" fmla="*/ 2037969 h 2741294"/>
              <a:gd name="connsiteX8" fmla="*/ 1405890 w 2743200"/>
              <a:gd name="connsiteY8" fmla="*/ 2741295 h 2741294"/>
              <a:gd name="connsiteX9" fmla="*/ 1905572 w 2743200"/>
              <a:gd name="connsiteY9" fmla="*/ 2348198 h 2741294"/>
              <a:gd name="connsiteX10" fmla="*/ 1905572 w 2743200"/>
              <a:gd name="connsiteY10" fmla="*/ 393097 h 2741294"/>
              <a:gd name="connsiteX11" fmla="*/ 1405890 w 2743200"/>
              <a:gd name="connsiteY11" fmla="*/ 0 h 2741294"/>
              <a:gd name="connsiteX12" fmla="*/ 1405890 w 2743200"/>
              <a:gd name="connsiteY12" fmla="*/ 703326 h 2741294"/>
              <a:gd name="connsiteX13" fmla="*/ 1985867 w 2743200"/>
              <a:gd name="connsiteY13" fmla="*/ 558927 h 2741294"/>
              <a:gd name="connsiteX14" fmla="*/ 1905572 w 2743200"/>
              <a:gd name="connsiteY14" fmla="*/ 393192 h 2741294"/>
              <a:gd name="connsiteX15" fmla="*/ 671132 w 2743200"/>
              <a:gd name="connsiteY15" fmla="*/ 590836 h 2741294"/>
              <a:gd name="connsiteX16" fmla="*/ 403479 w 2743200"/>
              <a:gd name="connsiteY16" fmla="*/ 398431 h 2741294"/>
              <a:gd name="connsiteX17" fmla="*/ 401479 w 2743200"/>
              <a:gd name="connsiteY17" fmla="*/ 400431 h 2741294"/>
              <a:gd name="connsiteX18" fmla="*/ 0 w 2743200"/>
              <a:gd name="connsiteY18" fmla="*/ 1336262 h 2741294"/>
              <a:gd name="connsiteX19" fmla="*/ 540163 w 2743200"/>
              <a:gd name="connsiteY19" fmla="*/ 1336262 h 2741294"/>
              <a:gd name="connsiteX20" fmla="*/ 671132 w 2743200"/>
              <a:gd name="connsiteY20" fmla="*/ 590836 h 2741294"/>
              <a:gd name="connsiteX21" fmla="*/ 2134362 w 2743200"/>
              <a:gd name="connsiteY21" fmla="*/ 1404842 h 2741294"/>
              <a:gd name="connsiteX22" fmla="*/ 1405795 w 2743200"/>
              <a:gd name="connsiteY22" fmla="*/ 1404842 h 2741294"/>
              <a:gd name="connsiteX23" fmla="*/ 1405795 w 2743200"/>
              <a:gd name="connsiteY23" fmla="*/ 1969199 h 2741294"/>
              <a:gd name="connsiteX24" fmla="*/ 2010728 w 2743200"/>
              <a:gd name="connsiteY24" fmla="*/ 2117979 h 2741294"/>
              <a:gd name="connsiteX25" fmla="*/ 2134362 w 2743200"/>
              <a:gd name="connsiteY25" fmla="*/ 1404747 h 2741294"/>
              <a:gd name="connsiteX26" fmla="*/ 540068 w 2743200"/>
              <a:gd name="connsiteY26" fmla="*/ 1404842 h 2741294"/>
              <a:gd name="connsiteX27" fmla="*/ 0 w 2743200"/>
              <a:gd name="connsiteY27" fmla="*/ 1404842 h 2741294"/>
              <a:gd name="connsiteX28" fmla="*/ 401479 w 2743200"/>
              <a:gd name="connsiteY28" fmla="*/ 2340674 h 2741294"/>
              <a:gd name="connsiteX29" fmla="*/ 403479 w 2743200"/>
              <a:gd name="connsiteY29" fmla="*/ 2342674 h 2741294"/>
              <a:gd name="connsiteX30" fmla="*/ 671132 w 2743200"/>
              <a:gd name="connsiteY30" fmla="*/ 2150269 h 2741294"/>
              <a:gd name="connsiteX31" fmla="*/ 540163 w 2743200"/>
              <a:gd name="connsiteY31" fmla="*/ 1404842 h 2741294"/>
              <a:gd name="connsiteX32" fmla="*/ 1965293 w 2743200"/>
              <a:gd name="connsiteY32" fmla="*/ 359283 h 2741294"/>
              <a:gd name="connsiteX33" fmla="*/ 2046732 w 2743200"/>
              <a:gd name="connsiteY33" fmla="*/ 526447 h 2741294"/>
              <a:gd name="connsiteX34" fmla="*/ 2289810 w 2743200"/>
              <a:gd name="connsiteY34" fmla="*/ 351092 h 2741294"/>
              <a:gd name="connsiteX35" fmla="*/ 1685163 w 2743200"/>
              <a:gd name="connsiteY35" fmla="*/ 34481 h 2741294"/>
              <a:gd name="connsiteX36" fmla="*/ 1965293 w 2743200"/>
              <a:gd name="connsiteY36" fmla="*/ 359283 h 2741294"/>
              <a:gd name="connsiteX37" fmla="*/ 2072068 w 2743200"/>
              <a:gd name="connsiteY37" fmla="*/ 2150269 h 2741294"/>
              <a:gd name="connsiteX38" fmla="*/ 2339721 w 2743200"/>
              <a:gd name="connsiteY38" fmla="*/ 2342674 h 2741294"/>
              <a:gd name="connsiteX39" fmla="*/ 2341721 w 2743200"/>
              <a:gd name="connsiteY39" fmla="*/ 2340674 h 2741294"/>
              <a:gd name="connsiteX40" fmla="*/ 2743200 w 2743200"/>
              <a:gd name="connsiteY40" fmla="*/ 1404842 h 2741294"/>
              <a:gd name="connsiteX41" fmla="*/ 2203037 w 2743200"/>
              <a:gd name="connsiteY41" fmla="*/ 1404842 h 2741294"/>
              <a:gd name="connsiteX42" fmla="*/ 2072068 w 2743200"/>
              <a:gd name="connsiteY42" fmla="*/ 2150269 h 2741294"/>
              <a:gd name="connsiteX43" fmla="*/ 732377 w 2743200"/>
              <a:gd name="connsiteY43" fmla="*/ 2118074 h 2741294"/>
              <a:gd name="connsiteX44" fmla="*/ 1337310 w 2743200"/>
              <a:gd name="connsiteY44" fmla="*/ 1969294 h 2741294"/>
              <a:gd name="connsiteX45" fmla="*/ 1337310 w 2743200"/>
              <a:gd name="connsiteY45" fmla="*/ 1404938 h 2741294"/>
              <a:gd name="connsiteX46" fmla="*/ 608743 w 2743200"/>
              <a:gd name="connsiteY46" fmla="*/ 1404938 h 2741294"/>
              <a:gd name="connsiteX47" fmla="*/ 732377 w 2743200"/>
              <a:gd name="connsiteY47" fmla="*/ 2118170 h 2741294"/>
              <a:gd name="connsiteX48" fmla="*/ 777907 w 2743200"/>
              <a:gd name="connsiteY48" fmla="*/ 2381917 h 2741294"/>
              <a:gd name="connsiteX49" fmla="*/ 696468 w 2743200"/>
              <a:gd name="connsiteY49" fmla="*/ 2214753 h 2741294"/>
              <a:gd name="connsiteX50" fmla="*/ 453390 w 2743200"/>
              <a:gd name="connsiteY50" fmla="*/ 2390108 h 2741294"/>
              <a:gd name="connsiteX51" fmla="*/ 1058037 w 2743200"/>
              <a:gd name="connsiteY51" fmla="*/ 2706720 h 2741294"/>
              <a:gd name="connsiteX52" fmla="*/ 777907 w 2743200"/>
              <a:gd name="connsiteY52" fmla="*/ 2381917 h 2741294"/>
              <a:gd name="connsiteX53" fmla="*/ 1965198 w 2743200"/>
              <a:gd name="connsiteY53" fmla="*/ 2381917 h 2741294"/>
              <a:gd name="connsiteX54" fmla="*/ 1685068 w 2743200"/>
              <a:gd name="connsiteY54" fmla="*/ 2706720 h 2741294"/>
              <a:gd name="connsiteX55" fmla="*/ 2289715 w 2743200"/>
              <a:gd name="connsiteY55" fmla="*/ 2390108 h 2741294"/>
              <a:gd name="connsiteX56" fmla="*/ 2046637 w 2743200"/>
              <a:gd name="connsiteY56" fmla="*/ 2214753 h 2741294"/>
              <a:gd name="connsiteX57" fmla="*/ 1965198 w 2743200"/>
              <a:gd name="connsiteY57" fmla="*/ 2381917 h 2741294"/>
              <a:gd name="connsiteX58" fmla="*/ 2202942 w 2743200"/>
              <a:gd name="connsiteY58" fmla="*/ 1336262 h 2741294"/>
              <a:gd name="connsiteX59" fmla="*/ 2743105 w 2743200"/>
              <a:gd name="connsiteY59" fmla="*/ 1336262 h 2741294"/>
              <a:gd name="connsiteX60" fmla="*/ 2341626 w 2743200"/>
              <a:gd name="connsiteY60" fmla="*/ 400431 h 2741294"/>
              <a:gd name="connsiteX61" fmla="*/ 2339626 w 2743200"/>
              <a:gd name="connsiteY61" fmla="*/ 398431 h 2741294"/>
              <a:gd name="connsiteX62" fmla="*/ 2071973 w 2743200"/>
              <a:gd name="connsiteY62" fmla="*/ 590836 h 2741294"/>
              <a:gd name="connsiteX63" fmla="*/ 2202942 w 2743200"/>
              <a:gd name="connsiteY63" fmla="*/ 1336262 h 2741294"/>
              <a:gd name="connsiteX64" fmla="*/ 777907 w 2743200"/>
              <a:gd name="connsiteY64" fmla="*/ 359283 h 2741294"/>
              <a:gd name="connsiteX65" fmla="*/ 1058037 w 2743200"/>
              <a:gd name="connsiteY65" fmla="*/ 34481 h 2741294"/>
              <a:gd name="connsiteX66" fmla="*/ 453390 w 2743200"/>
              <a:gd name="connsiteY66" fmla="*/ 351092 h 2741294"/>
              <a:gd name="connsiteX67" fmla="*/ 696468 w 2743200"/>
              <a:gd name="connsiteY67" fmla="*/ 526447 h 2741294"/>
              <a:gd name="connsiteX68" fmla="*/ 777907 w 2743200"/>
              <a:gd name="connsiteY68" fmla="*/ 359283 h 2741294"/>
              <a:gd name="connsiteX69" fmla="*/ 837629 w 2743200"/>
              <a:gd name="connsiteY69" fmla="*/ 2348103 h 2741294"/>
              <a:gd name="connsiteX70" fmla="*/ 1337310 w 2743200"/>
              <a:gd name="connsiteY70" fmla="*/ 2741200 h 2741294"/>
              <a:gd name="connsiteX71" fmla="*/ 1337310 w 2743200"/>
              <a:gd name="connsiteY71" fmla="*/ 2037874 h 2741294"/>
              <a:gd name="connsiteX72" fmla="*/ 757333 w 2743200"/>
              <a:gd name="connsiteY72" fmla="*/ 2182273 h 2741294"/>
              <a:gd name="connsiteX73" fmla="*/ 837629 w 2743200"/>
              <a:gd name="connsiteY73" fmla="*/ 2348008 h 2741294"/>
              <a:gd name="connsiteX74" fmla="*/ 837629 w 2743200"/>
              <a:gd name="connsiteY74" fmla="*/ 393097 h 2741294"/>
              <a:gd name="connsiteX75" fmla="*/ 757333 w 2743200"/>
              <a:gd name="connsiteY75" fmla="*/ 558832 h 2741294"/>
              <a:gd name="connsiteX76" fmla="*/ 1337310 w 2743200"/>
              <a:gd name="connsiteY76" fmla="*/ 703231 h 2741294"/>
              <a:gd name="connsiteX77" fmla="*/ 1337310 w 2743200"/>
              <a:gd name="connsiteY77" fmla="*/ 0 h 2741294"/>
              <a:gd name="connsiteX78" fmla="*/ 837629 w 2743200"/>
              <a:gd name="connsiteY78" fmla="*/ 393097 h 2741294"/>
              <a:gd name="connsiteX79" fmla="*/ 608743 w 2743200"/>
              <a:gd name="connsiteY79" fmla="*/ 1336262 h 2741294"/>
              <a:gd name="connsiteX80" fmla="*/ 1337310 w 2743200"/>
              <a:gd name="connsiteY80" fmla="*/ 1336262 h 2741294"/>
              <a:gd name="connsiteX81" fmla="*/ 1337310 w 2743200"/>
              <a:gd name="connsiteY81" fmla="*/ 771906 h 2741294"/>
              <a:gd name="connsiteX82" fmla="*/ 732377 w 2743200"/>
              <a:gd name="connsiteY82" fmla="*/ 623126 h 2741294"/>
              <a:gd name="connsiteX83" fmla="*/ 608743 w 2743200"/>
              <a:gd name="connsiteY83" fmla="*/ 1336358 h 274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743200" h="2741294">
                <a:moveTo>
                  <a:pt x="2010823" y="623126"/>
                </a:moveTo>
                <a:cubicBezTo>
                  <a:pt x="1824228" y="715613"/>
                  <a:pt x="1618488" y="766953"/>
                  <a:pt x="1405890" y="771906"/>
                </a:cubicBezTo>
                <a:lnTo>
                  <a:pt x="1405890" y="1336262"/>
                </a:lnTo>
                <a:lnTo>
                  <a:pt x="2134457" y="1336262"/>
                </a:lnTo>
                <a:cubicBezTo>
                  <a:pt x="2130933" y="1079278"/>
                  <a:pt x="2087975" y="834390"/>
                  <a:pt x="2010823" y="623030"/>
                </a:cubicBezTo>
                <a:close/>
                <a:moveTo>
                  <a:pt x="1905572" y="2348103"/>
                </a:moveTo>
                <a:cubicBezTo>
                  <a:pt x="1935004" y="2296097"/>
                  <a:pt x="1961769" y="2240661"/>
                  <a:pt x="1985867" y="2182368"/>
                </a:cubicBezTo>
                <a:cubicBezTo>
                  <a:pt x="1807178" y="2092738"/>
                  <a:pt x="1609820" y="2042922"/>
                  <a:pt x="1405890" y="2037969"/>
                </a:cubicBezTo>
                <a:lnTo>
                  <a:pt x="1405890" y="2741295"/>
                </a:lnTo>
                <a:cubicBezTo>
                  <a:pt x="1593247" y="2726246"/>
                  <a:pt x="1769555" y="2588038"/>
                  <a:pt x="1905572" y="2348198"/>
                </a:cubicBezTo>
                <a:close/>
                <a:moveTo>
                  <a:pt x="1905572" y="393097"/>
                </a:moveTo>
                <a:cubicBezTo>
                  <a:pt x="1769555" y="153257"/>
                  <a:pt x="1593247" y="15050"/>
                  <a:pt x="1405890" y="0"/>
                </a:cubicBezTo>
                <a:lnTo>
                  <a:pt x="1405890" y="703326"/>
                </a:lnTo>
                <a:cubicBezTo>
                  <a:pt x="1609820" y="698278"/>
                  <a:pt x="1807178" y="648557"/>
                  <a:pt x="1985867" y="558927"/>
                </a:cubicBezTo>
                <a:cubicBezTo>
                  <a:pt x="1961769" y="500539"/>
                  <a:pt x="1935004" y="445103"/>
                  <a:pt x="1905572" y="393192"/>
                </a:cubicBezTo>
                <a:close/>
                <a:moveTo>
                  <a:pt x="671132" y="590836"/>
                </a:moveTo>
                <a:cubicBezTo>
                  <a:pt x="575691" y="537591"/>
                  <a:pt x="485870" y="473297"/>
                  <a:pt x="403479" y="398431"/>
                </a:cubicBezTo>
                <a:cubicBezTo>
                  <a:pt x="402812" y="399098"/>
                  <a:pt x="402146" y="399764"/>
                  <a:pt x="401479" y="400431"/>
                </a:cubicBezTo>
                <a:cubicBezTo>
                  <a:pt x="150400" y="651510"/>
                  <a:pt x="8573" y="982694"/>
                  <a:pt x="0" y="1336262"/>
                </a:cubicBezTo>
                <a:lnTo>
                  <a:pt x="540163" y="1336262"/>
                </a:lnTo>
                <a:cubicBezTo>
                  <a:pt x="543687" y="1067943"/>
                  <a:pt x="589312" y="811721"/>
                  <a:pt x="671132" y="590836"/>
                </a:cubicBezTo>
                <a:close/>
                <a:moveTo>
                  <a:pt x="2134362" y="1404842"/>
                </a:moveTo>
                <a:lnTo>
                  <a:pt x="1405795" y="1404842"/>
                </a:lnTo>
                <a:lnTo>
                  <a:pt x="1405795" y="1969199"/>
                </a:lnTo>
                <a:cubicBezTo>
                  <a:pt x="1618393" y="1974152"/>
                  <a:pt x="1824133" y="2025491"/>
                  <a:pt x="2010728" y="2117979"/>
                </a:cubicBezTo>
                <a:cubicBezTo>
                  <a:pt x="2087880" y="1906714"/>
                  <a:pt x="2130838" y="1661732"/>
                  <a:pt x="2134362" y="1404747"/>
                </a:cubicBezTo>
                <a:close/>
                <a:moveTo>
                  <a:pt x="540068" y="1404842"/>
                </a:moveTo>
                <a:lnTo>
                  <a:pt x="0" y="1404842"/>
                </a:lnTo>
                <a:cubicBezTo>
                  <a:pt x="8573" y="1758506"/>
                  <a:pt x="150400" y="2089690"/>
                  <a:pt x="401479" y="2340674"/>
                </a:cubicBezTo>
                <a:cubicBezTo>
                  <a:pt x="402146" y="2341340"/>
                  <a:pt x="402812" y="2342007"/>
                  <a:pt x="403479" y="2342674"/>
                </a:cubicBezTo>
                <a:cubicBezTo>
                  <a:pt x="485870" y="2267807"/>
                  <a:pt x="575691" y="2203418"/>
                  <a:pt x="671132" y="2150269"/>
                </a:cubicBezTo>
                <a:cubicBezTo>
                  <a:pt x="589217" y="1929384"/>
                  <a:pt x="543687" y="1673257"/>
                  <a:pt x="540163" y="1404842"/>
                </a:cubicBezTo>
                <a:close/>
                <a:moveTo>
                  <a:pt x="1965293" y="359283"/>
                </a:moveTo>
                <a:cubicBezTo>
                  <a:pt x="1995107" y="411861"/>
                  <a:pt x="2022253" y="467773"/>
                  <a:pt x="2046732" y="526447"/>
                </a:cubicBezTo>
                <a:cubicBezTo>
                  <a:pt x="2133219" y="477488"/>
                  <a:pt x="2214658" y="418814"/>
                  <a:pt x="2289810" y="351092"/>
                </a:cubicBezTo>
                <a:cubicBezTo>
                  <a:pt x="2116265" y="194405"/>
                  <a:pt x="1909096" y="86582"/>
                  <a:pt x="1685163" y="34481"/>
                </a:cubicBezTo>
                <a:cubicBezTo>
                  <a:pt x="1789271" y="107252"/>
                  <a:pt x="1884426" y="216694"/>
                  <a:pt x="1965293" y="359283"/>
                </a:cubicBezTo>
                <a:close/>
                <a:moveTo>
                  <a:pt x="2072068" y="2150269"/>
                </a:moveTo>
                <a:cubicBezTo>
                  <a:pt x="2167509" y="2203514"/>
                  <a:pt x="2257330" y="2267807"/>
                  <a:pt x="2339721" y="2342674"/>
                </a:cubicBezTo>
                <a:cubicBezTo>
                  <a:pt x="2340388" y="2342007"/>
                  <a:pt x="2341055" y="2341340"/>
                  <a:pt x="2341721" y="2340674"/>
                </a:cubicBezTo>
                <a:cubicBezTo>
                  <a:pt x="2592800" y="2089595"/>
                  <a:pt x="2734532" y="1758410"/>
                  <a:pt x="2743200" y="1404842"/>
                </a:cubicBezTo>
                <a:lnTo>
                  <a:pt x="2203037" y="1404842"/>
                </a:lnTo>
                <a:cubicBezTo>
                  <a:pt x="2199513" y="1673162"/>
                  <a:pt x="2153888" y="1929384"/>
                  <a:pt x="2072068" y="2150269"/>
                </a:cubicBezTo>
                <a:close/>
                <a:moveTo>
                  <a:pt x="732377" y="2118074"/>
                </a:moveTo>
                <a:cubicBezTo>
                  <a:pt x="918972" y="2025587"/>
                  <a:pt x="1124712" y="1974247"/>
                  <a:pt x="1337310" y="1969294"/>
                </a:cubicBezTo>
                <a:lnTo>
                  <a:pt x="1337310" y="1404938"/>
                </a:lnTo>
                <a:lnTo>
                  <a:pt x="608743" y="1404938"/>
                </a:lnTo>
                <a:cubicBezTo>
                  <a:pt x="612267" y="1661922"/>
                  <a:pt x="655225" y="1906810"/>
                  <a:pt x="732377" y="2118170"/>
                </a:cubicBezTo>
                <a:close/>
                <a:moveTo>
                  <a:pt x="777907" y="2381917"/>
                </a:moveTo>
                <a:cubicBezTo>
                  <a:pt x="748094" y="2329339"/>
                  <a:pt x="720947" y="2273427"/>
                  <a:pt x="696468" y="2214753"/>
                </a:cubicBezTo>
                <a:cubicBezTo>
                  <a:pt x="609981" y="2263712"/>
                  <a:pt x="528542" y="2322386"/>
                  <a:pt x="453390" y="2390108"/>
                </a:cubicBezTo>
                <a:cubicBezTo>
                  <a:pt x="626936" y="2546795"/>
                  <a:pt x="834104" y="2654618"/>
                  <a:pt x="1058037" y="2706720"/>
                </a:cubicBezTo>
                <a:cubicBezTo>
                  <a:pt x="953929" y="2633948"/>
                  <a:pt x="858774" y="2524506"/>
                  <a:pt x="777907" y="2381917"/>
                </a:cubicBezTo>
                <a:close/>
                <a:moveTo>
                  <a:pt x="1965198" y="2381917"/>
                </a:moveTo>
                <a:cubicBezTo>
                  <a:pt x="1884331" y="2524506"/>
                  <a:pt x="1789176" y="2633948"/>
                  <a:pt x="1685068" y="2706720"/>
                </a:cubicBezTo>
                <a:cubicBezTo>
                  <a:pt x="1908905" y="2654618"/>
                  <a:pt x="2116074" y="2546795"/>
                  <a:pt x="2289715" y="2390108"/>
                </a:cubicBezTo>
                <a:cubicBezTo>
                  <a:pt x="2214563" y="2322386"/>
                  <a:pt x="2133029" y="2263712"/>
                  <a:pt x="2046637" y="2214753"/>
                </a:cubicBezTo>
                <a:cubicBezTo>
                  <a:pt x="2022158" y="2273427"/>
                  <a:pt x="1995011" y="2329339"/>
                  <a:pt x="1965198" y="2381917"/>
                </a:cubicBezTo>
                <a:close/>
                <a:moveTo>
                  <a:pt x="2202942" y="1336262"/>
                </a:moveTo>
                <a:lnTo>
                  <a:pt x="2743105" y="1336262"/>
                </a:lnTo>
                <a:cubicBezTo>
                  <a:pt x="2734532" y="982599"/>
                  <a:pt x="2592705" y="651415"/>
                  <a:pt x="2341626" y="400431"/>
                </a:cubicBezTo>
                <a:cubicBezTo>
                  <a:pt x="2340959" y="399764"/>
                  <a:pt x="2340293" y="399098"/>
                  <a:pt x="2339626" y="398431"/>
                </a:cubicBezTo>
                <a:cubicBezTo>
                  <a:pt x="2257235" y="473297"/>
                  <a:pt x="2167414" y="537686"/>
                  <a:pt x="2071973" y="590836"/>
                </a:cubicBezTo>
                <a:cubicBezTo>
                  <a:pt x="2153888" y="811721"/>
                  <a:pt x="2199418" y="1067848"/>
                  <a:pt x="2202942" y="1336262"/>
                </a:cubicBezTo>
                <a:close/>
                <a:moveTo>
                  <a:pt x="777907" y="359283"/>
                </a:moveTo>
                <a:cubicBezTo>
                  <a:pt x="858774" y="216694"/>
                  <a:pt x="953929" y="107252"/>
                  <a:pt x="1058037" y="34481"/>
                </a:cubicBezTo>
                <a:cubicBezTo>
                  <a:pt x="834200" y="86582"/>
                  <a:pt x="627031" y="194405"/>
                  <a:pt x="453390" y="351092"/>
                </a:cubicBezTo>
                <a:cubicBezTo>
                  <a:pt x="528542" y="418814"/>
                  <a:pt x="610076" y="477488"/>
                  <a:pt x="696468" y="526447"/>
                </a:cubicBezTo>
                <a:cubicBezTo>
                  <a:pt x="720947" y="467773"/>
                  <a:pt x="748094" y="411861"/>
                  <a:pt x="777907" y="359283"/>
                </a:cubicBezTo>
                <a:close/>
                <a:moveTo>
                  <a:pt x="837629" y="2348103"/>
                </a:moveTo>
                <a:cubicBezTo>
                  <a:pt x="973646" y="2587943"/>
                  <a:pt x="1149953" y="2726150"/>
                  <a:pt x="1337310" y="2741200"/>
                </a:cubicBezTo>
                <a:lnTo>
                  <a:pt x="1337310" y="2037874"/>
                </a:lnTo>
                <a:cubicBezTo>
                  <a:pt x="1133380" y="2042922"/>
                  <a:pt x="936022" y="2092643"/>
                  <a:pt x="757333" y="2182273"/>
                </a:cubicBezTo>
                <a:cubicBezTo>
                  <a:pt x="781431" y="2240661"/>
                  <a:pt x="808196" y="2296097"/>
                  <a:pt x="837629" y="2348008"/>
                </a:cubicBezTo>
                <a:close/>
                <a:moveTo>
                  <a:pt x="837629" y="393097"/>
                </a:moveTo>
                <a:cubicBezTo>
                  <a:pt x="808196" y="445103"/>
                  <a:pt x="781431" y="500539"/>
                  <a:pt x="757333" y="558832"/>
                </a:cubicBezTo>
                <a:cubicBezTo>
                  <a:pt x="936022" y="648462"/>
                  <a:pt x="1133380" y="698278"/>
                  <a:pt x="1337310" y="703231"/>
                </a:cubicBezTo>
                <a:lnTo>
                  <a:pt x="1337310" y="0"/>
                </a:lnTo>
                <a:cubicBezTo>
                  <a:pt x="1149953" y="15050"/>
                  <a:pt x="973646" y="153257"/>
                  <a:pt x="837629" y="393097"/>
                </a:cubicBezTo>
                <a:close/>
                <a:moveTo>
                  <a:pt x="608743" y="1336262"/>
                </a:moveTo>
                <a:lnTo>
                  <a:pt x="1337310" y="1336262"/>
                </a:lnTo>
                <a:lnTo>
                  <a:pt x="1337310" y="771906"/>
                </a:lnTo>
                <a:cubicBezTo>
                  <a:pt x="1124712" y="766953"/>
                  <a:pt x="918972" y="715613"/>
                  <a:pt x="732377" y="623126"/>
                </a:cubicBezTo>
                <a:cubicBezTo>
                  <a:pt x="655225" y="834390"/>
                  <a:pt x="612267" y="1079373"/>
                  <a:pt x="608743" y="1336358"/>
                </a:cubicBezTo>
                <a:close/>
              </a:path>
            </a:pathLst>
          </a:custGeom>
          <a:gradFill>
            <a:gsLst>
              <a:gs pos="0">
                <a:schemeClr val="accent3">
                  <a:lumMod val="75000"/>
                </a:schemeClr>
              </a:gs>
              <a:gs pos="100000">
                <a:schemeClr val="accent3"/>
              </a:gs>
            </a:gsLst>
            <a:lin ang="5400000" scaled="0"/>
          </a:gradFill>
          <a:ln w="9525" cap="flat">
            <a:noFill/>
            <a:prstDash val="solid"/>
            <a:miter/>
          </a:ln>
        </p:spPr>
        <p:txBody>
          <a:bodyPr rtlCol="0" anchor="ctr"/>
          <a:lstStyle/>
          <a:p>
            <a:endParaRPr lang="en-US" sz="1612"/>
          </a:p>
        </p:txBody>
      </p:sp>
      <p:grpSp>
        <p:nvGrpSpPr>
          <p:cNvPr id="30" name="Group 29">
            <a:extLst>
              <a:ext uri="{FF2B5EF4-FFF2-40B4-BE49-F238E27FC236}">
                <a16:creationId xmlns:a16="http://schemas.microsoft.com/office/drawing/2014/main" id="{B1FA80BF-4072-A652-6E83-A128649560A5}"/>
              </a:ext>
            </a:extLst>
          </p:cNvPr>
          <p:cNvGrpSpPr/>
          <p:nvPr userDrawn="1"/>
        </p:nvGrpSpPr>
        <p:grpSpPr>
          <a:xfrm>
            <a:off x="613476" y="3228092"/>
            <a:ext cx="692899" cy="769441"/>
            <a:chOff x="6408456" y="5495819"/>
            <a:chExt cx="692899" cy="769442"/>
          </a:xfrm>
        </p:grpSpPr>
        <p:sp>
          <p:nvSpPr>
            <p:cNvPr id="31" name="Oval 30">
              <a:extLst>
                <a:ext uri="{FF2B5EF4-FFF2-40B4-BE49-F238E27FC236}">
                  <a16:creationId xmlns:a16="http://schemas.microsoft.com/office/drawing/2014/main" id="{086FEDE2-FC6E-3CAA-AEC5-D8741D613E3E}"/>
                </a:ext>
              </a:extLst>
            </p:cNvPr>
            <p:cNvSpPr>
              <a:spLocks noChangeAspect="1"/>
            </p:cNvSpPr>
            <p:nvPr userDrawn="1"/>
          </p:nvSpPr>
          <p:spPr>
            <a:xfrm>
              <a:off x="6408456" y="5560499"/>
              <a:ext cx="640080" cy="640080"/>
            </a:xfrm>
            <a:prstGeom prst="ellipse">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12"/>
            </a:p>
          </p:txBody>
        </p:sp>
        <p:sp>
          <p:nvSpPr>
            <p:cNvPr id="32" name="TextBox 31">
              <a:extLst>
                <a:ext uri="{FF2B5EF4-FFF2-40B4-BE49-F238E27FC236}">
                  <a16:creationId xmlns:a16="http://schemas.microsoft.com/office/drawing/2014/main" id="{44341CC2-15B8-C56A-6F3D-0163DE2B318E}"/>
                </a:ext>
              </a:extLst>
            </p:cNvPr>
            <p:cNvSpPr txBox="1"/>
            <p:nvPr userDrawn="1"/>
          </p:nvSpPr>
          <p:spPr>
            <a:xfrm>
              <a:off x="6410140" y="5495819"/>
              <a:ext cx="691215" cy="769442"/>
            </a:xfrm>
            <a:prstGeom prst="rect">
              <a:avLst/>
            </a:prstGeom>
            <a:noFill/>
          </p:spPr>
          <p:txBody>
            <a:bodyPr wrap="none" rtlCol="0">
              <a:spAutoFit/>
            </a:bodyPr>
            <a:lstStyle/>
            <a:p>
              <a:r>
                <a:rPr lang="en-US" sz="4400" b="1">
                  <a:solidFill>
                    <a:schemeClr val="bg1"/>
                  </a:solidFill>
                  <a:latin typeface="Cochin" panose="02000603020000020003" pitchFamily="2" charset="0"/>
                  <a:ea typeface="Baskerville" panose="02020502070401020303" pitchFamily="18" charset="0"/>
                  <a:cs typeface="Didot" panose="02000503000000020003" pitchFamily="2" charset="-79"/>
                </a:rPr>
                <a:t>@</a:t>
              </a:r>
            </a:p>
          </p:txBody>
        </p:sp>
      </p:grpSp>
      <p:grpSp>
        <p:nvGrpSpPr>
          <p:cNvPr id="27" name="Group 26">
            <a:extLst>
              <a:ext uri="{FF2B5EF4-FFF2-40B4-BE49-F238E27FC236}">
                <a16:creationId xmlns:a16="http://schemas.microsoft.com/office/drawing/2014/main" id="{CC663012-7291-04B2-EF1B-02C1CCF81B78}"/>
              </a:ext>
            </a:extLst>
          </p:cNvPr>
          <p:cNvGrpSpPr/>
          <p:nvPr userDrawn="1"/>
        </p:nvGrpSpPr>
        <p:grpSpPr>
          <a:xfrm>
            <a:off x="613476" y="2497559"/>
            <a:ext cx="640080" cy="640080"/>
            <a:chOff x="7501754" y="5298009"/>
            <a:chExt cx="640080" cy="640080"/>
          </a:xfrm>
        </p:grpSpPr>
        <p:sp>
          <p:nvSpPr>
            <p:cNvPr id="19" name="Oval 18">
              <a:extLst>
                <a:ext uri="{FF2B5EF4-FFF2-40B4-BE49-F238E27FC236}">
                  <a16:creationId xmlns:a16="http://schemas.microsoft.com/office/drawing/2014/main" id="{BD7FC451-1031-A485-01BB-FA8E9EABD26A}"/>
                </a:ext>
              </a:extLst>
            </p:cNvPr>
            <p:cNvSpPr>
              <a:spLocks noChangeAspect="1"/>
            </p:cNvSpPr>
            <p:nvPr userDrawn="1"/>
          </p:nvSpPr>
          <p:spPr>
            <a:xfrm>
              <a:off x="7501754" y="5298009"/>
              <a:ext cx="640080" cy="640080"/>
            </a:xfrm>
            <a:prstGeom prst="ellipse">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12"/>
            </a:p>
          </p:txBody>
        </p:sp>
        <p:pic>
          <p:nvPicPr>
            <p:cNvPr id="20" name="Graphic 19" descr="Receiver with solid fill">
              <a:extLst>
                <a:ext uri="{FF2B5EF4-FFF2-40B4-BE49-F238E27FC236}">
                  <a16:creationId xmlns:a16="http://schemas.microsoft.com/office/drawing/2014/main" id="{EB3C7661-6588-2E88-B4AB-5C481D1CC45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374203">
              <a:off x="7582512" y="5378767"/>
              <a:ext cx="478564" cy="478564"/>
            </a:xfrm>
            <a:prstGeom prst="rect">
              <a:avLst/>
            </a:prstGeom>
          </p:spPr>
        </p:pic>
      </p:grpSp>
      <p:sp>
        <p:nvSpPr>
          <p:cNvPr id="3" name="Slide Number Placeholder 2">
            <a:extLst>
              <a:ext uri="{FF2B5EF4-FFF2-40B4-BE49-F238E27FC236}">
                <a16:creationId xmlns:a16="http://schemas.microsoft.com/office/drawing/2014/main" id="{4A0F2712-F76B-4942-B239-377A891F397C}"/>
              </a:ext>
            </a:extLst>
          </p:cNvPr>
          <p:cNvSpPr>
            <a:spLocks noGrp="1"/>
          </p:cNvSpPr>
          <p:nvPr>
            <p:ph type="sldNum" sz="quarter" idx="10"/>
          </p:nvPr>
        </p:nvSpPr>
        <p:spPr/>
        <p:txBody>
          <a:bodyPr/>
          <a:lstStyle/>
          <a:p>
            <a:fld id="{2C10B610-381F-432D-A853-6CC0B0380E78}" type="slidenum">
              <a:rPr lang="en-US" smtClean="0"/>
              <a:t>‹#›</a:t>
            </a:fld>
            <a:endParaRPr lang="en-US"/>
          </a:p>
        </p:txBody>
      </p:sp>
      <p:sp>
        <p:nvSpPr>
          <p:cNvPr id="6" name="TextBox 5">
            <a:extLst>
              <a:ext uri="{FF2B5EF4-FFF2-40B4-BE49-F238E27FC236}">
                <a16:creationId xmlns:a16="http://schemas.microsoft.com/office/drawing/2014/main" id="{EBBD39C6-6DEF-48F0-B407-82312D80DFBF}"/>
              </a:ext>
            </a:extLst>
          </p:cNvPr>
          <p:cNvSpPr txBox="1"/>
          <p:nvPr userDrawn="1"/>
        </p:nvSpPr>
        <p:spPr>
          <a:xfrm>
            <a:off x="1389621" y="4168191"/>
            <a:ext cx="4754880" cy="492443"/>
          </a:xfrm>
          <a:prstGeom prst="rect">
            <a:avLst/>
          </a:prstGeom>
          <a:noFill/>
        </p:spPr>
        <p:txBody>
          <a:bodyPr wrap="square" lIns="0" tIns="0" rIns="0" bIns="0" rtlCol="0">
            <a:spAutoFit/>
          </a:bodyPr>
          <a:lstStyle/>
          <a:p>
            <a:pPr>
              <a:lnSpc>
                <a:spcPct val="100000"/>
              </a:lnSpc>
              <a:buClr>
                <a:srgbClr val="7ABF35"/>
              </a:buClr>
            </a:pPr>
            <a:r>
              <a:rPr lang="en-US" sz="3200" err="1">
                <a:solidFill>
                  <a:schemeClr val="accent3"/>
                </a:solidFill>
                <a:latin typeface="Open Sans" panose="020B0606030504020204" pitchFamily="34" charset="0"/>
                <a:ea typeface="Open Sans" panose="020B0606030504020204" pitchFamily="34" charset="0"/>
                <a:cs typeface="Open Sans" panose="020B0606030504020204" pitchFamily="34" charset="0"/>
              </a:rPr>
              <a:t>www.pcori.org</a:t>
            </a:r>
            <a:endPar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16">
            <a:extLst>
              <a:ext uri="{FF2B5EF4-FFF2-40B4-BE49-F238E27FC236}">
                <a16:creationId xmlns:a16="http://schemas.microsoft.com/office/drawing/2014/main" id="{AFBC197C-F423-43E6-B1E1-59DCC398C66C}"/>
              </a:ext>
            </a:extLst>
          </p:cNvPr>
          <p:cNvSpPr>
            <a:spLocks noGrp="1"/>
          </p:cNvSpPr>
          <p:nvPr>
            <p:ph type="body" sz="quarter" idx="11" hasCustomPrompt="1"/>
          </p:nvPr>
        </p:nvSpPr>
        <p:spPr>
          <a:xfrm>
            <a:off x="1389621" y="2632488"/>
            <a:ext cx="4754880" cy="512192"/>
          </a:xfrm>
          <a:prstGeom prst="rect">
            <a:avLst/>
          </a:prstGeom>
        </p:spPr>
        <p:txBody>
          <a:bodyPr wrap="square" tIns="0" rIns="0" bIns="0">
            <a:spAutoFit/>
          </a:bodyPr>
          <a:lstStyle>
            <a:lvl1pPr marL="0" indent="0" algn="l">
              <a:buNone/>
              <a:defRPr lang="en-US" sz="3200" kern="1200" dirty="0" smtClean="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202.XXX.XXXX</a:t>
            </a:r>
          </a:p>
        </p:txBody>
      </p:sp>
      <p:sp>
        <p:nvSpPr>
          <p:cNvPr id="18" name="Text Placeholder 16">
            <a:extLst>
              <a:ext uri="{FF2B5EF4-FFF2-40B4-BE49-F238E27FC236}">
                <a16:creationId xmlns:a16="http://schemas.microsoft.com/office/drawing/2014/main" id="{20D9D7CF-4D50-4F6B-9BDD-E3AD7F8898AC}"/>
              </a:ext>
            </a:extLst>
          </p:cNvPr>
          <p:cNvSpPr>
            <a:spLocks noGrp="1"/>
          </p:cNvSpPr>
          <p:nvPr>
            <p:ph type="body" sz="quarter" idx="12" hasCustomPrompt="1"/>
          </p:nvPr>
        </p:nvSpPr>
        <p:spPr>
          <a:xfrm>
            <a:off x="1389621" y="3411137"/>
            <a:ext cx="4754880" cy="512192"/>
          </a:xfrm>
          <a:prstGeom prst="rect">
            <a:avLst/>
          </a:prstGeom>
        </p:spPr>
        <p:txBody>
          <a:bodyPr wrap="square" tIns="0" rIns="0" bIns="0">
            <a:spAutoFit/>
          </a:bodyPr>
          <a:lstStyle>
            <a:lvl1pPr marL="0" indent="0" algn="l">
              <a:buNone/>
              <a:defRPr lang="en-US" sz="3200" kern="1200" dirty="0" smtClean="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XXXXX@pcori.org</a:t>
            </a:r>
            <a:endParaRPr lang="en-US"/>
          </a:p>
        </p:txBody>
      </p:sp>
      <p:sp>
        <p:nvSpPr>
          <p:cNvPr id="10" name="Text Placeholder 9">
            <a:extLst>
              <a:ext uri="{FF2B5EF4-FFF2-40B4-BE49-F238E27FC236}">
                <a16:creationId xmlns:a16="http://schemas.microsoft.com/office/drawing/2014/main" id="{BC8D6E94-8144-4C61-B301-6AB057B3FB59}"/>
              </a:ext>
            </a:extLst>
          </p:cNvPr>
          <p:cNvSpPr>
            <a:spLocks noGrp="1"/>
          </p:cNvSpPr>
          <p:nvPr>
            <p:ph type="body" sz="quarter" idx="13" hasCustomPrompt="1"/>
          </p:nvPr>
        </p:nvSpPr>
        <p:spPr>
          <a:xfrm>
            <a:off x="388939" y="1696554"/>
            <a:ext cx="11430000" cy="618759"/>
          </a:xfrm>
          <a:prstGeom prst="rect">
            <a:avLst/>
          </a:prstGeom>
        </p:spPr>
        <p:txBody>
          <a:bodyPr anchor="ctr" anchorCtr="0">
            <a:normAutofit/>
          </a:bodyPr>
          <a:lstStyle>
            <a:lvl1pPr marL="0" indent="0">
              <a:buNone/>
              <a:defRPr sz="2800"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and comma in bold, Job title in regular</a:t>
            </a:r>
          </a:p>
        </p:txBody>
      </p:sp>
      <p:sp>
        <p:nvSpPr>
          <p:cNvPr id="5" name="Title 4">
            <a:extLst>
              <a:ext uri="{FF2B5EF4-FFF2-40B4-BE49-F238E27FC236}">
                <a16:creationId xmlns:a16="http://schemas.microsoft.com/office/drawing/2014/main" id="{E4E8ACF7-4873-AF32-B00B-2C777BDAB2BB}"/>
              </a:ext>
            </a:extLst>
          </p:cNvPr>
          <p:cNvSpPr>
            <a:spLocks noGrp="1"/>
          </p:cNvSpPr>
          <p:nvPr>
            <p:ph type="title"/>
          </p:nvPr>
        </p:nvSpPr>
        <p:spPr/>
        <p:txBody>
          <a:bodyPr/>
          <a:lstStyle/>
          <a:p>
            <a:r>
              <a:rPr lang="en-US"/>
              <a:t>Click to edit Master title style</a:t>
            </a:r>
          </a:p>
        </p:txBody>
      </p:sp>
      <p:sp>
        <p:nvSpPr>
          <p:cNvPr id="2" name="TextBox 1">
            <a:extLst>
              <a:ext uri="{FF2B5EF4-FFF2-40B4-BE49-F238E27FC236}">
                <a16:creationId xmlns:a16="http://schemas.microsoft.com/office/drawing/2014/main" id="{713ED232-809C-400D-B0A7-AA69FA0A21D0}"/>
              </a:ext>
            </a:extLst>
          </p:cNvPr>
          <p:cNvSpPr txBox="1"/>
          <p:nvPr userDrawn="1"/>
        </p:nvSpPr>
        <p:spPr>
          <a:xfrm>
            <a:off x="7235653" y="2581971"/>
            <a:ext cx="4818064" cy="492443"/>
          </a:xfrm>
          <a:prstGeom prst="rect">
            <a:avLst/>
          </a:prstGeom>
          <a:noFill/>
        </p:spPr>
        <p:txBody>
          <a:bodyPr wrap="square" lIns="0" tIns="0" rIns="0" bIns="0" rtlCol="0">
            <a:spAutoFit/>
          </a:bodyPr>
          <a:lstStyle/>
          <a:p>
            <a:pPr>
              <a:lnSpc>
                <a:spcPct val="100000"/>
              </a:lnSpc>
              <a:buClr>
                <a:srgbClr val="7ABF35"/>
              </a:buClr>
            </a:pPr>
            <a:r>
              <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rPr>
              <a:t>@</a:t>
            </a:r>
            <a:r>
              <a:rPr lang="en-US" sz="3200" err="1">
                <a:solidFill>
                  <a:schemeClr val="accent3"/>
                </a:solidFill>
                <a:latin typeface="Open Sans" panose="020B0606030504020204" pitchFamily="34" charset="0"/>
                <a:ea typeface="Open Sans" panose="020B0606030504020204" pitchFamily="34" charset="0"/>
                <a:cs typeface="Open Sans" panose="020B0606030504020204" pitchFamily="34" charset="0"/>
              </a:rPr>
              <a:t>pcori.org</a:t>
            </a:r>
            <a:endPar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2B8B0B6-1050-D205-7250-183B8DEB5B69}"/>
              </a:ext>
            </a:extLst>
          </p:cNvPr>
          <p:cNvSpPr txBox="1"/>
          <p:nvPr userDrawn="1"/>
        </p:nvSpPr>
        <p:spPr>
          <a:xfrm>
            <a:off x="7235653" y="3354806"/>
            <a:ext cx="4818064" cy="492443"/>
          </a:xfrm>
          <a:prstGeom prst="rect">
            <a:avLst/>
          </a:prstGeom>
          <a:noFill/>
        </p:spPr>
        <p:txBody>
          <a:bodyPr wrap="square" lIns="0" tIns="0" rIns="0" bIns="0" rtlCol="0">
            <a:spAutoFit/>
          </a:bodyPr>
          <a:lstStyle/>
          <a:p>
            <a:pPr>
              <a:lnSpc>
                <a:spcPct val="100000"/>
              </a:lnSpc>
              <a:buClr>
                <a:srgbClr val="7ABF35"/>
              </a:buClr>
            </a:pPr>
            <a:r>
              <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rPr>
              <a:t>/</a:t>
            </a:r>
            <a:r>
              <a:rPr lang="en-US" sz="3200" err="1">
                <a:solidFill>
                  <a:schemeClr val="accent3"/>
                </a:solidFill>
                <a:latin typeface="Open Sans" panose="020B0606030504020204" pitchFamily="34" charset="0"/>
                <a:ea typeface="Open Sans" panose="020B0606030504020204" pitchFamily="34" charset="0"/>
                <a:cs typeface="Open Sans" panose="020B0606030504020204" pitchFamily="34" charset="0"/>
              </a:rPr>
              <a:t>PCORInstitute</a:t>
            </a:r>
            <a:endPar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0837851-DA10-F928-A731-8D35C9E3DC7E}"/>
              </a:ext>
            </a:extLst>
          </p:cNvPr>
          <p:cNvSpPr txBox="1"/>
          <p:nvPr userDrawn="1"/>
        </p:nvSpPr>
        <p:spPr>
          <a:xfrm>
            <a:off x="7235653" y="4168191"/>
            <a:ext cx="4818064" cy="492443"/>
          </a:xfrm>
          <a:prstGeom prst="rect">
            <a:avLst/>
          </a:prstGeom>
          <a:noFill/>
        </p:spPr>
        <p:txBody>
          <a:bodyPr wrap="square" lIns="0" tIns="0" rIns="0" bIns="0" rtlCol="0">
            <a:spAutoFit/>
          </a:bodyPr>
          <a:lstStyle/>
          <a:p>
            <a:pPr>
              <a:lnSpc>
                <a:spcPct val="100000"/>
              </a:lnSpc>
              <a:buClr>
                <a:srgbClr val="7ABF35"/>
              </a:buClr>
            </a:pPr>
            <a:r>
              <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rPr>
              <a:t>PCORI</a:t>
            </a:r>
          </a:p>
        </p:txBody>
      </p:sp>
    </p:spTree>
    <p:extLst>
      <p:ext uri="{BB962C8B-B14F-4D97-AF65-F5344CB8AC3E}">
        <p14:creationId xmlns:p14="http://schemas.microsoft.com/office/powerpoint/2010/main" val="3277469658"/>
      </p:ext>
    </p:extLst>
  </p:cSld>
  <p:clrMapOvr>
    <a:masterClrMapping/>
  </p:clrMapOvr>
  <p:extLst>
    <p:ext uri="{DCECCB84-F9BA-43D5-87BE-67443E8EF086}">
      <p15:sldGuideLst xmlns:p15="http://schemas.microsoft.com/office/powerpoint/2012/main">
        <p15:guide id="1" pos="386">
          <p15:clr>
            <a:srgbClr val="FBAE40"/>
          </p15:clr>
        </p15:guide>
        <p15:guide id="2" orient="horz" pos="1976">
          <p15:clr>
            <a:srgbClr val="FBAE40"/>
          </p15:clr>
        </p15:guide>
        <p15:guide id="3" pos="8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609600" y="1447801"/>
            <a:ext cx="5386917"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7801"/>
            <a:ext cx="5389033"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Slide Number Placeholder 2"/>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6589648" y="1171200"/>
            <a:ext cx="4741245" cy="4684800"/>
          </a:xfrm>
        </p:spPr>
        <p:txBody>
          <a:bodyPr>
            <a:normAutofit/>
          </a:bodyPr>
          <a:lstStyle>
            <a:lvl1pPr marL="0" indent="0">
              <a:buNone/>
              <a:defRPr sz="1800">
                <a:solidFill>
                  <a:schemeClr val="tx1"/>
                </a:solidFill>
              </a:defRPr>
            </a:lvl1pPr>
          </a:lstStyle>
          <a:p>
            <a:endParaRPr lang="en-US" dirty="0"/>
          </a:p>
        </p:txBody>
      </p:sp>
      <p:sp>
        <p:nvSpPr>
          <p:cNvPr id="4" name="Title Placeholder 3"/>
          <p:cNvSpPr>
            <a:spLocks noGrp="1"/>
          </p:cNvSpPr>
          <p:nvPr>
            <p:ph type="title"/>
          </p:nvPr>
        </p:nvSpPr>
        <p:spPr>
          <a:xfrm>
            <a:off x="861107" y="-35733"/>
            <a:ext cx="10515600" cy="132503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4585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image" Target="../media/image3.png"/><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theme" Target="../theme/theme3.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304800"/>
            <a:ext cx="8839200" cy="617884"/>
          </a:xfrm>
          <a:prstGeom prst="rect">
            <a:avLst/>
          </a:prstGeom>
        </p:spPr>
        <p:txBody>
          <a:bodyPr vert="horz" lIns="91440" tIns="45720" rIns="91440" bIns="45720" rtlCol="0" anchor="ctr">
            <a:normAutofit/>
          </a:bodyPr>
          <a:lstStyle/>
          <a:p>
            <a:r>
              <a:rPr lang="en-US" dirty="0"/>
              <a:t>Title goes here</a:t>
            </a:r>
          </a:p>
        </p:txBody>
      </p:sp>
      <p:sp>
        <p:nvSpPr>
          <p:cNvPr id="3" name="Text Placeholder 2"/>
          <p:cNvSpPr>
            <a:spLocks noGrp="1"/>
          </p:cNvSpPr>
          <p:nvPr>
            <p:ph type="body" idx="1"/>
          </p:nvPr>
        </p:nvSpPr>
        <p:spPr>
          <a:xfrm>
            <a:off x="609600" y="1646238"/>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4" name="Slide Number Placeholder 3"/>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5B7A5-34A7-4AB0-A34F-A4DF2002FA9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64" r:id="rId9"/>
  </p:sldLayoutIdLst>
  <p:hf hdr="0" ftr="0" dt="0"/>
  <p:txStyles>
    <p:titleStyle>
      <a:lvl1pPr algn="ctr" defTabSz="914400" rtl="0" eaLnBrk="1" latinLnBrk="0" hangingPunct="1">
        <a:spcBef>
          <a:spcPct val="0"/>
        </a:spcBef>
        <a:buNone/>
        <a:defRPr sz="3600" b="1"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00400"/>
            <a:ext cx="10972800" cy="1600200"/>
          </a:xfrm>
          <a:prstGeom prst="rect">
            <a:avLst/>
          </a:prstGeom>
        </p:spPr>
        <p:txBody>
          <a:bodyPr vert="horz" lIns="91440" tIns="45720" rIns="91440" bIns="45720" rtlCol="0" anchor="ctr">
            <a:normAutofit/>
          </a:bodyPr>
          <a:lstStyle/>
          <a:p>
            <a:r>
              <a:rPr lang="en-US" dirty="0"/>
              <a:t>Title of Presentation</a:t>
            </a:r>
          </a:p>
        </p:txBody>
      </p:sp>
      <p:sp>
        <p:nvSpPr>
          <p:cNvPr id="3" name="Text Placeholder 2"/>
          <p:cNvSpPr>
            <a:spLocks noGrp="1"/>
          </p:cNvSpPr>
          <p:nvPr>
            <p:ph type="body" idx="1"/>
          </p:nvPr>
        </p:nvSpPr>
        <p:spPr>
          <a:xfrm>
            <a:off x="609600" y="4953001"/>
            <a:ext cx="10972800" cy="1173163"/>
          </a:xfrm>
          <a:prstGeom prst="rect">
            <a:avLst/>
          </a:prstGeom>
        </p:spPr>
        <p:txBody>
          <a:bodyPr vert="horz" lIns="91440" tIns="45720" rIns="91440" bIns="45720" rtlCol="0" anchor="ctr">
            <a:normAutofit/>
          </a:bodyPr>
          <a:lstStyle/>
          <a:p>
            <a:pPr lvl="0"/>
            <a:r>
              <a:rPr lang="en-US" dirty="0"/>
              <a:t>Author and Date</a:t>
            </a:r>
          </a:p>
        </p:txBody>
      </p:sp>
    </p:spTree>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7FE2B2-EF08-2E34-E305-B9A434E63305}"/>
              </a:ext>
            </a:extLst>
          </p:cNvPr>
          <p:cNvSpPr>
            <a:spLocks noGrp="1"/>
          </p:cNvSpPr>
          <p:nvPr>
            <p:ph type="body" idx="1"/>
          </p:nvPr>
        </p:nvSpPr>
        <p:spPr>
          <a:xfrm>
            <a:off x="382587" y="1692277"/>
            <a:ext cx="11433176" cy="2074756"/>
          </a:xfrm>
          <a:prstGeom prst="rect">
            <a:avLst/>
          </a:prstGeom>
        </p:spPr>
        <p:txBody>
          <a:bodyPr vert="horz" lIns="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D74E19-7A3A-ABBB-2253-CCE23C2C9969}"/>
              </a:ext>
            </a:extLst>
          </p:cNvPr>
          <p:cNvSpPr>
            <a:spLocks noGrp="1"/>
          </p:cNvSpPr>
          <p:nvPr>
            <p:ph type="sldNum" sz="quarter" idx="4"/>
          </p:nvPr>
        </p:nvSpPr>
        <p:spPr>
          <a:xfrm>
            <a:off x="11822113" y="6400800"/>
            <a:ext cx="365760" cy="323917"/>
          </a:xfrm>
          <a:prstGeom prst="rect">
            <a:avLst/>
          </a:prstGeom>
        </p:spPr>
        <p:txBody>
          <a:bodyPr vert="horz" lIns="91440" tIns="45720" rIns="91440" bIns="45720" rtlCol="0" anchor="ctr"/>
          <a:lstStyle>
            <a:lvl1pPr algn="r">
              <a:defRPr sz="1200" b="0" i="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CD8FCAE6-69AE-D04B-8E7E-F5F188FCE417}" type="slidenum">
              <a:rPr lang="en-US" smtClean="0"/>
              <a:pPr/>
              <a:t>‹#›</a:t>
            </a:fld>
            <a:endParaRPr lang="en-US"/>
          </a:p>
        </p:txBody>
      </p:sp>
      <p:sp>
        <p:nvSpPr>
          <p:cNvPr id="7" name="Rectangle 6">
            <a:extLst>
              <a:ext uri="{FF2B5EF4-FFF2-40B4-BE49-F238E27FC236}">
                <a16:creationId xmlns:a16="http://schemas.microsoft.com/office/drawing/2014/main" id="{CF579907-04AE-6356-7C4D-04F894F5AAC9}"/>
              </a:ext>
            </a:extLst>
          </p:cNvPr>
          <p:cNvSpPr/>
          <p:nvPr userDrawn="1"/>
        </p:nvSpPr>
        <p:spPr>
          <a:xfrm>
            <a:off x="3048" y="6729984"/>
            <a:ext cx="12188952" cy="137160"/>
          </a:xfrm>
          <a:prstGeom prst="rect">
            <a:avLst/>
          </a:prstGeom>
          <a:gradFill>
            <a:gsLst>
              <a:gs pos="0">
                <a:srgbClr val="76BC21"/>
              </a:gs>
              <a:gs pos="99000">
                <a:srgbClr val="00AEE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2"/>
          </a:p>
        </p:txBody>
      </p:sp>
      <p:sp>
        <p:nvSpPr>
          <p:cNvPr id="8" name="Rectangle 7">
            <a:extLst>
              <a:ext uri="{FF2B5EF4-FFF2-40B4-BE49-F238E27FC236}">
                <a16:creationId xmlns:a16="http://schemas.microsoft.com/office/drawing/2014/main" id="{E7F7244D-B45E-D7A7-E7F5-851A9C824536}"/>
              </a:ext>
            </a:extLst>
          </p:cNvPr>
          <p:cNvSpPr/>
          <p:nvPr userDrawn="1"/>
        </p:nvSpPr>
        <p:spPr>
          <a:xfrm>
            <a:off x="0" y="0"/>
            <a:ext cx="12192000" cy="1325880"/>
          </a:xfrm>
          <a:prstGeom prst="rect">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2"/>
          </a:p>
        </p:txBody>
      </p:sp>
      <p:sp>
        <p:nvSpPr>
          <p:cNvPr id="2" name="Title Placeholder 1">
            <a:extLst>
              <a:ext uri="{FF2B5EF4-FFF2-40B4-BE49-F238E27FC236}">
                <a16:creationId xmlns:a16="http://schemas.microsoft.com/office/drawing/2014/main" id="{1AC85E72-0958-4641-DDC2-82FBD2827BCB}"/>
              </a:ext>
            </a:extLst>
          </p:cNvPr>
          <p:cNvSpPr>
            <a:spLocks noGrp="1"/>
          </p:cNvSpPr>
          <p:nvPr>
            <p:ph type="title"/>
          </p:nvPr>
        </p:nvSpPr>
        <p:spPr>
          <a:xfrm>
            <a:off x="382588" y="1"/>
            <a:ext cx="11430000" cy="1323475"/>
          </a:xfrm>
          <a:prstGeom prst="rect">
            <a:avLst/>
          </a:prstGeom>
        </p:spPr>
        <p:txBody>
          <a:bodyPr vert="horz" lIns="0" tIns="45720" rIns="91440" bIns="45720" rtlCol="0" anchor="ctr">
            <a:normAutofit/>
          </a:bodyPr>
          <a:lstStyle/>
          <a:p>
            <a:r>
              <a:rPr lang="en-US"/>
              <a:t>Click to edit Master title style</a:t>
            </a:r>
          </a:p>
        </p:txBody>
      </p:sp>
      <p:pic>
        <p:nvPicPr>
          <p:cNvPr id="10" name="Picture 9" descr="Logo, company name&#10;&#10;Description automatically generated">
            <a:extLst>
              <a:ext uri="{FF2B5EF4-FFF2-40B4-BE49-F238E27FC236}">
                <a16:creationId xmlns:a16="http://schemas.microsoft.com/office/drawing/2014/main" id="{B0B6F461-BC90-0E58-3000-1EBA5D2B0C81}"/>
              </a:ext>
            </a:extLst>
          </p:cNvPr>
          <p:cNvPicPr>
            <a:picLocks noChangeAspect="1"/>
          </p:cNvPicPr>
          <p:nvPr userDrawn="1"/>
        </p:nvPicPr>
        <p:blipFill>
          <a:blip r:embed="rId25"/>
          <a:stretch>
            <a:fillRect/>
          </a:stretch>
        </p:blipFill>
        <p:spPr>
          <a:xfrm>
            <a:off x="10537845" y="158817"/>
            <a:ext cx="1327937" cy="1005840"/>
          </a:xfrm>
          <a:prstGeom prst="rect">
            <a:avLst/>
          </a:prstGeom>
        </p:spPr>
      </p:pic>
    </p:spTree>
    <p:extLst>
      <p:ext uri="{BB962C8B-B14F-4D97-AF65-F5344CB8AC3E}">
        <p14:creationId xmlns:p14="http://schemas.microsoft.com/office/powerpoint/2010/main" val="2355958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Lst>
  <p:hf hdr="0" ftr="0" dt="0"/>
  <p:txStyles>
    <p:titleStyle>
      <a:lvl1pPr algn="l" defTabSz="914377" rtl="0" eaLnBrk="1" latinLnBrk="0" hangingPunct="1">
        <a:lnSpc>
          <a:spcPct val="90000"/>
        </a:lnSpc>
        <a:spcBef>
          <a:spcPct val="0"/>
        </a:spcBef>
        <a:buNone/>
        <a:defRPr sz="36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228594" indent="-228594" algn="l" defTabSz="914377" rtl="0" eaLnBrk="1" latinLnBrk="0" hangingPunct="1">
        <a:lnSpc>
          <a:spcPct val="110000"/>
        </a:lnSpc>
        <a:spcBef>
          <a:spcPts val="1000"/>
        </a:spcBef>
        <a:buClr>
          <a:schemeClr val="bg2"/>
        </a:buClr>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110000"/>
        </a:lnSpc>
        <a:spcBef>
          <a:spcPts val="500"/>
        </a:spcBef>
        <a:buClr>
          <a:schemeClr val="accent1"/>
        </a:buClr>
        <a:buFont typeface="Arial" panose="020B0604020202020204" pitchFamily="34" charset="0"/>
        <a:buChar char="•"/>
        <a:defRPr sz="22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110000"/>
        </a:lnSpc>
        <a:spcBef>
          <a:spcPts val="500"/>
        </a:spcBef>
        <a:buClr>
          <a:schemeClr val="tx2"/>
        </a:buClr>
        <a:buFont typeface="Arial" panose="020B0604020202020204" pitchFamily="34" charset="0"/>
        <a:buChar char="•"/>
        <a:defRPr sz="20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110000"/>
        </a:lnSpc>
        <a:spcBef>
          <a:spcPts val="500"/>
        </a:spcBef>
        <a:buClr>
          <a:schemeClr val="bg2">
            <a:lumMod val="75000"/>
          </a:schemeClr>
        </a:buClr>
        <a:buFont typeface="Arial" panose="020B0604020202020204" pitchFamily="34" charset="0"/>
        <a:buChar char="•"/>
        <a:defRPr sz="18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110000"/>
        </a:lnSpc>
        <a:spcBef>
          <a:spcPts val="500"/>
        </a:spcBef>
        <a:buClr>
          <a:schemeClr val="accent3"/>
        </a:buClr>
        <a:buFont typeface="Arial" panose="020B0604020202020204" pitchFamily="34" charset="0"/>
        <a:buChar char="•"/>
        <a:defRPr sz="16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66">
          <p15:clr>
            <a:srgbClr val="F26B43"/>
          </p15:clr>
        </p15:guide>
        <p15:guide id="2" pos="3840">
          <p15:clr>
            <a:srgbClr val="F26B43"/>
          </p15:clr>
        </p15:guide>
        <p15:guide id="3" pos="241">
          <p15:clr>
            <a:srgbClr val="F26B43"/>
          </p15:clr>
        </p15:guide>
        <p15:guide id="4" pos="7441">
          <p15:clr>
            <a:srgbClr val="F26B43"/>
          </p15:clr>
        </p15:guide>
        <p15:guide id="5" orient="horz" pos="4032">
          <p15:clr>
            <a:srgbClr val="F26B43"/>
          </p15:clr>
        </p15:guide>
        <p15:guide id="6" orient="horz" pos="1440">
          <p15:clr>
            <a:srgbClr val="F26B43"/>
          </p15:clr>
        </p15:guide>
        <p15:guide id="7" orient="horz" pos="1584">
          <p15:clr>
            <a:srgbClr val="F26B43"/>
          </p15:clr>
        </p15:guide>
        <p15:guide id="8" orient="horz" pos="1728">
          <p15:clr>
            <a:srgbClr val="F26B43"/>
          </p15:clr>
        </p15:guide>
        <p15:guide id="9" pos="3984">
          <p15:clr>
            <a:srgbClr val="F26B43"/>
          </p15:clr>
        </p15:guide>
        <p15:guide id="10" pos="36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38.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38.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8.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isaldan1@jhu.edu"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linicaltrials.gov/ct2/show/NCT03728790"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hyperlink" Target="https://www.pennmedicine.org/for-patients-and-visitors/find-a-program-or-service/obstetrics/maternity-care/heart-safe-motherhood" TargetMode="Externa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hyperlink" Target="https://clinicaltrials.gov/ct2/show/NCT03728790"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cid:EC866C75AF8BB5409D64A356B99D54C8@namprd09.prod.outlook.com" TargetMode="External"/><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0759-1A9F-1124-0B38-3FDCB012E694}"/>
              </a:ext>
            </a:extLst>
          </p:cNvPr>
          <p:cNvSpPr txBox="1">
            <a:spLocks noGrp="1"/>
          </p:cNvSpPr>
          <p:nvPr>
            <p:ph type="title"/>
          </p:nvPr>
        </p:nvSpPr>
        <p:spPr>
          <a:xfrm>
            <a:off x="609600" y="3200400"/>
            <a:ext cx="10972800" cy="1600200"/>
          </a:xfrm>
          <a:prstGeom prst="rect">
            <a:avLst/>
          </a:prstGeom>
          <a:noFill/>
        </p:spPr>
        <p:txBody>
          <a:bodyPr wrap="square" rtlCol="0">
            <a:spAutoFit/>
          </a:bodyPr>
          <a:lstStyle/>
          <a:p>
            <a:pPr>
              <a:lnSpc>
                <a:spcPct val="90000"/>
              </a:lnSpc>
            </a:pPr>
            <a:r>
              <a:rPr lang="en-US" sz="4267" b="1" dirty="0">
                <a:solidFill>
                  <a:srgbClr val="000000"/>
                </a:solidFill>
                <a:latin typeface="Arial" panose="020B0604020202020204" pitchFamily="34" charset="0"/>
                <a:cs typeface="Arial" panose="020B0604020202020204" pitchFamily="34" charset="0"/>
              </a:rPr>
              <a:t>AHRQ Evidence-based Practice Center (EPC) Program</a:t>
            </a:r>
            <a:endParaRPr lang="en-US" sz="3733" b="1" dirty="0">
              <a:solidFill>
                <a:srgbClr val="00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BD5FD4B-132A-0577-29BA-F5D24DBB9537}"/>
              </a:ext>
            </a:extLst>
          </p:cNvPr>
          <p:cNvSpPr txBox="1">
            <a:spLocks noGrp="1"/>
          </p:cNvSpPr>
          <p:nvPr>
            <p:ph idx="1"/>
          </p:nvPr>
        </p:nvSpPr>
        <p:spPr>
          <a:xfrm>
            <a:off x="618836" y="4709319"/>
            <a:ext cx="10972800" cy="1173163"/>
          </a:xfrm>
          <a:prstGeom prst="rect">
            <a:avLst/>
          </a:prstGeom>
          <a:noFill/>
        </p:spPr>
        <p:txBody>
          <a:bodyPr wrap="square" rtlCol="0">
            <a:spAutoFit/>
          </a:bodyPr>
          <a:lstStyle/>
          <a:p>
            <a:pPr>
              <a:lnSpc>
                <a:spcPct val="90000"/>
              </a:lnSpc>
            </a:pPr>
            <a:r>
              <a:rPr lang="en-US" sz="2400" dirty="0">
                <a:latin typeface="Arial" panose="020B0604020202020204" pitchFamily="34" charset="0"/>
                <a:cs typeface="Arial" panose="020B0604020202020204" pitchFamily="34" charset="0"/>
              </a:rPr>
              <a:t>Welcome and thank you for joining the EPC Grand Rounds</a:t>
            </a:r>
          </a:p>
        </p:txBody>
      </p:sp>
      <p:pic>
        <p:nvPicPr>
          <p:cNvPr id="5" name="Picture 4" descr="A picture containing graphical user interface&#10;&#10;Description automatically generated">
            <a:extLst>
              <a:ext uri="{FF2B5EF4-FFF2-40B4-BE49-F238E27FC236}">
                <a16:creationId xmlns:a16="http://schemas.microsoft.com/office/drawing/2014/main" id="{EDAE9D44-E136-B759-876A-48CCA64E4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400" y="6146328"/>
            <a:ext cx="3036255" cy="491930"/>
          </a:xfrm>
          <a:prstGeom prst="rect">
            <a:avLst/>
          </a:prstGeom>
        </p:spPr>
      </p:pic>
      <p:pic>
        <p:nvPicPr>
          <p:cNvPr id="6" name="Picture 5">
            <a:extLst>
              <a:ext uri="{FF2B5EF4-FFF2-40B4-BE49-F238E27FC236}">
                <a16:creationId xmlns:a16="http://schemas.microsoft.com/office/drawing/2014/main" id="{6DF52B4D-FE2B-43C7-A644-2A07848404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0039" y="5791200"/>
            <a:ext cx="1543370" cy="847058"/>
          </a:xfrm>
          <a:prstGeom prst="rect">
            <a:avLst/>
          </a:prstGeom>
        </p:spPr>
      </p:pic>
    </p:spTree>
    <p:extLst>
      <p:ext uri="{BB962C8B-B14F-4D97-AF65-F5344CB8AC3E}">
        <p14:creationId xmlns:p14="http://schemas.microsoft.com/office/powerpoint/2010/main" val="877516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F22FD4-B419-5126-1805-EA4E533281A8}"/>
              </a:ext>
            </a:extLst>
          </p:cNvPr>
          <p:cNvSpPr>
            <a:spLocks noGrp="1"/>
          </p:cNvSpPr>
          <p:nvPr>
            <p:ph type="sldNum" sz="quarter" idx="12"/>
          </p:nvPr>
        </p:nvSpPr>
        <p:spPr/>
        <p:txBody>
          <a:bodyPr/>
          <a:lstStyle/>
          <a:p>
            <a:pPr defTabSz="914377"/>
            <a:fld id="{CD8FCAE6-69AE-D04B-8E7E-F5F188FCE417}" type="slidenum">
              <a:rPr lang="en-US">
                <a:solidFill>
                  <a:srgbClr val="013A81"/>
                </a:solidFill>
              </a:rPr>
              <a:pPr defTabSz="914377"/>
              <a:t>10</a:t>
            </a:fld>
            <a:endParaRPr lang="en-US">
              <a:solidFill>
                <a:srgbClr val="013A81"/>
              </a:solidFill>
            </a:endParaRPr>
          </a:p>
        </p:txBody>
      </p:sp>
      <p:sp>
        <p:nvSpPr>
          <p:cNvPr id="4" name="Title 3">
            <a:extLst>
              <a:ext uri="{FF2B5EF4-FFF2-40B4-BE49-F238E27FC236}">
                <a16:creationId xmlns:a16="http://schemas.microsoft.com/office/drawing/2014/main" id="{8A512652-A83E-BF3F-2A7B-103D3D1CACF1}"/>
              </a:ext>
            </a:extLst>
          </p:cNvPr>
          <p:cNvSpPr>
            <a:spLocks noGrp="1"/>
          </p:cNvSpPr>
          <p:nvPr>
            <p:ph type="title"/>
          </p:nvPr>
        </p:nvSpPr>
        <p:spPr>
          <a:xfrm>
            <a:off x="195415" y="3531"/>
            <a:ext cx="11605607" cy="692575"/>
          </a:xfrm>
        </p:spPr>
        <p:txBody>
          <a:bodyPr>
            <a:normAutofit/>
          </a:bodyPr>
          <a:lstStyle/>
          <a:p>
            <a:r>
              <a:rPr lang="en-US">
                <a:latin typeface="Open Sans Semibold"/>
                <a:ea typeface="Open Sans Semibold"/>
                <a:cs typeface="Open Sans Semibold"/>
              </a:rPr>
              <a:t>PCORI's Approach to Improving Maternal Health</a:t>
            </a:r>
            <a:endParaRPr lang="en-US"/>
          </a:p>
        </p:txBody>
      </p:sp>
      <p:sp>
        <p:nvSpPr>
          <p:cNvPr id="6" name="Arrow: Right 5">
            <a:extLst>
              <a:ext uri="{FF2B5EF4-FFF2-40B4-BE49-F238E27FC236}">
                <a16:creationId xmlns:a16="http://schemas.microsoft.com/office/drawing/2014/main" id="{72E908D4-93CA-88B6-769D-5E9492EE2406}"/>
              </a:ext>
              <a:ext uri="{C183D7F6-B498-43B3-948B-1728B52AA6E4}">
                <adec:decorative xmlns:adec="http://schemas.microsoft.com/office/drawing/2017/decorative" val="1"/>
              </a:ext>
            </a:extLst>
          </p:cNvPr>
          <p:cNvSpPr/>
          <p:nvPr/>
        </p:nvSpPr>
        <p:spPr>
          <a:xfrm rot="20107462">
            <a:off x="3315026" y="2491997"/>
            <a:ext cx="1605493" cy="267441"/>
          </a:xfrm>
          <a:prstGeom prst="rightArrow">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endParaRPr lang="en-US" b="1">
              <a:solidFill>
                <a:srgbClr val="FFFFFF"/>
              </a:solidFill>
              <a:latin typeface="Calibri" panose="020F0502020204030204"/>
              <a:ea typeface="Open Sans"/>
              <a:cs typeface="Open Sans"/>
            </a:endParaRPr>
          </a:p>
        </p:txBody>
      </p:sp>
      <p:sp>
        <p:nvSpPr>
          <p:cNvPr id="7" name="Arrow: Right 6">
            <a:extLst>
              <a:ext uri="{FF2B5EF4-FFF2-40B4-BE49-F238E27FC236}">
                <a16:creationId xmlns:a16="http://schemas.microsoft.com/office/drawing/2014/main" id="{2D58BC7B-4487-21AF-13F2-70055D1AF046}"/>
              </a:ext>
              <a:ext uri="{C183D7F6-B498-43B3-948B-1728B52AA6E4}">
                <adec:decorative xmlns:adec="http://schemas.microsoft.com/office/drawing/2017/decorative" val="1"/>
              </a:ext>
            </a:extLst>
          </p:cNvPr>
          <p:cNvSpPr/>
          <p:nvPr/>
        </p:nvSpPr>
        <p:spPr>
          <a:xfrm rot="1899950">
            <a:off x="3343063" y="5439945"/>
            <a:ext cx="1595023" cy="267441"/>
          </a:xfrm>
          <a:prstGeom prst="rightArrow">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endParaRPr lang="en-US" b="1">
              <a:solidFill>
                <a:srgbClr val="FFFFFF"/>
              </a:solidFill>
              <a:latin typeface="Calibri" panose="020F0502020204030204"/>
              <a:ea typeface="Open Sans"/>
              <a:cs typeface="Open Sans"/>
            </a:endParaRPr>
          </a:p>
        </p:txBody>
      </p:sp>
      <p:sp>
        <p:nvSpPr>
          <p:cNvPr id="8" name="Arrow: Right 7">
            <a:extLst>
              <a:ext uri="{FF2B5EF4-FFF2-40B4-BE49-F238E27FC236}">
                <a16:creationId xmlns:a16="http://schemas.microsoft.com/office/drawing/2014/main" id="{46BFA84C-C259-F136-2037-59EE8E7927DE}"/>
              </a:ext>
              <a:ext uri="{C183D7F6-B498-43B3-948B-1728B52AA6E4}">
                <adec:decorative xmlns:adec="http://schemas.microsoft.com/office/drawing/2017/decorative" val="1"/>
              </a:ext>
            </a:extLst>
          </p:cNvPr>
          <p:cNvSpPr/>
          <p:nvPr/>
        </p:nvSpPr>
        <p:spPr>
          <a:xfrm>
            <a:off x="6509554" y="3963046"/>
            <a:ext cx="2135647" cy="267441"/>
          </a:xfrm>
          <a:prstGeom prst="rightArrow">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endParaRPr lang="en-US" b="1">
              <a:solidFill>
                <a:srgbClr val="FFFFFF"/>
              </a:solidFill>
              <a:latin typeface="Calibri" panose="020F0502020204030204"/>
              <a:ea typeface="Open Sans"/>
              <a:cs typeface="Open Sans"/>
            </a:endParaRPr>
          </a:p>
        </p:txBody>
      </p:sp>
      <p:sp>
        <p:nvSpPr>
          <p:cNvPr id="9" name="Arrow: Right 8">
            <a:extLst>
              <a:ext uri="{FF2B5EF4-FFF2-40B4-BE49-F238E27FC236}">
                <a16:creationId xmlns:a16="http://schemas.microsoft.com/office/drawing/2014/main" id="{C8519C78-9B36-2AEB-E4D8-E087F7EB9ABF}"/>
              </a:ext>
              <a:ext uri="{C183D7F6-B498-43B3-948B-1728B52AA6E4}">
                <adec:decorative xmlns:adec="http://schemas.microsoft.com/office/drawing/2017/decorative" val="1"/>
              </a:ext>
            </a:extLst>
          </p:cNvPr>
          <p:cNvSpPr/>
          <p:nvPr/>
        </p:nvSpPr>
        <p:spPr>
          <a:xfrm rot="19621511">
            <a:off x="6934871" y="5424605"/>
            <a:ext cx="1951196" cy="267441"/>
          </a:xfrm>
          <a:prstGeom prst="rightArrow">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endParaRPr lang="en-US" b="1">
              <a:solidFill>
                <a:srgbClr val="FFFFFF"/>
              </a:solidFill>
              <a:latin typeface="Calibri" panose="020F0502020204030204"/>
              <a:ea typeface="Open Sans"/>
              <a:cs typeface="Open Sans"/>
            </a:endParaRPr>
          </a:p>
        </p:txBody>
      </p:sp>
      <p:sp>
        <p:nvSpPr>
          <p:cNvPr id="10" name="Arrow: Right 9">
            <a:extLst>
              <a:ext uri="{FF2B5EF4-FFF2-40B4-BE49-F238E27FC236}">
                <a16:creationId xmlns:a16="http://schemas.microsoft.com/office/drawing/2014/main" id="{524F5D62-D162-0B3A-F443-CF487D3B8C8C}"/>
              </a:ext>
              <a:ext uri="{C183D7F6-B498-43B3-948B-1728B52AA6E4}">
                <adec:decorative xmlns:adec="http://schemas.microsoft.com/office/drawing/2017/decorative" val="1"/>
              </a:ext>
            </a:extLst>
          </p:cNvPr>
          <p:cNvSpPr/>
          <p:nvPr/>
        </p:nvSpPr>
        <p:spPr>
          <a:xfrm rot="2015845">
            <a:off x="6849931" y="2483891"/>
            <a:ext cx="2035824" cy="266029"/>
          </a:xfrm>
          <a:prstGeom prst="rightArrow">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endParaRPr lang="en-US" b="1">
              <a:solidFill>
                <a:srgbClr val="FFFFFF"/>
              </a:solidFill>
              <a:latin typeface="Calibri" panose="020F0502020204030204"/>
              <a:ea typeface="Open Sans"/>
              <a:cs typeface="Open Sans"/>
            </a:endParaRPr>
          </a:p>
        </p:txBody>
      </p:sp>
      <p:sp>
        <p:nvSpPr>
          <p:cNvPr id="11" name="Arrow: Right 10">
            <a:extLst>
              <a:ext uri="{FF2B5EF4-FFF2-40B4-BE49-F238E27FC236}">
                <a16:creationId xmlns:a16="http://schemas.microsoft.com/office/drawing/2014/main" id="{97248395-5BDD-F201-ECDE-44BB59602303}"/>
              </a:ext>
              <a:ext uri="{C183D7F6-B498-43B3-948B-1728B52AA6E4}">
                <adec:decorative xmlns:adec="http://schemas.microsoft.com/office/drawing/2017/decorative" val="1"/>
              </a:ext>
            </a:extLst>
          </p:cNvPr>
          <p:cNvSpPr/>
          <p:nvPr/>
        </p:nvSpPr>
        <p:spPr>
          <a:xfrm rot="5400000">
            <a:off x="5443493" y="2767061"/>
            <a:ext cx="1305017" cy="267441"/>
          </a:xfrm>
          <a:prstGeom prst="rightArrow">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endParaRPr lang="en-US" b="1">
              <a:solidFill>
                <a:srgbClr val="FFFFFF"/>
              </a:solidFill>
              <a:latin typeface="Calibri" panose="020F0502020204030204"/>
              <a:ea typeface="Open Sans"/>
              <a:cs typeface="Open Sans"/>
            </a:endParaRPr>
          </a:p>
        </p:txBody>
      </p:sp>
      <p:sp>
        <p:nvSpPr>
          <p:cNvPr id="12" name="Arrow: Right 11">
            <a:extLst>
              <a:ext uri="{FF2B5EF4-FFF2-40B4-BE49-F238E27FC236}">
                <a16:creationId xmlns:a16="http://schemas.microsoft.com/office/drawing/2014/main" id="{C41602B0-67FD-7005-3499-644121E2BC2D}"/>
              </a:ext>
              <a:ext uri="{C183D7F6-B498-43B3-948B-1728B52AA6E4}">
                <adec:decorative xmlns:adec="http://schemas.microsoft.com/office/drawing/2017/decorative" val="1"/>
              </a:ext>
            </a:extLst>
          </p:cNvPr>
          <p:cNvSpPr/>
          <p:nvPr/>
        </p:nvSpPr>
        <p:spPr>
          <a:xfrm rot="16200000">
            <a:off x="5443493" y="5245038"/>
            <a:ext cx="1305017" cy="267441"/>
          </a:xfrm>
          <a:prstGeom prst="rightArrow">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endParaRPr lang="en-US" b="1">
              <a:solidFill>
                <a:srgbClr val="FFFFFF"/>
              </a:solidFill>
              <a:latin typeface="Calibri" panose="020F0502020204030204"/>
              <a:ea typeface="Open Sans"/>
              <a:cs typeface="Open Sans"/>
            </a:endParaRPr>
          </a:p>
        </p:txBody>
      </p:sp>
      <p:sp>
        <p:nvSpPr>
          <p:cNvPr id="13" name="Arrow: Right 12">
            <a:extLst>
              <a:ext uri="{FF2B5EF4-FFF2-40B4-BE49-F238E27FC236}">
                <a16:creationId xmlns:a16="http://schemas.microsoft.com/office/drawing/2014/main" id="{6A81FFEB-0D8E-0116-C7EE-26269B171B22}"/>
              </a:ext>
              <a:ext uri="{C183D7F6-B498-43B3-948B-1728B52AA6E4}">
                <adec:decorative xmlns:adec="http://schemas.microsoft.com/office/drawing/2017/decorative" val="1"/>
              </a:ext>
            </a:extLst>
          </p:cNvPr>
          <p:cNvSpPr/>
          <p:nvPr/>
        </p:nvSpPr>
        <p:spPr>
          <a:xfrm>
            <a:off x="3534793" y="3963046"/>
            <a:ext cx="1305017" cy="267441"/>
          </a:xfrm>
          <a:prstGeom prst="rightArrow">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endParaRPr lang="en-US" b="1">
              <a:solidFill>
                <a:srgbClr val="FFFFFF"/>
              </a:solidFill>
              <a:latin typeface="Calibri" panose="020F0502020204030204"/>
              <a:ea typeface="Open Sans"/>
              <a:cs typeface="Open Sans"/>
            </a:endParaRPr>
          </a:p>
        </p:txBody>
      </p:sp>
      <p:sp>
        <p:nvSpPr>
          <p:cNvPr id="14" name="Oval 13">
            <a:extLst>
              <a:ext uri="{FF2B5EF4-FFF2-40B4-BE49-F238E27FC236}">
                <a16:creationId xmlns:a16="http://schemas.microsoft.com/office/drawing/2014/main" id="{380F3685-7B17-8C4A-6E86-C551BE1AC791}"/>
              </a:ext>
            </a:extLst>
          </p:cNvPr>
          <p:cNvSpPr/>
          <p:nvPr/>
        </p:nvSpPr>
        <p:spPr>
          <a:xfrm>
            <a:off x="331787" y="2412103"/>
            <a:ext cx="3627655" cy="3538488"/>
          </a:xfrm>
          <a:prstGeom prst="ellipse">
            <a:avLst/>
          </a:prstGeom>
          <a:gradFill flip="none" rotWithShape="1">
            <a:gsLst>
              <a:gs pos="0">
                <a:schemeClr val="bg2">
                  <a:lumMod val="85000"/>
                </a:schemeClr>
              </a:gs>
              <a:gs pos="15000">
                <a:schemeClr val="bg2"/>
              </a:gs>
              <a:gs pos="85000">
                <a:schemeClr val="tx2"/>
              </a:gs>
              <a:gs pos="100000">
                <a:schemeClr val="tx2">
                  <a:lumMod val="8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r>
              <a:rPr lang="en-US" sz="2000" b="1" dirty="0">
                <a:solidFill>
                  <a:srgbClr val="FFFFFF"/>
                </a:solidFill>
                <a:latin typeface="Calibri" panose="020F0502020204030204"/>
                <a:ea typeface="Open Sans"/>
                <a:cs typeface="Open Sans"/>
              </a:rPr>
              <a:t>Input from </a:t>
            </a:r>
          </a:p>
          <a:p>
            <a:pPr algn="ctr" defTabSz="914377"/>
            <a:r>
              <a:rPr lang="en-US" sz="2000" b="1" dirty="0">
                <a:solidFill>
                  <a:srgbClr val="FFFFFF"/>
                </a:solidFill>
                <a:latin typeface="Calibri" panose="020F0502020204030204"/>
                <a:ea typeface="Open Sans"/>
                <a:cs typeface="Open Sans"/>
              </a:rPr>
              <a:t>Research Partners:</a:t>
            </a:r>
          </a:p>
          <a:p>
            <a:pPr marL="285744" indent="-285744" defTabSz="914377">
              <a:buFont typeface="Arial"/>
              <a:buChar char="•"/>
            </a:pPr>
            <a:r>
              <a:rPr lang="en-US" sz="2000" b="1" dirty="0">
                <a:solidFill>
                  <a:srgbClr val="FFFFFF"/>
                </a:solidFill>
                <a:latin typeface="Calibri" panose="020F0502020204030204"/>
                <a:ea typeface="Open Sans"/>
                <a:cs typeface="Calibri"/>
              </a:rPr>
              <a:t>Patients</a:t>
            </a:r>
            <a:endParaRPr lang="en-US" sz="2000">
              <a:solidFill>
                <a:srgbClr val="FFFFFF"/>
              </a:solidFill>
              <a:latin typeface="Calibri" panose="020F0502020204030204"/>
              <a:ea typeface="Open Sans"/>
              <a:cs typeface="Calibri"/>
            </a:endParaRPr>
          </a:p>
          <a:p>
            <a:pPr marL="285744" indent="-285744" defTabSz="914377">
              <a:buFont typeface="Arial"/>
              <a:buChar char="•"/>
            </a:pPr>
            <a:r>
              <a:rPr lang="en-US" sz="2000" b="1">
                <a:solidFill>
                  <a:srgbClr val="FFFFFF"/>
                </a:solidFill>
                <a:latin typeface="Calibri" panose="020F0502020204030204"/>
                <a:ea typeface="Open Sans"/>
                <a:cs typeface="Calibri"/>
              </a:rPr>
              <a:t>Caregivers</a:t>
            </a:r>
          </a:p>
          <a:p>
            <a:pPr marL="285744" indent="-285744" defTabSz="914377">
              <a:buFont typeface="Arial"/>
              <a:buChar char="•"/>
            </a:pPr>
            <a:r>
              <a:rPr lang="en-US" sz="2000" b="1">
                <a:solidFill>
                  <a:srgbClr val="FFFFFF"/>
                </a:solidFill>
                <a:latin typeface="Calibri" panose="020F0502020204030204"/>
                <a:ea typeface="Open Sans"/>
                <a:cs typeface="Calibri"/>
              </a:rPr>
              <a:t>Providers </a:t>
            </a:r>
            <a:endParaRPr lang="en-US" sz="2000">
              <a:solidFill>
                <a:srgbClr val="FFFFFF"/>
              </a:solidFill>
              <a:latin typeface="Calibri" panose="020F0502020204030204"/>
              <a:ea typeface="Open Sans"/>
              <a:cs typeface="Calibri"/>
            </a:endParaRPr>
          </a:p>
          <a:p>
            <a:pPr marL="285744" indent="-285744" defTabSz="914377">
              <a:buFont typeface="Arial"/>
              <a:buChar char="•"/>
            </a:pPr>
            <a:r>
              <a:rPr lang="en-US" sz="2000" b="1" dirty="0">
                <a:solidFill>
                  <a:srgbClr val="FFFFFF"/>
                </a:solidFill>
                <a:latin typeface="Calibri" panose="020F0502020204030204"/>
                <a:ea typeface="Open Sans"/>
                <a:cs typeface="Calibri"/>
              </a:rPr>
              <a:t>Payers</a:t>
            </a:r>
            <a:endParaRPr lang="en-US" sz="2000">
              <a:solidFill>
                <a:srgbClr val="FFFFFF"/>
              </a:solidFill>
              <a:latin typeface="Calibri" panose="020F0502020204030204"/>
              <a:ea typeface="Open Sans"/>
              <a:cs typeface="Calibri"/>
            </a:endParaRPr>
          </a:p>
          <a:p>
            <a:pPr marL="285744" indent="-285744" defTabSz="914377">
              <a:buFont typeface="Arial"/>
              <a:buChar char="•"/>
            </a:pPr>
            <a:r>
              <a:rPr lang="en-US" sz="2000" b="1" dirty="0">
                <a:solidFill>
                  <a:srgbClr val="FFFFFF"/>
                </a:solidFill>
                <a:latin typeface="Calibri" panose="020F0502020204030204"/>
                <a:ea typeface="Open Sans"/>
                <a:cs typeface="Calibri"/>
              </a:rPr>
              <a:t>Government</a:t>
            </a:r>
            <a:endParaRPr lang="en-US" sz="2000" dirty="0">
              <a:solidFill>
                <a:srgbClr val="FFFFFF"/>
              </a:solidFill>
              <a:latin typeface="Calibri" panose="020F0502020204030204"/>
              <a:ea typeface="Open Sans"/>
              <a:cs typeface="Calibri"/>
            </a:endParaRPr>
          </a:p>
          <a:p>
            <a:pPr marL="285744" indent="-285744" algn="ctr" defTabSz="914377">
              <a:buFont typeface="Arial"/>
              <a:buChar char="•"/>
            </a:pPr>
            <a:endParaRPr lang="en-US" b="1" dirty="0">
              <a:solidFill>
                <a:srgbClr val="FFFFFF"/>
              </a:solidFill>
              <a:latin typeface="Calibri" panose="020F0502020204030204"/>
              <a:ea typeface="Open Sans"/>
              <a:cs typeface="Calibri"/>
            </a:endParaRPr>
          </a:p>
        </p:txBody>
      </p:sp>
      <p:sp>
        <p:nvSpPr>
          <p:cNvPr id="15" name="Rectangle: Rounded Corners 14">
            <a:extLst>
              <a:ext uri="{FF2B5EF4-FFF2-40B4-BE49-F238E27FC236}">
                <a16:creationId xmlns:a16="http://schemas.microsoft.com/office/drawing/2014/main" id="{D9E34139-FB81-4065-9C8E-D81CF3C6D82F}"/>
              </a:ext>
            </a:extLst>
          </p:cNvPr>
          <p:cNvSpPr/>
          <p:nvPr/>
        </p:nvSpPr>
        <p:spPr>
          <a:xfrm>
            <a:off x="4839811" y="1809936"/>
            <a:ext cx="2512380" cy="1049784"/>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r>
              <a:rPr lang="en-US" b="1">
                <a:solidFill>
                  <a:srgbClr val="FFFFFF"/>
                </a:solidFill>
                <a:latin typeface="Calibri" panose="020F0502020204030204"/>
                <a:ea typeface="Open Sans"/>
                <a:cs typeface="Open Sans"/>
              </a:rPr>
              <a:t>EVIDENCE SYNTHESIS</a:t>
            </a:r>
          </a:p>
        </p:txBody>
      </p:sp>
      <p:sp>
        <p:nvSpPr>
          <p:cNvPr id="16" name="Rectangle: Rounded Corners 15">
            <a:extLst>
              <a:ext uri="{FF2B5EF4-FFF2-40B4-BE49-F238E27FC236}">
                <a16:creationId xmlns:a16="http://schemas.microsoft.com/office/drawing/2014/main" id="{EDB55914-079C-89AC-9B59-3ED2CCD5DAEB}"/>
              </a:ext>
            </a:extLst>
          </p:cNvPr>
          <p:cNvSpPr/>
          <p:nvPr/>
        </p:nvSpPr>
        <p:spPr>
          <a:xfrm>
            <a:off x="4839810" y="3594347"/>
            <a:ext cx="2512380" cy="104978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r>
              <a:rPr lang="en-US" b="1">
                <a:solidFill>
                  <a:srgbClr val="FFFFFF"/>
                </a:solidFill>
                <a:latin typeface="Calibri" panose="020F0502020204030204"/>
                <a:ea typeface="Open Sans"/>
                <a:cs typeface="Open Sans"/>
              </a:rPr>
              <a:t>COMPARATIVE </a:t>
            </a:r>
          </a:p>
          <a:p>
            <a:pPr algn="ctr" defTabSz="914377"/>
            <a:r>
              <a:rPr lang="en-US" b="1">
                <a:solidFill>
                  <a:srgbClr val="FFFFFF"/>
                </a:solidFill>
                <a:latin typeface="Calibri" panose="020F0502020204030204"/>
                <a:ea typeface="Open Sans"/>
                <a:cs typeface="Open Sans"/>
              </a:rPr>
              <a:t>EFFECTIVENESS </a:t>
            </a:r>
          </a:p>
          <a:p>
            <a:pPr algn="ctr" defTabSz="914377"/>
            <a:r>
              <a:rPr lang="en-US" b="1">
                <a:solidFill>
                  <a:srgbClr val="FFFFFF"/>
                </a:solidFill>
                <a:latin typeface="Calibri" panose="020F0502020204030204"/>
                <a:ea typeface="Open Sans"/>
                <a:cs typeface="Open Sans"/>
              </a:rPr>
              <a:t>RESEARCH AWARDS</a:t>
            </a:r>
          </a:p>
        </p:txBody>
      </p:sp>
      <p:sp>
        <p:nvSpPr>
          <p:cNvPr id="17" name="Rectangle: Rounded Corners 16">
            <a:extLst>
              <a:ext uri="{FF2B5EF4-FFF2-40B4-BE49-F238E27FC236}">
                <a16:creationId xmlns:a16="http://schemas.microsoft.com/office/drawing/2014/main" id="{8F402798-057D-AA7B-02A1-3D3410DB97EA}"/>
              </a:ext>
            </a:extLst>
          </p:cNvPr>
          <p:cNvSpPr/>
          <p:nvPr/>
        </p:nvSpPr>
        <p:spPr>
          <a:xfrm>
            <a:off x="4839810" y="5378759"/>
            <a:ext cx="2512380" cy="1049784"/>
          </a:xfrm>
          <a:prstGeom prst="round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r>
              <a:rPr lang="en-US" b="1">
                <a:solidFill>
                  <a:srgbClr val="FFFFFF"/>
                </a:solidFill>
                <a:latin typeface="Calibri" panose="020F0502020204030204"/>
                <a:ea typeface="Open Sans"/>
                <a:cs typeface="Open Sans"/>
              </a:rPr>
              <a:t>ENGAGEMENT </a:t>
            </a:r>
          </a:p>
          <a:p>
            <a:pPr algn="ctr" defTabSz="914377"/>
            <a:r>
              <a:rPr lang="en-US" b="1">
                <a:solidFill>
                  <a:srgbClr val="FFFFFF"/>
                </a:solidFill>
                <a:latin typeface="Calibri" panose="020F0502020204030204"/>
                <a:ea typeface="Open Sans"/>
                <a:cs typeface="Open Sans"/>
              </a:rPr>
              <a:t>AWARDS</a:t>
            </a:r>
          </a:p>
        </p:txBody>
      </p:sp>
      <p:sp>
        <p:nvSpPr>
          <p:cNvPr id="18" name="Rectangle: Rounded Corners 17">
            <a:extLst>
              <a:ext uri="{FF2B5EF4-FFF2-40B4-BE49-F238E27FC236}">
                <a16:creationId xmlns:a16="http://schemas.microsoft.com/office/drawing/2014/main" id="{67F8DDE1-4CAF-802D-28B9-2C39467EB90B}"/>
              </a:ext>
            </a:extLst>
          </p:cNvPr>
          <p:cNvSpPr/>
          <p:nvPr/>
        </p:nvSpPr>
        <p:spPr>
          <a:xfrm>
            <a:off x="8688994" y="3068628"/>
            <a:ext cx="3426463" cy="2056275"/>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r>
              <a:rPr lang="en-US" sz="2000" b="1" dirty="0">
                <a:solidFill>
                  <a:srgbClr val="FFFFFF"/>
                </a:solidFill>
                <a:latin typeface="Calibri" panose="020F0502020204030204"/>
                <a:ea typeface="Open Sans"/>
                <a:cs typeface="Open Sans"/>
              </a:rPr>
              <a:t>Inform End Users</a:t>
            </a:r>
          </a:p>
          <a:p>
            <a:pPr algn="ctr" defTabSz="914377"/>
            <a:endParaRPr lang="en-US" b="1" dirty="0">
              <a:solidFill>
                <a:srgbClr val="FFFFFF"/>
              </a:solidFill>
              <a:latin typeface="Calibri" panose="020F0502020204030204"/>
              <a:ea typeface="Open Sans"/>
              <a:cs typeface="Open Sans"/>
            </a:endParaRPr>
          </a:p>
        </p:txBody>
      </p:sp>
    </p:spTree>
    <p:extLst>
      <p:ext uri="{BB962C8B-B14F-4D97-AF65-F5344CB8AC3E}">
        <p14:creationId xmlns:p14="http://schemas.microsoft.com/office/powerpoint/2010/main" val="3143785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454F7D5-DAA2-3A36-FD03-51FF132AA0BC}"/>
              </a:ext>
            </a:extLst>
          </p:cNvPr>
          <p:cNvSpPr>
            <a:spLocks noGrp="1"/>
          </p:cNvSpPr>
          <p:nvPr>
            <p:ph type="title"/>
          </p:nvPr>
        </p:nvSpPr>
        <p:spPr>
          <a:xfrm>
            <a:off x="382589" y="1"/>
            <a:ext cx="11572875" cy="1323475"/>
          </a:xfrm>
        </p:spPr>
        <p:txBody>
          <a:bodyPr anchor="ctr">
            <a:normAutofit/>
          </a:bodyPr>
          <a:lstStyle/>
          <a:p>
            <a:r>
              <a:rPr lang="en-US"/>
              <a:t>Collaborative Partnership: PCORI and AHRQ</a:t>
            </a:r>
            <a:endParaRPr lang="en-US" dirty="0"/>
          </a:p>
        </p:txBody>
      </p:sp>
      <p:pic>
        <p:nvPicPr>
          <p:cNvPr id="7" name="Content Placeholder 5" descr="A picture containing text, human face, screenshot, person&#10;&#10;Description automatically generated">
            <a:extLst>
              <a:ext uri="{FF2B5EF4-FFF2-40B4-BE49-F238E27FC236}">
                <a16:creationId xmlns:a16="http://schemas.microsoft.com/office/drawing/2014/main" id="{C28DCA74-2CBE-E99F-3126-E08C5F4D80B0}"/>
              </a:ext>
            </a:extLst>
          </p:cNvPr>
          <p:cNvPicPr>
            <a:picLocks noChangeAspect="1"/>
          </p:cNvPicPr>
          <p:nvPr/>
        </p:nvPicPr>
        <p:blipFill rotWithShape="1">
          <a:blip r:embed="rId3">
            <a:extLst>
              <a:ext uri="{28A0092B-C50C-407E-A947-70E740481C1C}">
                <a14:useLocalDpi xmlns:a14="http://schemas.microsoft.com/office/drawing/2010/main" val="0"/>
              </a:ext>
            </a:extLst>
          </a:blip>
          <a:srcRect t="3515" r="1" b="1"/>
          <a:stretch/>
        </p:blipFill>
        <p:spPr>
          <a:xfrm>
            <a:off x="387881" y="1695450"/>
            <a:ext cx="5479520" cy="4705351"/>
          </a:xfrm>
          <a:prstGeom prst="rect">
            <a:avLst/>
          </a:prstGeom>
          <a:noFill/>
          <a:ln w="15875">
            <a:solidFill>
              <a:schemeClr val="accent1">
                <a:shade val="50000"/>
              </a:schemeClr>
            </a:solidFill>
          </a:ln>
          <a:effectLst>
            <a:outerShdw blurRad="50800" dist="50800" dir="5400000" algn="ctr" rotWithShape="0">
              <a:srgbClr val="000000">
                <a:alpha val="62000"/>
              </a:srgbClr>
            </a:outerShdw>
            <a:reflection blurRad="6350" stA="36000" endPos="23000" dir="5400000" sy="-100000" algn="bl" rotWithShape="0"/>
          </a:effectLst>
        </p:spPr>
      </p:pic>
      <p:sp>
        <p:nvSpPr>
          <p:cNvPr id="6" name="Slide Number Placeholder 5" hidden="1">
            <a:extLst>
              <a:ext uri="{FF2B5EF4-FFF2-40B4-BE49-F238E27FC236}">
                <a16:creationId xmlns:a16="http://schemas.microsoft.com/office/drawing/2014/main" id="{55D630CE-1186-6856-757B-B5D2712333D7}"/>
              </a:ext>
            </a:extLst>
          </p:cNvPr>
          <p:cNvSpPr>
            <a:spLocks noGrp="1"/>
          </p:cNvSpPr>
          <p:nvPr>
            <p:ph type="sldNum" sz="quarter" idx="4294967295"/>
          </p:nvPr>
        </p:nvSpPr>
        <p:spPr>
          <a:xfrm>
            <a:off x="11822113" y="6400800"/>
            <a:ext cx="365760" cy="323917"/>
          </a:xfrm>
        </p:spPr>
        <p:txBody>
          <a:bodyPr/>
          <a:lstStyle/>
          <a:p>
            <a:pPr defTabSz="914377">
              <a:spcAft>
                <a:spcPts val="600"/>
              </a:spcAft>
            </a:pPr>
            <a:fld id="{CD8FCAE6-69AE-D04B-8E7E-F5F188FCE417}" type="slidenum">
              <a:rPr lang="en-US" dirty="0">
                <a:solidFill>
                  <a:srgbClr val="013A81"/>
                </a:solidFill>
              </a:rPr>
              <a:pPr defTabSz="914377">
                <a:spcAft>
                  <a:spcPts val="600"/>
                </a:spcAft>
              </a:pPr>
              <a:t>11</a:t>
            </a:fld>
            <a:endParaRPr lang="en-US">
              <a:solidFill>
                <a:srgbClr val="013A81"/>
              </a:solidFill>
            </a:endParaRPr>
          </a:p>
        </p:txBody>
      </p:sp>
      <p:pic>
        <p:nvPicPr>
          <p:cNvPr id="2" name="Picture 3" descr="A picture containing graphical user interface&#10;&#10;Description automatically generated">
            <a:extLst>
              <a:ext uri="{FF2B5EF4-FFF2-40B4-BE49-F238E27FC236}">
                <a16:creationId xmlns:a16="http://schemas.microsoft.com/office/drawing/2014/main" id="{F9565BA2-86D8-3440-3C3F-6BA40314DCC1}"/>
              </a:ext>
            </a:extLst>
          </p:cNvPr>
          <p:cNvPicPr>
            <a:picLocks noChangeAspect="1"/>
          </p:cNvPicPr>
          <p:nvPr/>
        </p:nvPicPr>
        <p:blipFill>
          <a:blip r:embed="rId4"/>
          <a:stretch>
            <a:fillRect/>
          </a:stretch>
        </p:blipFill>
        <p:spPr>
          <a:xfrm>
            <a:off x="6093617" y="2151953"/>
            <a:ext cx="6029323" cy="1030097"/>
          </a:xfrm>
          <a:prstGeom prst="rect">
            <a:avLst/>
          </a:prstGeom>
        </p:spPr>
      </p:pic>
      <p:pic>
        <p:nvPicPr>
          <p:cNvPr id="4" name="Picture 4" descr="Logo&#10;&#10;Description automatically generated">
            <a:extLst>
              <a:ext uri="{FF2B5EF4-FFF2-40B4-BE49-F238E27FC236}">
                <a16:creationId xmlns:a16="http://schemas.microsoft.com/office/drawing/2014/main" id="{34FA8E1A-3BF8-1298-1648-7E143966D43C}"/>
              </a:ext>
            </a:extLst>
          </p:cNvPr>
          <p:cNvPicPr>
            <a:picLocks noChangeAspect="1"/>
          </p:cNvPicPr>
          <p:nvPr/>
        </p:nvPicPr>
        <p:blipFill>
          <a:blip r:embed="rId5"/>
          <a:stretch>
            <a:fillRect/>
          </a:stretch>
        </p:blipFill>
        <p:spPr>
          <a:xfrm>
            <a:off x="7010401" y="3807618"/>
            <a:ext cx="4695825" cy="2255045"/>
          </a:xfrm>
          <a:prstGeom prst="rect">
            <a:avLst/>
          </a:prstGeom>
        </p:spPr>
      </p:pic>
    </p:spTree>
    <p:extLst>
      <p:ext uri="{BB962C8B-B14F-4D97-AF65-F5344CB8AC3E}">
        <p14:creationId xmlns:p14="http://schemas.microsoft.com/office/powerpoint/2010/main" val="3820673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6874781A-7925-6BAE-5357-7C28DEFAF52D}"/>
              </a:ext>
            </a:extLst>
          </p:cNvPr>
          <p:cNvSpPr>
            <a:spLocks noGrp="1"/>
          </p:cNvSpPr>
          <p:nvPr>
            <p:ph sz="half" idx="2"/>
          </p:nvPr>
        </p:nvSpPr>
        <p:spPr>
          <a:xfrm>
            <a:off x="376842" y="2286000"/>
            <a:ext cx="5458991" cy="2764504"/>
          </a:xfrm>
        </p:spPr>
        <p:txBody>
          <a:bodyPr vert="horz" lIns="0" tIns="45720" rIns="91440" bIns="45720" rtlCol="0" anchor="t">
            <a:noAutofit/>
          </a:bodyPr>
          <a:lstStyle/>
          <a:p>
            <a:r>
              <a:rPr lang="en-US" dirty="0">
                <a:latin typeface="Arial"/>
                <a:ea typeface="Open Sans"/>
                <a:cs typeface="Arial"/>
              </a:rPr>
              <a:t>PCORI commissions systematic reviews from AHRQ’s Evidence-based Practice Center Program</a:t>
            </a:r>
            <a:endParaRPr lang="en-US" dirty="0"/>
          </a:p>
          <a:p>
            <a:r>
              <a:rPr lang="en-US" dirty="0">
                <a:latin typeface="Arial"/>
                <a:ea typeface="Open Sans"/>
                <a:cs typeface="Arial"/>
              </a:rPr>
              <a:t>Ten reviews completed </a:t>
            </a:r>
            <a:endParaRPr lang="en-US" dirty="0"/>
          </a:p>
          <a:p>
            <a:pPr lvl="1">
              <a:buClr>
                <a:srgbClr val="267D9E"/>
              </a:buClr>
            </a:pPr>
            <a:endParaRPr lang="en-US" dirty="0">
              <a:latin typeface="Arial"/>
              <a:ea typeface="Open Sans"/>
              <a:cs typeface="Arial"/>
            </a:endParaRPr>
          </a:p>
        </p:txBody>
      </p:sp>
      <p:sp>
        <p:nvSpPr>
          <p:cNvPr id="6" name="Slide Number Placeholder 5">
            <a:extLst>
              <a:ext uri="{FF2B5EF4-FFF2-40B4-BE49-F238E27FC236}">
                <a16:creationId xmlns:a16="http://schemas.microsoft.com/office/drawing/2014/main" id="{55D630CE-1186-6856-757B-B5D2712333D7}"/>
              </a:ext>
            </a:extLst>
          </p:cNvPr>
          <p:cNvSpPr>
            <a:spLocks noGrp="1"/>
          </p:cNvSpPr>
          <p:nvPr>
            <p:ph type="sldNum" sz="quarter" idx="12"/>
          </p:nvPr>
        </p:nvSpPr>
        <p:spPr/>
        <p:txBody>
          <a:bodyPr/>
          <a:lstStyle/>
          <a:p>
            <a:pPr defTabSz="914377"/>
            <a:fld id="{CD8FCAE6-69AE-D04B-8E7E-F5F188FCE417}" type="slidenum">
              <a:rPr lang="en-US">
                <a:solidFill>
                  <a:srgbClr val="013A81"/>
                </a:solidFill>
              </a:rPr>
              <a:pPr defTabSz="914377"/>
              <a:t>12</a:t>
            </a:fld>
            <a:endParaRPr lang="en-US">
              <a:solidFill>
                <a:srgbClr val="013A81"/>
              </a:solidFill>
            </a:endParaRPr>
          </a:p>
        </p:txBody>
      </p:sp>
      <p:sp>
        <p:nvSpPr>
          <p:cNvPr id="15" name="Title 14">
            <a:extLst>
              <a:ext uri="{FF2B5EF4-FFF2-40B4-BE49-F238E27FC236}">
                <a16:creationId xmlns:a16="http://schemas.microsoft.com/office/drawing/2014/main" id="{9454F7D5-DAA2-3A36-FD03-51FF132AA0BC}"/>
              </a:ext>
            </a:extLst>
          </p:cNvPr>
          <p:cNvSpPr>
            <a:spLocks noGrp="1"/>
          </p:cNvSpPr>
          <p:nvPr>
            <p:ph type="title"/>
          </p:nvPr>
        </p:nvSpPr>
        <p:spPr/>
        <p:txBody>
          <a:bodyPr/>
          <a:lstStyle/>
          <a:p>
            <a:r>
              <a:rPr lang="en-US"/>
              <a:t>PCORI-Funded AHRQ Systematic Reviews</a:t>
            </a:r>
          </a:p>
        </p:txBody>
      </p:sp>
      <p:graphicFrame>
        <p:nvGraphicFramePr>
          <p:cNvPr id="12" name="Table 11">
            <a:extLst>
              <a:ext uri="{FF2B5EF4-FFF2-40B4-BE49-F238E27FC236}">
                <a16:creationId xmlns:a16="http://schemas.microsoft.com/office/drawing/2014/main" id="{1CEF60E3-4E9B-4A6F-17A1-DEB032F0547E}"/>
              </a:ext>
            </a:extLst>
          </p:cNvPr>
          <p:cNvGraphicFramePr>
            <a:graphicFrameLocks noGrp="1"/>
          </p:cNvGraphicFramePr>
          <p:nvPr/>
        </p:nvGraphicFramePr>
        <p:xfrm>
          <a:off x="369889" y="1692967"/>
          <a:ext cx="5505449" cy="384048"/>
        </p:xfrm>
        <a:graphic>
          <a:graphicData uri="http://schemas.openxmlformats.org/drawingml/2006/table">
            <a:tbl>
              <a:tblPr firstRow="1" bandRow="1">
                <a:tableStyleId>{5C22544A-7EE6-4342-B048-85BDC9FD1C3A}</a:tableStyleId>
              </a:tblPr>
              <a:tblGrid>
                <a:gridCol w="5505449">
                  <a:extLst>
                    <a:ext uri="{9D8B030D-6E8A-4147-A177-3AD203B41FA5}">
                      <a16:colId xmlns:a16="http://schemas.microsoft.com/office/drawing/2014/main" val="2745727714"/>
                    </a:ext>
                  </a:extLst>
                </a:gridCol>
              </a:tblGrid>
              <a:tr h="384048">
                <a:tc>
                  <a:txBody>
                    <a:bodyPr/>
                    <a:lstStyle/>
                    <a:p>
                      <a:pPr marL="0" marR="0" lvl="0" indent="0" algn="l" rtl="0" eaLnBrk="1" fontAlgn="auto" latinLnBrk="0" hangingPunct="1">
                        <a:lnSpc>
                          <a:spcPct val="90000"/>
                        </a:lnSpc>
                        <a:spcBef>
                          <a:spcPts val="0"/>
                        </a:spcBef>
                        <a:spcAft>
                          <a:spcPts val="0"/>
                        </a:spcAft>
                        <a:buClrTx/>
                        <a:buSzTx/>
                        <a:buFontTx/>
                        <a:buNone/>
                      </a:pPr>
                      <a:r>
                        <a:rPr lang="en-US" sz="2800" b="1">
                          <a:solidFill>
                            <a:schemeClr val="accent3"/>
                          </a:solidFill>
                          <a:latin typeface="Open Sans"/>
                          <a:ea typeface="Open Sans"/>
                          <a:cs typeface="Open Sans"/>
                        </a:rPr>
                        <a:t>Evidence Synthesis</a:t>
                      </a:r>
                      <a:endParaRPr lang="en-US" sz="2800" b="1" baseline="300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a:txBody>
                  <a:tcPr marL="182880" marR="0" marT="0" marB="0" anchor="ctr">
                    <a:lnL w="381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723215395"/>
                  </a:ext>
                </a:extLst>
              </a:tr>
            </a:tbl>
          </a:graphicData>
        </a:graphic>
      </p:graphicFrame>
      <p:pic>
        <p:nvPicPr>
          <p:cNvPr id="5" name="Picture 4" descr="A screenshot of a computer&#10;&#10;Description automatically generated with low confidence">
            <a:extLst>
              <a:ext uri="{FF2B5EF4-FFF2-40B4-BE49-F238E27FC236}">
                <a16:creationId xmlns:a16="http://schemas.microsoft.com/office/drawing/2014/main" id="{2F00DAFC-70B5-599E-D233-7F4017E08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507" y="1457129"/>
            <a:ext cx="4993820" cy="1743273"/>
          </a:xfrm>
          <a:prstGeom prst="rect">
            <a:avLst/>
          </a:prstGeom>
          <a:ln>
            <a:solidFill>
              <a:schemeClr val="accent1">
                <a:shade val="50000"/>
              </a:schemeClr>
            </a:solidFill>
          </a:ln>
          <a:effectLst>
            <a:outerShdw blurRad="63500" sx="102000" sy="102000" algn="ctr" rotWithShape="0">
              <a:prstClr val="black">
                <a:alpha val="40000"/>
              </a:prstClr>
            </a:outerShdw>
          </a:effectLst>
        </p:spPr>
      </p:pic>
      <p:pic>
        <p:nvPicPr>
          <p:cNvPr id="8" name="Picture 7" descr="A picture containing text, human face, person, screenshot&#10;&#10;Description automatically generated">
            <a:extLst>
              <a:ext uri="{FF2B5EF4-FFF2-40B4-BE49-F238E27FC236}">
                <a16:creationId xmlns:a16="http://schemas.microsoft.com/office/drawing/2014/main" id="{A057110C-6961-E613-6CDA-6274DFB0E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913" y="2416742"/>
            <a:ext cx="2723587" cy="3831249"/>
          </a:xfrm>
          <a:prstGeom prst="rect">
            <a:avLst/>
          </a:prstGeom>
          <a:ln w="6350">
            <a:solidFill>
              <a:schemeClr val="tx1"/>
            </a:solidFill>
          </a:ln>
          <a:effectLst>
            <a:outerShdw blurRad="50800" dist="50800" dir="5400000" sx="101000" sy="101000" algn="ctr" rotWithShape="0">
              <a:schemeClr val="accent5">
                <a:alpha val="54000"/>
              </a:schemeClr>
            </a:outerShdw>
          </a:effectLst>
          <a:scene3d>
            <a:camera prst="orthographicFront">
              <a:rot lat="0" lon="0" rev="600000"/>
            </a:camera>
            <a:lightRig rig="threePt" dir="t"/>
          </a:scene3d>
        </p:spPr>
      </p:pic>
      <p:pic>
        <p:nvPicPr>
          <p:cNvPr id="10" name="Picture 9" descr="A picture containing text, screenshot, font, design&#10;&#10;Description automatically generated">
            <a:extLst>
              <a:ext uri="{FF2B5EF4-FFF2-40B4-BE49-F238E27FC236}">
                <a16:creationId xmlns:a16="http://schemas.microsoft.com/office/drawing/2014/main" id="{793DAB42-28CC-19D2-003C-EF534F3FD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3345" y="2859894"/>
            <a:ext cx="2586579" cy="3272901"/>
          </a:xfrm>
          <a:prstGeom prst="rect">
            <a:avLst/>
          </a:prstGeom>
          <a:ln>
            <a:solidFill>
              <a:schemeClr val="tx1"/>
            </a:solidFill>
          </a:ln>
          <a:effectLst>
            <a:outerShdw blurRad="50800" dist="50800" dir="5400000" sx="101000" sy="101000" algn="ctr" rotWithShape="0">
              <a:srgbClr val="000000">
                <a:alpha val="50000"/>
              </a:srgbClr>
            </a:outerShdw>
          </a:effectLst>
          <a:scene3d>
            <a:camera prst="orthographicFront">
              <a:rot lat="0" lon="0" rev="20999999"/>
            </a:camera>
            <a:lightRig rig="threePt" dir="t"/>
          </a:scene3d>
        </p:spPr>
      </p:pic>
      <p:sp>
        <p:nvSpPr>
          <p:cNvPr id="2" name="TextBox 1">
            <a:extLst>
              <a:ext uri="{FF2B5EF4-FFF2-40B4-BE49-F238E27FC236}">
                <a16:creationId xmlns:a16="http://schemas.microsoft.com/office/drawing/2014/main" id="{01256AFE-2655-B234-D713-3A90891B9EE8}"/>
              </a:ext>
            </a:extLst>
          </p:cNvPr>
          <p:cNvSpPr txBox="1"/>
          <p:nvPr/>
        </p:nvSpPr>
        <p:spPr>
          <a:xfrm>
            <a:off x="380999" y="5407742"/>
            <a:ext cx="66121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r>
              <a:rPr lang="en-US" sz="2400" dirty="0">
                <a:solidFill>
                  <a:srgbClr val="013A81"/>
                </a:solidFill>
                <a:latin typeface="Calibri" panose="020F0502020204030204"/>
                <a:ea typeface="Calibri"/>
                <a:cs typeface="Calibri"/>
              </a:rPr>
              <a:t>www.pcori.org/research-results/evidence-synthesis</a:t>
            </a:r>
          </a:p>
        </p:txBody>
      </p:sp>
    </p:spTree>
    <p:extLst>
      <p:ext uri="{BB962C8B-B14F-4D97-AF65-F5344CB8AC3E}">
        <p14:creationId xmlns:p14="http://schemas.microsoft.com/office/powerpoint/2010/main" val="418635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Graphical user interface, application&#10;&#10;Description automatically generated">
            <a:extLst>
              <a:ext uri="{FF2B5EF4-FFF2-40B4-BE49-F238E27FC236}">
                <a16:creationId xmlns:a16="http://schemas.microsoft.com/office/drawing/2014/main" id="{00FC4AA4-4BBF-2BB9-88A5-84702C189F31}"/>
              </a:ext>
            </a:extLst>
          </p:cNvPr>
          <p:cNvPicPr>
            <a:picLocks noGrp="1" noChangeAspect="1"/>
          </p:cNvPicPr>
          <p:nvPr>
            <p:ph sz="half" idx="2"/>
          </p:nvPr>
        </p:nvPicPr>
        <p:blipFill>
          <a:blip r:embed="rId3"/>
          <a:stretch>
            <a:fillRect/>
          </a:stretch>
        </p:blipFill>
        <p:spPr>
          <a:xfrm>
            <a:off x="1219993" y="1897857"/>
            <a:ext cx="4241004" cy="4081460"/>
          </a:xfrm>
        </p:spPr>
      </p:pic>
      <p:sp>
        <p:nvSpPr>
          <p:cNvPr id="6" name="Slide Number Placeholder 5">
            <a:extLst>
              <a:ext uri="{FF2B5EF4-FFF2-40B4-BE49-F238E27FC236}">
                <a16:creationId xmlns:a16="http://schemas.microsoft.com/office/drawing/2014/main" id="{1702F4F0-106E-035B-FCA2-A9A217080547}"/>
              </a:ext>
            </a:extLst>
          </p:cNvPr>
          <p:cNvSpPr>
            <a:spLocks noGrp="1"/>
          </p:cNvSpPr>
          <p:nvPr>
            <p:ph type="sldNum" sz="quarter" idx="12"/>
          </p:nvPr>
        </p:nvSpPr>
        <p:spPr/>
        <p:txBody>
          <a:bodyPr/>
          <a:lstStyle/>
          <a:p>
            <a:pPr defTabSz="914377"/>
            <a:fld id="{CD8FCAE6-69AE-D04B-8E7E-F5F188FCE417}" type="slidenum">
              <a:rPr lang="en-US" dirty="0">
                <a:solidFill>
                  <a:srgbClr val="013A81"/>
                </a:solidFill>
              </a:rPr>
              <a:pPr defTabSz="914377"/>
              <a:t>13</a:t>
            </a:fld>
            <a:endParaRPr lang="en-US" dirty="0">
              <a:solidFill>
                <a:srgbClr val="013A81"/>
              </a:solidFill>
            </a:endParaRPr>
          </a:p>
        </p:txBody>
      </p:sp>
      <p:sp>
        <p:nvSpPr>
          <p:cNvPr id="7" name="Title 6">
            <a:extLst>
              <a:ext uri="{FF2B5EF4-FFF2-40B4-BE49-F238E27FC236}">
                <a16:creationId xmlns:a16="http://schemas.microsoft.com/office/drawing/2014/main" id="{4904371F-A12D-D6F0-304F-E5AEBE4D0DEC}"/>
              </a:ext>
            </a:extLst>
          </p:cNvPr>
          <p:cNvSpPr>
            <a:spLocks noGrp="1"/>
          </p:cNvSpPr>
          <p:nvPr>
            <p:ph type="title"/>
          </p:nvPr>
        </p:nvSpPr>
        <p:spPr>
          <a:xfrm>
            <a:off x="381000" y="413149"/>
            <a:ext cx="11430000" cy="826295"/>
          </a:xfrm>
        </p:spPr>
        <p:txBody>
          <a:bodyPr/>
          <a:lstStyle/>
          <a:p>
            <a:r>
              <a:rPr lang="en-US" dirty="0">
                <a:latin typeface="Open Sans Semibold"/>
                <a:ea typeface="Open Sans Semibold"/>
                <a:cs typeface="Open Sans Semibold"/>
              </a:rPr>
              <a:t>Eight Ongoing Reviews </a:t>
            </a:r>
            <a:endParaRPr lang="en-US" dirty="0"/>
          </a:p>
          <a:p>
            <a:endParaRPr lang="en-US" dirty="0"/>
          </a:p>
        </p:txBody>
      </p:sp>
      <p:pic>
        <p:nvPicPr>
          <p:cNvPr id="11" name="Picture 11" descr="Graphical user interface, application&#10;&#10;Description automatically generated">
            <a:extLst>
              <a:ext uri="{FF2B5EF4-FFF2-40B4-BE49-F238E27FC236}">
                <a16:creationId xmlns:a16="http://schemas.microsoft.com/office/drawing/2014/main" id="{BE12A312-5F0D-143D-198A-6120A3E0495C}"/>
              </a:ext>
            </a:extLst>
          </p:cNvPr>
          <p:cNvPicPr>
            <a:picLocks noGrp="1" noChangeAspect="1"/>
          </p:cNvPicPr>
          <p:nvPr>
            <p:ph sz="quarter" idx="4"/>
          </p:nvPr>
        </p:nvPicPr>
        <p:blipFill>
          <a:blip r:embed="rId4"/>
          <a:stretch>
            <a:fillRect/>
          </a:stretch>
        </p:blipFill>
        <p:spPr>
          <a:xfrm>
            <a:off x="6711017" y="1893093"/>
            <a:ext cx="4148136" cy="4138611"/>
          </a:xfrm>
        </p:spPr>
      </p:pic>
    </p:spTree>
    <p:extLst>
      <p:ext uri="{BB962C8B-B14F-4D97-AF65-F5344CB8AC3E}">
        <p14:creationId xmlns:p14="http://schemas.microsoft.com/office/powerpoint/2010/main" val="433326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9C6174-C87A-2A5A-59AB-91A75DFAA83E}"/>
              </a:ext>
            </a:extLst>
          </p:cNvPr>
          <p:cNvSpPr>
            <a:spLocks noGrp="1"/>
          </p:cNvSpPr>
          <p:nvPr>
            <p:ph type="sldNum" sz="quarter" idx="12"/>
          </p:nvPr>
        </p:nvSpPr>
        <p:spPr/>
        <p:txBody>
          <a:bodyPr/>
          <a:lstStyle/>
          <a:p>
            <a:pPr defTabSz="914377"/>
            <a:fld id="{CD8FCAE6-69AE-D04B-8E7E-F5F188FCE417}" type="slidenum">
              <a:rPr lang="en-US">
                <a:solidFill>
                  <a:srgbClr val="013A81"/>
                </a:solidFill>
              </a:rPr>
              <a:pPr defTabSz="914377"/>
              <a:t>14</a:t>
            </a:fld>
            <a:endParaRPr lang="en-US">
              <a:solidFill>
                <a:srgbClr val="013A81"/>
              </a:solidFill>
            </a:endParaRPr>
          </a:p>
        </p:txBody>
      </p:sp>
      <p:sp>
        <p:nvSpPr>
          <p:cNvPr id="6" name="Title 5">
            <a:extLst>
              <a:ext uri="{FF2B5EF4-FFF2-40B4-BE49-F238E27FC236}">
                <a16:creationId xmlns:a16="http://schemas.microsoft.com/office/drawing/2014/main" id="{075DD673-0BCB-4C3A-0A54-57AC05273716}"/>
              </a:ext>
            </a:extLst>
          </p:cNvPr>
          <p:cNvSpPr>
            <a:spLocks noGrp="1"/>
          </p:cNvSpPr>
          <p:nvPr>
            <p:ph type="title"/>
          </p:nvPr>
        </p:nvSpPr>
        <p:spPr>
          <a:xfrm>
            <a:off x="375802" y="170794"/>
            <a:ext cx="11442095" cy="564063"/>
          </a:xfrm>
        </p:spPr>
        <p:txBody>
          <a:bodyPr>
            <a:normAutofit fontScale="90000"/>
          </a:bodyPr>
          <a:lstStyle/>
          <a:p>
            <a:br>
              <a:rPr lang="en-US">
                <a:latin typeface="Open Sans Semibold"/>
                <a:ea typeface="Open Sans Semibold"/>
                <a:cs typeface="Open Sans Semibold"/>
              </a:rPr>
            </a:br>
            <a:r>
              <a:rPr lang="en-US">
                <a:latin typeface="Open Sans Semibold"/>
                <a:ea typeface="Open Sans Semibold"/>
                <a:cs typeface="Open Sans Semibold"/>
              </a:rPr>
              <a:t>Engaging Research Partners to Identify Important Topics </a:t>
            </a:r>
            <a:endParaRPr lang="en-US"/>
          </a:p>
        </p:txBody>
      </p:sp>
      <p:graphicFrame>
        <p:nvGraphicFramePr>
          <p:cNvPr id="2" name="Content Placeholder 4">
            <a:extLst>
              <a:ext uri="{FF2B5EF4-FFF2-40B4-BE49-F238E27FC236}">
                <a16:creationId xmlns:a16="http://schemas.microsoft.com/office/drawing/2014/main" id="{F34906DD-94C3-CB0D-19F7-001B39CAC13B}"/>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849730285"/>
              </p:ext>
            </p:extLst>
          </p:nvPr>
        </p:nvGraphicFramePr>
        <p:xfrm>
          <a:off x="2065369" y="1423993"/>
          <a:ext cx="7694113" cy="512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546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A picture containing person, posing&#10;&#10;Description automatically generated">
            <a:extLst>
              <a:ext uri="{FF2B5EF4-FFF2-40B4-BE49-F238E27FC236}">
                <a16:creationId xmlns:a16="http://schemas.microsoft.com/office/drawing/2014/main" id="{0057189D-5E51-E1DA-AE4A-C8DDEEA3C5E2}"/>
              </a:ext>
            </a:extLst>
          </p:cNvPr>
          <p:cNvPicPr>
            <a:picLocks noChangeAspect="1"/>
          </p:cNvPicPr>
          <p:nvPr/>
        </p:nvPicPr>
        <p:blipFill>
          <a:blip r:embed="rId3"/>
          <a:stretch>
            <a:fillRect/>
          </a:stretch>
        </p:blipFill>
        <p:spPr>
          <a:xfrm>
            <a:off x="6253973" y="1326650"/>
            <a:ext cx="5780055" cy="5404351"/>
          </a:xfrm>
          <a:prstGeom prst="rect">
            <a:avLst/>
          </a:prstGeom>
          <a:noFill/>
        </p:spPr>
      </p:pic>
      <p:sp>
        <p:nvSpPr>
          <p:cNvPr id="2" name="Content Placeholder 1">
            <a:extLst>
              <a:ext uri="{FF2B5EF4-FFF2-40B4-BE49-F238E27FC236}">
                <a16:creationId xmlns:a16="http://schemas.microsoft.com/office/drawing/2014/main" id="{98136959-D70D-5EF6-2A3E-F38A41D572BA}"/>
              </a:ext>
            </a:extLst>
          </p:cNvPr>
          <p:cNvSpPr>
            <a:spLocks noGrp="1"/>
          </p:cNvSpPr>
          <p:nvPr>
            <p:ph sz="half" idx="2"/>
          </p:nvPr>
        </p:nvSpPr>
        <p:spPr>
          <a:xfrm>
            <a:off x="388937" y="1692276"/>
            <a:ext cx="5486400" cy="4708525"/>
          </a:xfrm>
        </p:spPr>
        <p:txBody>
          <a:bodyPr vert="horz" lIns="0" tIns="45720" rIns="91440" bIns="45720" rtlCol="0" anchor="t">
            <a:normAutofit/>
          </a:bodyPr>
          <a:lstStyle/>
          <a:p>
            <a:r>
              <a:rPr lang="en-US" dirty="0">
                <a:latin typeface="Open Sans"/>
                <a:ea typeface="Open Sans"/>
                <a:cs typeface="Open Sans"/>
              </a:rPr>
              <a:t>Collaborated with The American College of Obstetricians and Gynecologists (ACOG) for the reviews presented today</a:t>
            </a:r>
            <a:endParaRPr lang="en-US" dirty="0"/>
          </a:p>
        </p:txBody>
      </p:sp>
      <p:sp>
        <p:nvSpPr>
          <p:cNvPr id="3" name="Slide Number Placeholder 2">
            <a:extLst>
              <a:ext uri="{FF2B5EF4-FFF2-40B4-BE49-F238E27FC236}">
                <a16:creationId xmlns:a16="http://schemas.microsoft.com/office/drawing/2014/main" id="{1FF22FD4-B419-5126-1805-EA4E533281A8}"/>
              </a:ext>
            </a:extLst>
          </p:cNvPr>
          <p:cNvSpPr>
            <a:spLocks noGrp="1"/>
          </p:cNvSpPr>
          <p:nvPr>
            <p:ph type="sldNum" sz="quarter" idx="12"/>
          </p:nvPr>
        </p:nvSpPr>
        <p:spPr>
          <a:xfrm>
            <a:off x="11822113" y="6400800"/>
            <a:ext cx="365760" cy="323917"/>
          </a:xfrm>
        </p:spPr>
        <p:txBody>
          <a:bodyPr anchor="ctr">
            <a:normAutofit/>
          </a:bodyPr>
          <a:lstStyle/>
          <a:p>
            <a:pPr defTabSz="914377">
              <a:spcAft>
                <a:spcPts val="600"/>
              </a:spcAft>
            </a:pPr>
            <a:fld id="{CD8FCAE6-69AE-D04B-8E7E-F5F188FCE417}" type="slidenum">
              <a:rPr lang="en-US">
                <a:solidFill>
                  <a:srgbClr val="013A81"/>
                </a:solidFill>
              </a:rPr>
              <a:pPr defTabSz="914377">
                <a:spcAft>
                  <a:spcPts val="600"/>
                </a:spcAft>
              </a:pPr>
              <a:t>15</a:t>
            </a:fld>
            <a:endParaRPr lang="en-US">
              <a:solidFill>
                <a:srgbClr val="013A81"/>
              </a:solidFill>
            </a:endParaRPr>
          </a:p>
        </p:txBody>
      </p:sp>
      <p:sp>
        <p:nvSpPr>
          <p:cNvPr id="4" name="Title 3">
            <a:extLst>
              <a:ext uri="{FF2B5EF4-FFF2-40B4-BE49-F238E27FC236}">
                <a16:creationId xmlns:a16="http://schemas.microsoft.com/office/drawing/2014/main" id="{8A512652-A83E-BF3F-2A7B-103D3D1CACF1}"/>
              </a:ext>
            </a:extLst>
          </p:cNvPr>
          <p:cNvSpPr>
            <a:spLocks noGrp="1"/>
          </p:cNvSpPr>
          <p:nvPr>
            <p:ph type="title"/>
          </p:nvPr>
        </p:nvSpPr>
        <p:spPr>
          <a:xfrm>
            <a:off x="381000" y="127000"/>
            <a:ext cx="11430000" cy="921757"/>
          </a:xfrm>
        </p:spPr>
        <p:txBody>
          <a:bodyPr anchor="b">
            <a:normAutofit fontScale="90000"/>
          </a:bodyPr>
          <a:lstStyle/>
          <a:p>
            <a:r>
              <a:rPr lang="en-US" dirty="0">
                <a:latin typeface="Open Sans Semibold"/>
                <a:ea typeface="Open Sans Semibold"/>
                <a:cs typeface="Open Sans Semibold"/>
              </a:rPr>
              <a:t>Medical Societies Identify Topics for </a:t>
            </a:r>
            <a:br>
              <a:rPr lang="en-US" dirty="0">
                <a:latin typeface="Open Sans Semibold"/>
                <a:ea typeface="Open Sans Semibold"/>
                <a:cs typeface="Open Sans Semibold"/>
              </a:rPr>
            </a:br>
            <a:r>
              <a:rPr lang="en-US" dirty="0">
                <a:latin typeface="Open Sans Semibold"/>
                <a:ea typeface="Open Sans Semibold"/>
                <a:cs typeface="Open Sans Semibold"/>
              </a:rPr>
              <a:t>Systematic Review</a:t>
            </a:r>
            <a:endParaRPr lang="en-US" dirty="0"/>
          </a:p>
        </p:txBody>
      </p:sp>
    </p:spTree>
    <p:extLst>
      <p:ext uri="{BB962C8B-B14F-4D97-AF65-F5344CB8AC3E}">
        <p14:creationId xmlns:p14="http://schemas.microsoft.com/office/powerpoint/2010/main" val="3766965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D01049-536E-7D5B-E1E1-C1C38BC846E2}"/>
              </a:ext>
            </a:extLst>
          </p:cNvPr>
          <p:cNvSpPr>
            <a:spLocks noGrp="1"/>
          </p:cNvSpPr>
          <p:nvPr>
            <p:ph type="title"/>
          </p:nvPr>
        </p:nvSpPr>
        <p:spPr>
          <a:xfrm>
            <a:off x="382588" y="1"/>
            <a:ext cx="11430000" cy="1323475"/>
          </a:xfrm>
        </p:spPr>
        <p:txBody>
          <a:bodyPr anchor="ctr">
            <a:normAutofit/>
          </a:bodyPr>
          <a:lstStyle/>
          <a:p>
            <a:r>
              <a:rPr lang="en-US" dirty="0"/>
              <a:t>Ian Saldanha, M.B.B.S., M.P.H., Ph.D.</a:t>
            </a:r>
          </a:p>
        </p:txBody>
      </p:sp>
      <p:pic>
        <p:nvPicPr>
          <p:cNvPr id="3" name="Picture 3" descr="Text&#10;&#10;Description automatically generated">
            <a:extLst>
              <a:ext uri="{FF2B5EF4-FFF2-40B4-BE49-F238E27FC236}">
                <a16:creationId xmlns:a16="http://schemas.microsoft.com/office/drawing/2014/main" id="{A9850403-5765-6EBA-CD89-EC751B584A63}"/>
              </a:ext>
            </a:extLst>
          </p:cNvPr>
          <p:cNvPicPr>
            <a:picLocks noChangeAspect="1"/>
          </p:cNvPicPr>
          <p:nvPr/>
        </p:nvPicPr>
        <p:blipFill rotWithShape="1">
          <a:blip r:embed="rId3"/>
          <a:srcRect t="2515" r="2" b="38692"/>
          <a:stretch/>
        </p:blipFill>
        <p:spPr>
          <a:xfrm>
            <a:off x="6324601" y="1731469"/>
            <a:ext cx="5501745" cy="4303059"/>
          </a:xfrm>
          <a:prstGeom prst="rect">
            <a:avLst/>
          </a:prstGeom>
          <a:noFill/>
        </p:spPr>
      </p:pic>
      <p:sp>
        <p:nvSpPr>
          <p:cNvPr id="5" name="Slide Number Placeholder 4" hidden="1">
            <a:extLst>
              <a:ext uri="{FF2B5EF4-FFF2-40B4-BE49-F238E27FC236}">
                <a16:creationId xmlns:a16="http://schemas.microsoft.com/office/drawing/2014/main" id="{E21824F3-DB6F-9A99-73C4-E52BB5728B98}"/>
              </a:ext>
            </a:extLst>
          </p:cNvPr>
          <p:cNvSpPr>
            <a:spLocks noGrp="1"/>
          </p:cNvSpPr>
          <p:nvPr>
            <p:ph type="sldNum" sz="quarter" idx="4294967295"/>
          </p:nvPr>
        </p:nvSpPr>
        <p:spPr>
          <a:xfrm>
            <a:off x="11822113" y="6400800"/>
            <a:ext cx="365760" cy="323917"/>
          </a:xfrm>
        </p:spPr>
        <p:txBody>
          <a:bodyPr anchor="ctr">
            <a:normAutofit/>
          </a:bodyPr>
          <a:lstStyle/>
          <a:p>
            <a:pPr defTabSz="914377">
              <a:spcAft>
                <a:spcPts val="600"/>
              </a:spcAft>
            </a:pPr>
            <a:fld id="{CD8FCAE6-69AE-D04B-8E7E-F5F188FCE417}" type="slidenum">
              <a:rPr lang="en-US">
                <a:solidFill>
                  <a:srgbClr val="013A81"/>
                </a:solidFill>
              </a:rPr>
              <a:pPr defTabSz="914377">
                <a:spcAft>
                  <a:spcPts val="600"/>
                </a:spcAft>
              </a:pPr>
              <a:t>16</a:t>
            </a:fld>
            <a:endParaRPr lang="en-US">
              <a:solidFill>
                <a:srgbClr val="013A81"/>
              </a:solidFill>
            </a:endParaRPr>
          </a:p>
        </p:txBody>
      </p:sp>
      <p:pic>
        <p:nvPicPr>
          <p:cNvPr id="7" name="Picture 7" descr="A picture containing text, person, indoor, person&#10;&#10;Description automatically generated">
            <a:extLst>
              <a:ext uri="{FF2B5EF4-FFF2-40B4-BE49-F238E27FC236}">
                <a16:creationId xmlns:a16="http://schemas.microsoft.com/office/drawing/2014/main" id="{4160ED0B-1C08-EF2E-E55B-9C5C769BEF0C}"/>
              </a:ext>
            </a:extLst>
          </p:cNvPr>
          <p:cNvPicPr>
            <a:picLocks noChangeAspect="1"/>
          </p:cNvPicPr>
          <p:nvPr/>
        </p:nvPicPr>
        <p:blipFill>
          <a:blip r:embed="rId4"/>
          <a:stretch>
            <a:fillRect/>
          </a:stretch>
        </p:blipFill>
        <p:spPr>
          <a:xfrm>
            <a:off x="673100" y="2412147"/>
            <a:ext cx="4953000" cy="3253548"/>
          </a:xfrm>
          <a:prstGeom prst="rect">
            <a:avLst/>
          </a:prstGeom>
        </p:spPr>
      </p:pic>
      <p:sp>
        <p:nvSpPr>
          <p:cNvPr id="2" name="TextBox 1">
            <a:extLst>
              <a:ext uri="{FF2B5EF4-FFF2-40B4-BE49-F238E27FC236}">
                <a16:creationId xmlns:a16="http://schemas.microsoft.com/office/drawing/2014/main" id="{47854F93-6BC9-2719-B87D-C1C9A4FC5B3D}"/>
              </a:ext>
            </a:extLst>
          </p:cNvPr>
          <p:cNvSpPr txBox="1"/>
          <p:nvPr/>
        </p:nvSpPr>
        <p:spPr>
          <a:xfrm>
            <a:off x="124356" y="1424109"/>
            <a:ext cx="5501745" cy="710387"/>
          </a:xfrm>
          <a:prstGeom prst="rect">
            <a:avLst/>
          </a:prstGeom>
          <a:noFill/>
        </p:spPr>
        <p:txBody>
          <a:bodyPr wrap="square" rtlCol="0">
            <a:spAutoFit/>
          </a:bodyPr>
          <a:lstStyle/>
          <a:p>
            <a:pPr defTabSz="544161"/>
            <a:r>
              <a:rPr lang="en-US" sz="1867" dirty="0">
                <a:solidFill>
                  <a:srgbClr val="303030"/>
                </a:solidFill>
                <a:latin typeface="Arial" panose="020B0604020202020204" pitchFamily="34" charset="0"/>
                <a:ea typeface="Calibri" panose="020F0502020204030204" pitchFamily="34" charset="0"/>
                <a:cs typeface="Times New Roman" panose="02020603050405020304" pitchFamily="18" charset="0"/>
              </a:rPr>
              <a:t>Task Order Officer: </a:t>
            </a:r>
            <a:r>
              <a:rPr lang="en-US" sz="1867" dirty="0">
                <a:solidFill>
                  <a:srgbClr val="303030"/>
                </a:solidFill>
                <a:latin typeface="Arial" panose="020B0604020202020204" pitchFamily="34" charset="0"/>
                <a:ea typeface="Calibri" panose="020F0502020204030204" pitchFamily="34" charset="0"/>
                <a:cs typeface="Arial" panose="020B0604020202020204" pitchFamily="34" charset="0"/>
              </a:rPr>
              <a:t>Jill Huppert, M.D., M.P.H.</a:t>
            </a:r>
            <a:endParaRPr lang="en-US" sz="1867" dirty="0">
              <a:solidFill>
                <a:srgbClr val="303030"/>
              </a:solidFill>
              <a:latin typeface="Calibri" panose="020F0502020204030204" pitchFamily="34" charset="0"/>
              <a:ea typeface="Calibri" panose="020F0502020204030204" pitchFamily="34" charset="0"/>
              <a:cs typeface="Times New Roman" panose="02020603050405020304" pitchFamily="18" charset="0"/>
            </a:endParaRPr>
          </a:p>
          <a:p>
            <a:pPr defTabSz="544161"/>
            <a:endParaRPr lang="en-US" sz="2149" dirty="0">
              <a:solidFill>
                <a:srgbClr val="303030"/>
              </a:solidFill>
              <a:latin typeface="Calibri" panose="020F0502020204030204"/>
            </a:endParaRPr>
          </a:p>
        </p:txBody>
      </p:sp>
    </p:spTree>
    <p:extLst>
      <p:ext uri="{BB962C8B-B14F-4D97-AF65-F5344CB8AC3E}">
        <p14:creationId xmlns:p14="http://schemas.microsoft.com/office/powerpoint/2010/main" val="89721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Text, timeline&#10;&#10;Description automatically generated">
            <a:extLst>
              <a:ext uri="{FF2B5EF4-FFF2-40B4-BE49-F238E27FC236}">
                <a16:creationId xmlns:a16="http://schemas.microsoft.com/office/drawing/2014/main" id="{796AB8F2-502C-4C5E-BC69-FAD69E21F06F}"/>
              </a:ext>
            </a:extLst>
          </p:cNvPr>
          <p:cNvPicPr>
            <a:picLocks noChangeAspect="1"/>
          </p:cNvPicPr>
          <p:nvPr/>
        </p:nvPicPr>
        <p:blipFill rotWithShape="1">
          <a:blip r:embed="rId3"/>
          <a:srcRect t="2431" r="-2" b="39630"/>
          <a:stretch/>
        </p:blipFill>
        <p:spPr>
          <a:xfrm>
            <a:off x="6335713" y="1759113"/>
            <a:ext cx="5498592" cy="4327596"/>
          </a:xfrm>
          <a:prstGeom prst="rect">
            <a:avLst/>
          </a:prstGeom>
          <a:noFill/>
        </p:spPr>
      </p:pic>
      <p:sp>
        <p:nvSpPr>
          <p:cNvPr id="5" name="Slide Number Placeholder 4">
            <a:extLst>
              <a:ext uri="{FF2B5EF4-FFF2-40B4-BE49-F238E27FC236}">
                <a16:creationId xmlns:a16="http://schemas.microsoft.com/office/drawing/2014/main" id="{E21824F3-DB6F-9A99-73C4-E52BB5728B98}"/>
              </a:ext>
            </a:extLst>
          </p:cNvPr>
          <p:cNvSpPr>
            <a:spLocks noGrp="1"/>
          </p:cNvSpPr>
          <p:nvPr>
            <p:ph type="sldNum" sz="quarter" idx="12"/>
          </p:nvPr>
        </p:nvSpPr>
        <p:spPr>
          <a:xfrm>
            <a:off x="11822113" y="6400800"/>
            <a:ext cx="365760" cy="323917"/>
          </a:xfrm>
        </p:spPr>
        <p:txBody>
          <a:bodyPr anchor="ctr">
            <a:normAutofit/>
          </a:bodyPr>
          <a:lstStyle/>
          <a:p>
            <a:pPr defTabSz="914377">
              <a:spcAft>
                <a:spcPts val="600"/>
              </a:spcAft>
            </a:pPr>
            <a:fld id="{CD8FCAE6-69AE-D04B-8E7E-F5F188FCE417}" type="slidenum">
              <a:rPr lang="en-US">
                <a:solidFill>
                  <a:srgbClr val="013A81"/>
                </a:solidFill>
              </a:rPr>
              <a:pPr defTabSz="914377">
                <a:spcAft>
                  <a:spcPts val="600"/>
                </a:spcAft>
              </a:pPr>
              <a:t>17</a:t>
            </a:fld>
            <a:endParaRPr lang="en-US" dirty="0">
              <a:solidFill>
                <a:srgbClr val="013A81"/>
              </a:solidFill>
            </a:endParaRPr>
          </a:p>
        </p:txBody>
      </p:sp>
      <p:sp>
        <p:nvSpPr>
          <p:cNvPr id="6" name="Title 5">
            <a:extLst>
              <a:ext uri="{FF2B5EF4-FFF2-40B4-BE49-F238E27FC236}">
                <a16:creationId xmlns:a16="http://schemas.microsoft.com/office/drawing/2014/main" id="{AED01049-536E-7D5B-E1E1-C1C38BC846E2}"/>
              </a:ext>
            </a:extLst>
          </p:cNvPr>
          <p:cNvSpPr>
            <a:spLocks noGrp="1"/>
          </p:cNvSpPr>
          <p:nvPr>
            <p:ph type="title"/>
          </p:nvPr>
        </p:nvSpPr>
        <p:spPr>
          <a:xfrm>
            <a:off x="388939" y="126475"/>
            <a:ext cx="11430000" cy="777240"/>
          </a:xfrm>
        </p:spPr>
        <p:txBody>
          <a:bodyPr anchor="b">
            <a:normAutofit/>
          </a:bodyPr>
          <a:lstStyle/>
          <a:p>
            <a:r>
              <a:rPr lang="en-US" sz="3733" dirty="0"/>
              <a:t>Dale Steele, MD, MS</a:t>
            </a:r>
          </a:p>
        </p:txBody>
      </p:sp>
      <p:pic>
        <p:nvPicPr>
          <p:cNvPr id="8" name="Picture 8">
            <a:extLst>
              <a:ext uri="{FF2B5EF4-FFF2-40B4-BE49-F238E27FC236}">
                <a16:creationId xmlns:a16="http://schemas.microsoft.com/office/drawing/2014/main" id="{10E3C049-17C9-5D59-3C77-FAF86A0392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700" y="2390609"/>
            <a:ext cx="4978400" cy="3308684"/>
          </a:xfrm>
          <a:prstGeom prst="rect">
            <a:avLst/>
          </a:prstGeom>
        </p:spPr>
      </p:pic>
      <p:sp>
        <p:nvSpPr>
          <p:cNvPr id="2" name="TextBox 1">
            <a:extLst>
              <a:ext uri="{FF2B5EF4-FFF2-40B4-BE49-F238E27FC236}">
                <a16:creationId xmlns:a16="http://schemas.microsoft.com/office/drawing/2014/main" id="{1C317378-CD79-FD28-3CE1-241CBCD196A3}"/>
              </a:ext>
            </a:extLst>
          </p:cNvPr>
          <p:cNvSpPr txBox="1"/>
          <p:nvPr/>
        </p:nvSpPr>
        <p:spPr>
          <a:xfrm>
            <a:off x="124355" y="1424109"/>
            <a:ext cx="5848701" cy="379656"/>
          </a:xfrm>
          <a:prstGeom prst="rect">
            <a:avLst/>
          </a:prstGeom>
          <a:noFill/>
        </p:spPr>
        <p:txBody>
          <a:bodyPr wrap="square" rtlCol="0">
            <a:spAutoFit/>
          </a:bodyPr>
          <a:lstStyle/>
          <a:p>
            <a:pPr defTabSz="544161"/>
            <a:r>
              <a:rPr lang="en-US" sz="1867" dirty="0">
                <a:solidFill>
                  <a:srgbClr val="303030"/>
                </a:solidFill>
                <a:latin typeface="Arial" panose="020B0604020202020204" pitchFamily="34" charset="0"/>
                <a:ea typeface="Calibri" panose="020F0502020204030204" pitchFamily="34" charset="0"/>
                <a:cs typeface="Arial" panose="020B0604020202020204" pitchFamily="34" charset="0"/>
              </a:rPr>
              <a:t>Task Order Officer: David Niebuhr, M.D., M.S., M.P.H.</a:t>
            </a:r>
            <a:endParaRPr lang="en-US" sz="2133" dirty="0">
              <a:solidFill>
                <a:srgbClr val="303030"/>
              </a:solidFill>
              <a:latin typeface="Calibri" panose="020F0502020204030204"/>
            </a:endParaRPr>
          </a:p>
        </p:txBody>
      </p:sp>
    </p:spTree>
    <p:extLst>
      <p:ext uri="{BB962C8B-B14F-4D97-AF65-F5344CB8AC3E}">
        <p14:creationId xmlns:p14="http://schemas.microsoft.com/office/powerpoint/2010/main" val="855215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E5A17D8-D9FB-B0DB-9010-5664665506BD}"/>
              </a:ext>
            </a:extLst>
          </p:cNvPr>
          <p:cNvSpPr>
            <a:spLocks noGrp="1"/>
          </p:cNvSpPr>
          <p:nvPr>
            <p:ph type="sldNum" sz="quarter" idx="10"/>
          </p:nvPr>
        </p:nvSpPr>
        <p:spPr>
          <a:xfrm>
            <a:off x="11672204" y="6400800"/>
            <a:ext cx="515669" cy="323917"/>
          </a:xfrm>
        </p:spPr>
        <p:txBody>
          <a:bodyPr/>
          <a:lstStyle/>
          <a:p>
            <a:pPr defTabSz="914377"/>
            <a:fld id="{CD8FCAE6-69AE-D04B-8E7E-F5F188FCE417}" type="slidenum">
              <a:rPr lang="en-US" sz="800">
                <a:solidFill>
                  <a:srgbClr val="013A81"/>
                </a:solidFill>
              </a:rPr>
              <a:pPr defTabSz="914377"/>
              <a:t>18</a:t>
            </a:fld>
            <a:endParaRPr lang="en-US" dirty="0">
              <a:solidFill>
                <a:srgbClr val="013A81"/>
              </a:solidFill>
            </a:endParaRPr>
          </a:p>
        </p:txBody>
      </p:sp>
      <p:sp>
        <p:nvSpPr>
          <p:cNvPr id="7" name="Text Placeholder 6">
            <a:extLst>
              <a:ext uri="{FF2B5EF4-FFF2-40B4-BE49-F238E27FC236}">
                <a16:creationId xmlns:a16="http://schemas.microsoft.com/office/drawing/2014/main" id="{E3F8156D-1B46-6420-C0CC-183E2240250B}"/>
              </a:ext>
            </a:extLst>
          </p:cNvPr>
          <p:cNvSpPr>
            <a:spLocks noGrp="1"/>
          </p:cNvSpPr>
          <p:nvPr>
            <p:ph type="body" sz="quarter" idx="11"/>
          </p:nvPr>
        </p:nvSpPr>
        <p:spPr>
          <a:xfrm>
            <a:off x="1389621" y="2632490"/>
            <a:ext cx="4754880" cy="512191"/>
          </a:xfrm>
        </p:spPr>
        <p:txBody>
          <a:bodyPr vert="horz" wrap="square" lIns="0" tIns="0" rIns="0" bIns="0" rtlCol="0" anchor="t">
            <a:spAutoFit/>
          </a:bodyPr>
          <a:lstStyle/>
          <a:p>
            <a:r>
              <a:rPr lang="en-US">
                <a:latin typeface="Open Sans"/>
                <a:ea typeface="Open Sans"/>
                <a:cs typeface="Open Sans"/>
              </a:rPr>
              <a:t>202.827.7700</a:t>
            </a:r>
            <a:endParaRPr lang="en-US"/>
          </a:p>
        </p:txBody>
      </p:sp>
      <p:sp>
        <p:nvSpPr>
          <p:cNvPr id="8" name="Text Placeholder 7">
            <a:extLst>
              <a:ext uri="{FF2B5EF4-FFF2-40B4-BE49-F238E27FC236}">
                <a16:creationId xmlns:a16="http://schemas.microsoft.com/office/drawing/2014/main" id="{E12447ED-4C97-8752-0505-EA6BEF1F23E8}"/>
              </a:ext>
            </a:extLst>
          </p:cNvPr>
          <p:cNvSpPr>
            <a:spLocks noGrp="1"/>
          </p:cNvSpPr>
          <p:nvPr>
            <p:ph type="body" sz="quarter" idx="12"/>
          </p:nvPr>
        </p:nvSpPr>
        <p:spPr>
          <a:xfrm>
            <a:off x="1389621" y="3411139"/>
            <a:ext cx="4754880" cy="512191"/>
          </a:xfrm>
        </p:spPr>
        <p:txBody>
          <a:bodyPr vert="horz" wrap="square" lIns="0" tIns="0" rIns="0" bIns="0" rtlCol="0" anchor="t">
            <a:spAutoFit/>
          </a:bodyPr>
          <a:lstStyle/>
          <a:p>
            <a:r>
              <a:rPr lang="en-US">
                <a:latin typeface="Open Sans"/>
                <a:ea typeface="Open Sans"/>
                <a:cs typeface="Open Sans"/>
              </a:rPr>
              <a:t>jdalton@pcori.org</a:t>
            </a:r>
            <a:endParaRPr lang="en-US"/>
          </a:p>
        </p:txBody>
      </p:sp>
      <p:sp>
        <p:nvSpPr>
          <p:cNvPr id="9" name="Text Placeholder 8">
            <a:extLst>
              <a:ext uri="{FF2B5EF4-FFF2-40B4-BE49-F238E27FC236}">
                <a16:creationId xmlns:a16="http://schemas.microsoft.com/office/drawing/2014/main" id="{6772A623-5E80-B732-FFC9-DD6154E84A4A}"/>
              </a:ext>
            </a:extLst>
          </p:cNvPr>
          <p:cNvSpPr>
            <a:spLocks noGrp="1"/>
          </p:cNvSpPr>
          <p:nvPr>
            <p:ph type="body" sz="quarter" idx="13"/>
          </p:nvPr>
        </p:nvSpPr>
        <p:spPr/>
        <p:txBody>
          <a:bodyPr/>
          <a:lstStyle/>
          <a:p>
            <a:r>
              <a:rPr lang="en-US">
                <a:latin typeface="Open Sans"/>
                <a:ea typeface="Open Sans"/>
                <a:cs typeface="Open Sans"/>
              </a:rPr>
              <a:t>Jennie R. Dalton, </a:t>
            </a:r>
            <a:r>
              <a:rPr lang="en-US" b="0">
                <a:latin typeface="Open Sans"/>
                <a:ea typeface="Open Sans"/>
                <a:cs typeface="Open Sans"/>
              </a:rPr>
              <a:t>Program Officer</a:t>
            </a:r>
            <a:endParaRPr lang="en-US" b="0"/>
          </a:p>
        </p:txBody>
      </p:sp>
      <p:sp>
        <p:nvSpPr>
          <p:cNvPr id="6" name="Title 5">
            <a:extLst>
              <a:ext uri="{FF2B5EF4-FFF2-40B4-BE49-F238E27FC236}">
                <a16:creationId xmlns:a16="http://schemas.microsoft.com/office/drawing/2014/main" id="{193B3069-A5B1-6322-5DCB-081A659D60C3}"/>
              </a:ext>
            </a:extLst>
          </p:cNvPr>
          <p:cNvSpPr>
            <a:spLocks noGrp="1"/>
          </p:cNvSpPr>
          <p:nvPr>
            <p:ph type="title"/>
          </p:nvPr>
        </p:nvSpPr>
        <p:spPr/>
        <p:txBody>
          <a:bodyPr/>
          <a:lstStyle/>
          <a:p>
            <a:r>
              <a:rPr lang="en-US" dirty="0">
                <a:latin typeface="Open Sans Semibold"/>
                <a:ea typeface="Open Sans Semibold"/>
                <a:cs typeface="Open Sans Semibold"/>
              </a:rPr>
              <a:t>Thank You!</a:t>
            </a:r>
            <a:endParaRPr lang="en-US" dirty="0"/>
          </a:p>
        </p:txBody>
      </p:sp>
      <p:sp>
        <p:nvSpPr>
          <p:cNvPr id="2" name="Text Placeholder 5">
            <a:extLst>
              <a:ext uri="{FF2B5EF4-FFF2-40B4-BE49-F238E27FC236}">
                <a16:creationId xmlns:a16="http://schemas.microsoft.com/office/drawing/2014/main" id="{9908D6C2-7359-E11F-8958-D3EDE4E62822}"/>
              </a:ext>
            </a:extLst>
          </p:cNvPr>
          <p:cNvSpPr txBox="1">
            <a:spLocks/>
          </p:cNvSpPr>
          <p:nvPr/>
        </p:nvSpPr>
        <p:spPr>
          <a:xfrm>
            <a:off x="519796" y="5608637"/>
            <a:ext cx="11351363" cy="86836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en-US" sz="2400">
                <a:solidFill>
                  <a:srgbClr val="013A81"/>
                </a:solidFill>
                <a:latin typeface="Calibri" panose="020F0502020204030204"/>
              </a:rPr>
              <a:t>Research Synthesis: </a:t>
            </a:r>
            <a:endParaRPr lang="en-US" sz="2400">
              <a:solidFill>
                <a:srgbClr val="013A81"/>
              </a:solidFill>
              <a:latin typeface="Calibri" panose="020F0502020204030204"/>
              <a:cs typeface="Calibri"/>
            </a:endParaRPr>
          </a:p>
          <a:p>
            <a:pPr defTabSz="914377"/>
            <a:r>
              <a:rPr lang="en-US" sz="2400">
                <a:solidFill>
                  <a:srgbClr val="013A81"/>
                </a:solidFill>
                <a:latin typeface="Calibri" panose="020F0502020204030204"/>
              </a:rPr>
              <a:t>www.pcori.org/research-results/evidence-synthesis</a:t>
            </a:r>
            <a:endParaRPr lang="en-US" sz="2400">
              <a:solidFill>
                <a:srgbClr val="013A81"/>
              </a:solidFill>
              <a:latin typeface="Calibri" panose="020F0502020204030204"/>
              <a:cs typeface="Calibri"/>
            </a:endParaRPr>
          </a:p>
        </p:txBody>
      </p:sp>
    </p:spTree>
    <p:extLst>
      <p:ext uri="{BB962C8B-B14F-4D97-AF65-F5344CB8AC3E}">
        <p14:creationId xmlns:p14="http://schemas.microsoft.com/office/powerpoint/2010/main" val="3795834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E5D76D74-2FA0-9662-FBE5-7B9AF9C564C1}"/>
              </a:ext>
            </a:extLst>
          </p:cNvPr>
          <p:cNvGraphicFramePr>
            <a:graphicFrameLocks noGrp="1"/>
          </p:cNvGraphicFramePr>
          <p:nvPr>
            <p:extLst>
              <p:ext uri="{D42A27DB-BD31-4B8C-83A1-F6EECF244321}">
                <p14:modId xmlns:p14="http://schemas.microsoft.com/office/powerpoint/2010/main" val="2353881411"/>
              </p:ext>
            </p:extLst>
          </p:nvPr>
        </p:nvGraphicFramePr>
        <p:xfrm>
          <a:off x="1515835" y="3962400"/>
          <a:ext cx="9160332" cy="1286933"/>
        </p:xfrm>
        <a:graphic>
          <a:graphicData uri="http://schemas.openxmlformats.org/drawingml/2006/table">
            <a:tbl>
              <a:tblPr firstRow="1" bandRow="1">
                <a:tableStyleId>{5C22544A-7EE6-4342-B048-85BDC9FD1C3A}</a:tableStyleId>
              </a:tblPr>
              <a:tblGrid>
                <a:gridCol w="9160332">
                  <a:extLst>
                    <a:ext uri="{9D8B030D-6E8A-4147-A177-3AD203B41FA5}">
                      <a16:colId xmlns:a16="http://schemas.microsoft.com/office/drawing/2014/main" val="2662893335"/>
                    </a:ext>
                  </a:extLst>
                </a:gridCol>
              </a:tblGrid>
              <a:tr h="494453">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Megan McReynolds, PMP</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20" marR="121920" marT="60960" marB="60960"/>
                </a:tc>
                <a:extLst>
                  <a:ext uri="{0D108BD9-81ED-4DB2-BD59-A6C34878D82A}">
                    <a16:rowId xmlns:a16="http://schemas.microsoft.com/office/drawing/2014/main" val="1088887307"/>
                  </a:ext>
                </a:extLst>
              </a:tr>
              <a:tr h="777409">
                <a:tc>
                  <a:txBody>
                    <a:bodyPr/>
                    <a:lstStyle/>
                    <a:p>
                      <a:pPr fontAlgn="auto"/>
                      <a:r>
                        <a:rPr lang="en-US" sz="2200" b="0" i="0" kern="1200" dirty="0">
                          <a:solidFill>
                            <a:srgbClr val="000000"/>
                          </a:solidFill>
                          <a:effectLst/>
                          <a:latin typeface="+mn-lt"/>
                          <a:ea typeface="+mn-ea"/>
                          <a:cs typeface="+mn-cs"/>
                        </a:rPr>
                        <a:t>Director, Obstetrics and Genetics</a:t>
                      </a:r>
                    </a:p>
                    <a:p>
                      <a:r>
                        <a:rPr lang="en-US" sz="2200" b="0" i="0" kern="1200" dirty="0">
                          <a:solidFill>
                            <a:srgbClr val="000000"/>
                          </a:solidFill>
                          <a:effectLst/>
                          <a:latin typeface="+mn-lt"/>
                          <a:ea typeface="+mn-ea"/>
                          <a:cs typeface="+mn-cs"/>
                        </a:rPr>
                        <a:t>American College of Obstetricians and Gynecologists (ACOG)</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graphicFrame>
        <p:nvGraphicFramePr>
          <p:cNvPr id="8" name="Table 7">
            <a:extLst>
              <a:ext uri="{FF2B5EF4-FFF2-40B4-BE49-F238E27FC236}">
                <a16:creationId xmlns:a16="http://schemas.microsoft.com/office/drawing/2014/main" id="{04B4FFA1-F100-26B2-FA8C-66FFBD97D5C9}"/>
              </a:ext>
            </a:extLst>
          </p:cNvPr>
          <p:cNvGraphicFramePr>
            <a:graphicFrameLocks noGrp="1"/>
          </p:cNvGraphicFramePr>
          <p:nvPr/>
        </p:nvGraphicFramePr>
        <p:xfrm>
          <a:off x="1515835" y="2157138"/>
          <a:ext cx="9160331" cy="1622213"/>
        </p:xfrm>
        <a:graphic>
          <a:graphicData uri="http://schemas.openxmlformats.org/drawingml/2006/table">
            <a:tbl>
              <a:tblPr firstRow="1" bandRow="1">
                <a:tableStyleId>{5C22544A-7EE6-4342-B048-85BDC9FD1C3A}</a:tableStyleId>
              </a:tblPr>
              <a:tblGrid>
                <a:gridCol w="9160331">
                  <a:extLst>
                    <a:ext uri="{9D8B030D-6E8A-4147-A177-3AD203B41FA5}">
                      <a16:colId xmlns:a16="http://schemas.microsoft.com/office/drawing/2014/main" val="2662893335"/>
                    </a:ext>
                  </a:extLst>
                </a:gridCol>
              </a:tblGrid>
              <a:tr h="494453">
                <a:tc>
                  <a:txBody>
                    <a:bodyPr/>
                    <a:lstStyle/>
                    <a:p>
                      <a:pPr marL="0" marR="0">
                        <a:spcBef>
                          <a:spcPts val="0"/>
                        </a:spcBef>
                        <a:spcAft>
                          <a:spcPts val="0"/>
                        </a:spcAft>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Rose Molina, MD., M.P.H.</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20" marR="121920" marT="60960" marB="60960"/>
                </a:tc>
                <a:extLst>
                  <a:ext uri="{0D108BD9-81ED-4DB2-BD59-A6C34878D82A}">
                    <a16:rowId xmlns:a16="http://schemas.microsoft.com/office/drawing/2014/main" val="1088887307"/>
                  </a:ext>
                </a:extLst>
              </a:tr>
              <a:tr h="777409">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200" b="0" i="0" kern="1200" dirty="0">
                          <a:solidFill>
                            <a:srgbClr val="000000"/>
                          </a:solidFill>
                          <a:effectLst/>
                          <a:latin typeface="+mn-lt"/>
                          <a:ea typeface="+mn-ea"/>
                          <a:cs typeface="+mn-cs"/>
                        </a:rPr>
                        <a:t>Assistant Professor of Obstetrics, Gynecology, and Reproductive Biology</a:t>
                      </a:r>
                    </a:p>
                    <a:p>
                      <a:pPr marL="0" marR="0" lvl="0" indent="0" algn="l" defTabSz="408240" rtl="0" eaLnBrk="1" fontAlgn="auto" latinLnBrk="0" hangingPunct="1">
                        <a:lnSpc>
                          <a:spcPct val="100000"/>
                        </a:lnSpc>
                        <a:spcBef>
                          <a:spcPts val="0"/>
                        </a:spcBef>
                        <a:spcAft>
                          <a:spcPts val="0"/>
                        </a:spcAft>
                        <a:buClrTx/>
                        <a:buSzTx/>
                        <a:buFontTx/>
                        <a:buNone/>
                        <a:tabLst/>
                        <a:defRPr/>
                      </a:pPr>
                      <a:r>
                        <a:rPr lang="en-US" sz="2200" b="0" i="0" kern="1200" dirty="0">
                          <a:solidFill>
                            <a:srgbClr val="000000"/>
                          </a:solidFill>
                          <a:effectLst/>
                          <a:latin typeface="+mn-lt"/>
                          <a:ea typeface="+mn-ea"/>
                          <a:cs typeface="+mn-cs"/>
                        </a:rPr>
                        <a:t>Harvard Medical School</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sp>
        <p:nvSpPr>
          <p:cNvPr id="11" name="Title 2">
            <a:extLst>
              <a:ext uri="{FF2B5EF4-FFF2-40B4-BE49-F238E27FC236}">
                <a16:creationId xmlns:a16="http://schemas.microsoft.com/office/drawing/2014/main" id="{73B104C5-0647-E245-8404-02F3691C3DDC}"/>
              </a:ext>
            </a:extLst>
          </p:cNvPr>
          <p:cNvSpPr>
            <a:spLocks noGrp="1"/>
          </p:cNvSpPr>
          <p:nvPr>
            <p:ph type="title"/>
          </p:nvPr>
        </p:nvSpPr>
        <p:spPr>
          <a:xfrm>
            <a:off x="890385" y="92208"/>
            <a:ext cx="10124355" cy="1116747"/>
          </a:xfrm>
        </p:spPr>
        <p:txBody>
          <a:bodyPr>
            <a:normAutofit fontScale="90000"/>
          </a:bodyPr>
          <a:lstStyle/>
          <a:p>
            <a:r>
              <a:rPr lang="en-US" dirty="0">
                <a:latin typeface="Arial" panose="020B0604020202020204" pitchFamily="34" charset="0"/>
                <a:cs typeface="Arial" panose="020B0604020202020204" pitchFamily="34" charset="0"/>
              </a:rPr>
              <a:t>EPC Maternal Health and Postpartum Care Discussants</a:t>
            </a:r>
          </a:p>
        </p:txBody>
      </p:sp>
    </p:spTree>
    <p:extLst>
      <p:ext uri="{BB962C8B-B14F-4D97-AF65-F5344CB8AC3E}">
        <p14:creationId xmlns:p14="http://schemas.microsoft.com/office/powerpoint/2010/main" val="3278910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txBox="1">
            <a:spLocks noGrp="1"/>
          </p:cNvSpPr>
          <p:nvPr>
            <p:ph type="title" idx="4294967295"/>
          </p:nvPr>
        </p:nvSpPr>
        <p:spPr>
          <a:xfrm>
            <a:off x="861107" y="340857"/>
            <a:ext cx="10469787" cy="564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1" i="0" u="none" strike="noStrike" kern="1200" cap="none" spc="0" normalizeH="0" baseline="0" noProof="0" dirty="0">
                <a:ln>
                  <a:noFill/>
                </a:ln>
                <a:solidFill>
                  <a:schemeClr val="bg1"/>
                </a:solidFill>
                <a:effectLst/>
                <a:uLnTx/>
                <a:uFillTx/>
                <a:latin typeface="Arial" charset="0"/>
                <a:ea typeface="Arial" charset="0"/>
                <a:cs typeface="Arial" charset="0"/>
              </a:rPr>
              <a:t>Logistics</a:t>
            </a:r>
          </a:p>
        </p:txBody>
      </p:sp>
      <p:sp>
        <p:nvSpPr>
          <p:cNvPr id="3" name="TextBox 2">
            <a:extLst>
              <a:ext uri="{FF2B5EF4-FFF2-40B4-BE49-F238E27FC236}">
                <a16:creationId xmlns:a16="http://schemas.microsoft.com/office/drawing/2014/main" id="{5552D767-E42A-9741-9FB5-0244ABBF2BB4}"/>
              </a:ext>
            </a:extLst>
          </p:cNvPr>
          <p:cNvSpPr txBox="1"/>
          <p:nvPr/>
        </p:nvSpPr>
        <p:spPr>
          <a:xfrm>
            <a:off x="1290918" y="3065288"/>
            <a:ext cx="9610165" cy="1588035"/>
          </a:xfrm>
          <a:prstGeom prst="rect">
            <a:avLst/>
          </a:prstGeom>
          <a:noFill/>
        </p:spPr>
        <p:txBody>
          <a:bodyPr wrap="square" rtlCol="0">
            <a:noAutofit/>
          </a:bodyPr>
          <a:lstStyle/>
          <a:p>
            <a:pPr algn="ctr"/>
            <a:r>
              <a:rPr lang="en-US" sz="2400" b="1" dirty="0">
                <a:solidFill>
                  <a:srgbClr val="000000"/>
                </a:solidFill>
                <a:latin typeface="Arial" panose="020B0604020202020204" pitchFamily="34" charset="0"/>
                <a:cs typeface="Arial" panose="020B0604020202020204" pitchFamily="34" charset="0"/>
              </a:rPr>
              <a:t>This meeting will be recorded and shared externally. Please use the chat and hand-raising functionality.</a:t>
            </a:r>
          </a:p>
        </p:txBody>
      </p:sp>
    </p:spTree>
    <p:extLst>
      <p:ext uri="{BB962C8B-B14F-4D97-AF65-F5344CB8AC3E}">
        <p14:creationId xmlns:p14="http://schemas.microsoft.com/office/powerpoint/2010/main" val="2199034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833561"/>
            <a:ext cx="12192000" cy="1874812"/>
          </a:xfrm>
        </p:spPr>
        <p:txBody>
          <a:bodyPr>
            <a:noAutofit/>
          </a:bodyPr>
          <a:lstStyle/>
          <a:p>
            <a:pPr algn="ctr">
              <a:spcAft>
                <a:spcPts val="1800"/>
              </a:spcAft>
            </a:pPr>
            <a:r>
              <a:rPr lang="en-US" sz="3200" dirty="0">
                <a:cs typeface="Calibri" panose="020F0502020204030204" pitchFamily="34" charset="0"/>
              </a:rPr>
              <a:t>Postpartum Care Up to One Year After Delivery: </a:t>
            </a:r>
            <a:br>
              <a:rPr lang="en-US" sz="3200" dirty="0">
                <a:cs typeface="Calibri" panose="020F0502020204030204" pitchFamily="34" charset="0"/>
              </a:rPr>
            </a:br>
            <a:r>
              <a:rPr lang="en-US" sz="3200" dirty="0">
                <a:cs typeface="Calibri" panose="020F0502020204030204" pitchFamily="34" charset="0"/>
              </a:rPr>
              <a:t>A Systematic Review and Meta-Analysis</a:t>
            </a:r>
          </a:p>
        </p:txBody>
      </p:sp>
      <p:sp>
        <p:nvSpPr>
          <p:cNvPr id="10" name="Text Placeholder 4">
            <a:extLst>
              <a:ext uri="{FF2B5EF4-FFF2-40B4-BE49-F238E27FC236}">
                <a16:creationId xmlns:a16="http://schemas.microsoft.com/office/drawing/2014/main" id="{39EF1B1C-8761-5B4B-8835-0D7D0796F138}"/>
              </a:ext>
            </a:extLst>
          </p:cNvPr>
          <p:cNvSpPr>
            <a:spLocks noGrp="1"/>
          </p:cNvSpPr>
          <p:nvPr>
            <p:ph type="body" idx="1"/>
          </p:nvPr>
        </p:nvSpPr>
        <p:spPr>
          <a:xfrm>
            <a:off x="914400" y="3608207"/>
            <a:ext cx="10363200" cy="1969627"/>
          </a:xfrm>
        </p:spPr>
        <p:txBody>
          <a:bodyPr>
            <a:normAutofit fontScale="92500" lnSpcReduction="20000"/>
          </a:bodyPr>
          <a:lstStyle/>
          <a:p>
            <a:pPr algn="ctr"/>
            <a:r>
              <a:rPr lang="en-US" sz="2800" b="1" dirty="0"/>
              <a:t>Ian Saldanha, M.B.B.S., M.P.H., Ph.D.</a:t>
            </a:r>
          </a:p>
          <a:p>
            <a:pPr algn="ctr"/>
            <a:r>
              <a:rPr lang="en-US" i="1" dirty="0"/>
              <a:t>Associate Professor of Epidemiology</a:t>
            </a:r>
            <a:r>
              <a:rPr lang="en-US" dirty="0"/>
              <a:t> </a:t>
            </a:r>
          </a:p>
          <a:p>
            <a:pPr algn="ctr"/>
            <a:r>
              <a:rPr lang="en-US" b="1" dirty="0"/>
              <a:t>Johns Hopkins Bloomberg School of Public Health</a:t>
            </a:r>
          </a:p>
          <a:p>
            <a:pPr algn="ctr"/>
            <a:endParaRPr lang="en-US" dirty="0"/>
          </a:p>
          <a:p>
            <a:pPr algn="ctr"/>
            <a:r>
              <a:rPr lang="en-US" i="1" dirty="0"/>
              <a:t>Adjunct Associate Professor of Health Services, Policy, and Practice</a:t>
            </a:r>
          </a:p>
          <a:p>
            <a:pPr algn="ctr"/>
            <a:r>
              <a:rPr lang="en-US" b="1" dirty="0"/>
              <a:t>Brown University School of Public Health</a:t>
            </a:r>
          </a:p>
          <a:p>
            <a:pPr algn="ctr"/>
            <a:endParaRPr lang="en-US" b="1" dirty="0"/>
          </a:p>
        </p:txBody>
      </p:sp>
      <p:pic>
        <p:nvPicPr>
          <p:cNvPr id="12" name="Picture 11">
            <a:extLst>
              <a:ext uri="{FF2B5EF4-FFF2-40B4-BE49-F238E27FC236}">
                <a16:creationId xmlns:a16="http://schemas.microsoft.com/office/drawing/2014/main" id="{C9932292-AB3D-884B-A2CF-0C431676856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7769" y="5924789"/>
            <a:ext cx="1935715" cy="716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A blue sign with white text&#10;&#10;Description automatically generated with low confidence">
            <a:extLst>
              <a:ext uri="{FF2B5EF4-FFF2-40B4-BE49-F238E27FC236}">
                <a16:creationId xmlns:a16="http://schemas.microsoft.com/office/drawing/2014/main" id="{726B4164-BA75-EE04-81CE-EB055E4E4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545" y="5929645"/>
            <a:ext cx="2336800" cy="711200"/>
          </a:xfrm>
          <a:prstGeom prst="rect">
            <a:avLst/>
          </a:prstGeom>
        </p:spPr>
      </p:pic>
      <p:sp>
        <p:nvSpPr>
          <p:cNvPr id="2" name="Rectangle 1">
            <a:extLst>
              <a:ext uri="{FF2B5EF4-FFF2-40B4-BE49-F238E27FC236}">
                <a16:creationId xmlns:a16="http://schemas.microsoft.com/office/drawing/2014/main" id="{DA1B7215-515B-5CC4-7FD2-4F8CF672D01E}"/>
              </a:ext>
            </a:extLst>
          </p:cNvPr>
          <p:cNvSpPr/>
          <p:nvPr/>
        </p:nvSpPr>
        <p:spPr>
          <a:xfrm>
            <a:off x="5558236" y="5367714"/>
            <a:ext cx="2014029" cy="400110"/>
          </a:xfrm>
          <a:prstGeom prst="rect">
            <a:avLst/>
          </a:prstGeom>
        </p:spPr>
        <p:txBody>
          <a:bodyPr wrap="square">
            <a:spAutoFit/>
          </a:bodyPr>
          <a:lstStyle/>
          <a:p>
            <a:pPr defTabSz="457189"/>
            <a:r>
              <a:rPr lang="en-US" sz="2000" dirty="0">
                <a:solidFill>
                  <a:srgbClr val="6EA6E4"/>
                </a:solidFill>
              </a:rPr>
              <a:t>@saldanha_ian</a:t>
            </a:r>
          </a:p>
        </p:txBody>
      </p:sp>
      <p:pic>
        <p:nvPicPr>
          <p:cNvPr id="3" name="Picture 2" descr="A picture containing bird&#10;&#10;Description automatically generated">
            <a:extLst>
              <a:ext uri="{FF2B5EF4-FFF2-40B4-BE49-F238E27FC236}">
                <a16:creationId xmlns:a16="http://schemas.microsoft.com/office/drawing/2014/main" id="{5113CA41-125A-D974-F636-80DF5AEFA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5297743"/>
            <a:ext cx="593792" cy="560181"/>
          </a:xfrm>
          <a:prstGeom prst="rect">
            <a:avLst/>
          </a:prstGeom>
        </p:spPr>
      </p:pic>
    </p:spTree>
    <p:extLst>
      <p:ext uri="{BB962C8B-B14F-4D97-AF65-F5344CB8AC3E}">
        <p14:creationId xmlns:p14="http://schemas.microsoft.com/office/powerpoint/2010/main" val="1898657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699A8-F83C-8984-E61E-622F2C3E749B}"/>
              </a:ext>
            </a:extLst>
          </p:cNvPr>
          <p:cNvSpPr>
            <a:spLocks noGrp="1"/>
          </p:cNvSpPr>
          <p:nvPr>
            <p:ph type="title"/>
          </p:nvPr>
        </p:nvSpPr>
        <p:spPr/>
        <p:txBody>
          <a:bodyPr>
            <a:normAutofit fontScale="90000"/>
          </a:bodyPr>
          <a:lstStyle/>
          <a:p>
            <a:r>
              <a:rPr lang="en-US" dirty="0"/>
              <a:t>Funding and Relevant Disclosures</a:t>
            </a:r>
          </a:p>
        </p:txBody>
      </p:sp>
      <p:sp>
        <p:nvSpPr>
          <p:cNvPr id="8" name="Content Placeholder 7">
            <a:extLst>
              <a:ext uri="{FF2B5EF4-FFF2-40B4-BE49-F238E27FC236}">
                <a16:creationId xmlns:a16="http://schemas.microsoft.com/office/drawing/2014/main" id="{4403C462-6DBA-AC7C-A4ED-0F67BEDA0E61}"/>
              </a:ext>
            </a:extLst>
          </p:cNvPr>
          <p:cNvSpPr>
            <a:spLocks noGrp="1"/>
          </p:cNvSpPr>
          <p:nvPr>
            <p:ph idx="1"/>
          </p:nvPr>
        </p:nvSpPr>
        <p:spPr/>
        <p:txBody>
          <a:bodyPr>
            <a:normAutofit fontScale="92500"/>
          </a:bodyPr>
          <a:lstStyle/>
          <a:p>
            <a:pPr>
              <a:spcBef>
                <a:spcPts val="600"/>
              </a:spcBef>
              <a:spcAft>
                <a:spcPts val="1200"/>
              </a:spcAft>
            </a:pPr>
            <a:r>
              <a:rPr lang="en-US" dirty="0"/>
              <a:t>Principal Investigator of the project being described today.</a:t>
            </a:r>
          </a:p>
          <a:p>
            <a:pPr>
              <a:spcBef>
                <a:spcPts val="600"/>
              </a:spcBef>
              <a:spcAft>
                <a:spcPts val="1200"/>
              </a:spcAft>
            </a:pPr>
            <a:r>
              <a:rPr lang="en-US" dirty="0"/>
              <a:t>No relevant disclosures to report for any team members.</a:t>
            </a:r>
          </a:p>
          <a:p>
            <a:pPr marL="0" indent="0">
              <a:spcBef>
                <a:spcPts val="600"/>
              </a:spcBef>
              <a:spcAft>
                <a:spcPts val="1200"/>
              </a:spcAft>
              <a:buNone/>
            </a:pPr>
            <a:r>
              <a:rPr lang="en-US" sz="2600" b="1" u="sng" dirty="0"/>
              <a:t>Funding</a:t>
            </a:r>
            <a:r>
              <a:rPr lang="en-US" sz="2600" b="1" dirty="0"/>
              <a:t>: </a:t>
            </a:r>
            <a:r>
              <a:rPr lang="en-US" sz="2600" dirty="0"/>
              <a:t>This report is based on research conducted by the Brown Evidence-based Practice Center (EPC) under contract to the Agency for Healthcare Research and Quality (AHRQ), Rockville, MD. The Patient-Centered Outcomes Research Institute® (PCORI®) funded the report.</a:t>
            </a:r>
          </a:p>
          <a:p>
            <a:pPr marL="0" indent="0">
              <a:spcBef>
                <a:spcPts val="600"/>
              </a:spcBef>
              <a:spcAft>
                <a:spcPts val="1200"/>
              </a:spcAft>
              <a:buNone/>
            </a:pPr>
            <a:r>
              <a:rPr lang="en-US" sz="2600" b="1" u="sng" dirty="0"/>
              <a:t>Disclaimer</a:t>
            </a:r>
            <a:r>
              <a:rPr lang="en-US" sz="2600" b="1" dirty="0"/>
              <a:t>: </a:t>
            </a:r>
            <a:r>
              <a:rPr lang="en-US" sz="2600" dirty="0"/>
              <a:t>No statement in my presentation should be construed as an official position of AHRQ, the U.S. Department of Health and Human Services (DHHS), or the Patient-Centered Outcomes Research Institute (PCORI).</a:t>
            </a:r>
          </a:p>
          <a:p>
            <a:endParaRPr lang="en-US" dirty="0"/>
          </a:p>
        </p:txBody>
      </p:sp>
      <p:sp>
        <p:nvSpPr>
          <p:cNvPr id="4" name="Slide Number Placeholder 3">
            <a:extLst>
              <a:ext uri="{FF2B5EF4-FFF2-40B4-BE49-F238E27FC236}">
                <a16:creationId xmlns:a16="http://schemas.microsoft.com/office/drawing/2014/main" id="{0A87F6C5-BE5B-E64B-B322-27198FD83D61}"/>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21</a:t>
            </a:fld>
            <a:endParaRPr lang="en-US" dirty="0">
              <a:solidFill>
                <a:prstClr val="black"/>
              </a:solidFill>
              <a:latin typeface="Calibri" panose="020F0502020204030204"/>
            </a:endParaRPr>
          </a:p>
        </p:txBody>
      </p:sp>
      <p:sp>
        <p:nvSpPr>
          <p:cNvPr id="5" name="Title 1" descr="Funding and Disclosures">
            <a:extLst>
              <a:ext uri="{FF2B5EF4-FFF2-40B4-BE49-F238E27FC236}">
                <a16:creationId xmlns:a16="http://schemas.microsoft.com/office/drawing/2014/main" id="{FC3A7C8F-98F0-6848-B0B7-EAADFB07C8E9}"/>
              </a:ext>
            </a:extLst>
          </p:cNvPr>
          <p:cNvSpPr txBox="1">
            <a:spLocks/>
          </p:cNvSpPr>
          <p:nvPr/>
        </p:nvSpPr>
        <p:spPr>
          <a:xfrm>
            <a:off x="1640237" y="84665"/>
            <a:ext cx="9713563" cy="1050681"/>
          </a:xfrm>
          <a:prstGeom prst="rect">
            <a:avLst/>
          </a:prstGeom>
        </p:spPr>
        <p:txBody>
          <a:bodyPr vert="horz" lIns="91440" tIns="45720" rIns="91440" bIns="45720" rtlCol="0" anchor="b">
            <a:normAutofit/>
          </a:bodyPr>
          <a:lstStyle>
            <a:lvl1pPr algn="ctr" defTabSz="914400">
              <a:lnSpc>
                <a:spcPct val="90000"/>
              </a:lnSpc>
              <a:spcBef>
                <a:spcPct val="0"/>
              </a:spcBef>
              <a:buNone/>
              <a:defRPr sz="4400" b="1">
                <a:latin typeface="+mj-lt"/>
                <a:ea typeface="+mj-ea"/>
                <a:cs typeface="+mj-cs"/>
              </a:defRPr>
            </a:lvl1pPr>
          </a:lstStyle>
          <a:p>
            <a:pPr defTabSz="914377"/>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3972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333F39-68BB-AE4B-9418-5939568642CF}"/>
              </a:ext>
            </a:extLst>
          </p:cNvPr>
          <p:cNvSpPr>
            <a:spLocks noGrp="1"/>
          </p:cNvSpPr>
          <p:nvPr>
            <p:ph type="title"/>
          </p:nvPr>
        </p:nvSpPr>
        <p:spPr>
          <a:prstGeom prst="rect">
            <a:avLst/>
          </a:prstGeom>
        </p:spPr>
        <p:txBody>
          <a:bodyPr vert="horz" lIns="91440" tIns="45720" rIns="91440" bIns="45720" rtlCol="0" anchor="ctr">
            <a:normAutofit fontScale="90000"/>
          </a:bodyPr>
          <a:lstStyle/>
          <a:p>
            <a:pPr>
              <a:spcAft>
                <a:spcPts val="600"/>
              </a:spcAft>
            </a:pPr>
            <a:r>
              <a:rPr lang="en-US" b="1" dirty="0">
                <a:latin typeface="Calibri" panose="020F0502020204030204" pitchFamily="34" charset="0"/>
                <a:cs typeface="Calibri" panose="020F0502020204030204" pitchFamily="34" charset="0"/>
              </a:rPr>
              <a:t>Context</a:t>
            </a:r>
          </a:p>
        </p:txBody>
      </p:sp>
      <p:sp>
        <p:nvSpPr>
          <p:cNvPr id="4" name="Slide Number Placeholder 3">
            <a:extLst>
              <a:ext uri="{FF2B5EF4-FFF2-40B4-BE49-F238E27FC236}">
                <a16:creationId xmlns:a16="http://schemas.microsoft.com/office/drawing/2014/main" id="{1929A96F-080E-4643-B925-B391018BB40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22</a:t>
            </a:fld>
            <a:endParaRPr lang="en-US" dirty="0">
              <a:solidFill>
                <a:prstClr val="black">
                  <a:tint val="75000"/>
                </a:prstClr>
              </a:solidFill>
              <a:latin typeface="Calibri" panose="020F0502020204030204"/>
            </a:endParaRPr>
          </a:p>
        </p:txBody>
      </p:sp>
      <p:sp>
        <p:nvSpPr>
          <p:cNvPr id="3" name="Content Placeholder 2">
            <a:extLst>
              <a:ext uri="{FF2B5EF4-FFF2-40B4-BE49-F238E27FC236}">
                <a16:creationId xmlns:a16="http://schemas.microsoft.com/office/drawing/2014/main" id="{BEDC733E-9EA5-BB43-B0D1-BEC138EDE0C5}"/>
              </a:ext>
            </a:extLst>
          </p:cNvPr>
          <p:cNvSpPr>
            <a:spLocks noGrp="1"/>
          </p:cNvSpPr>
          <p:nvPr>
            <p:ph idx="4294967295"/>
          </p:nvPr>
        </p:nvSpPr>
        <p:spPr>
          <a:xfrm>
            <a:off x="152400" y="1286147"/>
            <a:ext cx="10668000" cy="830997"/>
          </a:xfrm>
        </p:spPr>
        <p:txBody>
          <a:bodyPr>
            <a:normAutofit lnSpcReduction="10000"/>
          </a:bodyPr>
          <a:lstStyle/>
          <a:p>
            <a:r>
              <a:rPr lang="en-US" sz="2400" dirty="0"/>
              <a:t>Systematic review and meta-analysis</a:t>
            </a:r>
          </a:p>
          <a:p>
            <a:r>
              <a:rPr lang="en-US" sz="2400" dirty="0"/>
              <a:t>Designed to inform an upcoming ACOG clinical practice guideline</a:t>
            </a:r>
          </a:p>
        </p:txBody>
      </p:sp>
      <p:pic>
        <p:nvPicPr>
          <p:cNvPr id="6" name="Picture 5" descr="A picture containing text, screenshot, font, design&#10;&#10;Description automatically generated">
            <a:extLst>
              <a:ext uri="{FF2B5EF4-FFF2-40B4-BE49-F238E27FC236}">
                <a16:creationId xmlns:a16="http://schemas.microsoft.com/office/drawing/2014/main" id="{5C004859-4912-6DBD-52AD-CCF714D97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854" y="2164380"/>
            <a:ext cx="3128452" cy="3712588"/>
          </a:xfrm>
          <a:prstGeom prst="rect">
            <a:avLst/>
          </a:prstGeom>
          <a:ln>
            <a:solidFill>
              <a:schemeClr val="tx1"/>
            </a:solidFill>
          </a:ln>
        </p:spPr>
      </p:pic>
      <p:pic>
        <p:nvPicPr>
          <p:cNvPr id="9" name="Picture 8" descr="A picture containing text, screenshot, document, font&#10;&#10;Description automatically generated">
            <a:extLst>
              <a:ext uri="{FF2B5EF4-FFF2-40B4-BE49-F238E27FC236}">
                <a16:creationId xmlns:a16="http://schemas.microsoft.com/office/drawing/2014/main" id="{2DC5D3CD-CEEC-CA76-D57F-472C09F02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253" y="2164380"/>
            <a:ext cx="3415747" cy="3712587"/>
          </a:xfrm>
          <a:prstGeom prst="rect">
            <a:avLst/>
          </a:prstGeom>
          <a:ln>
            <a:solidFill>
              <a:schemeClr val="tx1"/>
            </a:solidFill>
          </a:ln>
        </p:spPr>
      </p:pic>
      <p:pic>
        <p:nvPicPr>
          <p:cNvPr id="13" name="Picture 12" descr="A picture containing text, screenshot, document, font&#10;&#10;Description automatically generated">
            <a:extLst>
              <a:ext uri="{FF2B5EF4-FFF2-40B4-BE49-F238E27FC236}">
                <a16:creationId xmlns:a16="http://schemas.microsoft.com/office/drawing/2014/main" id="{BD068F65-18B0-6511-6BA4-BBD94AF34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4134" y="2163332"/>
            <a:ext cx="3052748" cy="3712586"/>
          </a:xfrm>
          <a:prstGeom prst="rect">
            <a:avLst/>
          </a:prstGeom>
          <a:ln>
            <a:solidFill>
              <a:schemeClr val="tx1"/>
            </a:solidFill>
          </a:ln>
        </p:spPr>
      </p:pic>
      <p:sp>
        <p:nvSpPr>
          <p:cNvPr id="15" name="TextBox 14">
            <a:extLst>
              <a:ext uri="{FF2B5EF4-FFF2-40B4-BE49-F238E27FC236}">
                <a16:creationId xmlns:a16="http://schemas.microsoft.com/office/drawing/2014/main" id="{A90A1BFE-A6D6-011A-1EDC-A1864227D0BD}"/>
              </a:ext>
            </a:extLst>
          </p:cNvPr>
          <p:cNvSpPr txBox="1"/>
          <p:nvPr/>
        </p:nvSpPr>
        <p:spPr>
          <a:xfrm>
            <a:off x="8228188" y="5888255"/>
            <a:ext cx="3696183" cy="600164"/>
          </a:xfrm>
          <a:prstGeom prst="rect">
            <a:avLst/>
          </a:prstGeom>
          <a:noFill/>
        </p:spPr>
        <p:txBody>
          <a:bodyPr wrap="square" rtlCol="0">
            <a:spAutoFit/>
          </a:bodyPr>
          <a:lstStyle/>
          <a:p>
            <a:pPr defTabSz="457189"/>
            <a:r>
              <a:rPr lang="en-US" sz="1100" b="1" dirty="0">
                <a:solidFill>
                  <a:prstClr val="black"/>
                </a:solidFill>
                <a:ea typeface="Times New Roman" panose="02020603050405020304" pitchFamily="18" charset="0"/>
                <a:cs typeface="Calibri" panose="020F0502020204030204" pitchFamily="34" charset="0"/>
              </a:rPr>
              <a:t>Saldanha IJ</a:t>
            </a:r>
            <a:r>
              <a:rPr lang="en-US" sz="1100" dirty="0">
                <a:solidFill>
                  <a:prstClr val="black"/>
                </a:solidFill>
                <a:ea typeface="Times New Roman" panose="02020603050405020304" pitchFamily="18" charset="0"/>
                <a:cs typeface="Calibri" panose="020F0502020204030204" pitchFamily="34" charset="0"/>
              </a:rPr>
              <a:t>, et al. Delivery strategies for postpartum care: a systematic review and meta-analysis. </a:t>
            </a:r>
            <a:r>
              <a:rPr lang="en-US" sz="1100" i="1" dirty="0">
                <a:solidFill>
                  <a:srgbClr val="000000"/>
                </a:solidFill>
                <a:ea typeface="Times New Roman" panose="02020603050405020304" pitchFamily="18" charset="0"/>
                <a:cs typeface="Calibri" panose="020F0502020204030204" pitchFamily="34" charset="0"/>
              </a:rPr>
              <a:t>Obstetrics &amp; Gynecology</a:t>
            </a:r>
            <a:r>
              <a:rPr lang="en-US" sz="1100" dirty="0">
                <a:solidFill>
                  <a:srgbClr val="000000"/>
                </a:solidFill>
                <a:ea typeface="Times New Roman" panose="02020603050405020304" pitchFamily="18" charset="0"/>
                <a:cs typeface="Calibri" panose="020F0502020204030204" pitchFamily="34" charset="0"/>
              </a:rPr>
              <a:t>.</a:t>
            </a:r>
            <a:r>
              <a:rPr lang="en-US" sz="1100" dirty="0">
                <a:solidFill>
                  <a:prstClr val="black"/>
                </a:solidFill>
                <a:ea typeface="Times New Roman" panose="02020603050405020304" pitchFamily="18" charset="0"/>
                <a:cs typeface="Calibri" panose="020F0502020204030204" pitchFamily="34" charset="0"/>
              </a:rPr>
              <a:t> </a:t>
            </a:r>
            <a:r>
              <a:rPr lang="en-US" sz="1100" dirty="0">
                <a:solidFill>
                  <a:srgbClr val="000000"/>
                </a:solidFill>
                <a:ea typeface="Times New Roman" panose="02020603050405020304" pitchFamily="18" charset="0"/>
                <a:cs typeface="Calibri" panose="020F0502020204030204" pitchFamily="34" charset="0"/>
              </a:rPr>
              <a:t>(In press)</a:t>
            </a:r>
            <a:r>
              <a:rPr lang="en-US" sz="1100" dirty="0">
                <a:solidFill>
                  <a:prstClr val="black"/>
                </a:solidFill>
                <a:cs typeface="Calibri" panose="020F0502020204030204" pitchFamily="34" charset="0"/>
              </a:rPr>
              <a:t> </a:t>
            </a:r>
          </a:p>
        </p:txBody>
      </p:sp>
      <p:sp>
        <p:nvSpPr>
          <p:cNvPr id="17" name="TextBox 16">
            <a:extLst>
              <a:ext uri="{FF2B5EF4-FFF2-40B4-BE49-F238E27FC236}">
                <a16:creationId xmlns:a16="http://schemas.microsoft.com/office/drawing/2014/main" id="{AED2880A-4B87-6795-F027-7DEF595AA3E0}"/>
              </a:ext>
            </a:extLst>
          </p:cNvPr>
          <p:cNvSpPr txBox="1"/>
          <p:nvPr/>
        </p:nvSpPr>
        <p:spPr>
          <a:xfrm>
            <a:off x="4066880" y="5888255"/>
            <a:ext cx="4058240" cy="600164"/>
          </a:xfrm>
          <a:prstGeom prst="rect">
            <a:avLst/>
          </a:prstGeom>
          <a:noFill/>
        </p:spPr>
        <p:txBody>
          <a:bodyPr wrap="square">
            <a:spAutoFit/>
          </a:bodyPr>
          <a:lstStyle/>
          <a:p>
            <a:pPr defTabSz="457189"/>
            <a:r>
              <a:rPr lang="en-US" sz="1100" b="1" dirty="0">
                <a:solidFill>
                  <a:prstClr val="black"/>
                </a:solidFill>
                <a:ea typeface="Times New Roman" panose="02020603050405020304" pitchFamily="18" charset="0"/>
                <a:cs typeface="Calibri" panose="020F0502020204030204" pitchFamily="34" charset="0"/>
              </a:rPr>
              <a:t>Saldanha IJ</a:t>
            </a:r>
            <a:r>
              <a:rPr lang="en-US" sz="1100" dirty="0">
                <a:solidFill>
                  <a:prstClr val="black"/>
                </a:solidFill>
                <a:ea typeface="Times New Roman" panose="02020603050405020304" pitchFamily="18" charset="0"/>
                <a:cs typeface="Calibri" panose="020F0502020204030204" pitchFamily="34" charset="0"/>
              </a:rPr>
              <a:t>, et al</a:t>
            </a:r>
            <a:r>
              <a:rPr lang="en-US" sz="1100" dirty="0">
                <a:solidFill>
                  <a:srgbClr val="000000"/>
                </a:solidFill>
                <a:ea typeface="Times New Roman" panose="02020603050405020304" pitchFamily="18" charset="0"/>
                <a:cs typeface="Calibri" panose="020F0502020204030204" pitchFamily="34" charset="0"/>
              </a:rPr>
              <a:t>. Health insurance coverage and postpartum outcomes in the US: A systematic review. </a:t>
            </a:r>
            <a:r>
              <a:rPr lang="en-US" sz="1100" i="1" dirty="0">
                <a:solidFill>
                  <a:srgbClr val="000000"/>
                </a:solidFill>
                <a:ea typeface="Times New Roman" panose="02020603050405020304" pitchFamily="18" charset="0"/>
                <a:cs typeface="Calibri" panose="020F0502020204030204" pitchFamily="34" charset="0"/>
              </a:rPr>
              <a:t>JAMA Network Open</a:t>
            </a:r>
            <a:r>
              <a:rPr lang="en-US" sz="1100" dirty="0">
                <a:solidFill>
                  <a:srgbClr val="000000"/>
                </a:solidFill>
                <a:ea typeface="Times New Roman" panose="02020603050405020304" pitchFamily="18" charset="0"/>
                <a:cs typeface="Calibri" panose="020F0502020204030204" pitchFamily="34" charset="0"/>
              </a:rPr>
              <a:t>.</a:t>
            </a:r>
            <a:r>
              <a:rPr lang="en-US" sz="1100" dirty="0">
                <a:solidFill>
                  <a:prstClr val="black"/>
                </a:solidFill>
                <a:ea typeface="Times New Roman" panose="02020603050405020304" pitchFamily="18" charset="0"/>
                <a:cs typeface="Calibri" panose="020F0502020204030204" pitchFamily="34" charset="0"/>
              </a:rPr>
              <a:t> </a:t>
            </a:r>
            <a:r>
              <a:rPr lang="en-US" sz="1100" dirty="0">
                <a:solidFill>
                  <a:srgbClr val="000000"/>
                </a:solidFill>
                <a:ea typeface="Times New Roman" panose="02020603050405020304" pitchFamily="18" charset="0"/>
                <a:cs typeface="Calibri" panose="020F0502020204030204" pitchFamily="34" charset="0"/>
              </a:rPr>
              <a:t>2023; 6(6):e2316536.</a:t>
            </a:r>
            <a:r>
              <a:rPr lang="en-US" sz="1100" dirty="0">
                <a:solidFill>
                  <a:prstClr val="black"/>
                </a:solidFill>
                <a:cs typeface="Calibri" panose="020F0502020204030204" pitchFamily="34" charset="0"/>
              </a:rPr>
              <a:t> </a:t>
            </a:r>
          </a:p>
        </p:txBody>
      </p:sp>
      <p:sp>
        <p:nvSpPr>
          <p:cNvPr id="19" name="TextBox 18">
            <a:extLst>
              <a:ext uri="{FF2B5EF4-FFF2-40B4-BE49-F238E27FC236}">
                <a16:creationId xmlns:a16="http://schemas.microsoft.com/office/drawing/2014/main" id="{BDFBD590-F0B6-0D12-253F-8F9A09497CA6}"/>
              </a:ext>
            </a:extLst>
          </p:cNvPr>
          <p:cNvSpPr txBox="1"/>
          <p:nvPr/>
        </p:nvSpPr>
        <p:spPr>
          <a:xfrm>
            <a:off x="267629" y="5888034"/>
            <a:ext cx="3536813" cy="769441"/>
          </a:xfrm>
          <a:prstGeom prst="rect">
            <a:avLst/>
          </a:prstGeom>
          <a:noFill/>
        </p:spPr>
        <p:txBody>
          <a:bodyPr wrap="square">
            <a:spAutoFit/>
          </a:bodyPr>
          <a:lstStyle/>
          <a:p>
            <a:pPr defTabSz="457189"/>
            <a:r>
              <a:rPr lang="en-US" sz="1100" b="1" dirty="0">
                <a:solidFill>
                  <a:prstClr val="black"/>
                </a:solidFill>
                <a:ea typeface="Times New Roman" panose="02020603050405020304" pitchFamily="18" charset="0"/>
                <a:cs typeface="Calibri" panose="020F0502020204030204" pitchFamily="34" charset="0"/>
              </a:rPr>
              <a:t>Saldanha IJ</a:t>
            </a:r>
            <a:r>
              <a:rPr lang="en-US" sz="1100" dirty="0">
                <a:solidFill>
                  <a:prstClr val="black"/>
                </a:solidFill>
                <a:ea typeface="Times New Roman" panose="02020603050405020304" pitchFamily="18" charset="0"/>
                <a:cs typeface="Calibri" panose="020F0502020204030204" pitchFamily="34" charset="0"/>
              </a:rPr>
              <a:t>, et al</a:t>
            </a:r>
            <a:r>
              <a:rPr lang="en-US" sz="1100" dirty="0">
                <a:solidFill>
                  <a:srgbClr val="000000"/>
                </a:solidFill>
                <a:ea typeface="Times New Roman" panose="02020603050405020304" pitchFamily="18" charset="0"/>
                <a:cs typeface="Calibri" panose="020F0502020204030204" pitchFamily="34" charset="0"/>
              </a:rPr>
              <a:t>. Postpartum care up to one year after pregnancy: a systematic review and meta-analysis. </a:t>
            </a:r>
            <a:r>
              <a:rPr lang="en-US" sz="1100" i="1" dirty="0">
                <a:solidFill>
                  <a:srgbClr val="000000"/>
                </a:solidFill>
                <a:ea typeface="Times New Roman" panose="02020603050405020304" pitchFamily="18" charset="0"/>
                <a:cs typeface="Calibri" panose="020F0502020204030204" pitchFamily="34" charset="0"/>
              </a:rPr>
              <a:t>Agency for Healthcare Research and Quality </a:t>
            </a:r>
            <a:r>
              <a:rPr lang="en-US" sz="1100" dirty="0">
                <a:solidFill>
                  <a:srgbClr val="000000"/>
                </a:solidFill>
                <a:ea typeface="Times New Roman" panose="02020603050405020304" pitchFamily="18" charset="0"/>
                <a:cs typeface="Calibri" panose="020F0502020204030204" pitchFamily="34" charset="0"/>
              </a:rPr>
              <a:t>(Rockville, Maryland, USA). 2023.</a:t>
            </a:r>
            <a:r>
              <a:rPr lang="en-US" sz="1100" dirty="0">
                <a:solidFill>
                  <a:prstClr val="black"/>
                </a:solidFill>
                <a:cs typeface="Calibri" panose="020F0502020204030204" pitchFamily="34" charset="0"/>
              </a:rPr>
              <a:t> </a:t>
            </a:r>
          </a:p>
        </p:txBody>
      </p:sp>
    </p:spTree>
    <p:extLst>
      <p:ext uri="{BB962C8B-B14F-4D97-AF65-F5344CB8AC3E}">
        <p14:creationId xmlns:p14="http://schemas.microsoft.com/office/powerpoint/2010/main" val="1799723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3495-AAAE-B843-9C96-73B61846F374}"/>
              </a:ext>
            </a:extLst>
          </p:cNvPr>
          <p:cNvSpPr>
            <a:spLocks noGrp="1"/>
          </p:cNvSpPr>
          <p:nvPr>
            <p:ph type="title"/>
          </p:nvPr>
        </p:nvSpPr>
        <p:spPr/>
        <p:txBody>
          <a:bodyPr>
            <a:normAutofit fontScale="90000"/>
          </a:bodyPr>
          <a:lstStyle/>
          <a:p>
            <a:pPr algn="ctr"/>
            <a:r>
              <a:rPr lang="en-US" b="1" dirty="0">
                <a:cs typeface="Calibri" panose="020F0502020204030204" pitchFamily="34" charset="0"/>
              </a:rPr>
              <a:t>Key Question 1</a:t>
            </a:r>
          </a:p>
        </p:txBody>
      </p:sp>
      <p:sp>
        <p:nvSpPr>
          <p:cNvPr id="3" name="Content Placeholder 2">
            <a:extLst>
              <a:ext uri="{FF2B5EF4-FFF2-40B4-BE49-F238E27FC236}">
                <a16:creationId xmlns:a16="http://schemas.microsoft.com/office/drawing/2014/main" id="{6671D27E-2A30-FA48-82AE-55C1D2A98FF6}"/>
              </a:ext>
            </a:extLst>
          </p:cNvPr>
          <p:cNvSpPr>
            <a:spLocks noGrp="1"/>
          </p:cNvSpPr>
          <p:nvPr>
            <p:ph idx="1"/>
          </p:nvPr>
        </p:nvSpPr>
        <p:spPr>
          <a:xfrm>
            <a:off x="609600" y="2667000"/>
            <a:ext cx="10972800" cy="3505201"/>
          </a:xfrm>
        </p:spPr>
        <p:txBody>
          <a:bodyPr>
            <a:normAutofit/>
          </a:bodyPr>
          <a:lstStyle/>
          <a:p>
            <a:pPr marL="0" indent="0">
              <a:buNone/>
            </a:pPr>
            <a:r>
              <a:rPr lang="en-US" sz="3200" dirty="0"/>
              <a:t>What </a:t>
            </a:r>
            <a:r>
              <a:rPr lang="en-US" sz="3200" b="1" dirty="0"/>
              <a:t>healthcare delivery strategies</a:t>
            </a:r>
            <a:r>
              <a:rPr lang="en-US" sz="3200" dirty="0"/>
              <a:t> affect postpartum healthcare utilization and improve maternal outcomes within 1 year postpartum? </a:t>
            </a:r>
            <a:endParaRPr lang="en-US" sz="3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83D45D2-FE5B-C44E-99B8-355D4B1C7EC0}"/>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23</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4518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4DFE-2322-FC33-E2CD-E76F0313AD7A}"/>
              </a:ext>
            </a:extLst>
          </p:cNvPr>
          <p:cNvSpPr>
            <a:spLocks noGrp="1"/>
          </p:cNvSpPr>
          <p:nvPr>
            <p:ph type="title"/>
          </p:nvPr>
        </p:nvSpPr>
        <p:spPr/>
        <p:txBody>
          <a:bodyPr>
            <a:normAutofit fontScale="90000"/>
          </a:bodyPr>
          <a:lstStyle/>
          <a:p>
            <a:pPr algn="ctr"/>
            <a:r>
              <a:rPr lang="en-US" b="1" dirty="0">
                <a:cs typeface="Calibri" panose="020F0502020204030204" pitchFamily="34" charset="0"/>
              </a:rPr>
              <a:t>Key Question 1 – Population and Intervention Targets</a:t>
            </a:r>
          </a:p>
        </p:txBody>
      </p:sp>
      <p:sp>
        <p:nvSpPr>
          <p:cNvPr id="3" name="Content Placeholder 2">
            <a:extLst>
              <a:ext uri="{FF2B5EF4-FFF2-40B4-BE49-F238E27FC236}">
                <a16:creationId xmlns:a16="http://schemas.microsoft.com/office/drawing/2014/main" id="{5DDBE509-9D19-B26F-4C23-A16F129B5EBC}"/>
              </a:ext>
            </a:extLst>
          </p:cNvPr>
          <p:cNvSpPr>
            <a:spLocks noGrp="1"/>
          </p:cNvSpPr>
          <p:nvPr>
            <p:ph idx="1"/>
          </p:nvPr>
        </p:nvSpPr>
        <p:spPr/>
        <p:txBody>
          <a:bodyPr>
            <a:normAutofit fontScale="77500" lnSpcReduction="20000"/>
          </a:bodyPr>
          <a:lstStyle/>
          <a:p>
            <a:pPr marL="0" indent="0">
              <a:buNone/>
            </a:pPr>
            <a:r>
              <a:rPr lang="en-US" b="1" dirty="0">
                <a:cs typeface="Calibri" panose="020F0502020204030204" pitchFamily="34" charset="0"/>
              </a:rPr>
              <a:t>Population</a:t>
            </a:r>
          </a:p>
          <a:p>
            <a:r>
              <a:rPr lang="en-US" dirty="0">
                <a:cs typeface="Calibri" panose="020F0502020204030204" pitchFamily="34" charset="0"/>
              </a:rPr>
              <a:t>Postpartum (≤1 year after giving birth), any age</a:t>
            </a:r>
          </a:p>
          <a:p>
            <a:r>
              <a:rPr lang="en-US" dirty="0">
                <a:cs typeface="Calibri" panose="020F0502020204030204" pitchFamily="34" charset="0"/>
              </a:rPr>
              <a:t>Healthy (general population) or at increased risk of complications due to pregnancy-related conditions (e.g., hypertensive disorders of pregnancy) or due to incident or newly diagnosed conditions postpartum </a:t>
            </a:r>
          </a:p>
          <a:p>
            <a:pPr marL="0" indent="0">
              <a:buNone/>
            </a:pPr>
            <a:endParaRPr lang="en-US" b="1" dirty="0">
              <a:cs typeface="Calibri" panose="020F0502020204030204" pitchFamily="34" charset="0"/>
            </a:endParaRPr>
          </a:p>
          <a:p>
            <a:pPr marL="0" indent="0">
              <a:buNone/>
            </a:pPr>
            <a:r>
              <a:rPr lang="en-US" b="1" dirty="0">
                <a:cs typeface="Calibri" panose="020F0502020204030204" pitchFamily="34" charset="0"/>
              </a:rPr>
              <a:t>Intervention Targets</a:t>
            </a:r>
          </a:p>
          <a:p>
            <a:r>
              <a:rPr lang="en-US" dirty="0">
                <a:cs typeface="Calibri" panose="020F0502020204030204" pitchFamily="34" charset="0"/>
              </a:rPr>
              <a:t>General postpartum care</a:t>
            </a:r>
          </a:p>
          <a:p>
            <a:r>
              <a:rPr lang="en-US" dirty="0">
                <a:cs typeface="Calibri" panose="020F0502020204030204" pitchFamily="34" charset="0"/>
              </a:rPr>
              <a:t>Specific aspects of postpartum care</a:t>
            </a:r>
          </a:p>
          <a:p>
            <a:pPr lvl="1"/>
            <a:r>
              <a:rPr lang="en-US" sz="2800" dirty="0">
                <a:cs typeface="Calibri" panose="020F0502020204030204" pitchFamily="34" charset="0"/>
              </a:rPr>
              <a:t>Contraceptive care</a:t>
            </a:r>
          </a:p>
          <a:p>
            <a:pPr lvl="1"/>
            <a:r>
              <a:rPr lang="en-US" sz="2800" dirty="0">
                <a:cs typeface="Calibri" panose="020F0502020204030204" pitchFamily="34" charset="0"/>
              </a:rPr>
              <a:t>Breastfeeding care</a:t>
            </a:r>
          </a:p>
          <a:p>
            <a:pPr lvl="1"/>
            <a:r>
              <a:rPr lang="en-US" sz="2800" dirty="0">
                <a:cs typeface="Calibri" panose="020F0502020204030204" pitchFamily="34" charset="0"/>
              </a:rPr>
              <a:t>Screening </a:t>
            </a:r>
          </a:p>
          <a:p>
            <a:pPr lvl="1"/>
            <a:r>
              <a:rPr lang="en-US" sz="2800" dirty="0">
                <a:cs typeface="Calibri" panose="020F0502020204030204" pitchFamily="34" charset="0"/>
              </a:rPr>
              <a:t>Preventive care</a:t>
            </a:r>
          </a:p>
        </p:txBody>
      </p:sp>
      <p:sp>
        <p:nvSpPr>
          <p:cNvPr id="4" name="Slide Number Placeholder 3">
            <a:extLst>
              <a:ext uri="{FF2B5EF4-FFF2-40B4-BE49-F238E27FC236}">
                <a16:creationId xmlns:a16="http://schemas.microsoft.com/office/drawing/2014/main" id="{B05F09CE-B844-68E4-F75E-0EF61AE85A7E}"/>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24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793478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4DFE-2322-FC33-E2CD-E76F0313AD7A}"/>
              </a:ext>
            </a:extLst>
          </p:cNvPr>
          <p:cNvSpPr>
            <a:spLocks noGrp="1"/>
          </p:cNvSpPr>
          <p:nvPr>
            <p:ph type="title"/>
          </p:nvPr>
        </p:nvSpPr>
        <p:spPr/>
        <p:txBody>
          <a:bodyPr>
            <a:normAutofit fontScale="90000"/>
          </a:bodyPr>
          <a:lstStyle/>
          <a:p>
            <a:pPr algn="ctr"/>
            <a:r>
              <a:rPr lang="en-US" sz="3200" b="1" dirty="0">
                <a:cs typeface="Calibri" panose="020F0502020204030204" pitchFamily="34" charset="0"/>
              </a:rPr>
              <a:t>Key Question 1 – Delivery Strategies (Comparisons of Interest)</a:t>
            </a:r>
          </a:p>
        </p:txBody>
      </p:sp>
      <p:graphicFrame>
        <p:nvGraphicFramePr>
          <p:cNvPr id="7" name="Table 7">
            <a:extLst>
              <a:ext uri="{FF2B5EF4-FFF2-40B4-BE49-F238E27FC236}">
                <a16:creationId xmlns:a16="http://schemas.microsoft.com/office/drawing/2014/main" id="{66C69756-35C1-1259-5F77-176B9C3FD12F}"/>
              </a:ext>
            </a:extLst>
          </p:cNvPr>
          <p:cNvGraphicFramePr>
            <a:graphicFrameLocks noGrp="1"/>
          </p:cNvGraphicFramePr>
          <p:nvPr>
            <p:ph idx="1"/>
            <p:extLst>
              <p:ext uri="{D42A27DB-BD31-4B8C-83A1-F6EECF244321}">
                <p14:modId xmlns:p14="http://schemas.microsoft.com/office/powerpoint/2010/main" val="281023592"/>
              </p:ext>
            </p:extLst>
          </p:nvPr>
        </p:nvGraphicFramePr>
        <p:xfrm>
          <a:off x="609600" y="1432446"/>
          <a:ext cx="10972799" cy="4937760"/>
        </p:xfrm>
        <a:graphic>
          <a:graphicData uri="http://schemas.openxmlformats.org/drawingml/2006/table">
            <a:tbl>
              <a:tblPr firstRow="1" bandRow="1">
                <a:tableStyleId>{5C22544A-7EE6-4342-B048-85BDC9FD1C3A}</a:tableStyleId>
              </a:tblPr>
              <a:tblGrid>
                <a:gridCol w="706050">
                  <a:extLst>
                    <a:ext uri="{9D8B030D-6E8A-4147-A177-3AD203B41FA5}">
                      <a16:colId xmlns:a16="http://schemas.microsoft.com/office/drawing/2014/main" val="2550544435"/>
                    </a:ext>
                  </a:extLst>
                </a:gridCol>
                <a:gridCol w="6242510">
                  <a:extLst>
                    <a:ext uri="{9D8B030D-6E8A-4147-A177-3AD203B41FA5}">
                      <a16:colId xmlns:a16="http://schemas.microsoft.com/office/drawing/2014/main" val="752135686"/>
                    </a:ext>
                  </a:extLst>
                </a:gridCol>
                <a:gridCol w="4024239">
                  <a:extLst>
                    <a:ext uri="{9D8B030D-6E8A-4147-A177-3AD203B41FA5}">
                      <a16:colId xmlns:a16="http://schemas.microsoft.com/office/drawing/2014/main" val="404771799"/>
                    </a:ext>
                  </a:extLst>
                </a:gridCol>
              </a:tblGrid>
              <a:tr h="436880">
                <a:tc>
                  <a:txBody>
                    <a:bodyPr/>
                    <a:lstStyle/>
                    <a:p>
                      <a:pPr algn="ctr"/>
                      <a:r>
                        <a:rPr lang="en-US" sz="2300" dirty="0"/>
                        <a:t>#</a:t>
                      </a:r>
                    </a:p>
                  </a:txBody>
                  <a:tcPr/>
                </a:tc>
                <a:tc>
                  <a:txBody>
                    <a:bodyPr/>
                    <a:lstStyle/>
                    <a:p>
                      <a:pPr algn="ctr"/>
                      <a:r>
                        <a:rPr lang="en-US" sz="2300" dirty="0"/>
                        <a:t>Delivery Strategies</a:t>
                      </a:r>
                    </a:p>
                  </a:txBody>
                  <a:tcPr/>
                </a:tc>
                <a:tc>
                  <a:txBody>
                    <a:bodyPr/>
                    <a:lstStyle/>
                    <a:p>
                      <a:pPr algn="ctr"/>
                      <a:r>
                        <a:rPr lang="en-US" sz="2300" dirty="0"/>
                        <a:t>Examples</a:t>
                      </a:r>
                    </a:p>
                  </a:txBody>
                  <a:tcPr/>
                </a:tc>
                <a:extLst>
                  <a:ext uri="{0D108BD9-81ED-4DB2-BD59-A6C34878D82A}">
                    <a16:rowId xmlns:a16="http://schemas.microsoft.com/office/drawing/2014/main" val="4076610242"/>
                  </a:ext>
                </a:extLst>
              </a:tr>
              <a:tr h="436880">
                <a:tc>
                  <a:txBody>
                    <a:bodyPr/>
                    <a:lstStyle/>
                    <a:p>
                      <a:pPr algn="ctr"/>
                      <a:r>
                        <a:rPr lang="en-US" sz="2300" dirty="0">
                          <a:latin typeface="Calibri" panose="020F0502020204030204" pitchFamily="34" charset="0"/>
                          <a:cs typeface="Calibri" panose="020F0502020204030204" pitchFamily="34" charset="0"/>
                        </a:rPr>
                        <a:t>1</a:t>
                      </a:r>
                    </a:p>
                  </a:txBody>
                  <a:tcPr/>
                </a:tc>
                <a:tc>
                  <a:txBody>
                    <a:bodyPr/>
                    <a:lstStyle/>
                    <a:p>
                      <a:pPr marL="0" marR="0">
                        <a:spcBef>
                          <a:spcPts val="0"/>
                        </a:spcBef>
                        <a:spcAft>
                          <a:spcPts val="0"/>
                        </a:spcAft>
                      </a:pPr>
                      <a:r>
                        <a:rPr lang="en-US" sz="2300" b="1" dirty="0">
                          <a:effectLst/>
                          <a:latin typeface="Calibri" panose="020F0502020204030204" pitchFamily="34" charset="0"/>
                          <a:ea typeface="Times New Roman" panose="02020603050405020304" pitchFamily="18" charset="0"/>
                          <a:cs typeface="Calibri" panose="020F0502020204030204" pitchFamily="34" charset="0"/>
                        </a:rPr>
                        <a:t>Where</a:t>
                      </a:r>
                      <a:r>
                        <a:rPr lang="en-US" sz="2300" dirty="0">
                          <a:effectLst/>
                          <a:latin typeface="Calibri" panose="020F0502020204030204" pitchFamily="34" charset="0"/>
                          <a:ea typeface="Times New Roman" panose="02020603050405020304" pitchFamily="18" charset="0"/>
                          <a:cs typeface="Calibri" panose="020F0502020204030204" pitchFamily="34" charset="0"/>
                        </a:rPr>
                        <a:t> healthcare is provided</a:t>
                      </a:r>
                    </a:p>
                  </a:txBody>
                  <a:tcPr marL="68580" marR="68580" marT="0" marB="0"/>
                </a:tc>
                <a:tc>
                  <a:txBody>
                    <a:bodyPr/>
                    <a:lstStyle/>
                    <a:p>
                      <a:r>
                        <a:rPr lang="en-US" sz="2300" dirty="0">
                          <a:latin typeface="Calibri" panose="020F0502020204030204" pitchFamily="34" charset="0"/>
                          <a:cs typeface="Calibri" panose="020F0502020204030204" pitchFamily="34" charset="0"/>
                        </a:rPr>
                        <a:t>Hospital, clinic</a:t>
                      </a:r>
                    </a:p>
                  </a:txBody>
                  <a:tcPr/>
                </a:tc>
                <a:extLst>
                  <a:ext uri="{0D108BD9-81ED-4DB2-BD59-A6C34878D82A}">
                    <a16:rowId xmlns:a16="http://schemas.microsoft.com/office/drawing/2014/main" val="2789531282"/>
                  </a:ext>
                </a:extLst>
              </a:tr>
              <a:tr h="782320">
                <a:tc>
                  <a:txBody>
                    <a:bodyPr/>
                    <a:lstStyle/>
                    <a:p>
                      <a:pPr algn="ctr"/>
                      <a:r>
                        <a:rPr lang="en-US" sz="2300" dirty="0">
                          <a:latin typeface="Calibri" panose="020F0502020204030204" pitchFamily="34" charset="0"/>
                          <a:cs typeface="Calibri" panose="020F0502020204030204" pitchFamily="34" charset="0"/>
                        </a:rPr>
                        <a:t>2</a:t>
                      </a:r>
                    </a:p>
                  </a:txBody>
                  <a:tcPr/>
                </a:tc>
                <a:tc>
                  <a:txBody>
                    <a:bodyPr/>
                    <a:lstStyle/>
                    <a:p>
                      <a:pPr marL="0" marR="0">
                        <a:spcBef>
                          <a:spcPts val="0"/>
                        </a:spcBef>
                        <a:spcAft>
                          <a:spcPts val="0"/>
                        </a:spcAft>
                      </a:pPr>
                      <a:r>
                        <a:rPr lang="en-US" sz="2300" b="1" dirty="0">
                          <a:effectLst/>
                          <a:latin typeface="Calibri" panose="020F0502020204030204" pitchFamily="34" charset="0"/>
                          <a:ea typeface="Times New Roman" panose="02020603050405020304" pitchFamily="18" charset="0"/>
                          <a:cs typeface="Calibri" panose="020F0502020204030204" pitchFamily="34" charset="0"/>
                        </a:rPr>
                        <a:t>How</a:t>
                      </a:r>
                      <a:r>
                        <a:rPr lang="en-US" sz="2300" dirty="0">
                          <a:effectLst/>
                          <a:latin typeface="Calibri" panose="020F0502020204030204" pitchFamily="34" charset="0"/>
                          <a:ea typeface="Times New Roman" panose="02020603050405020304" pitchFamily="18" charset="0"/>
                          <a:cs typeface="Calibri" panose="020F0502020204030204" pitchFamily="34" charset="0"/>
                        </a:rPr>
                        <a:t> healthcare is provided</a:t>
                      </a:r>
                    </a:p>
                  </a:txBody>
                  <a:tcPr marL="68580" marR="68580" marT="0" marB="0"/>
                </a:tc>
                <a:tc>
                  <a:txBody>
                    <a:bodyPr/>
                    <a:lstStyle/>
                    <a:p>
                      <a:r>
                        <a:rPr lang="en-US" sz="2300" dirty="0">
                          <a:effectLst/>
                          <a:latin typeface="Calibri" panose="020F0502020204030204" pitchFamily="34" charset="0"/>
                          <a:ea typeface="Times New Roman" panose="02020603050405020304" pitchFamily="18" charset="0"/>
                          <a:cs typeface="Calibri" panose="020F0502020204030204" pitchFamily="34" charset="0"/>
                        </a:rPr>
                        <a:t>Dedicated PP visit, part of well-child visit</a:t>
                      </a:r>
                      <a:endParaRPr lang="en-US" sz="2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09447360"/>
                  </a:ext>
                </a:extLst>
              </a:tr>
              <a:tr h="436880">
                <a:tc>
                  <a:txBody>
                    <a:bodyPr/>
                    <a:lstStyle/>
                    <a:p>
                      <a:pPr algn="ctr"/>
                      <a:r>
                        <a:rPr lang="en-US" sz="2300" dirty="0">
                          <a:latin typeface="Calibri" panose="020F0502020204030204" pitchFamily="34" charset="0"/>
                          <a:cs typeface="Calibri" panose="020F0502020204030204" pitchFamily="34" charset="0"/>
                        </a:rPr>
                        <a:t>3</a:t>
                      </a:r>
                    </a:p>
                  </a:txBody>
                  <a:tcPr/>
                </a:tc>
                <a:tc>
                  <a:txBody>
                    <a:bodyPr/>
                    <a:lstStyle/>
                    <a:p>
                      <a:pPr marL="0" marR="0">
                        <a:spcBef>
                          <a:spcPts val="0"/>
                        </a:spcBef>
                        <a:spcAft>
                          <a:spcPts val="0"/>
                        </a:spcAft>
                      </a:pPr>
                      <a:r>
                        <a:rPr lang="en-US" sz="2300" b="1" dirty="0">
                          <a:effectLst/>
                          <a:latin typeface="Calibri" panose="020F0502020204030204" pitchFamily="34" charset="0"/>
                          <a:ea typeface="Times New Roman" panose="02020603050405020304" pitchFamily="18" charset="0"/>
                          <a:cs typeface="Calibri" panose="020F0502020204030204" pitchFamily="34" charset="0"/>
                        </a:rPr>
                        <a:t>When</a:t>
                      </a:r>
                      <a:r>
                        <a:rPr lang="en-US" sz="2300" dirty="0">
                          <a:effectLst/>
                          <a:latin typeface="Calibri" panose="020F0502020204030204" pitchFamily="34" charset="0"/>
                          <a:ea typeface="Times New Roman" panose="02020603050405020304" pitchFamily="18" charset="0"/>
                          <a:cs typeface="Calibri" panose="020F0502020204030204" pitchFamily="34" charset="0"/>
                        </a:rPr>
                        <a:t> healthcare is provided</a:t>
                      </a:r>
                    </a:p>
                  </a:txBody>
                  <a:tcPr marL="68580" marR="68580" marT="0" marB="0"/>
                </a:tc>
                <a:tc>
                  <a:txBody>
                    <a:bodyPr/>
                    <a:lstStyle/>
                    <a:p>
                      <a:r>
                        <a:rPr lang="en-US" sz="2300" dirty="0">
                          <a:effectLst/>
                          <a:latin typeface="Calibri" panose="020F0502020204030204" pitchFamily="34" charset="0"/>
                          <a:ea typeface="Times New Roman" panose="02020603050405020304" pitchFamily="18" charset="0"/>
                          <a:cs typeface="Calibri" panose="020F0502020204030204" pitchFamily="34" charset="0"/>
                        </a:rPr>
                        <a:t>2 weeks, 6 weeks</a:t>
                      </a:r>
                      <a:endParaRPr lang="en-US" sz="2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33470927"/>
                  </a:ext>
                </a:extLst>
              </a:tr>
              <a:tr h="1127760">
                <a:tc>
                  <a:txBody>
                    <a:bodyPr/>
                    <a:lstStyle/>
                    <a:p>
                      <a:pPr algn="ctr"/>
                      <a:r>
                        <a:rPr lang="en-US" sz="2300" dirty="0">
                          <a:latin typeface="Calibri" panose="020F0502020204030204" pitchFamily="34" charset="0"/>
                          <a:cs typeface="Calibri" panose="020F0502020204030204" pitchFamily="34" charset="0"/>
                        </a:rPr>
                        <a:t>4</a:t>
                      </a:r>
                    </a:p>
                  </a:txBody>
                  <a:tcPr/>
                </a:tc>
                <a:tc>
                  <a:txBody>
                    <a:bodyPr/>
                    <a:lstStyle/>
                    <a:p>
                      <a:pPr marL="0" marR="0">
                        <a:spcBef>
                          <a:spcPts val="0"/>
                        </a:spcBef>
                        <a:spcAft>
                          <a:spcPts val="0"/>
                        </a:spcAft>
                      </a:pPr>
                      <a:r>
                        <a:rPr lang="en-US" sz="2300" b="1" dirty="0">
                          <a:effectLst/>
                          <a:latin typeface="Calibri" panose="020F0502020204030204" pitchFamily="34" charset="0"/>
                          <a:ea typeface="Times New Roman" panose="02020603050405020304" pitchFamily="18" charset="0"/>
                          <a:cs typeface="Calibri" panose="020F0502020204030204" pitchFamily="34" charset="0"/>
                        </a:rPr>
                        <a:t>Who</a:t>
                      </a:r>
                      <a:r>
                        <a:rPr lang="en-US" sz="2300" dirty="0">
                          <a:effectLst/>
                          <a:latin typeface="Calibri" panose="020F0502020204030204" pitchFamily="34" charset="0"/>
                          <a:ea typeface="Times New Roman" panose="02020603050405020304" pitchFamily="18" charset="0"/>
                          <a:cs typeface="Calibri" panose="020F0502020204030204" pitchFamily="34" charset="0"/>
                        </a:rPr>
                        <a:t> provides healthcare/support </a:t>
                      </a:r>
                    </a:p>
                    <a:p>
                      <a:pPr marL="342900" marR="0" lvl="0" indent="-342900">
                        <a:spcBef>
                          <a:spcPts val="0"/>
                        </a:spcBef>
                        <a:spcAft>
                          <a:spcPts val="0"/>
                        </a:spcAft>
                        <a:buSzPts val="1100"/>
                        <a:buFont typeface="Times New Roman" panose="02020603050405020304" pitchFamily="18" charset="0"/>
                        <a:buChar char="-"/>
                      </a:pPr>
                      <a:r>
                        <a:rPr lang="en-US" sz="2300" dirty="0">
                          <a:effectLst/>
                          <a:latin typeface="Calibri" panose="020F0502020204030204" pitchFamily="34" charset="0"/>
                          <a:ea typeface="Times New Roman" panose="02020603050405020304" pitchFamily="18" charset="0"/>
                          <a:cs typeface="Calibri" panose="020F0502020204030204" pitchFamily="34" charset="0"/>
                        </a:rPr>
                        <a:t>Predominantly health system-based care</a:t>
                      </a:r>
                    </a:p>
                    <a:p>
                      <a:pPr marL="342900" marR="0" lvl="0" indent="-342900">
                        <a:spcBef>
                          <a:spcPts val="0"/>
                        </a:spcBef>
                        <a:spcAft>
                          <a:spcPts val="0"/>
                        </a:spcAft>
                        <a:buSzPts val="1100"/>
                        <a:buFont typeface="Times New Roman" panose="02020603050405020304" pitchFamily="18" charset="0"/>
                        <a:buChar char="-"/>
                      </a:pPr>
                      <a:r>
                        <a:rPr lang="en-US" sz="2300" dirty="0">
                          <a:effectLst/>
                          <a:latin typeface="Calibri" panose="020F0502020204030204" pitchFamily="34" charset="0"/>
                          <a:ea typeface="Times New Roman" panose="02020603050405020304" pitchFamily="18" charset="0"/>
                          <a:cs typeface="Calibri" panose="020F0502020204030204" pitchFamily="34" charset="0"/>
                        </a:rPr>
                        <a:t>Predominantly community-based care</a:t>
                      </a:r>
                    </a:p>
                  </a:txBody>
                  <a:tcPr marL="68580" marR="68580" marT="0" marB="0"/>
                </a:tc>
                <a:tc>
                  <a:txBody>
                    <a:bodyPr/>
                    <a:lstStyle/>
                    <a:p>
                      <a:endParaRPr lang="en-US" sz="2300" dirty="0">
                        <a:latin typeface="Calibri" panose="020F0502020204030204" pitchFamily="34" charset="0"/>
                        <a:cs typeface="Calibri" panose="020F0502020204030204" pitchFamily="34" charset="0"/>
                      </a:endParaRPr>
                    </a:p>
                    <a:p>
                      <a:pPr marL="285750" indent="-285750">
                        <a:buFontTx/>
                        <a:buChar char="-"/>
                      </a:pPr>
                      <a:r>
                        <a:rPr lang="en-US" sz="2300" dirty="0">
                          <a:effectLst/>
                          <a:latin typeface="Calibri" panose="020F0502020204030204" pitchFamily="34" charset="0"/>
                          <a:ea typeface="Times New Roman" panose="02020603050405020304" pitchFamily="18" charset="0"/>
                          <a:cs typeface="Calibri" panose="020F0502020204030204" pitchFamily="34" charset="0"/>
                        </a:rPr>
                        <a:t>OB/GYN, nurse</a:t>
                      </a:r>
                    </a:p>
                    <a:p>
                      <a:pPr marL="285750" indent="-285750">
                        <a:buFontTx/>
                        <a:buChar char="-"/>
                      </a:pPr>
                      <a:r>
                        <a:rPr lang="en-US" sz="2300" dirty="0">
                          <a:effectLst/>
                          <a:latin typeface="Calibri" panose="020F0502020204030204" pitchFamily="34" charset="0"/>
                          <a:ea typeface="Times New Roman" panose="02020603050405020304" pitchFamily="18" charset="0"/>
                          <a:cs typeface="Calibri" panose="020F0502020204030204" pitchFamily="34" charset="0"/>
                        </a:rPr>
                        <a:t>Doula, peer support</a:t>
                      </a:r>
                      <a:endParaRPr lang="en-US" sz="2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39721710"/>
                  </a:ext>
                </a:extLst>
              </a:tr>
              <a:tr h="436880">
                <a:tc>
                  <a:txBody>
                    <a:bodyPr/>
                    <a:lstStyle/>
                    <a:p>
                      <a:pPr algn="ctr"/>
                      <a:r>
                        <a:rPr lang="en-US" sz="2300" dirty="0">
                          <a:latin typeface="Calibri" panose="020F0502020204030204" pitchFamily="34" charset="0"/>
                          <a:cs typeface="Calibri" panose="020F0502020204030204" pitchFamily="34" charset="0"/>
                        </a:rPr>
                        <a:t>5</a:t>
                      </a:r>
                    </a:p>
                  </a:txBody>
                  <a:tcPr/>
                </a:tc>
                <a:tc>
                  <a:txBody>
                    <a:bodyPr/>
                    <a:lstStyle/>
                    <a:p>
                      <a:pPr marL="0" marR="0">
                        <a:spcBef>
                          <a:spcPts val="0"/>
                        </a:spcBef>
                        <a:spcAft>
                          <a:spcPts val="0"/>
                        </a:spcAft>
                      </a:pPr>
                      <a:r>
                        <a:rPr lang="en-US" sz="2300" dirty="0">
                          <a:effectLst/>
                          <a:latin typeface="Calibri" panose="020F0502020204030204" pitchFamily="34" charset="0"/>
                          <a:ea typeface="Times New Roman" panose="02020603050405020304" pitchFamily="18" charset="0"/>
                          <a:cs typeface="Calibri" panose="020F0502020204030204" pitchFamily="34" charset="0"/>
                        </a:rPr>
                        <a:t>Healthcare </a:t>
                      </a:r>
                      <a:r>
                        <a:rPr lang="en-US" sz="2300" b="1" dirty="0">
                          <a:effectLst/>
                          <a:latin typeface="Calibri" panose="020F0502020204030204" pitchFamily="34" charset="0"/>
                          <a:ea typeface="Times New Roman" panose="02020603050405020304" pitchFamily="18" charset="0"/>
                          <a:cs typeface="Calibri" panose="020F0502020204030204" pitchFamily="34" charset="0"/>
                        </a:rPr>
                        <a:t>coordination and management</a:t>
                      </a:r>
                      <a:endParaRPr lang="en-US" sz="23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r>
                        <a:rPr lang="en-US" sz="2300" dirty="0">
                          <a:latin typeface="Calibri" panose="020F0502020204030204" pitchFamily="34" charset="0"/>
                          <a:cs typeface="Calibri" panose="020F0502020204030204" pitchFamily="34" charset="0"/>
                        </a:rPr>
                        <a:t>Patient navigators</a:t>
                      </a:r>
                    </a:p>
                  </a:txBody>
                  <a:tcPr/>
                </a:tc>
                <a:extLst>
                  <a:ext uri="{0D108BD9-81ED-4DB2-BD59-A6C34878D82A}">
                    <a16:rowId xmlns:a16="http://schemas.microsoft.com/office/drawing/2014/main" val="3320628385"/>
                  </a:ext>
                </a:extLst>
              </a:tr>
              <a:tr h="436880">
                <a:tc>
                  <a:txBody>
                    <a:bodyPr/>
                    <a:lstStyle/>
                    <a:p>
                      <a:pPr algn="ctr"/>
                      <a:r>
                        <a:rPr lang="en-US" sz="2300" dirty="0">
                          <a:latin typeface="Calibri" panose="020F0502020204030204" pitchFamily="34" charset="0"/>
                          <a:cs typeface="Calibri" panose="020F0502020204030204" pitchFamily="34" charset="0"/>
                        </a:rPr>
                        <a:t>6</a:t>
                      </a:r>
                    </a:p>
                  </a:txBody>
                  <a:tcPr/>
                </a:tc>
                <a:tc>
                  <a:txBody>
                    <a:bodyPr/>
                    <a:lstStyle/>
                    <a:p>
                      <a:pPr marL="0" marR="0">
                        <a:spcBef>
                          <a:spcPts val="0"/>
                        </a:spcBef>
                        <a:spcAft>
                          <a:spcPts val="0"/>
                        </a:spcAft>
                      </a:pPr>
                      <a:r>
                        <a:rPr lang="en-US" sz="2300" b="1" dirty="0">
                          <a:effectLst/>
                          <a:latin typeface="Calibri" panose="020F0502020204030204" pitchFamily="34" charset="0"/>
                          <a:ea typeface="Times New Roman" panose="02020603050405020304" pitchFamily="18" charset="0"/>
                          <a:cs typeface="Calibri" panose="020F0502020204030204" pitchFamily="34" charset="0"/>
                        </a:rPr>
                        <a:t>Information</a:t>
                      </a:r>
                      <a:r>
                        <a:rPr lang="en-US" sz="2300" dirty="0">
                          <a:effectLst/>
                          <a:latin typeface="Calibri" panose="020F0502020204030204" pitchFamily="34" charset="0"/>
                          <a:ea typeface="Times New Roman" panose="02020603050405020304" pitchFamily="18" charset="0"/>
                          <a:cs typeface="Calibri" panose="020F0502020204030204" pitchFamily="34" charset="0"/>
                        </a:rPr>
                        <a:t> </a:t>
                      </a:r>
                      <a:r>
                        <a:rPr lang="en-US" sz="2300" b="1" dirty="0">
                          <a:effectLst/>
                          <a:latin typeface="Calibri" panose="020F0502020204030204" pitchFamily="34" charset="0"/>
                          <a:ea typeface="Times New Roman" panose="02020603050405020304" pitchFamily="18" charset="0"/>
                          <a:cs typeface="Calibri" panose="020F0502020204030204" pitchFamily="34" charset="0"/>
                        </a:rPr>
                        <a:t>technology</a:t>
                      </a:r>
                      <a:r>
                        <a:rPr lang="en-US" sz="2300" dirty="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tc>
                <a:tc>
                  <a:txBody>
                    <a:bodyPr/>
                    <a:lstStyle/>
                    <a:p>
                      <a:r>
                        <a:rPr lang="en-US" sz="2300" dirty="0">
                          <a:effectLst/>
                          <a:latin typeface="Calibri" panose="020F0502020204030204" pitchFamily="34" charset="0"/>
                          <a:ea typeface="Times New Roman" panose="02020603050405020304" pitchFamily="18" charset="0"/>
                          <a:cs typeface="Calibri" panose="020F0502020204030204" pitchFamily="34" charset="0"/>
                        </a:rPr>
                        <a:t>Bidirectional texting</a:t>
                      </a:r>
                      <a:endParaRPr lang="en-US" sz="23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44141453"/>
                  </a:ext>
                </a:extLst>
              </a:tr>
              <a:tr h="782320">
                <a:tc>
                  <a:txBody>
                    <a:bodyPr/>
                    <a:lstStyle/>
                    <a:p>
                      <a:pPr algn="ctr"/>
                      <a:r>
                        <a:rPr lang="en-US" sz="2300" dirty="0">
                          <a:latin typeface="Calibri" panose="020F0502020204030204" pitchFamily="34" charset="0"/>
                          <a:cs typeface="Calibri" panose="020F0502020204030204" pitchFamily="34" charset="0"/>
                        </a:rPr>
                        <a:t>7</a:t>
                      </a:r>
                    </a:p>
                  </a:txBody>
                  <a:tcPr/>
                </a:tc>
                <a:tc>
                  <a:txBody>
                    <a:bodyPr/>
                    <a:lstStyle/>
                    <a:p>
                      <a:pPr marL="0" marR="0">
                        <a:spcBef>
                          <a:spcPts val="0"/>
                        </a:spcBef>
                        <a:spcAft>
                          <a:spcPts val="0"/>
                        </a:spcAft>
                      </a:pPr>
                      <a:r>
                        <a:rPr lang="en-US" sz="2300" dirty="0">
                          <a:effectLst/>
                          <a:latin typeface="Calibri" panose="020F0502020204030204" pitchFamily="34" charset="0"/>
                          <a:ea typeface="Times New Roman" panose="02020603050405020304" pitchFamily="18" charset="0"/>
                          <a:cs typeface="Calibri" panose="020F0502020204030204" pitchFamily="34" charset="0"/>
                        </a:rPr>
                        <a:t>Interventions targeted at </a:t>
                      </a:r>
                      <a:r>
                        <a:rPr lang="en-US" sz="2300" b="1" dirty="0">
                          <a:effectLst/>
                          <a:latin typeface="Calibri" panose="020F0502020204030204" pitchFamily="34" charset="0"/>
                          <a:ea typeface="Times New Roman" panose="02020603050405020304" pitchFamily="18" charset="0"/>
                          <a:cs typeface="Calibri" panose="020F0502020204030204" pitchFamily="34" charset="0"/>
                        </a:rPr>
                        <a:t>healthcare providers or systems</a:t>
                      </a:r>
                    </a:p>
                  </a:txBody>
                  <a:tcPr marL="68580" marR="68580" marT="0" marB="0"/>
                </a:tc>
                <a:tc>
                  <a:txBody>
                    <a:bodyPr/>
                    <a:lstStyle/>
                    <a:p>
                      <a:r>
                        <a:rPr lang="en-US" sz="2300" dirty="0">
                          <a:latin typeface="Calibri" panose="020F0502020204030204" pitchFamily="34" charset="0"/>
                          <a:cs typeface="Calibri" panose="020F0502020204030204" pitchFamily="34" charset="0"/>
                        </a:rPr>
                        <a:t>Reminders, clinical decision support</a:t>
                      </a:r>
                    </a:p>
                  </a:txBody>
                  <a:tcPr/>
                </a:tc>
                <a:extLst>
                  <a:ext uri="{0D108BD9-81ED-4DB2-BD59-A6C34878D82A}">
                    <a16:rowId xmlns:a16="http://schemas.microsoft.com/office/drawing/2014/main" val="3351986938"/>
                  </a:ext>
                </a:extLst>
              </a:tr>
            </a:tbl>
          </a:graphicData>
        </a:graphic>
      </p:graphicFrame>
      <p:sp>
        <p:nvSpPr>
          <p:cNvPr id="4" name="Slide Number Placeholder 3">
            <a:extLst>
              <a:ext uri="{FF2B5EF4-FFF2-40B4-BE49-F238E27FC236}">
                <a16:creationId xmlns:a16="http://schemas.microsoft.com/office/drawing/2014/main" id="{B05F09CE-B844-68E4-F75E-0EF61AE85A7E}"/>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25</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918207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3495-AAAE-B843-9C96-73B61846F374}"/>
              </a:ext>
            </a:extLst>
          </p:cNvPr>
          <p:cNvSpPr>
            <a:spLocks noGrp="1"/>
          </p:cNvSpPr>
          <p:nvPr>
            <p:ph type="title"/>
          </p:nvPr>
        </p:nvSpPr>
        <p:spPr/>
        <p:txBody>
          <a:bodyPr>
            <a:normAutofit fontScale="90000"/>
          </a:bodyPr>
          <a:lstStyle/>
          <a:p>
            <a:pPr algn="ctr"/>
            <a:r>
              <a:rPr lang="en-US" b="1" dirty="0">
                <a:cs typeface="Calibri" panose="020F0502020204030204" pitchFamily="34" charset="0"/>
              </a:rPr>
              <a:t>Key Question 2</a:t>
            </a:r>
          </a:p>
        </p:txBody>
      </p:sp>
      <p:sp>
        <p:nvSpPr>
          <p:cNvPr id="3" name="Content Placeholder 2">
            <a:extLst>
              <a:ext uri="{FF2B5EF4-FFF2-40B4-BE49-F238E27FC236}">
                <a16:creationId xmlns:a16="http://schemas.microsoft.com/office/drawing/2014/main" id="{6671D27E-2A30-FA48-82AE-55C1D2A98FF6}"/>
              </a:ext>
            </a:extLst>
          </p:cNvPr>
          <p:cNvSpPr>
            <a:spLocks noGrp="1"/>
          </p:cNvSpPr>
          <p:nvPr>
            <p:ph idx="1"/>
          </p:nvPr>
        </p:nvSpPr>
        <p:spPr>
          <a:xfrm>
            <a:off x="609600" y="2514600"/>
            <a:ext cx="10972800" cy="3657601"/>
          </a:xfrm>
        </p:spPr>
        <p:txBody>
          <a:bodyPr>
            <a:normAutofit/>
          </a:bodyPr>
          <a:lstStyle/>
          <a:p>
            <a:pPr marL="0" indent="0">
              <a:buNone/>
            </a:pPr>
            <a:r>
              <a:rPr lang="en-US" sz="3200" dirty="0"/>
              <a:t>Does</a:t>
            </a:r>
            <a:r>
              <a:rPr lang="en-US" sz="3200" b="1" dirty="0"/>
              <a:t> extension of health insurance coverage or improvements in access to healthcare </a:t>
            </a:r>
            <a:r>
              <a:rPr lang="en-US" sz="3200" dirty="0"/>
              <a:t>affect postpartum healthcare utilization and improve maternal outcomes within 1 year postpartum? </a:t>
            </a:r>
            <a:endParaRPr lang="en-US" sz="3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83D45D2-FE5B-C44E-99B8-355D4B1C7EC0}"/>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26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892415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DD24-4BDB-33B0-076B-CDB02F4B7EE7}"/>
              </a:ext>
            </a:extLst>
          </p:cNvPr>
          <p:cNvSpPr>
            <a:spLocks noGrp="1"/>
          </p:cNvSpPr>
          <p:nvPr>
            <p:ph type="title"/>
          </p:nvPr>
        </p:nvSpPr>
        <p:spPr/>
        <p:txBody>
          <a:bodyPr>
            <a:normAutofit fontScale="90000"/>
          </a:bodyPr>
          <a:lstStyle/>
          <a:p>
            <a:r>
              <a:rPr lang="en-US" dirty="0"/>
              <a:t>Methods</a:t>
            </a:r>
          </a:p>
        </p:txBody>
      </p:sp>
      <p:sp>
        <p:nvSpPr>
          <p:cNvPr id="4" name="Content Placeholder 3">
            <a:extLst>
              <a:ext uri="{FF2B5EF4-FFF2-40B4-BE49-F238E27FC236}">
                <a16:creationId xmlns:a16="http://schemas.microsoft.com/office/drawing/2014/main" id="{F09AF53A-7F2C-FCB1-0210-D87C6659E408}"/>
              </a:ext>
            </a:extLst>
          </p:cNvPr>
          <p:cNvSpPr>
            <a:spLocks noGrp="1"/>
          </p:cNvSpPr>
          <p:nvPr>
            <p:ph idx="1"/>
          </p:nvPr>
        </p:nvSpPr>
        <p:spPr>
          <a:xfrm>
            <a:off x="609600" y="1447800"/>
            <a:ext cx="10972800" cy="5029200"/>
          </a:xfrm>
        </p:spPr>
        <p:txBody>
          <a:bodyPr>
            <a:normAutofit fontScale="47500" lnSpcReduction="20000"/>
          </a:bodyPr>
          <a:lstStyle/>
          <a:p>
            <a:pPr marL="0" indent="0" algn="ctr">
              <a:spcAft>
                <a:spcPts val="600"/>
              </a:spcAft>
              <a:buNone/>
            </a:pPr>
            <a:r>
              <a:rPr lang="en-US" sz="4200" b="1" dirty="0"/>
              <a:t>Standard AHRQ methodology for systematic reviews</a:t>
            </a:r>
          </a:p>
          <a:p>
            <a:pPr marL="514350" indent="-514350">
              <a:spcBef>
                <a:spcPts val="600"/>
              </a:spcBef>
              <a:spcAft>
                <a:spcPts val="600"/>
              </a:spcAft>
              <a:buFont typeface="+mj-lt"/>
              <a:buAutoNum type="arabicPeriod"/>
            </a:pPr>
            <a:r>
              <a:rPr lang="en-US" sz="3800" b="1" dirty="0"/>
              <a:t>Search</a:t>
            </a:r>
            <a:r>
              <a:rPr lang="en-US" sz="3800" dirty="0"/>
              <a:t> for published evidence</a:t>
            </a:r>
          </a:p>
          <a:p>
            <a:pPr marL="514350" indent="-514350">
              <a:spcBef>
                <a:spcPts val="600"/>
              </a:spcBef>
              <a:spcAft>
                <a:spcPts val="600"/>
              </a:spcAft>
              <a:buFont typeface="+mj-lt"/>
              <a:buAutoNum type="arabicPeriod"/>
            </a:pPr>
            <a:r>
              <a:rPr lang="en-US" sz="3800" b="1" dirty="0"/>
              <a:t>Screen</a:t>
            </a:r>
            <a:r>
              <a:rPr lang="en-US" sz="3800" dirty="0"/>
              <a:t> for eligibility PICODTS (</a:t>
            </a:r>
            <a:r>
              <a:rPr lang="en-US" sz="3800" b="1" dirty="0"/>
              <a:t>P</a:t>
            </a:r>
            <a:r>
              <a:rPr lang="en-US" sz="3800" dirty="0"/>
              <a:t>opulation, </a:t>
            </a:r>
            <a:r>
              <a:rPr lang="en-US" sz="3800" b="1" dirty="0"/>
              <a:t>I</a:t>
            </a:r>
            <a:r>
              <a:rPr lang="en-US" sz="3800" dirty="0"/>
              <a:t>ntervention, </a:t>
            </a:r>
            <a:r>
              <a:rPr lang="en-US" sz="3800" b="1" dirty="0"/>
              <a:t>C</a:t>
            </a:r>
            <a:r>
              <a:rPr lang="en-US" sz="3800" dirty="0"/>
              <a:t>omparator, </a:t>
            </a:r>
            <a:r>
              <a:rPr lang="en-US" sz="3800" b="1" dirty="0"/>
              <a:t>O</a:t>
            </a:r>
            <a:r>
              <a:rPr lang="en-US" sz="3800" dirty="0"/>
              <a:t>utcome </a:t>
            </a:r>
            <a:r>
              <a:rPr lang="en-US" sz="3800" b="1" dirty="0"/>
              <a:t>D</a:t>
            </a:r>
            <a:r>
              <a:rPr lang="en-US" sz="3800" dirty="0"/>
              <a:t>esign + </a:t>
            </a:r>
            <a:r>
              <a:rPr lang="en-US" sz="3800" b="1" dirty="0"/>
              <a:t>T</a:t>
            </a:r>
            <a:r>
              <a:rPr lang="en-US" sz="3800" dirty="0"/>
              <a:t>iming + </a:t>
            </a:r>
            <a:r>
              <a:rPr lang="en-US" sz="3800" b="1" dirty="0"/>
              <a:t>S</a:t>
            </a:r>
            <a:r>
              <a:rPr lang="en-US" sz="3800" dirty="0"/>
              <a:t>etting)</a:t>
            </a:r>
          </a:p>
          <a:p>
            <a:pPr marL="514350" indent="-514350">
              <a:spcBef>
                <a:spcPts val="600"/>
              </a:spcBef>
              <a:spcAft>
                <a:spcPts val="600"/>
              </a:spcAft>
              <a:buFont typeface="+mj-lt"/>
              <a:buAutoNum type="arabicPeriod"/>
            </a:pPr>
            <a:r>
              <a:rPr lang="en-US" sz="3800" b="1" dirty="0"/>
              <a:t>Extract data</a:t>
            </a:r>
          </a:p>
          <a:p>
            <a:pPr marL="514350" indent="-514350">
              <a:spcBef>
                <a:spcPts val="600"/>
              </a:spcBef>
              <a:spcAft>
                <a:spcPts val="600"/>
              </a:spcAft>
              <a:buFont typeface="+mj-lt"/>
              <a:buAutoNum type="arabicPeriod"/>
            </a:pPr>
            <a:r>
              <a:rPr lang="en-US" sz="3800" b="1" dirty="0"/>
              <a:t>Evaluate evidence</a:t>
            </a:r>
          </a:p>
          <a:p>
            <a:pPr lvl="1">
              <a:spcBef>
                <a:spcPts val="600"/>
              </a:spcBef>
              <a:spcAft>
                <a:spcPts val="600"/>
              </a:spcAft>
            </a:pPr>
            <a:r>
              <a:rPr lang="en-US" sz="3400" b="1" dirty="0"/>
              <a:t>Risk of Bias </a:t>
            </a:r>
            <a:r>
              <a:rPr lang="en-US" sz="3400" dirty="0"/>
              <a:t>of each study</a:t>
            </a:r>
          </a:p>
          <a:p>
            <a:pPr lvl="1">
              <a:spcBef>
                <a:spcPts val="600"/>
              </a:spcBef>
              <a:spcAft>
                <a:spcPts val="600"/>
              </a:spcAft>
            </a:pPr>
            <a:r>
              <a:rPr lang="en-US" sz="3400" b="1" dirty="0"/>
              <a:t>Strength of Evidence (</a:t>
            </a:r>
            <a:r>
              <a:rPr lang="en-US" sz="3400" b="1" dirty="0" err="1"/>
              <a:t>SoE</a:t>
            </a:r>
            <a:r>
              <a:rPr lang="en-US" sz="3400" dirty="0"/>
              <a:t>) across studies by considering risk of bias, consistency, precision, directness, other factors – for prioritized outcomes</a:t>
            </a:r>
          </a:p>
          <a:p>
            <a:pPr marL="684213" indent="803275">
              <a:spcBef>
                <a:spcPts val="600"/>
              </a:spcBef>
              <a:spcAft>
                <a:spcPts val="600"/>
              </a:spcAft>
            </a:pPr>
            <a:r>
              <a:rPr lang="en-US" sz="3800" dirty="0"/>
              <a:t>    </a:t>
            </a:r>
            <a:r>
              <a:rPr lang="en-US" sz="3400" dirty="0"/>
              <a:t>Insufficient</a:t>
            </a:r>
          </a:p>
          <a:p>
            <a:pPr marL="684213" indent="803275">
              <a:spcBef>
                <a:spcPts val="600"/>
              </a:spcBef>
              <a:spcAft>
                <a:spcPts val="600"/>
              </a:spcAft>
            </a:pPr>
            <a:r>
              <a:rPr lang="en-US" sz="3400" dirty="0"/>
              <a:t>    Low </a:t>
            </a:r>
          </a:p>
          <a:p>
            <a:pPr marL="684213" indent="803275">
              <a:spcBef>
                <a:spcPts val="600"/>
              </a:spcBef>
              <a:spcAft>
                <a:spcPts val="600"/>
              </a:spcAft>
            </a:pPr>
            <a:r>
              <a:rPr lang="en-US" sz="3400" dirty="0"/>
              <a:t>    Moderate</a:t>
            </a:r>
          </a:p>
          <a:p>
            <a:pPr marL="684213" indent="803275">
              <a:spcBef>
                <a:spcPts val="600"/>
              </a:spcBef>
              <a:spcAft>
                <a:spcPts val="600"/>
              </a:spcAft>
            </a:pPr>
            <a:r>
              <a:rPr lang="en-US" sz="3400" dirty="0"/>
              <a:t>    High </a:t>
            </a:r>
          </a:p>
          <a:p>
            <a:pPr marL="514350" indent="-514350">
              <a:spcBef>
                <a:spcPts val="600"/>
              </a:spcBef>
              <a:spcAft>
                <a:spcPts val="600"/>
              </a:spcAft>
              <a:buFont typeface="+mj-lt"/>
              <a:buAutoNum type="arabicPeriod" startAt="5"/>
            </a:pPr>
            <a:r>
              <a:rPr lang="en-US" sz="3800" b="1" dirty="0"/>
              <a:t>Conduct Syntheses </a:t>
            </a:r>
            <a:r>
              <a:rPr lang="en-US" sz="3800" dirty="0"/>
              <a:t>of evidence narratively and quantitatively (meta-analyses)</a:t>
            </a:r>
          </a:p>
          <a:p>
            <a:endParaRPr lang="en-US" dirty="0"/>
          </a:p>
        </p:txBody>
      </p:sp>
      <p:sp>
        <p:nvSpPr>
          <p:cNvPr id="3" name="Slide Number Placeholder 2">
            <a:extLst>
              <a:ext uri="{FF2B5EF4-FFF2-40B4-BE49-F238E27FC236}">
                <a16:creationId xmlns:a16="http://schemas.microsoft.com/office/drawing/2014/main" id="{7E1940E5-0E68-8449-9D36-DC33A538C663}"/>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27</a:t>
            </a:fld>
            <a:endParaRPr lang="en-US" dirty="0">
              <a:solidFill>
                <a:prstClr val="black">
                  <a:tint val="75000"/>
                </a:prstClr>
              </a:solidFill>
              <a:latin typeface="Calibri" panose="020F0502020204030204"/>
            </a:endParaRPr>
          </a:p>
        </p:txBody>
      </p:sp>
      <p:grpSp>
        <p:nvGrpSpPr>
          <p:cNvPr id="5" name="Group 4">
            <a:extLst>
              <a:ext uri="{FF2B5EF4-FFF2-40B4-BE49-F238E27FC236}">
                <a16:creationId xmlns:a16="http://schemas.microsoft.com/office/drawing/2014/main" id="{23299BDC-8627-BFD3-8700-01962D360DF9}"/>
              </a:ext>
              <a:ext uri="{C183D7F6-B498-43B3-948B-1728B52AA6E4}">
                <adec:decorative xmlns:adec="http://schemas.microsoft.com/office/drawing/2017/decorative" val="1"/>
              </a:ext>
            </a:extLst>
          </p:cNvPr>
          <p:cNvGrpSpPr/>
          <p:nvPr/>
        </p:nvGrpSpPr>
        <p:grpSpPr>
          <a:xfrm>
            <a:off x="1714266" y="4495800"/>
            <a:ext cx="533400" cy="1219200"/>
            <a:chOff x="1607287" y="4654948"/>
            <a:chExt cx="621611" cy="1577665"/>
          </a:xfrm>
        </p:grpSpPr>
        <p:sp>
          <p:nvSpPr>
            <p:cNvPr id="9" name="Rectangle 8">
              <a:extLst>
                <a:ext uri="{FF2B5EF4-FFF2-40B4-BE49-F238E27FC236}">
                  <a16:creationId xmlns:a16="http://schemas.microsoft.com/office/drawing/2014/main" id="{9F864E2B-4104-3A40-BB1F-52A4CE186230}"/>
                </a:ext>
              </a:extLst>
            </p:cNvPr>
            <p:cNvSpPr/>
            <p:nvPr/>
          </p:nvSpPr>
          <p:spPr>
            <a:xfrm>
              <a:off x="1636497" y="4654948"/>
              <a:ext cx="592401" cy="27089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highlight>
                  <a:srgbClr val="C0C0C0"/>
                </a:highlight>
                <a:latin typeface="Calibri" panose="020F0502020204030204"/>
              </a:endParaRPr>
            </a:p>
          </p:txBody>
        </p:sp>
        <p:sp>
          <p:nvSpPr>
            <p:cNvPr id="10" name="Rectangle 9">
              <a:extLst>
                <a:ext uri="{FF2B5EF4-FFF2-40B4-BE49-F238E27FC236}">
                  <a16:creationId xmlns:a16="http://schemas.microsoft.com/office/drawing/2014/main" id="{53884C31-88DD-FA4C-A094-B363838DB451}"/>
                </a:ext>
              </a:extLst>
            </p:cNvPr>
            <p:cNvSpPr/>
            <p:nvPr/>
          </p:nvSpPr>
          <p:spPr>
            <a:xfrm>
              <a:off x="1607287" y="5990590"/>
              <a:ext cx="610303" cy="24202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latin typeface="Calibri" panose="020F0502020204030204"/>
              </a:endParaRPr>
            </a:p>
          </p:txBody>
        </p:sp>
        <p:pic>
          <p:nvPicPr>
            <p:cNvPr id="12" name="Picture 11">
              <a:extLst>
                <a:ext uri="{FF2B5EF4-FFF2-40B4-BE49-F238E27FC236}">
                  <a16:creationId xmlns:a16="http://schemas.microsoft.com/office/drawing/2014/main" id="{D4205F92-416A-9146-ADEE-1A423AC34E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6497" y="5100161"/>
              <a:ext cx="592401" cy="270897"/>
            </a:xfrm>
            <a:prstGeom prst="rect">
              <a:avLst/>
            </a:prstGeom>
            <a:ln>
              <a:solidFill>
                <a:schemeClr val="tx1"/>
              </a:solidFill>
            </a:ln>
          </p:spPr>
        </p:pic>
        <p:pic>
          <p:nvPicPr>
            <p:cNvPr id="16" name="Picture 15">
              <a:extLst>
                <a:ext uri="{FF2B5EF4-FFF2-40B4-BE49-F238E27FC236}">
                  <a16:creationId xmlns:a16="http://schemas.microsoft.com/office/drawing/2014/main" id="{3F56B4D1-8641-1D44-859B-CAF47A0FEF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36497" y="5532322"/>
              <a:ext cx="592401" cy="234271"/>
            </a:xfrm>
            <a:prstGeom prst="rect">
              <a:avLst/>
            </a:prstGeom>
            <a:solidFill>
              <a:srgbClr val="00B0F0"/>
            </a:solidFill>
            <a:ln>
              <a:solidFill>
                <a:schemeClr val="tx1"/>
              </a:solidFill>
            </a:ln>
          </p:spPr>
        </p:pic>
      </p:grpSp>
    </p:spTree>
    <p:extLst>
      <p:ext uri="{BB962C8B-B14F-4D97-AF65-F5344CB8AC3E}">
        <p14:creationId xmlns:p14="http://schemas.microsoft.com/office/powerpoint/2010/main" val="1287838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A4C3AB-AB7A-F729-C1A9-3B55BF214AD4}"/>
              </a:ext>
            </a:extLst>
          </p:cNvPr>
          <p:cNvSpPr>
            <a:spLocks noGrp="1"/>
          </p:cNvSpPr>
          <p:nvPr>
            <p:ph type="title"/>
          </p:nvPr>
        </p:nvSpPr>
        <p:spPr/>
        <p:txBody>
          <a:bodyPr>
            <a:normAutofit fontScale="90000"/>
          </a:bodyPr>
          <a:lstStyle/>
          <a:p>
            <a:r>
              <a:rPr lang="en-US" dirty="0"/>
              <a:t>Eligible Study Designs</a:t>
            </a:r>
          </a:p>
        </p:txBody>
      </p:sp>
      <p:sp>
        <p:nvSpPr>
          <p:cNvPr id="5" name="Content Placeholder 4">
            <a:extLst>
              <a:ext uri="{FF2B5EF4-FFF2-40B4-BE49-F238E27FC236}">
                <a16:creationId xmlns:a16="http://schemas.microsoft.com/office/drawing/2014/main" id="{5BDEC913-282F-39CD-3DBC-405783EFC854}"/>
              </a:ext>
            </a:extLst>
          </p:cNvPr>
          <p:cNvSpPr>
            <a:spLocks noGrp="1"/>
          </p:cNvSpPr>
          <p:nvPr>
            <p:ph idx="1"/>
          </p:nvPr>
        </p:nvSpPr>
        <p:spPr/>
        <p:txBody>
          <a:bodyPr>
            <a:normAutofit/>
          </a:bodyPr>
          <a:lstStyle/>
          <a:p>
            <a:r>
              <a:rPr lang="en-US" b="1" dirty="0"/>
              <a:t>Both Key Questions </a:t>
            </a:r>
          </a:p>
          <a:p>
            <a:pPr lvl="1"/>
            <a:r>
              <a:rPr lang="en-US" dirty="0"/>
              <a:t>Randomized controlled trials (RCTs)			N≥10 per group</a:t>
            </a:r>
          </a:p>
          <a:p>
            <a:pPr lvl="1"/>
            <a:r>
              <a:rPr lang="en-US" dirty="0"/>
              <a:t>Nonrandomized comparative studies (NRCSs)		N≥30 per group</a:t>
            </a:r>
          </a:p>
          <a:p>
            <a:pPr marL="342900" lvl="1" indent="0">
              <a:buNone/>
            </a:pPr>
            <a:r>
              <a:rPr lang="en-US" sz="2000" i="1" dirty="0"/>
              <a:t>(prospective or retrospective)</a:t>
            </a:r>
          </a:p>
          <a:p>
            <a:pPr marL="0" indent="0">
              <a:buNone/>
            </a:pPr>
            <a:endParaRPr lang="en-US" dirty="0"/>
          </a:p>
          <a:p>
            <a:r>
              <a:rPr lang="en-US" dirty="0"/>
              <a:t>Key Question 1 – U.S. or Canada only</a:t>
            </a:r>
          </a:p>
          <a:p>
            <a:pPr marL="0" indent="0">
              <a:buNone/>
            </a:pPr>
            <a:endParaRPr lang="en-US" dirty="0"/>
          </a:p>
          <a:p>
            <a:r>
              <a:rPr lang="en-US" dirty="0"/>
              <a:t>Key Question 2 – U.S. only</a:t>
            </a:r>
          </a:p>
          <a:p>
            <a:endParaRPr lang="en-US" dirty="0"/>
          </a:p>
        </p:txBody>
      </p:sp>
      <p:sp>
        <p:nvSpPr>
          <p:cNvPr id="2" name="Slide Number Placeholder 1">
            <a:extLst>
              <a:ext uri="{FF2B5EF4-FFF2-40B4-BE49-F238E27FC236}">
                <a16:creationId xmlns:a16="http://schemas.microsoft.com/office/drawing/2014/main" id="{4D7B506D-3014-C04A-8FD7-2E9F4367C688}"/>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28</a:t>
            </a:fld>
            <a:endParaRPr lang="en-US" dirty="0">
              <a:solidFill>
                <a:prstClr val="black">
                  <a:tint val="75000"/>
                </a:prstClr>
              </a:solidFill>
              <a:latin typeface="Calibri" panose="020F0502020204030204"/>
            </a:endParaRPr>
          </a:p>
        </p:txBody>
      </p:sp>
      <p:sp>
        <p:nvSpPr>
          <p:cNvPr id="6" name="Rectangle 5" descr="Eligible study designs">
            <a:extLst>
              <a:ext uri="{FF2B5EF4-FFF2-40B4-BE49-F238E27FC236}">
                <a16:creationId xmlns:a16="http://schemas.microsoft.com/office/drawing/2014/main" id="{99F1C5C9-A60E-B342-BB32-2AAC4F491C5A}"/>
              </a:ext>
            </a:extLst>
          </p:cNvPr>
          <p:cNvSpPr/>
          <p:nvPr/>
        </p:nvSpPr>
        <p:spPr>
          <a:xfrm>
            <a:off x="828110" y="1"/>
            <a:ext cx="10535783" cy="1325563"/>
          </a:xfrm>
          <a:prstGeom prst="rect">
            <a:avLst/>
          </a:prstGeom>
        </p:spPr>
        <p:txBody>
          <a:bodyPr vert="horz" lIns="91440" tIns="45720" rIns="91440" bIns="45720" rtlCol="0" anchor="ctr">
            <a:normAutofit/>
          </a:bodyPr>
          <a:lstStyle/>
          <a:p>
            <a:pPr algn="ctr" defTabSz="457189">
              <a:lnSpc>
                <a:spcPct val="90000"/>
              </a:lnSpc>
              <a:spcBef>
                <a:spcPct val="0"/>
              </a:spcBef>
              <a:spcAft>
                <a:spcPts val="600"/>
              </a:spcAft>
            </a:pPr>
            <a:endParaRPr lang="en-US" sz="44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520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31684E-547B-C74A-B140-8B03F31970E8}"/>
              </a:ext>
            </a:extLst>
          </p:cNvPr>
          <p:cNvSpPr>
            <a:spLocks noGrp="1"/>
          </p:cNvSpPr>
          <p:nvPr>
            <p:ph type="title"/>
          </p:nvPr>
        </p:nvSpPr>
        <p:spPr/>
        <p:txBody>
          <a:bodyPr>
            <a:normAutofit fontScale="90000"/>
          </a:bodyPr>
          <a:lstStyle/>
          <a:p>
            <a:pPr algn="ctr"/>
            <a:r>
              <a:rPr lang="en-US" b="1" dirty="0">
                <a:cs typeface="Calibri" panose="020F0502020204030204" pitchFamily="34" charset="0"/>
              </a:rPr>
              <a:t>Evidence Identified </a:t>
            </a:r>
            <a:br>
              <a:rPr lang="en-US" b="1" dirty="0">
                <a:cs typeface="Calibri" panose="020F0502020204030204" pitchFamily="34" charset="0"/>
              </a:rPr>
            </a:br>
            <a:r>
              <a:rPr lang="en-US" sz="2700" b="1" dirty="0">
                <a:cs typeface="Calibri" panose="020F0502020204030204" pitchFamily="34" charset="0"/>
              </a:rPr>
              <a:t>(92 studies)</a:t>
            </a:r>
          </a:p>
        </p:txBody>
      </p:sp>
      <p:sp>
        <p:nvSpPr>
          <p:cNvPr id="2" name="Content Placeholder 1">
            <a:extLst>
              <a:ext uri="{FF2B5EF4-FFF2-40B4-BE49-F238E27FC236}">
                <a16:creationId xmlns:a16="http://schemas.microsoft.com/office/drawing/2014/main" id="{9B4C6F3D-93B2-39ED-BC33-883E008ADE0D}"/>
              </a:ext>
            </a:extLst>
          </p:cNvPr>
          <p:cNvSpPr>
            <a:spLocks noGrp="1"/>
          </p:cNvSpPr>
          <p:nvPr>
            <p:ph idx="1"/>
          </p:nvPr>
        </p:nvSpPr>
        <p:spPr/>
        <p:txBody>
          <a:bodyPr/>
          <a:lstStyle/>
          <a:p>
            <a:r>
              <a:rPr lang="en-US" b="1" dirty="0"/>
              <a:t>Key Question 1: Healthcare Delivery Strategies (64 Studies)</a:t>
            </a:r>
          </a:p>
          <a:p>
            <a:pPr lvl="1"/>
            <a:r>
              <a:rPr lang="en-US" dirty="0"/>
              <a:t>50 RCTs and 14 NRCSs</a:t>
            </a:r>
          </a:p>
          <a:p>
            <a:pPr lvl="2"/>
            <a:r>
              <a:rPr lang="en-US" dirty="0"/>
              <a:t>Risk of Bias: 5 Low, 35 Moderate, 24 High</a:t>
            </a:r>
          </a:p>
          <a:p>
            <a:endParaRPr lang="en-US" dirty="0"/>
          </a:p>
          <a:p>
            <a:r>
              <a:rPr lang="en-US" b="1" dirty="0"/>
              <a:t>Key Question 2: Insurance Coverage (28 Studies)</a:t>
            </a:r>
          </a:p>
          <a:p>
            <a:pPr lvl="1"/>
            <a:r>
              <a:rPr lang="en-US" dirty="0"/>
              <a:t>28 NRCSs</a:t>
            </a:r>
          </a:p>
          <a:p>
            <a:pPr lvl="2"/>
            <a:r>
              <a:rPr lang="en-US" dirty="0"/>
              <a:t>Risk of Bias: 0 Low, 19 Moderate, 9 High</a:t>
            </a:r>
          </a:p>
          <a:p>
            <a:endParaRPr lang="en-US" dirty="0"/>
          </a:p>
        </p:txBody>
      </p:sp>
      <p:sp>
        <p:nvSpPr>
          <p:cNvPr id="3" name="Slide Number Placeholder 2">
            <a:extLst>
              <a:ext uri="{FF2B5EF4-FFF2-40B4-BE49-F238E27FC236}">
                <a16:creationId xmlns:a16="http://schemas.microsoft.com/office/drawing/2014/main" id="{7C120193-EC24-EC4F-858D-BCBBBA10FD0E}"/>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29</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56220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F3704D-3F64-C0E3-5EDB-512F853B97A0}"/>
              </a:ext>
            </a:extLst>
          </p:cNvPr>
          <p:cNvSpPr>
            <a:spLocks noGrp="1"/>
          </p:cNvSpPr>
          <p:nvPr>
            <p:ph type="title"/>
          </p:nvPr>
        </p:nvSpPr>
        <p:spPr/>
        <p:txBody>
          <a:bodyPr/>
          <a:lstStyle/>
          <a:p>
            <a:r>
              <a:rPr lang="en-US" dirty="0"/>
              <a:t>Facilitators</a:t>
            </a:r>
          </a:p>
        </p:txBody>
      </p:sp>
      <p:graphicFrame>
        <p:nvGraphicFramePr>
          <p:cNvPr id="5" name="Table 7">
            <a:extLst>
              <a:ext uri="{FF2B5EF4-FFF2-40B4-BE49-F238E27FC236}">
                <a16:creationId xmlns:a16="http://schemas.microsoft.com/office/drawing/2014/main" id="{23C3342B-A9BC-81D2-8ED8-E4C126259A77}"/>
              </a:ext>
            </a:extLst>
          </p:cNvPr>
          <p:cNvGraphicFramePr>
            <a:graphicFrameLocks noGrp="1"/>
          </p:cNvGraphicFramePr>
          <p:nvPr/>
        </p:nvGraphicFramePr>
        <p:xfrm>
          <a:off x="1515834" y="3017443"/>
          <a:ext cx="9160332" cy="2445173"/>
        </p:xfrm>
        <a:graphic>
          <a:graphicData uri="http://schemas.openxmlformats.org/drawingml/2006/table">
            <a:tbl>
              <a:tblPr firstRow="1" bandRow="1">
                <a:tableStyleId>{5C22544A-7EE6-4342-B048-85BDC9FD1C3A}</a:tableStyleId>
              </a:tblPr>
              <a:tblGrid>
                <a:gridCol w="9160332">
                  <a:extLst>
                    <a:ext uri="{9D8B030D-6E8A-4147-A177-3AD203B41FA5}">
                      <a16:colId xmlns:a16="http://schemas.microsoft.com/office/drawing/2014/main" val="2662893335"/>
                    </a:ext>
                  </a:extLst>
                </a:gridCol>
              </a:tblGrid>
              <a:tr h="494453">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Lucy</a:t>
                      </a:r>
                      <a:r>
                        <a:rPr lang="en-US" sz="21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r>
                        <a:rPr lang="en-US" sz="2400" b="0" dirty="0">
                          <a:solidFill>
                            <a:srgbClr val="FFFFFF"/>
                          </a:solidFill>
                          <a:effectLst/>
                          <a:latin typeface="Arial" panose="020B0604020202020204" pitchFamily="34" charset="0"/>
                          <a:ea typeface="Calibri" panose="020F0502020204030204" pitchFamily="34" charset="0"/>
                          <a:cs typeface="Arial" panose="020B0604020202020204" pitchFamily="34" charset="0"/>
                        </a:rPr>
                        <a:t>Savitz, </a:t>
                      </a:r>
                      <a:r>
                        <a:rPr lang="en-US" sz="2400" b="0" kern="1200" dirty="0">
                          <a:solidFill>
                            <a:schemeClr val="lt1"/>
                          </a:solidFill>
                          <a:effectLst/>
                          <a:latin typeface="Arial" panose="020B0604020202020204" pitchFamily="34" charset="0"/>
                          <a:ea typeface="+mn-ea"/>
                          <a:cs typeface="Arial" panose="020B0604020202020204" pitchFamily="34" charset="0"/>
                        </a:rPr>
                        <a:t>Ph.D., M.B.A.</a:t>
                      </a:r>
                      <a:endParaRPr lang="en-US" sz="2400" b="0" dirty="0">
                        <a:effectLst/>
                        <a:latin typeface="Arial" panose="020B0604020202020204" pitchFamily="34" charset="0"/>
                        <a:ea typeface="Calibri" panose="020F050202020403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088887307"/>
                  </a:ext>
                </a:extLst>
              </a:tr>
              <a:tr h="1950720">
                <a:tc>
                  <a:txBody>
                    <a:bodyPr/>
                    <a:lstStyle/>
                    <a:p>
                      <a:pPr fontAlgn="auto"/>
                      <a:r>
                        <a:rPr lang="en-US" sz="2400" kern="1200" dirty="0">
                          <a:solidFill>
                            <a:srgbClr val="000000"/>
                          </a:solidFill>
                          <a:effectLst/>
                          <a:latin typeface="+mn-lt"/>
                          <a:ea typeface="+mn-ea"/>
                          <a:cs typeface="+mn-cs"/>
                        </a:rPr>
                        <a:t>Professor – University of Pittsburgh Department of Health Policy and Management, Graduate School of Public Health</a:t>
                      </a:r>
                    </a:p>
                    <a:p>
                      <a:pPr fontAlgn="auto"/>
                      <a:endParaRPr lang="en-US" sz="2400" kern="1200" dirty="0">
                        <a:solidFill>
                          <a:srgbClr val="000000"/>
                        </a:solidFill>
                        <a:effectLst/>
                        <a:latin typeface="+mn-lt"/>
                        <a:ea typeface="+mn-ea"/>
                        <a:cs typeface="+mn-cs"/>
                      </a:endParaRPr>
                    </a:p>
                    <a:p>
                      <a:pPr fontAlgn="auto"/>
                      <a:r>
                        <a:rPr lang="en-US" sz="2400" kern="1200" dirty="0">
                          <a:solidFill>
                            <a:srgbClr val="000000"/>
                          </a:solidFill>
                          <a:effectLst/>
                          <a:latin typeface="+mn-lt"/>
                          <a:ea typeface="+mn-ea"/>
                          <a:cs typeface="+mn-cs"/>
                        </a:rPr>
                        <a:t>Senior Innovation Advisor – University of Pittsburgh Medical Center for High-Value Health Care</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graphicFrame>
        <p:nvGraphicFramePr>
          <p:cNvPr id="6" name="Table 5">
            <a:extLst>
              <a:ext uri="{FF2B5EF4-FFF2-40B4-BE49-F238E27FC236}">
                <a16:creationId xmlns:a16="http://schemas.microsoft.com/office/drawing/2014/main" id="{FA0A8DAC-21A4-07C8-95ED-C9F6D1D2D923}"/>
              </a:ext>
            </a:extLst>
          </p:cNvPr>
          <p:cNvGraphicFramePr>
            <a:graphicFrameLocks noGrp="1"/>
          </p:cNvGraphicFramePr>
          <p:nvPr/>
        </p:nvGraphicFramePr>
        <p:xfrm>
          <a:off x="1515833" y="1926083"/>
          <a:ext cx="9160331" cy="988906"/>
        </p:xfrm>
        <a:graphic>
          <a:graphicData uri="http://schemas.openxmlformats.org/drawingml/2006/table">
            <a:tbl>
              <a:tblPr firstRow="1" bandRow="1">
                <a:tableStyleId>{5C22544A-7EE6-4342-B048-85BDC9FD1C3A}</a:tableStyleId>
              </a:tblPr>
              <a:tblGrid>
                <a:gridCol w="9160331">
                  <a:extLst>
                    <a:ext uri="{9D8B030D-6E8A-4147-A177-3AD203B41FA5}">
                      <a16:colId xmlns:a16="http://schemas.microsoft.com/office/drawing/2014/main" val="2662893335"/>
                    </a:ext>
                  </a:extLst>
                </a:gridCol>
              </a:tblGrid>
              <a:tr h="494453">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Lisa Simpson</a:t>
                      </a:r>
                      <a:r>
                        <a:rPr lang="en-US" sz="2400" b="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en-US" sz="2400" b="0" i="0" kern="1200" dirty="0">
                          <a:solidFill>
                            <a:schemeClr val="lt1"/>
                          </a:solidFill>
                          <a:effectLst/>
                          <a:latin typeface="Arial" panose="020B0604020202020204" pitchFamily="34" charset="0"/>
                          <a:ea typeface="+mn-ea"/>
                          <a:cs typeface="Arial" panose="020B0604020202020204" pitchFamily="34" charset="0"/>
                        </a:rPr>
                        <a:t>M.B., </a:t>
                      </a:r>
                      <a:r>
                        <a:rPr lang="en-US" sz="2400" b="0" i="0" kern="1200" dirty="0" err="1">
                          <a:solidFill>
                            <a:schemeClr val="lt1"/>
                          </a:solidFill>
                          <a:effectLst/>
                          <a:latin typeface="Arial" panose="020B0604020202020204" pitchFamily="34" charset="0"/>
                          <a:ea typeface="+mn-ea"/>
                          <a:cs typeface="Arial" panose="020B0604020202020204" pitchFamily="34" charset="0"/>
                        </a:rPr>
                        <a:t>B.Ch</a:t>
                      </a:r>
                      <a:r>
                        <a:rPr lang="en-US" sz="2400" b="0" i="0" kern="1200" dirty="0">
                          <a:solidFill>
                            <a:schemeClr val="lt1"/>
                          </a:solidFill>
                          <a:effectLst/>
                          <a:latin typeface="Arial" panose="020B0604020202020204" pitchFamily="34" charset="0"/>
                          <a:ea typeface="+mn-ea"/>
                          <a:cs typeface="Arial" panose="020B0604020202020204" pitchFamily="34" charset="0"/>
                        </a:rPr>
                        <a:t>., M.P.H., FAAP</a:t>
                      </a:r>
                    </a:p>
                  </a:txBody>
                  <a:tcPr marL="121920" marR="121920" marT="60960" marB="60960"/>
                </a:tc>
                <a:extLst>
                  <a:ext uri="{0D108BD9-81ED-4DB2-BD59-A6C34878D82A}">
                    <a16:rowId xmlns:a16="http://schemas.microsoft.com/office/drawing/2014/main" val="1088887307"/>
                  </a:ext>
                </a:extLst>
              </a:tr>
              <a:tr h="494453">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400" b="0" i="0" kern="1200" dirty="0">
                          <a:solidFill>
                            <a:srgbClr val="000000"/>
                          </a:solidFill>
                          <a:effectLst/>
                          <a:latin typeface="+mn-lt"/>
                          <a:ea typeface="+mn-ea"/>
                          <a:cs typeface="+mn-cs"/>
                        </a:rPr>
                        <a:t>President and Chief Executive Officer – AcademyHealth </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spTree>
    <p:extLst>
      <p:ext uri="{BB962C8B-B14F-4D97-AF65-F5344CB8AC3E}">
        <p14:creationId xmlns:p14="http://schemas.microsoft.com/office/powerpoint/2010/main" val="1936436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A5EC-2241-7690-5354-5EAFD01AF3FA}"/>
              </a:ext>
            </a:extLst>
          </p:cNvPr>
          <p:cNvSpPr>
            <a:spLocks noGrp="1"/>
          </p:cNvSpPr>
          <p:nvPr>
            <p:ph type="title"/>
          </p:nvPr>
        </p:nvSpPr>
        <p:spPr/>
        <p:txBody>
          <a:bodyPr>
            <a:noAutofit/>
          </a:bodyPr>
          <a:lstStyle/>
          <a:p>
            <a:pPr algn="ctr"/>
            <a:r>
              <a:rPr lang="en-US" sz="3200" dirty="0">
                <a:cs typeface="Calibri" panose="020F0502020204030204" pitchFamily="34" charset="0"/>
              </a:rPr>
              <a:t>KQ1: Healthcare Delivery Strategies </a:t>
            </a:r>
            <a:br>
              <a:rPr lang="en-US" sz="3200" dirty="0">
                <a:cs typeface="Calibri" panose="020F0502020204030204" pitchFamily="34" charset="0"/>
              </a:rPr>
            </a:br>
            <a:r>
              <a:rPr lang="en-US" sz="2400" dirty="0">
                <a:cs typeface="Calibri" panose="020F0502020204030204" pitchFamily="34" charset="0"/>
              </a:rPr>
              <a:t>(64 Studies)</a:t>
            </a:r>
            <a:endParaRPr lang="en-US" sz="3200" dirty="0">
              <a:cs typeface="Calibri" panose="020F0502020204030204" pitchFamily="34" charset="0"/>
            </a:endParaRPr>
          </a:p>
        </p:txBody>
      </p:sp>
      <p:graphicFrame>
        <p:nvGraphicFramePr>
          <p:cNvPr id="5" name="Table 5">
            <a:extLst>
              <a:ext uri="{FF2B5EF4-FFF2-40B4-BE49-F238E27FC236}">
                <a16:creationId xmlns:a16="http://schemas.microsoft.com/office/drawing/2014/main" id="{446D6A98-EAEC-493B-95DC-D60F1C087D0D}"/>
              </a:ext>
            </a:extLst>
          </p:cNvPr>
          <p:cNvGraphicFramePr>
            <a:graphicFrameLocks noGrp="1"/>
          </p:cNvGraphicFramePr>
          <p:nvPr>
            <p:ph idx="1"/>
            <p:extLst>
              <p:ext uri="{D42A27DB-BD31-4B8C-83A1-F6EECF244321}">
                <p14:modId xmlns:p14="http://schemas.microsoft.com/office/powerpoint/2010/main" val="1512153943"/>
              </p:ext>
            </p:extLst>
          </p:nvPr>
        </p:nvGraphicFramePr>
        <p:xfrm>
          <a:off x="304800" y="1371600"/>
          <a:ext cx="11277598" cy="5095704"/>
        </p:xfrm>
        <a:graphic>
          <a:graphicData uri="http://schemas.openxmlformats.org/drawingml/2006/table">
            <a:tbl>
              <a:tblPr firstRow="1" bandRow="1">
                <a:tableStyleId>{5C22544A-7EE6-4342-B048-85BDC9FD1C3A}</a:tableStyleId>
              </a:tblPr>
              <a:tblGrid>
                <a:gridCol w="3352671">
                  <a:extLst>
                    <a:ext uri="{9D8B030D-6E8A-4147-A177-3AD203B41FA5}">
                      <a16:colId xmlns:a16="http://schemas.microsoft.com/office/drawing/2014/main" val="337225868"/>
                    </a:ext>
                  </a:extLst>
                </a:gridCol>
                <a:gridCol w="1973866">
                  <a:extLst>
                    <a:ext uri="{9D8B030D-6E8A-4147-A177-3AD203B41FA5}">
                      <a16:colId xmlns:a16="http://schemas.microsoft.com/office/drawing/2014/main" val="150694996"/>
                    </a:ext>
                  </a:extLst>
                </a:gridCol>
                <a:gridCol w="1885485">
                  <a:extLst>
                    <a:ext uri="{9D8B030D-6E8A-4147-A177-3AD203B41FA5}">
                      <a16:colId xmlns:a16="http://schemas.microsoft.com/office/drawing/2014/main" val="1482483800"/>
                    </a:ext>
                  </a:extLst>
                </a:gridCol>
                <a:gridCol w="2003328">
                  <a:extLst>
                    <a:ext uri="{9D8B030D-6E8A-4147-A177-3AD203B41FA5}">
                      <a16:colId xmlns:a16="http://schemas.microsoft.com/office/drawing/2014/main" val="2094107521"/>
                    </a:ext>
                  </a:extLst>
                </a:gridCol>
                <a:gridCol w="2062248">
                  <a:extLst>
                    <a:ext uri="{9D8B030D-6E8A-4147-A177-3AD203B41FA5}">
                      <a16:colId xmlns:a16="http://schemas.microsoft.com/office/drawing/2014/main" val="1980741581"/>
                    </a:ext>
                  </a:extLst>
                </a:gridCol>
              </a:tblGrid>
              <a:tr h="800038">
                <a:tc>
                  <a:txBody>
                    <a:bodyPr/>
                    <a:lstStyle/>
                    <a:p>
                      <a:pPr algn="ctr"/>
                      <a:r>
                        <a:rPr lang="en-US" sz="1100" dirty="0">
                          <a:latin typeface="+mn-lt"/>
                        </a:rPr>
                        <a:t>Delivery Strategy</a:t>
                      </a:r>
                    </a:p>
                  </a:txBody>
                  <a:tcPr/>
                </a:tc>
                <a:tc>
                  <a:txBody>
                    <a:bodyPr/>
                    <a:lstStyle/>
                    <a:p>
                      <a:pPr algn="ctr"/>
                      <a:r>
                        <a:rPr lang="en-US" sz="1100" dirty="0">
                          <a:latin typeface="+mn-lt"/>
                        </a:rPr>
                        <a:t>General Postpartum Care</a:t>
                      </a:r>
                    </a:p>
                    <a:p>
                      <a:pPr algn="ctr"/>
                      <a:r>
                        <a:rPr lang="en-US" sz="2400" dirty="0">
                          <a:latin typeface="+mn-lt"/>
                        </a:rPr>
                        <a:t>18</a:t>
                      </a:r>
                    </a:p>
                  </a:txBody>
                  <a:tcPr/>
                </a:tc>
                <a:tc>
                  <a:txBody>
                    <a:bodyPr/>
                    <a:lstStyle/>
                    <a:p>
                      <a:pPr algn="ctr"/>
                      <a:r>
                        <a:rPr lang="en-US" sz="1100" dirty="0">
                          <a:latin typeface="+mn-lt"/>
                        </a:rPr>
                        <a:t>Contraceptive Care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latin typeface="+mn-lt"/>
                          <a:ea typeface="+mn-ea"/>
                          <a:cs typeface="+mn-cs"/>
                        </a:rPr>
                        <a:t>1</a:t>
                      </a:r>
                      <a:r>
                        <a:rPr lang="en-US" sz="2400" dirty="0">
                          <a:latin typeface="+mn-lt"/>
                        </a:rPr>
                        <a:t>1</a:t>
                      </a:r>
                    </a:p>
                  </a:txBody>
                  <a:tcPr/>
                </a:tc>
                <a:tc>
                  <a:txBody>
                    <a:bodyPr/>
                    <a:lstStyle/>
                    <a:p>
                      <a:pPr algn="ctr"/>
                      <a:r>
                        <a:rPr lang="en-US" sz="1100" dirty="0">
                          <a:latin typeface="+mn-lt"/>
                        </a:rPr>
                        <a:t>Breastfeeding Care</a:t>
                      </a:r>
                    </a:p>
                    <a:p>
                      <a:pPr algn="ctr"/>
                      <a:r>
                        <a:rPr lang="en-US" sz="2400" dirty="0">
                          <a:latin typeface="+mn-lt"/>
                        </a:rPr>
                        <a:t>29</a:t>
                      </a:r>
                    </a:p>
                  </a:txBody>
                  <a:tcPr/>
                </a:tc>
                <a:tc>
                  <a:txBody>
                    <a:bodyPr/>
                    <a:lstStyle/>
                    <a:p>
                      <a:pPr algn="ctr"/>
                      <a:r>
                        <a:rPr lang="en-US" sz="1100" dirty="0">
                          <a:latin typeface="+mn-lt"/>
                        </a:rPr>
                        <a:t>Screening/ Preventive Care</a:t>
                      </a:r>
                    </a:p>
                    <a:p>
                      <a:pPr algn="ctr"/>
                      <a:r>
                        <a:rPr lang="en-US" sz="2400" dirty="0">
                          <a:latin typeface="+mn-lt"/>
                        </a:rPr>
                        <a:t>6</a:t>
                      </a:r>
                    </a:p>
                  </a:txBody>
                  <a:tcPr/>
                </a:tc>
                <a:extLst>
                  <a:ext uri="{0D108BD9-81ED-4DB2-BD59-A6C34878D82A}">
                    <a16:rowId xmlns:a16="http://schemas.microsoft.com/office/drawing/2014/main" val="708998363"/>
                  </a:ext>
                </a:extLst>
              </a:tr>
              <a:tr h="575027">
                <a:tc>
                  <a:txBody>
                    <a:bodyPr/>
                    <a:lstStyle/>
                    <a:p>
                      <a:r>
                        <a:rPr lang="en-US" sz="1600" b="1" dirty="0">
                          <a:latin typeface="+mn-lt"/>
                        </a:rPr>
                        <a:t>Where </a:t>
                      </a:r>
                      <a:r>
                        <a:rPr lang="en-US" sz="1600" b="0" dirty="0">
                          <a:latin typeface="+mn-lt"/>
                        </a:rPr>
                        <a:t>care is provided</a:t>
                      </a:r>
                    </a:p>
                    <a:p>
                      <a:endParaRPr lang="en-US" sz="1600" b="1" dirty="0">
                        <a:latin typeface="+mn-lt"/>
                      </a:endParaRPr>
                    </a:p>
                  </a:txBody>
                  <a:tcPr/>
                </a:tc>
                <a:tc>
                  <a:txBody>
                    <a:bodyPr/>
                    <a:lstStyle/>
                    <a:p>
                      <a:pPr algn="ctr"/>
                      <a:r>
                        <a:rPr lang="en-US" sz="2400" dirty="0">
                          <a:latin typeface="+mn-lt"/>
                        </a:rPr>
                        <a:t>6</a:t>
                      </a:r>
                    </a:p>
                  </a:txBody>
                  <a:tcPr anchor="ctr"/>
                </a:tc>
                <a:tc>
                  <a:txBody>
                    <a:bodyPr/>
                    <a:lstStyle/>
                    <a:p>
                      <a:pPr algn="ctr"/>
                      <a:r>
                        <a:rPr lang="en-US" sz="2400" dirty="0">
                          <a:latin typeface="+mn-lt"/>
                        </a:rPr>
                        <a:t>-</a:t>
                      </a:r>
                    </a:p>
                  </a:txBody>
                  <a:tcPr anchor="ctr"/>
                </a:tc>
                <a:tc>
                  <a:txBody>
                    <a:bodyPr/>
                    <a:lstStyle/>
                    <a:p>
                      <a:pPr algn="ctr"/>
                      <a:r>
                        <a:rPr lang="en-US" sz="2400" dirty="0">
                          <a:latin typeface="+mn-lt"/>
                        </a:rPr>
                        <a:t>8</a:t>
                      </a:r>
                    </a:p>
                  </a:txBody>
                  <a:tcPr anchor="ctr"/>
                </a:tc>
                <a:tc>
                  <a:txBody>
                    <a:bodyPr/>
                    <a:lstStyle/>
                    <a:p>
                      <a:pPr algn="ctr"/>
                      <a:r>
                        <a:rPr lang="en-US" sz="2400" dirty="0">
                          <a:latin typeface="+mn-lt"/>
                        </a:rPr>
                        <a:t>-</a:t>
                      </a:r>
                    </a:p>
                  </a:txBody>
                  <a:tcPr anchor="ctr"/>
                </a:tc>
                <a:extLst>
                  <a:ext uri="{0D108BD9-81ED-4DB2-BD59-A6C34878D82A}">
                    <a16:rowId xmlns:a16="http://schemas.microsoft.com/office/drawing/2014/main" val="2830869776"/>
                  </a:ext>
                </a:extLst>
              </a:tr>
              <a:tr h="5750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How </a:t>
                      </a:r>
                      <a:r>
                        <a:rPr lang="en-US" sz="1600" b="0" dirty="0">
                          <a:latin typeface="+mn-lt"/>
                        </a:rPr>
                        <a:t>care is provided</a:t>
                      </a:r>
                      <a:endParaRPr lang="en-US" sz="1600" b="1" dirty="0">
                        <a:highlight>
                          <a:srgbClr val="FFFF00"/>
                        </a:highlight>
                        <a:latin typeface="+mn-lt"/>
                      </a:endParaRPr>
                    </a:p>
                    <a:p>
                      <a:endParaRPr lang="en-US" sz="1600" b="1" dirty="0">
                        <a:latin typeface="+mn-lt"/>
                      </a:endParaRPr>
                    </a:p>
                  </a:txBody>
                  <a:tcPr/>
                </a:tc>
                <a:tc>
                  <a:txBody>
                    <a:bodyPr/>
                    <a:lstStyle/>
                    <a:p>
                      <a:pPr algn="ctr"/>
                      <a:r>
                        <a:rPr lang="en-US" sz="2400" dirty="0">
                          <a:latin typeface="+mn-lt"/>
                        </a:rPr>
                        <a:t>4</a:t>
                      </a:r>
                    </a:p>
                  </a:txBody>
                  <a:tcPr anchor="ctr"/>
                </a:tc>
                <a:tc>
                  <a:txBody>
                    <a:bodyPr/>
                    <a:lstStyle/>
                    <a:p>
                      <a:pPr algn="ctr"/>
                      <a:r>
                        <a:rPr lang="en-US" sz="2400" dirty="0">
                          <a:latin typeface="+mn-lt"/>
                        </a:rPr>
                        <a:t>1</a:t>
                      </a:r>
                    </a:p>
                  </a:txBody>
                  <a:tcPr anchor="ctr"/>
                </a:tc>
                <a:tc>
                  <a:txBody>
                    <a:bodyPr/>
                    <a:lstStyle/>
                    <a:p>
                      <a:pPr algn="ctr"/>
                      <a:r>
                        <a:rPr lang="en-US" sz="2400" dirty="0">
                          <a:latin typeface="+mn-lt"/>
                        </a:rPr>
                        <a:t>2</a:t>
                      </a:r>
                    </a:p>
                  </a:txBody>
                  <a:tcPr anchor="ctr"/>
                </a:tc>
                <a:tc>
                  <a:txBody>
                    <a:bodyPr/>
                    <a:lstStyle/>
                    <a:p>
                      <a:pPr algn="ctr"/>
                      <a:r>
                        <a:rPr lang="en-US" sz="2400" dirty="0">
                          <a:latin typeface="+mn-lt"/>
                        </a:rPr>
                        <a:t>-</a:t>
                      </a:r>
                    </a:p>
                  </a:txBody>
                  <a:tcPr anchor="ctr"/>
                </a:tc>
                <a:extLst>
                  <a:ext uri="{0D108BD9-81ED-4DB2-BD59-A6C34878D82A}">
                    <a16:rowId xmlns:a16="http://schemas.microsoft.com/office/drawing/2014/main" val="2374957431"/>
                  </a:ext>
                </a:extLst>
              </a:tr>
              <a:tr h="5750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When </a:t>
                      </a:r>
                      <a:r>
                        <a:rPr lang="en-US" sz="1600" b="0" dirty="0">
                          <a:latin typeface="+mn-lt"/>
                        </a:rPr>
                        <a:t>care is provided</a:t>
                      </a:r>
                      <a:endParaRPr lang="en-US" sz="1600" b="1" dirty="0">
                        <a:latin typeface="+mn-lt"/>
                      </a:endParaRPr>
                    </a:p>
                    <a:p>
                      <a:endParaRPr lang="en-US" sz="1600" b="1" dirty="0">
                        <a:latin typeface="+mn-lt"/>
                      </a:endParaRPr>
                    </a:p>
                  </a:txBody>
                  <a:tcPr/>
                </a:tc>
                <a:tc>
                  <a:txBody>
                    <a:bodyPr/>
                    <a:lstStyle/>
                    <a:p>
                      <a:pPr algn="ctr"/>
                      <a:r>
                        <a:rPr lang="en-US" sz="2400" dirty="0">
                          <a:latin typeface="+mn-lt"/>
                        </a:rPr>
                        <a:t>3</a:t>
                      </a:r>
                    </a:p>
                  </a:txBody>
                  <a:tcPr anchor="ctr"/>
                </a:tc>
                <a:tc>
                  <a:txBody>
                    <a:bodyPr/>
                    <a:lstStyle/>
                    <a:p>
                      <a:pPr algn="ctr"/>
                      <a:r>
                        <a:rPr lang="en-US" sz="2400" dirty="0">
                          <a:latin typeface="+mn-lt"/>
                        </a:rPr>
                        <a:t>9</a:t>
                      </a:r>
                    </a:p>
                  </a:txBody>
                  <a:tcPr anchor="ctr"/>
                </a:tc>
                <a:tc>
                  <a:txBody>
                    <a:bodyPr/>
                    <a:lstStyle/>
                    <a:p>
                      <a:pPr algn="ctr"/>
                      <a:r>
                        <a:rPr lang="en-US" sz="2400" dirty="0">
                          <a:latin typeface="+mn-lt"/>
                        </a:rPr>
                        <a:t>-</a:t>
                      </a:r>
                    </a:p>
                  </a:txBody>
                  <a:tcPr anchor="ctr"/>
                </a:tc>
                <a:tc>
                  <a:txBody>
                    <a:bodyPr/>
                    <a:lstStyle/>
                    <a:p>
                      <a:pPr algn="ctr"/>
                      <a:r>
                        <a:rPr lang="en-US" sz="2400" dirty="0">
                          <a:latin typeface="+mn-lt"/>
                        </a:rPr>
                        <a:t>-</a:t>
                      </a:r>
                    </a:p>
                  </a:txBody>
                  <a:tcPr anchor="ctr"/>
                </a:tc>
                <a:extLst>
                  <a:ext uri="{0D108BD9-81ED-4DB2-BD59-A6C34878D82A}">
                    <a16:rowId xmlns:a16="http://schemas.microsoft.com/office/drawing/2014/main" val="1882118226"/>
                  </a:ext>
                </a:extLst>
              </a:tr>
              <a:tr h="5750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Who</a:t>
                      </a:r>
                      <a:r>
                        <a:rPr lang="en-US" sz="1600" b="0" dirty="0">
                          <a:latin typeface="+mn-lt"/>
                        </a:rPr>
                        <a:t> provides care</a:t>
                      </a:r>
                      <a:endParaRPr lang="en-US" sz="1600" b="1" dirty="0">
                        <a:latin typeface="+mn-lt"/>
                      </a:endParaRPr>
                    </a:p>
                    <a:p>
                      <a:endParaRPr lang="en-US" sz="1600" b="1" dirty="0">
                        <a:latin typeface="+mn-lt"/>
                      </a:endParaRPr>
                    </a:p>
                  </a:txBody>
                  <a:tcPr/>
                </a:tc>
                <a:tc>
                  <a:txBody>
                    <a:bodyPr/>
                    <a:lstStyle/>
                    <a:p>
                      <a:pPr algn="ctr"/>
                      <a:r>
                        <a:rPr lang="en-US" sz="2400" dirty="0">
                          <a:latin typeface="+mn-lt"/>
                        </a:rPr>
                        <a:t>8</a:t>
                      </a:r>
                    </a:p>
                  </a:txBody>
                  <a:tcPr anchor="ctr"/>
                </a:tc>
                <a:tc>
                  <a:txBody>
                    <a:bodyPr/>
                    <a:lstStyle/>
                    <a:p>
                      <a:pPr algn="ctr"/>
                      <a:r>
                        <a:rPr lang="en-US" sz="2400" dirty="0">
                          <a:latin typeface="+mn-lt"/>
                        </a:rPr>
                        <a:t>1</a:t>
                      </a:r>
                    </a:p>
                  </a:txBody>
                  <a:tcPr anchor="ctr"/>
                </a:tc>
                <a:tc>
                  <a:txBody>
                    <a:bodyPr/>
                    <a:lstStyle/>
                    <a:p>
                      <a:pPr algn="ctr"/>
                      <a:r>
                        <a:rPr lang="en-US" sz="2400" dirty="0">
                          <a:latin typeface="+mn-lt"/>
                        </a:rPr>
                        <a:t>19</a:t>
                      </a:r>
                    </a:p>
                  </a:txBody>
                  <a:tcPr anchor="ctr"/>
                </a:tc>
                <a:tc>
                  <a:txBody>
                    <a:bodyPr/>
                    <a:lstStyle/>
                    <a:p>
                      <a:pPr algn="ctr"/>
                      <a:r>
                        <a:rPr lang="en-US" sz="2400" dirty="0">
                          <a:latin typeface="+mn-lt"/>
                        </a:rPr>
                        <a:t>2</a:t>
                      </a:r>
                    </a:p>
                  </a:txBody>
                  <a:tcPr anchor="ctr"/>
                </a:tc>
                <a:extLst>
                  <a:ext uri="{0D108BD9-81ED-4DB2-BD59-A6C34878D82A}">
                    <a16:rowId xmlns:a16="http://schemas.microsoft.com/office/drawing/2014/main" val="2268580124"/>
                  </a:ext>
                </a:extLst>
              </a:tr>
              <a:tr h="575027">
                <a:tc>
                  <a:txBody>
                    <a:bodyPr/>
                    <a:lstStyle/>
                    <a:p>
                      <a:r>
                        <a:rPr lang="en-US" sz="1600" b="1" dirty="0">
                          <a:latin typeface="+mn-lt"/>
                        </a:rPr>
                        <a:t>Care Coordination/ Management</a:t>
                      </a:r>
                    </a:p>
                  </a:txBody>
                  <a:tcPr/>
                </a:tc>
                <a:tc>
                  <a:txBody>
                    <a:bodyPr/>
                    <a:lstStyle/>
                    <a:p>
                      <a:pPr algn="ctr"/>
                      <a:r>
                        <a:rPr lang="en-US" sz="2400" dirty="0">
                          <a:latin typeface="+mn-lt"/>
                        </a:rPr>
                        <a:t>2</a:t>
                      </a:r>
                    </a:p>
                  </a:txBody>
                  <a:tcPr anchor="ctr"/>
                </a:tc>
                <a:tc>
                  <a:txBody>
                    <a:bodyPr/>
                    <a:lstStyle/>
                    <a:p>
                      <a:pPr algn="ctr"/>
                      <a:r>
                        <a:rPr lang="en-US" sz="2400" dirty="0">
                          <a:latin typeface="+mn-lt"/>
                        </a:rPr>
                        <a:t>-</a:t>
                      </a:r>
                    </a:p>
                  </a:txBody>
                  <a:tcPr anchor="ctr"/>
                </a:tc>
                <a:tc>
                  <a:txBody>
                    <a:bodyPr/>
                    <a:lstStyle/>
                    <a:p>
                      <a:pPr algn="ctr"/>
                      <a:r>
                        <a:rPr lang="en-US" sz="2400" dirty="0">
                          <a:latin typeface="+mn-lt"/>
                        </a:rPr>
                        <a:t>-</a:t>
                      </a:r>
                    </a:p>
                  </a:txBody>
                  <a:tcPr anchor="ctr"/>
                </a:tc>
                <a:tc>
                  <a:txBody>
                    <a:bodyPr/>
                    <a:lstStyle/>
                    <a:p>
                      <a:pPr algn="ctr"/>
                      <a:r>
                        <a:rPr lang="en-US" sz="2400" dirty="0">
                          <a:latin typeface="+mn-lt"/>
                        </a:rPr>
                        <a:t>3</a:t>
                      </a:r>
                    </a:p>
                  </a:txBody>
                  <a:tcPr anchor="ctr"/>
                </a:tc>
                <a:extLst>
                  <a:ext uri="{0D108BD9-81ED-4DB2-BD59-A6C34878D82A}">
                    <a16:rowId xmlns:a16="http://schemas.microsoft.com/office/drawing/2014/main" val="3823992430"/>
                  </a:ext>
                </a:extLst>
              </a:tr>
              <a:tr h="825039">
                <a:tc>
                  <a:txBody>
                    <a:bodyPr/>
                    <a:lstStyle/>
                    <a:p>
                      <a:r>
                        <a:rPr lang="en-US" sz="1600" b="1" dirty="0">
                          <a:latin typeface="+mn-lt"/>
                        </a:rPr>
                        <a:t>Information/ Communication Technology</a:t>
                      </a:r>
                    </a:p>
                  </a:txBody>
                  <a:tcPr/>
                </a:tc>
                <a:tc>
                  <a:txBody>
                    <a:bodyPr/>
                    <a:lstStyle/>
                    <a:p>
                      <a:pPr algn="ctr"/>
                      <a:r>
                        <a:rPr lang="en-US" sz="2400" dirty="0">
                          <a:latin typeface="+mn-lt"/>
                        </a:rPr>
                        <a:t>-</a:t>
                      </a:r>
                    </a:p>
                  </a:txBody>
                  <a:tcPr anchor="ctr"/>
                </a:tc>
                <a:tc>
                  <a:txBody>
                    <a:bodyPr/>
                    <a:lstStyle/>
                    <a:p>
                      <a:pPr algn="ctr"/>
                      <a:r>
                        <a:rPr lang="en-US" sz="2400" dirty="0">
                          <a:latin typeface="+mn-lt"/>
                        </a:rPr>
                        <a:t>-</a:t>
                      </a:r>
                    </a:p>
                  </a:txBody>
                  <a:tcPr anchor="ctr"/>
                </a:tc>
                <a:tc>
                  <a:txBody>
                    <a:bodyPr/>
                    <a:lstStyle/>
                    <a:p>
                      <a:pPr algn="ctr"/>
                      <a:r>
                        <a:rPr lang="en-US" sz="2400" dirty="0">
                          <a:latin typeface="+mn-lt"/>
                        </a:rPr>
                        <a:t>7</a:t>
                      </a:r>
                    </a:p>
                  </a:txBody>
                  <a:tcPr anchor="ctr"/>
                </a:tc>
                <a:tc>
                  <a:txBody>
                    <a:bodyPr/>
                    <a:lstStyle/>
                    <a:p>
                      <a:pPr algn="ctr"/>
                      <a:r>
                        <a:rPr lang="en-US" sz="2400" dirty="0">
                          <a:latin typeface="+mn-lt"/>
                        </a:rPr>
                        <a:t>1</a:t>
                      </a:r>
                    </a:p>
                  </a:txBody>
                  <a:tcPr anchor="ctr"/>
                </a:tc>
                <a:extLst>
                  <a:ext uri="{0D108BD9-81ED-4DB2-BD59-A6C34878D82A}">
                    <a16:rowId xmlns:a16="http://schemas.microsoft.com/office/drawing/2014/main" val="1485945658"/>
                  </a:ext>
                </a:extLst>
              </a:tr>
              <a:tr h="575027">
                <a:tc>
                  <a:txBody>
                    <a:bodyPr/>
                    <a:lstStyle/>
                    <a:p>
                      <a:r>
                        <a:rPr lang="en-US" sz="1600" b="1" dirty="0">
                          <a:latin typeface="+mn-lt"/>
                        </a:rPr>
                        <a:t>Interventions Targeting Providers</a:t>
                      </a:r>
                    </a:p>
                  </a:txBody>
                  <a:tcPr/>
                </a:tc>
                <a:tc>
                  <a:txBody>
                    <a:bodyPr/>
                    <a:lstStyle/>
                    <a:p>
                      <a:pPr algn="ctr"/>
                      <a:r>
                        <a:rPr lang="en-US" sz="2400" dirty="0">
                          <a:latin typeface="+mn-lt"/>
                        </a:rPr>
                        <a:t>-</a:t>
                      </a:r>
                    </a:p>
                  </a:txBody>
                  <a:tcPr anchor="ctr"/>
                </a:tc>
                <a:tc>
                  <a:txBody>
                    <a:bodyPr/>
                    <a:lstStyle/>
                    <a:p>
                      <a:pPr algn="ctr"/>
                      <a:r>
                        <a:rPr lang="en-US" sz="2400" dirty="0">
                          <a:latin typeface="+mn-lt"/>
                        </a:rPr>
                        <a:t>-</a:t>
                      </a:r>
                    </a:p>
                  </a:txBody>
                  <a:tcPr anchor="ctr"/>
                </a:tc>
                <a:tc>
                  <a:txBody>
                    <a:bodyPr/>
                    <a:lstStyle/>
                    <a:p>
                      <a:pPr algn="ctr"/>
                      <a:r>
                        <a:rPr lang="en-US" sz="2400" dirty="0">
                          <a:latin typeface="+mn-lt"/>
                        </a:rPr>
                        <a:t>2</a:t>
                      </a:r>
                    </a:p>
                  </a:txBody>
                  <a:tcPr anchor="ctr"/>
                </a:tc>
                <a:tc>
                  <a:txBody>
                    <a:bodyPr/>
                    <a:lstStyle/>
                    <a:p>
                      <a:pPr algn="ctr"/>
                      <a:r>
                        <a:rPr lang="en-US" sz="2400" dirty="0">
                          <a:latin typeface="+mn-lt"/>
                        </a:rPr>
                        <a:t>2</a:t>
                      </a:r>
                    </a:p>
                  </a:txBody>
                  <a:tcPr anchor="ctr"/>
                </a:tc>
                <a:extLst>
                  <a:ext uri="{0D108BD9-81ED-4DB2-BD59-A6C34878D82A}">
                    <a16:rowId xmlns:a16="http://schemas.microsoft.com/office/drawing/2014/main" val="1005051879"/>
                  </a:ext>
                </a:extLst>
              </a:tr>
            </a:tbl>
          </a:graphicData>
        </a:graphic>
      </p:graphicFrame>
      <p:sp>
        <p:nvSpPr>
          <p:cNvPr id="4" name="Slide Number Placeholder 3">
            <a:extLst>
              <a:ext uri="{FF2B5EF4-FFF2-40B4-BE49-F238E27FC236}">
                <a16:creationId xmlns:a16="http://schemas.microsoft.com/office/drawing/2014/main" id="{E2FA2320-1245-FD4B-6FFF-6EFE50DEBA63}"/>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30</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092239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E89E2B-7E1B-BC4D-9739-8E4EC850F688}"/>
              </a:ext>
            </a:extLst>
          </p:cNvPr>
          <p:cNvSpPr>
            <a:spLocks noGrp="1"/>
          </p:cNvSpPr>
          <p:nvPr>
            <p:ph type="title"/>
          </p:nvPr>
        </p:nvSpPr>
        <p:spPr>
          <a:xfrm>
            <a:off x="331946" y="-427412"/>
            <a:ext cx="11691991" cy="2268511"/>
          </a:xfrm>
        </p:spPr>
        <p:txBody>
          <a:bodyPr>
            <a:normAutofit/>
          </a:bodyPr>
          <a:lstStyle/>
          <a:p>
            <a:pPr algn="ctr"/>
            <a:r>
              <a:rPr lang="en-US" sz="3200" b="1" dirty="0">
                <a:cs typeface="Calibri" panose="020F0502020204030204" pitchFamily="34" charset="0"/>
              </a:rPr>
              <a:t>Results – KQ 1: WHERE Healthcare Is Delivered </a:t>
            </a:r>
            <a:br>
              <a:rPr lang="en-US" sz="3200" b="1" dirty="0">
                <a:cs typeface="Calibri" panose="020F0502020204030204" pitchFamily="34" charset="0"/>
              </a:rPr>
            </a:br>
            <a:r>
              <a:rPr lang="en-US" sz="2400" b="1" dirty="0">
                <a:cs typeface="Calibri" panose="020F0502020204030204" pitchFamily="34" charset="0"/>
              </a:rPr>
              <a:t>(14 studies)</a:t>
            </a:r>
            <a:endParaRPr lang="en-US" sz="3200" b="1" dirty="0">
              <a:cs typeface="Calibri" panose="020F0502020204030204" pitchFamily="34" charset="0"/>
            </a:endParaRPr>
          </a:p>
        </p:txBody>
      </p:sp>
      <p:sp>
        <p:nvSpPr>
          <p:cNvPr id="4" name="Slide Number Placeholder 3">
            <a:extLst>
              <a:ext uri="{FF2B5EF4-FFF2-40B4-BE49-F238E27FC236}">
                <a16:creationId xmlns:a16="http://schemas.microsoft.com/office/drawing/2014/main" id="{93AAA987-59C5-0448-8485-8D7AAE17AE87}"/>
              </a:ext>
            </a:extLst>
          </p:cNvPr>
          <p:cNvSpPr>
            <a:spLocks noGrp="1"/>
          </p:cNvSpPr>
          <p:nvPr>
            <p:ph type="sldNum" sz="quarter" idx="12"/>
          </p:nvPr>
        </p:nvSpPr>
        <p:spPr>
          <a:xfrm>
            <a:off x="6457950" y="4767263"/>
            <a:ext cx="2057400" cy="273844"/>
          </a:xfrm>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31</a:t>
            </a:fld>
            <a:endParaRPr lang="en-US" dirty="0">
              <a:solidFill>
                <a:prstClr val="black">
                  <a:tint val="75000"/>
                </a:prstClr>
              </a:solidFill>
              <a:latin typeface="Calibri" panose="020F0502020204030204"/>
            </a:endParaRPr>
          </a:p>
        </p:txBody>
      </p:sp>
      <p:pic>
        <p:nvPicPr>
          <p:cNvPr id="23" name="Picture 22" descr="• Where care is provided – for general postpartum care (5 RCTs and 1 NRCS), whether the&#10;visit is conducted at home/by telephone or at the clinic may not impact depression or anxiety&#10;symptoms (low strength of evidence [SoE]). There is insufficient evidence to draw&#10;conclusions regarding attendance at postpartum visits, unplanned care utilization, and&#10;adherence to condition-specific screening or testing. For breastfeeding care (6 RCTs and 1&#10;NRCS), whether the initial visit is conducted at home or at the pediatric clinic may not&#10;impact depression symptoms (up to 6 months postpartum), anxiety symptoms (up to 2&#10;months), hospital readmission up to 3 months (summary relative risk [RR] 1.38, 95%&#10;confidence interval [CI] 0.90 to 2.13; 4 studies), or other unplanned care utilization (up to 2&#10;months) (all low SoE). There is insufficient evidence to draw conclusions regarding&#10;attendance at postpartum visits.">
            <a:extLst>
              <a:ext uri="{FF2B5EF4-FFF2-40B4-BE49-F238E27FC236}">
                <a16:creationId xmlns:a16="http://schemas.microsoft.com/office/drawing/2014/main" id="{58907F85-1F70-0F45-986D-2EEFF55870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8885" y="1295399"/>
            <a:ext cx="7683092" cy="5277353"/>
          </a:xfrm>
          <a:prstGeom prst="rect">
            <a:avLst/>
          </a:prstGeom>
        </p:spPr>
      </p:pic>
      <p:sp>
        <p:nvSpPr>
          <p:cNvPr id="2" name="TextBox 1">
            <a:extLst>
              <a:ext uri="{FF2B5EF4-FFF2-40B4-BE49-F238E27FC236}">
                <a16:creationId xmlns:a16="http://schemas.microsoft.com/office/drawing/2014/main" id="{D503D8E2-DC55-67C1-4855-F23DCA01C937}"/>
              </a:ext>
            </a:extLst>
          </p:cNvPr>
          <p:cNvSpPr txBox="1"/>
          <p:nvPr/>
        </p:nvSpPr>
        <p:spPr>
          <a:xfrm>
            <a:off x="366582" y="6572753"/>
            <a:ext cx="4678332" cy="276999"/>
          </a:xfrm>
          <a:prstGeom prst="rect">
            <a:avLst/>
          </a:prstGeom>
          <a:noFill/>
        </p:spPr>
        <p:txBody>
          <a:bodyPr wrap="none" rtlCol="0">
            <a:spAutoFit/>
          </a:bodyPr>
          <a:lstStyle/>
          <a:p>
            <a:pPr defTabSz="457189"/>
            <a:r>
              <a:rPr lang="en-US" sz="1200" dirty="0">
                <a:solidFill>
                  <a:prstClr val="black"/>
                </a:solidFill>
              </a:rPr>
              <a:t>Abbreviations: BF = breastfeeding, nd = no data, PP = postpartum</a:t>
            </a:r>
          </a:p>
        </p:txBody>
      </p:sp>
      <p:pic>
        <p:nvPicPr>
          <p:cNvPr id="6" name="Picture 5">
            <a:extLst>
              <a:ext uri="{FF2B5EF4-FFF2-40B4-BE49-F238E27FC236}">
                <a16:creationId xmlns:a16="http://schemas.microsoft.com/office/drawing/2014/main" id="{8DD65AF2-AFB3-E064-91F6-EF44D8D615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30209" y="1782000"/>
            <a:ext cx="2206943" cy="4304149"/>
          </a:xfrm>
          <a:prstGeom prst="rect">
            <a:avLst/>
          </a:prstGeom>
        </p:spPr>
      </p:pic>
    </p:spTree>
    <p:extLst>
      <p:ext uri="{BB962C8B-B14F-4D97-AF65-F5344CB8AC3E}">
        <p14:creationId xmlns:p14="http://schemas.microsoft.com/office/powerpoint/2010/main" val="2689715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93B33AC-2E8B-304F-4261-DB89F53FD02E}"/>
              </a:ext>
            </a:extLst>
          </p:cNvPr>
          <p:cNvSpPr>
            <a:spLocks noGrp="1"/>
          </p:cNvSpPr>
          <p:nvPr>
            <p:ph type="title"/>
          </p:nvPr>
        </p:nvSpPr>
        <p:spPr>
          <a:xfrm>
            <a:off x="342900" y="634424"/>
            <a:ext cx="10629900" cy="521323"/>
          </a:xfrm>
        </p:spPr>
        <p:txBody>
          <a:bodyPr>
            <a:normAutofit fontScale="90000"/>
          </a:bodyPr>
          <a:lstStyle/>
          <a:p>
            <a:r>
              <a:rPr lang="en-US" dirty="0"/>
              <a:t>Results – Meta-Analysis Comparing Home </a:t>
            </a:r>
            <a:br>
              <a:rPr lang="en-US" dirty="0"/>
            </a:br>
            <a:r>
              <a:rPr lang="en-US" dirty="0"/>
              <a:t>Versus Clinic Visits for Breastfeeding Care </a:t>
            </a:r>
            <a:br>
              <a:rPr lang="en-US" dirty="0"/>
            </a:br>
            <a:endParaRPr lang="en-US" dirty="0"/>
          </a:p>
        </p:txBody>
      </p:sp>
      <p:sp>
        <p:nvSpPr>
          <p:cNvPr id="4" name="Slide Number Placeholder 3">
            <a:extLst>
              <a:ext uri="{FF2B5EF4-FFF2-40B4-BE49-F238E27FC236}">
                <a16:creationId xmlns:a16="http://schemas.microsoft.com/office/drawing/2014/main" id="{5A101739-6268-DA49-9E0E-4901E1636E0F}"/>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32</a:t>
            </a:fld>
            <a:endParaRPr lang="en-US" dirty="0">
              <a:solidFill>
                <a:prstClr val="black">
                  <a:tint val="75000"/>
                </a:prstClr>
              </a:solidFill>
              <a:latin typeface="Calibri" panose="020F0502020204030204"/>
            </a:endParaRPr>
          </a:p>
        </p:txBody>
      </p:sp>
      <p:sp>
        <p:nvSpPr>
          <p:cNvPr id="5" name="Title 1" descr="Results – Meta-Analysis Comparing Home &#10;Versus Clinic Visits for Breastfeeding Care ">
            <a:extLst>
              <a:ext uri="{FF2B5EF4-FFF2-40B4-BE49-F238E27FC236}">
                <a16:creationId xmlns:a16="http://schemas.microsoft.com/office/drawing/2014/main" id="{FADC97E3-57B3-FB45-AC71-38BFA2B9B118}"/>
              </a:ext>
            </a:extLst>
          </p:cNvPr>
          <p:cNvSpPr txBox="1">
            <a:spLocks/>
          </p:cNvSpPr>
          <p:nvPr/>
        </p:nvSpPr>
        <p:spPr>
          <a:xfrm>
            <a:off x="207717" y="0"/>
            <a:ext cx="11776566" cy="1155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endParaRPr lang="en-US" sz="3200" b="1" dirty="0">
              <a:solidFill>
                <a:schemeClr val="bg1"/>
              </a:solidFill>
              <a:cs typeface="Calibri" panose="020F0502020204030204" pitchFamily="34" charset="0"/>
            </a:endParaRPr>
          </a:p>
        </p:txBody>
      </p:sp>
      <p:pic>
        <p:nvPicPr>
          <p:cNvPr id="2" name="Picture 1" descr="The meta-analysis provided evidence that visit location was not associated with hospital&#10;readmissions by 3 months (RR 1.38, 95% CI 0.90 to 2.13; I2&#10;=0%).&#10;Because of the high risk of bias, we rated the SoE as low for these conclusions.">
            <a:extLst>
              <a:ext uri="{FF2B5EF4-FFF2-40B4-BE49-F238E27FC236}">
                <a16:creationId xmlns:a16="http://schemas.microsoft.com/office/drawing/2014/main" id="{34719D8E-8987-430D-FCC0-7B3AC942CA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69618" y="1611525"/>
            <a:ext cx="11776565" cy="3263719"/>
          </a:xfrm>
          <a:prstGeom prst="rect">
            <a:avLst/>
          </a:prstGeom>
          <a:noFill/>
          <a:ln>
            <a:solidFill>
              <a:schemeClr val="tx1"/>
            </a:solidFill>
          </a:ln>
        </p:spPr>
      </p:pic>
      <p:sp>
        <p:nvSpPr>
          <p:cNvPr id="3" name="TextBox 2">
            <a:extLst>
              <a:ext uri="{FF2B5EF4-FFF2-40B4-BE49-F238E27FC236}">
                <a16:creationId xmlns:a16="http://schemas.microsoft.com/office/drawing/2014/main" id="{ADF4F5F1-EE64-EBF6-461D-11D490AD9D19}"/>
              </a:ext>
            </a:extLst>
          </p:cNvPr>
          <p:cNvSpPr txBox="1"/>
          <p:nvPr/>
        </p:nvSpPr>
        <p:spPr>
          <a:xfrm>
            <a:off x="105470" y="4875244"/>
            <a:ext cx="6271269" cy="307777"/>
          </a:xfrm>
          <a:prstGeom prst="rect">
            <a:avLst/>
          </a:prstGeom>
          <a:noFill/>
        </p:spPr>
        <p:txBody>
          <a:bodyPr wrap="none" rtlCol="0">
            <a:spAutoFit/>
          </a:bodyPr>
          <a:lstStyle/>
          <a:p>
            <a:pPr defTabSz="457189"/>
            <a:r>
              <a:rPr lang="en-US" sz="1400" dirty="0">
                <a:solidFill>
                  <a:prstClr val="black"/>
                </a:solidFill>
              </a:rPr>
              <a:t>Abbreviations: CI = confidence interval, RoB = risk of bias, RR = relative risk </a:t>
            </a:r>
          </a:p>
        </p:txBody>
      </p:sp>
      <p:sp>
        <p:nvSpPr>
          <p:cNvPr id="7" name="TextBox 6">
            <a:extLst>
              <a:ext uri="{FF2B5EF4-FFF2-40B4-BE49-F238E27FC236}">
                <a16:creationId xmlns:a16="http://schemas.microsoft.com/office/drawing/2014/main" id="{A4D4061B-E14F-46D3-8EA4-7309DAD2BC19}"/>
              </a:ext>
            </a:extLst>
          </p:cNvPr>
          <p:cNvSpPr txBox="1"/>
          <p:nvPr/>
        </p:nvSpPr>
        <p:spPr>
          <a:xfrm>
            <a:off x="342900" y="5638800"/>
            <a:ext cx="11506200" cy="584775"/>
          </a:xfrm>
          <a:prstGeom prst="rect">
            <a:avLst/>
          </a:prstGeom>
          <a:noFill/>
        </p:spPr>
        <p:txBody>
          <a:bodyPr wrap="square">
            <a:spAutoFit/>
          </a:bodyPr>
          <a:lstStyle/>
          <a:p>
            <a:pPr algn="ctr" defTabSz="457189"/>
            <a:r>
              <a:rPr lang="en-US" sz="3200" i="1" dirty="0">
                <a:solidFill>
                  <a:prstClr val="black"/>
                </a:solidFill>
                <a:cs typeface="Calibri" panose="020F0502020204030204" pitchFamily="34" charset="0"/>
              </a:rPr>
              <a:t>No evidence of difference in hospital readmission by 3 months</a:t>
            </a:r>
          </a:p>
        </p:txBody>
      </p:sp>
    </p:spTree>
    <p:extLst>
      <p:ext uri="{BB962C8B-B14F-4D97-AF65-F5344CB8AC3E}">
        <p14:creationId xmlns:p14="http://schemas.microsoft.com/office/powerpoint/2010/main" val="2350003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E89E2B-7E1B-BC4D-9739-8E4EC850F688}"/>
              </a:ext>
            </a:extLst>
          </p:cNvPr>
          <p:cNvSpPr>
            <a:spLocks noGrp="1"/>
          </p:cNvSpPr>
          <p:nvPr>
            <p:ph type="title"/>
          </p:nvPr>
        </p:nvSpPr>
        <p:spPr>
          <a:xfrm>
            <a:off x="457200" y="304800"/>
            <a:ext cx="10058400" cy="617884"/>
          </a:xfrm>
        </p:spPr>
        <p:txBody>
          <a:bodyPr>
            <a:normAutofit fontScale="90000"/>
          </a:bodyPr>
          <a:lstStyle/>
          <a:p>
            <a:pPr algn="ctr"/>
            <a:r>
              <a:rPr lang="en-US" b="1" dirty="0">
                <a:cs typeface="Calibri" panose="020F0502020204030204" pitchFamily="34" charset="0"/>
              </a:rPr>
              <a:t>Results – KQ 1: HOW Healthcare Is Provided</a:t>
            </a:r>
            <a:br>
              <a:rPr lang="en-US" b="1" dirty="0">
                <a:cs typeface="Calibri" panose="020F0502020204030204" pitchFamily="34" charset="0"/>
              </a:rPr>
            </a:br>
            <a:r>
              <a:rPr lang="en-US" sz="2700" b="1" dirty="0">
                <a:cs typeface="Calibri" panose="020F0502020204030204" pitchFamily="34" charset="0"/>
              </a:rPr>
              <a:t>(7 studies)</a:t>
            </a:r>
            <a:endParaRPr lang="en-US" b="1" dirty="0">
              <a:cs typeface="Calibri" panose="020F0502020204030204" pitchFamily="34" charset="0"/>
            </a:endParaRPr>
          </a:p>
        </p:txBody>
      </p:sp>
      <p:sp>
        <p:nvSpPr>
          <p:cNvPr id="4" name="Slide Number Placeholder 3">
            <a:extLst>
              <a:ext uri="{FF2B5EF4-FFF2-40B4-BE49-F238E27FC236}">
                <a16:creationId xmlns:a16="http://schemas.microsoft.com/office/drawing/2014/main" id="{93AAA987-59C5-0448-8485-8D7AAE17AE8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33</a:t>
            </a:fld>
            <a:endParaRPr lang="en-US" dirty="0">
              <a:solidFill>
                <a:prstClr val="black">
                  <a:tint val="75000"/>
                </a:prstClr>
              </a:solidFill>
              <a:latin typeface="Calibri" panose="020F0502020204030204"/>
            </a:endParaRPr>
          </a:p>
        </p:txBody>
      </p:sp>
      <p:pic>
        <p:nvPicPr>
          <p:cNvPr id="23" name="Picture 22" descr="• How care is provided – for general postpartum care (4 RCTs), integration of care (care&#10;provided by multiple types of providers) may not impact depression symptoms or substance&#10;use up to 1 year (low SoE). There is insufficient evidence regarding attendance at postpartum&#10;visits and unplanned care utilization. For contraceptive care (1 RCT) and for breastfeeding&#10;care (2 NRCSs), the evidence did not address any of the prioritized outcomes.">
            <a:extLst>
              <a:ext uri="{FF2B5EF4-FFF2-40B4-BE49-F238E27FC236}">
                <a16:creationId xmlns:a16="http://schemas.microsoft.com/office/drawing/2014/main" id="{58907F85-1F70-0F45-986D-2EEFF55870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621" y="1453967"/>
            <a:ext cx="8993299" cy="4935136"/>
          </a:xfrm>
          <a:prstGeom prst="rect">
            <a:avLst/>
          </a:prstGeom>
        </p:spPr>
      </p:pic>
      <p:sp>
        <p:nvSpPr>
          <p:cNvPr id="2" name="TextBox 1">
            <a:extLst>
              <a:ext uri="{FF2B5EF4-FFF2-40B4-BE49-F238E27FC236}">
                <a16:creationId xmlns:a16="http://schemas.microsoft.com/office/drawing/2014/main" id="{FEFA40B3-B555-7774-8814-AEA3D20D6D79}"/>
              </a:ext>
            </a:extLst>
          </p:cNvPr>
          <p:cNvSpPr txBox="1"/>
          <p:nvPr/>
        </p:nvSpPr>
        <p:spPr>
          <a:xfrm>
            <a:off x="300877" y="6389103"/>
            <a:ext cx="5418406" cy="307777"/>
          </a:xfrm>
          <a:prstGeom prst="rect">
            <a:avLst/>
          </a:prstGeom>
          <a:noFill/>
        </p:spPr>
        <p:txBody>
          <a:bodyPr wrap="none" rtlCol="0">
            <a:spAutoFit/>
          </a:bodyPr>
          <a:lstStyle/>
          <a:p>
            <a:pPr defTabSz="457189"/>
            <a:r>
              <a:rPr lang="en-US" sz="1400" dirty="0">
                <a:solidFill>
                  <a:prstClr val="black"/>
                </a:solidFill>
                <a:latin typeface="+mj-lt"/>
              </a:rPr>
              <a:t>Abbreviations: BF = breastfeeding, nd = no data, PP = postpartum</a:t>
            </a:r>
          </a:p>
        </p:txBody>
      </p:sp>
      <p:pic>
        <p:nvPicPr>
          <p:cNvPr id="7" name="Picture 6">
            <a:extLst>
              <a:ext uri="{FF2B5EF4-FFF2-40B4-BE49-F238E27FC236}">
                <a16:creationId xmlns:a16="http://schemas.microsoft.com/office/drawing/2014/main" id="{4995FC74-18EE-009D-9D4C-3BF154E125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000" y="1769460"/>
            <a:ext cx="2206943" cy="4304149"/>
          </a:xfrm>
          <a:prstGeom prst="rect">
            <a:avLst/>
          </a:prstGeom>
        </p:spPr>
      </p:pic>
    </p:spTree>
    <p:extLst>
      <p:ext uri="{BB962C8B-B14F-4D97-AF65-F5344CB8AC3E}">
        <p14:creationId xmlns:p14="http://schemas.microsoft.com/office/powerpoint/2010/main" val="4052745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E89E2B-7E1B-BC4D-9739-8E4EC850F688}"/>
              </a:ext>
            </a:extLst>
          </p:cNvPr>
          <p:cNvSpPr>
            <a:spLocks noGrp="1"/>
          </p:cNvSpPr>
          <p:nvPr>
            <p:ph type="title"/>
          </p:nvPr>
        </p:nvSpPr>
        <p:spPr/>
        <p:txBody>
          <a:bodyPr>
            <a:noAutofit/>
          </a:bodyPr>
          <a:lstStyle/>
          <a:p>
            <a:pPr algn="ctr"/>
            <a:r>
              <a:rPr lang="en-US" sz="2800" b="1" dirty="0">
                <a:cs typeface="Calibri" panose="020F0502020204030204" pitchFamily="34" charset="0"/>
              </a:rPr>
              <a:t>Results – KQ 1: WHEN Healthcare Is Provided</a:t>
            </a:r>
            <a:br>
              <a:rPr lang="en-US" sz="2800" b="1" dirty="0">
                <a:cs typeface="Calibri" panose="020F0502020204030204" pitchFamily="34" charset="0"/>
              </a:rPr>
            </a:br>
            <a:r>
              <a:rPr lang="en-US" sz="2400" b="1" dirty="0">
                <a:cs typeface="Calibri" panose="020F0502020204030204" pitchFamily="34" charset="0"/>
              </a:rPr>
              <a:t>(12 studies)</a:t>
            </a:r>
            <a:endParaRPr lang="en-US" sz="2800" b="1" dirty="0">
              <a:cs typeface="Calibri" panose="020F0502020204030204" pitchFamily="34" charset="0"/>
            </a:endParaRPr>
          </a:p>
        </p:txBody>
      </p:sp>
      <p:sp>
        <p:nvSpPr>
          <p:cNvPr id="4" name="Slide Number Placeholder 3">
            <a:extLst>
              <a:ext uri="{FF2B5EF4-FFF2-40B4-BE49-F238E27FC236}">
                <a16:creationId xmlns:a16="http://schemas.microsoft.com/office/drawing/2014/main" id="{93AAA987-59C5-0448-8485-8D7AAE17AE8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34</a:t>
            </a:fld>
            <a:endParaRPr lang="en-US" dirty="0">
              <a:solidFill>
                <a:prstClr val="black">
                  <a:tint val="75000"/>
                </a:prstClr>
              </a:solidFill>
              <a:latin typeface="Calibri" panose="020F0502020204030204"/>
            </a:endParaRPr>
          </a:p>
        </p:txBody>
      </p:sp>
      <p:pic>
        <p:nvPicPr>
          <p:cNvPr id="2" name="Picture 1" descr=" When care is provided – for contraceptive care (9 RCTs), compared with later&#10;contraception, earlier contraception is probably associated with comparable continued&#10;intrauterine device (IUD) use at 3 and 6 months but greater implant use at 6 months&#10;(summary RR 1.36, 95% CI 1.13 to 1.64; 2 RCTs) (all moderate SoE). There is insufficient&#10;evidence regarding mental health outcomes. For general postpartum care (2 RCTs and 1&#10;NRCS), there is insufficient evidence regarding postpartum visit attendance and unplanned&#10;care utilization">
            <a:extLst>
              <a:ext uri="{FF2B5EF4-FFF2-40B4-BE49-F238E27FC236}">
                <a16:creationId xmlns:a16="http://schemas.microsoft.com/office/drawing/2014/main" id="{7F121E9B-1A82-A59E-41B2-E3E2D2D617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 y="1358569"/>
            <a:ext cx="10106877" cy="4977000"/>
          </a:xfrm>
          <a:prstGeom prst="rect">
            <a:avLst/>
          </a:prstGeom>
        </p:spPr>
      </p:pic>
      <p:sp>
        <p:nvSpPr>
          <p:cNvPr id="3" name="TextBox 2">
            <a:extLst>
              <a:ext uri="{FF2B5EF4-FFF2-40B4-BE49-F238E27FC236}">
                <a16:creationId xmlns:a16="http://schemas.microsoft.com/office/drawing/2014/main" id="{871D0EC0-50BB-CF76-50E9-F18634EC06D9}"/>
              </a:ext>
            </a:extLst>
          </p:cNvPr>
          <p:cNvSpPr txBox="1"/>
          <p:nvPr/>
        </p:nvSpPr>
        <p:spPr>
          <a:xfrm>
            <a:off x="265126" y="6217281"/>
            <a:ext cx="4940712" cy="307777"/>
          </a:xfrm>
          <a:prstGeom prst="rect">
            <a:avLst/>
          </a:prstGeom>
          <a:noFill/>
        </p:spPr>
        <p:txBody>
          <a:bodyPr wrap="none" rtlCol="0">
            <a:spAutoFit/>
          </a:bodyPr>
          <a:lstStyle/>
          <a:p>
            <a:pPr defTabSz="457189"/>
            <a:r>
              <a:rPr lang="en-US" sz="1400" dirty="0">
                <a:solidFill>
                  <a:prstClr val="black"/>
                </a:solidFill>
              </a:rPr>
              <a:t>Abbreviations: mo = months, nd = no data, PP = postpartum</a:t>
            </a:r>
          </a:p>
        </p:txBody>
      </p:sp>
      <p:pic>
        <p:nvPicPr>
          <p:cNvPr id="9" name="Picture 8">
            <a:extLst>
              <a:ext uri="{FF2B5EF4-FFF2-40B4-BE49-F238E27FC236}">
                <a16:creationId xmlns:a16="http://schemas.microsoft.com/office/drawing/2014/main" id="{23761C58-79F9-5B40-12C8-8022F57EE6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15075" y="1694994"/>
            <a:ext cx="2206943" cy="4304149"/>
          </a:xfrm>
          <a:prstGeom prst="rect">
            <a:avLst/>
          </a:prstGeom>
        </p:spPr>
      </p:pic>
    </p:spTree>
    <p:extLst>
      <p:ext uri="{BB962C8B-B14F-4D97-AF65-F5344CB8AC3E}">
        <p14:creationId xmlns:p14="http://schemas.microsoft.com/office/powerpoint/2010/main" val="2725496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E89E2B-7E1B-BC4D-9739-8E4EC850F688}"/>
              </a:ext>
            </a:extLst>
          </p:cNvPr>
          <p:cNvSpPr>
            <a:spLocks noGrp="1"/>
          </p:cNvSpPr>
          <p:nvPr>
            <p:ph type="title"/>
          </p:nvPr>
        </p:nvSpPr>
        <p:spPr>
          <a:xfrm>
            <a:off x="457200" y="304800"/>
            <a:ext cx="10058400" cy="617884"/>
          </a:xfrm>
        </p:spPr>
        <p:txBody>
          <a:bodyPr>
            <a:normAutofit fontScale="90000"/>
          </a:bodyPr>
          <a:lstStyle/>
          <a:p>
            <a:pPr algn="ctr"/>
            <a:r>
              <a:rPr lang="en-US" b="1" dirty="0">
                <a:cs typeface="Calibri" panose="020F0502020204030204" pitchFamily="34" charset="0"/>
              </a:rPr>
              <a:t>Results – KQ 1: WHO Provides Care </a:t>
            </a:r>
            <a:br>
              <a:rPr lang="en-US" b="1" dirty="0">
                <a:cs typeface="Calibri" panose="020F0502020204030204" pitchFamily="34" charset="0"/>
              </a:rPr>
            </a:br>
            <a:r>
              <a:rPr lang="en-US" b="1" dirty="0">
                <a:cs typeface="Calibri" panose="020F0502020204030204" pitchFamily="34" charset="0"/>
              </a:rPr>
              <a:t>(28 studies)</a:t>
            </a:r>
          </a:p>
        </p:txBody>
      </p:sp>
      <p:sp>
        <p:nvSpPr>
          <p:cNvPr id="4" name="Slide Number Placeholder 3">
            <a:extLst>
              <a:ext uri="{FF2B5EF4-FFF2-40B4-BE49-F238E27FC236}">
                <a16:creationId xmlns:a16="http://schemas.microsoft.com/office/drawing/2014/main" id="{93AAA987-59C5-0448-8485-8D7AAE17AE8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35</a:t>
            </a:fld>
            <a:endParaRPr lang="en-US" dirty="0">
              <a:solidFill>
                <a:prstClr val="black">
                  <a:tint val="75000"/>
                </a:prstClr>
              </a:solidFill>
              <a:latin typeface="Calibri" panose="020F0502020204030204"/>
            </a:endParaRPr>
          </a:p>
        </p:txBody>
      </p:sp>
      <p:pic>
        <p:nvPicPr>
          <p:cNvPr id="2" name="Picture 1" descr="Who provides care – for breastfeeding care, compared with no peer support, peer support&#10;(10 RCTs) is probably associated with higher rates of any breastfeeding at 1 month&#10;(summary effect size [ES] 1.13, 95% CI 1.03 to 1.24; 4 RCTs) and 3 to 6 months (summary&#10;ES 1.22, 95% CI 1.06 to 1.41; 4 RCTs) and of exclusive breastfeeding at 1 month (summary&#10;RR 1.10, 95% CI 1.02 to 1.19; 6 studies) but comparable rates of exclusive breastfeeding at 3&#10;months and nonexclusive breastfeeding at 1 and 3 months. Compared with no lactation&#10;consultant, care by a lactation consultant (6 RCTs and 1 NRCS) is probably associated with&#10;higher rates of any breastfeeding at 6 months (summary ES 1.43, 95% CI 1.07 to 1.91; 3&#10;studies) but not at 1 month or 3 months (all moderate SoE). Lactation consultant care is&#10;probably associated with comparable rates of exclusive breastfeeding at 1 or 3 months (all&#10;moderate SoE). For general postpartum care (6 RCTs and 2 NRCSs), there is insufficient&#10;evidence for specific provider types regarding postpartum visit attendance, hospital&#10;readmissions, and depression symptoms and diagnoses. For contraceptive care (1 RCT), the&#10;evidence did not address any of the prioritized outcomes. For preventive care (2 RCTs), there&#10;is insufficient evidence regarding maternal mortality, depression symptoms, and major&#10;depression episodes.">
            <a:extLst>
              <a:ext uri="{FF2B5EF4-FFF2-40B4-BE49-F238E27FC236}">
                <a16:creationId xmlns:a16="http://schemas.microsoft.com/office/drawing/2014/main" id="{7F121E9B-1A82-A59E-41B2-E3E2D2D617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26" y="1702865"/>
            <a:ext cx="9975925" cy="4304149"/>
          </a:xfrm>
          <a:prstGeom prst="rect">
            <a:avLst/>
          </a:prstGeom>
        </p:spPr>
      </p:pic>
      <p:sp>
        <p:nvSpPr>
          <p:cNvPr id="3" name="TextBox 2">
            <a:extLst>
              <a:ext uri="{FF2B5EF4-FFF2-40B4-BE49-F238E27FC236}">
                <a16:creationId xmlns:a16="http://schemas.microsoft.com/office/drawing/2014/main" id="{871D0EC0-50BB-CF76-50E9-F18634EC06D9}"/>
              </a:ext>
            </a:extLst>
          </p:cNvPr>
          <p:cNvSpPr txBox="1"/>
          <p:nvPr/>
        </p:nvSpPr>
        <p:spPr>
          <a:xfrm>
            <a:off x="135626" y="6000087"/>
            <a:ext cx="5418406" cy="307777"/>
          </a:xfrm>
          <a:prstGeom prst="rect">
            <a:avLst/>
          </a:prstGeom>
          <a:noFill/>
        </p:spPr>
        <p:txBody>
          <a:bodyPr wrap="none" rtlCol="0">
            <a:spAutoFit/>
          </a:bodyPr>
          <a:lstStyle/>
          <a:p>
            <a:pPr defTabSz="457189"/>
            <a:r>
              <a:rPr lang="en-US" sz="1400" dirty="0">
                <a:solidFill>
                  <a:prstClr val="black"/>
                </a:solidFill>
              </a:rPr>
              <a:t>Abbreviations: BF = breastfeeding, nd = no data, PP = postpartum</a:t>
            </a:r>
          </a:p>
        </p:txBody>
      </p:sp>
      <p:pic>
        <p:nvPicPr>
          <p:cNvPr id="6" name="Picture 5">
            <a:extLst>
              <a:ext uri="{FF2B5EF4-FFF2-40B4-BE49-F238E27FC236}">
                <a16:creationId xmlns:a16="http://schemas.microsoft.com/office/drawing/2014/main" id="{D97C7866-45F7-0FC6-63A6-7F3271876C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31787" y="1752600"/>
            <a:ext cx="2206943" cy="4304149"/>
          </a:xfrm>
          <a:prstGeom prst="rect">
            <a:avLst/>
          </a:prstGeom>
        </p:spPr>
      </p:pic>
    </p:spTree>
    <p:extLst>
      <p:ext uri="{BB962C8B-B14F-4D97-AF65-F5344CB8AC3E}">
        <p14:creationId xmlns:p14="http://schemas.microsoft.com/office/powerpoint/2010/main" val="3049917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E89E2B-7E1B-BC4D-9739-8E4EC850F688}"/>
              </a:ext>
            </a:extLst>
          </p:cNvPr>
          <p:cNvSpPr>
            <a:spLocks noGrp="1"/>
          </p:cNvSpPr>
          <p:nvPr>
            <p:ph type="title"/>
          </p:nvPr>
        </p:nvSpPr>
        <p:spPr>
          <a:xfrm>
            <a:off x="433341" y="304800"/>
            <a:ext cx="10539459" cy="617884"/>
          </a:xfrm>
        </p:spPr>
        <p:txBody>
          <a:bodyPr>
            <a:noAutofit/>
          </a:bodyPr>
          <a:lstStyle/>
          <a:p>
            <a:pPr algn="ctr"/>
            <a:r>
              <a:rPr lang="en-US" sz="2800" dirty="0">
                <a:cs typeface="Calibri" panose="020F0502020204030204" pitchFamily="34" charset="0"/>
              </a:rPr>
              <a:t>Results – KQ 1: Care Coordination/Management</a:t>
            </a:r>
            <a:br>
              <a:rPr lang="en-US" sz="2800" dirty="0">
                <a:cs typeface="Calibri" panose="020F0502020204030204" pitchFamily="34" charset="0"/>
              </a:rPr>
            </a:br>
            <a:r>
              <a:rPr lang="en-US" sz="2400" dirty="0">
                <a:cs typeface="Calibri" panose="020F0502020204030204" pitchFamily="34" charset="0"/>
              </a:rPr>
              <a:t>(5 studies)</a:t>
            </a:r>
            <a:endParaRPr lang="en-US" sz="2800" dirty="0">
              <a:cs typeface="Calibri" panose="020F0502020204030204" pitchFamily="34" charset="0"/>
            </a:endParaRPr>
          </a:p>
        </p:txBody>
      </p:sp>
      <p:sp>
        <p:nvSpPr>
          <p:cNvPr id="4" name="Slide Number Placeholder 3">
            <a:extLst>
              <a:ext uri="{FF2B5EF4-FFF2-40B4-BE49-F238E27FC236}">
                <a16:creationId xmlns:a16="http://schemas.microsoft.com/office/drawing/2014/main" id="{93AAA987-59C5-0448-8485-8D7AAE17AE8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36</a:t>
            </a:fld>
            <a:endParaRPr lang="en-US" dirty="0">
              <a:solidFill>
                <a:prstClr val="black">
                  <a:tint val="75000"/>
                </a:prstClr>
              </a:solidFill>
              <a:latin typeface="Calibri" panose="020F0502020204030204"/>
            </a:endParaRPr>
          </a:p>
        </p:txBody>
      </p:sp>
      <p:pic>
        <p:nvPicPr>
          <p:cNvPr id="23" name="Picture 22" descr="Coordination and management of care – for screening/testing (1 RCT and 2 NRCSs on&#10;mail and/or telephone reminders), provision of testing reminders is associated with greater&#10;adherence to oral glucose tolerance testing (OGTT) up to 1 year postpartum but not random&#10;glucose or hemoglobin (Hb) A1c testing (moderate SoE). For general postpartum care (1&#10;NRCS on in-hospital provision of information regarding the first postpartum appointment),&#10;there is insufficient evidence regarding postpartum visit attendance">
            <a:extLst>
              <a:ext uri="{FF2B5EF4-FFF2-40B4-BE49-F238E27FC236}">
                <a16:creationId xmlns:a16="http://schemas.microsoft.com/office/drawing/2014/main" id="{58907F85-1F70-0F45-986D-2EEFF55870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925" y="1889027"/>
            <a:ext cx="10082259" cy="3348620"/>
          </a:xfrm>
          <a:prstGeom prst="rect">
            <a:avLst/>
          </a:prstGeom>
        </p:spPr>
      </p:pic>
      <p:sp>
        <p:nvSpPr>
          <p:cNvPr id="2" name="TextBox 1">
            <a:extLst>
              <a:ext uri="{FF2B5EF4-FFF2-40B4-BE49-F238E27FC236}">
                <a16:creationId xmlns:a16="http://schemas.microsoft.com/office/drawing/2014/main" id="{FEFA40B3-B555-7774-8814-AEA3D20D6D79}"/>
              </a:ext>
            </a:extLst>
          </p:cNvPr>
          <p:cNvSpPr txBox="1"/>
          <p:nvPr/>
        </p:nvSpPr>
        <p:spPr>
          <a:xfrm>
            <a:off x="74852" y="5335333"/>
            <a:ext cx="3802579" cy="307777"/>
          </a:xfrm>
          <a:prstGeom prst="rect">
            <a:avLst/>
          </a:prstGeom>
          <a:noFill/>
        </p:spPr>
        <p:txBody>
          <a:bodyPr wrap="none" rtlCol="0">
            <a:spAutoFit/>
          </a:bodyPr>
          <a:lstStyle/>
          <a:p>
            <a:pPr defTabSz="457189"/>
            <a:r>
              <a:rPr lang="en-US" sz="1400" dirty="0">
                <a:solidFill>
                  <a:prstClr val="black"/>
                </a:solidFill>
              </a:rPr>
              <a:t>Abbreviations: nd = no data, PP = postpartum</a:t>
            </a:r>
          </a:p>
        </p:txBody>
      </p:sp>
      <p:pic>
        <p:nvPicPr>
          <p:cNvPr id="6" name="Picture 5">
            <a:extLst>
              <a:ext uri="{FF2B5EF4-FFF2-40B4-BE49-F238E27FC236}">
                <a16:creationId xmlns:a16="http://schemas.microsoft.com/office/drawing/2014/main" id="{5DD17097-105E-1752-81E8-91F443953A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58400" y="1853542"/>
            <a:ext cx="2206943" cy="4304149"/>
          </a:xfrm>
          <a:prstGeom prst="rect">
            <a:avLst/>
          </a:prstGeom>
        </p:spPr>
      </p:pic>
    </p:spTree>
    <p:extLst>
      <p:ext uri="{BB962C8B-B14F-4D97-AF65-F5344CB8AC3E}">
        <p14:creationId xmlns:p14="http://schemas.microsoft.com/office/powerpoint/2010/main" val="3412067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E89E2B-7E1B-BC4D-9739-8E4EC850F688}"/>
              </a:ext>
            </a:extLst>
          </p:cNvPr>
          <p:cNvSpPr>
            <a:spLocks noGrp="1"/>
          </p:cNvSpPr>
          <p:nvPr>
            <p:ph type="title"/>
          </p:nvPr>
        </p:nvSpPr>
        <p:spPr/>
        <p:txBody>
          <a:bodyPr>
            <a:normAutofit fontScale="90000"/>
          </a:bodyPr>
          <a:lstStyle/>
          <a:p>
            <a:pPr algn="ctr"/>
            <a:r>
              <a:rPr lang="en-US" sz="2800" dirty="0">
                <a:cs typeface="Calibri" panose="020F0502020204030204" pitchFamily="34" charset="0"/>
              </a:rPr>
              <a:t>Results – KQ 1: INFORMATION TECHNOLOGY </a:t>
            </a:r>
            <a:r>
              <a:rPr lang="en-US" sz="2400" dirty="0">
                <a:cs typeface="Calibri" panose="020F0502020204030204" pitchFamily="34" charset="0"/>
              </a:rPr>
              <a:t>(8 studies)</a:t>
            </a:r>
            <a:endParaRPr lang="en-US" sz="2800" dirty="0">
              <a:cs typeface="Calibri" panose="020F0502020204030204" pitchFamily="34" charset="0"/>
            </a:endParaRPr>
          </a:p>
        </p:txBody>
      </p:sp>
      <p:sp>
        <p:nvSpPr>
          <p:cNvPr id="4" name="Slide Number Placeholder 3">
            <a:extLst>
              <a:ext uri="{FF2B5EF4-FFF2-40B4-BE49-F238E27FC236}">
                <a16:creationId xmlns:a16="http://schemas.microsoft.com/office/drawing/2014/main" id="{93AAA987-59C5-0448-8485-8D7AAE17AE8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37</a:t>
            </a:fld>
            <a:endParaRPr lang="en-US" dirty="0">
              <a:solidFill>
                <a:prstClr val="black">
                  <a:tint val="75000"/>
                </a:prstClr>
              </a:solidFill>
              <a:latin typeface="Calibri" panose="020F0502020204030204"/>
            </a:endParaRPr>
          </a:p>
        </p:txBody>
      </p:sp>
      <p:pic>
        <p:nvPicPr>
          <p:cNvPr id="23" name="Picture 22" descr="Use of information/communication technology (IT) – for breastfeeding care (6 RCTs), IT&#10;use and nonuse are probably associated with comparable rates of any breastfeeding at 3&#10;months (summary RR 1.00, 95% CI 0.92 to 1.09; 3 RCTs) and 6 months (summary RR 1.01,&#10;95% CI 0.89 to 1.14; 3 RCTs) and of exclusive breastfeeding at 3 months (summary RR&#10;1.28, 95% CI 0.81 to 2.03; 4 RCTs) (all moderate SoE). There is insufficient evidence&#10;regarding postpartum visit attendance and depression symptoms. For screening (1 NRCS),&#10;there is insufficient evidence regarding adherence to screening.">
            <a:extLst>
              <a:ext uri="{FF2B5EF4-FFF2-40B4-BE49-F238E27FC236}">
                <a16:creationId xmlns:a16="http://schemas.microsoft.com/office/drawing/2014/main" id="{58907F85-1F70-0F45-986D-2EEFF55870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836" y="1272204"/>
            <a:ext cx="9878765" cy="5042645"/>
          </a:xfrm>
          <a:prstGeom prst="rect">
            <a:avLst/>
          </a:prstGeom>
        </p:spPr>
      </p:pic>
      <p:sp>
        <p:nvSpPr>
          <p:cNvPr id="46" name="TextBox 45">
            <a:extLst>
              <a:ext uri="{FF2B5EF4-FFF2-40B4-BE49-F238E27FC236}">
                <a16:creationId xmlns:a16="http://schemas.microsoft.com/office/drawing/2014/main" id="{16E7503D-B2A0-6448-8712-F38A89171491}"/>
              </a:ext>
            </a:extLst>
          </p:cNvPr>
          <p:cNvSpPr txBox="1"/>
          <p:nvPr/>
        </p:nvSpPr>
        <p:spPr>
          <a:xfrm flipH="1">
            <a:off x="10327565" y="4323581"/>
            <a:ext cx="1736390"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Better outcome</a:t>
            </a:r>
          </a:p>
        </p:txBody>
      </p:sp>
      <p:grpSp>
        <p:nvGrpSpPr>
          <p:cNvPr id="10" name="Group 9">
            <a:extLst>
              <a:ext uri="{FF2B5EF4-FFF2-40B4-BE49-F238E27FC236}">
                <a16:creationId xmlns:a16="http://schemas.microsoft.com/office/drawing/2014/main" id="{2AFDD3AB-0CEB-57C7-0079-147F83CF2875}"/>
              </a:ext>
              <a:ext uri="{C183D7F6-B498-43B3-948B-1728B52AA6E4}">
                <adec:decorative xmlns:adec="http://schemas.microsoft.com/office/drawing/2017/decorative" val="1"/>
              </a:ext>
            </a:extLst>
          </p:cNvPr>
          <p:cNvGrpSpPr/>
          <p:nvPr/>
        </p:nvGrpSpPr>
        <p:grpSpPr>
          <a:xfrm>
            <a:off x="9824155" y="1665746"/>
            <a:ext cx="2207215" cy="4255559"/>
            <a:chOff x="9824155" y="1665746"/>
            <a:chExt cx="2207215" cy="4255559"/>
          </a:xfrm>
        </p:grpSpPr>
        <p:sp>
          <p:nvSpPr>
            <p:cNvPr id="39" name="TextBox 38">
              <a:extLst>
                <a:ext uri="{FF2B5EF4-FFF2-40B4-BE49-F238E27FC236}">
                  <a16:creationId xmlns:a16="http://schemas.microsoft.com/office/drawing/2014/main" id="{29E8298F-416F-624B-9F1C-C9C025EBADE0}"/>
                </a:ext>
              </a:extLst>
            </p:cNvPr>
            <p:cNvSpPr txBox="1"/>
            <p:nvPr/>
          </p:nvSpPr>
          <p:spPr>
            <a:xfrm flipH="1">
              <a:off x="9824155" y="3991592"/>
              <a:ext cx="1732492" cy="292388"/>
            </a:xfrm>
            <a:prstGeom prst="rect">
              <a:avLst/>
            </a:prstGeom>
            <a:noFill/>
          </p:spPr>
          <p:txBody>
            <a:bodyPr wrap="square" rtlCol="0">
              <a:spAutoFit/>
            </a:bodyPr>
            <a:lstStyle/>
            <a:p>
              <a:pPr algn="ctr" defTabSz="457189"/>
              <a:r>
                <a:rPr lang="en-US" sz="1300" u="sng" dirty="0">
                  <a:solidFill>
                    <a:prstClr val="black"/>
                  </a:solidFill>
                </a:rPr>
                <a:t>Direction of Effect</a:t>
              </a:r>
            </a:p>
          </p:txBody>
        </p:sp>
        <p:sp>
          <p:nvSpPr>
            <p:cNvPr id="27" name="Rectangle 26">
              <a:extLst>
                <a:ext uri="{FF2B5EF4-FFF2-40B4-BE49-F238E27FC236}">
                  <a16:creationId xmlns:a16="http://schemas.microsoft.com/office/drawing/2014/main" id="{34CC30CD-8226-1F46-820F-87452F2AC45C}"/>
                </a:ext>
              </a:extLst>
            </p:cNvPr>
            <p:cNvSpPr/>
            <p:nvPr/>
          </p:nvSpPr>
          <p:spPr>
            <a:xfrm>
              <a:off x="10199348" y="2289181"/>
              <a:ext cx="461730" cy="19143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highlight>
                  <a:srgbClr val="C0C0C0"/>
                </a:highlight>
                <a:latin typeface="Calibri" panose="020F0502020204030204"/>
              </a:endParaRPr>
            </a:p>
          </p:txBody>
        </p:sp>
        <p:sp>
          <p:nvSpPr>
            <p:cNvPr id="28" name="Rectangle 27">
              <a:extLst>
                <a:ext uri="{FF2B5EF4-FFF2-40B4-BE49-F238E27FC236}">
                  <a16:creationId xmlns:a16="http://schemas.microsoft.com/office/drawing/2014/main" id="{36969FE3-CB23-1241-AA35-6745D00ECED2}"/>
                </a:ext>
              </a:extLst>
            </p:cNvPr>
            <p:cNvSpPr/>
            <p:nvPr/>
          </p:nvSpPr>
          <p:spPr>
            <a:xfrm>
              <a:off x="10209596" y="3316705"/>
              <a:ext cx="451481" cy="20891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latin typeface="Calibri" panose="020F0502020204030204"/>
              </a:endParaRPr>
            </a:p>
          </p:txBody>
        </p:sp>
        <p:sp>
          <p:nvSpPr>
            <p:cNvPr id="30" name="TextBox 29">
              <a:extLst>
                <a:ext uri="{FF2B5EF4-FFF2-40B4-BE49-F238E27FC236}">
                  <a16:creationId xmlns:a16="http://schemas.microsoft.com/office/drawing/2014/main" id="{24C33534-1FDF-F544-96BB-B67443B56EA8}"/>
                </a:ext>
              </a:extLst>
            </p:cNvPr>
            <p:cNvSpPr txBox="1"/>
            <p:nvPr/>
          </p:nvSpPr>
          <p:spPr>
            <a:xfrm flipH="1">
              <a:off x="10678693" y="2286879"/>
              <a:ext cx="1143452"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Insufficient</a:t>
              </a:r>
            </a:p>
          </p:txBody>
        </p:sp>
        <p:sp>
          <p:nvSpPr>
            <p:cNvPr id="32" name="TextBox 31">
              <a:extLst>
                <a:ext uri="{FF2B5EF4-FFF2-40B4-BE49-F238E27FC236}">
                  <a16:creationId xmlns:a16="http://schemas.microsoft.com/office/drawing/2014/main" id="{55EC8E77-2C3E-AD46-94FF-62CDE993F270}"/>
                </a:ext>
              </a:extLst>
            </p:cNvPr>
            <p:cNvSpPr txBox="1"/>
            <p:nvPr/>
          </p:nvSpPr>
          <p:spPr>
            <a:xfrm flipH="1">
              <a:off x="10690401" y="2610748"/>
              <a:ext cx="1143452"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Low</a:t>
              </a:r>
            </a:p>
          </p:txBody>
        </p:sp>
        <p:sp>
          <p:nvSpPr>
            <p:cNvPr id="33" name="TextBox 32">
              <a:extLst>
                <a:ext uri="{FF2B5EF4-FFF2-40B4-BE49-F238E27FC236}">
                  <a16:creationId xmlns:a16="http://schemas.microsoft.com/office/drawing/2014/main" id="{292848E5-A805-BE4C-A43A-241438774CC0}"/>
                </a:ext>
              </a:extLst>
            </p:cNvPr>
            <p:cNvSpPr txBox="1"/>
            <p:nvPr/>
          </p:nvSpPr>
          <p:spPr>
            <a:xfrm flipH="1">
              <a:off x="10690401" y="3322830"/>
              <a:ext cx="1143452"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High</a:t>
              </a:r>
            </a:p>
          </p:txBody>
        </p:sp>
        <p:sp>
          <p:nvSpPr>
            <p:cNvPr id="34" name="TextBox 33">
              <a:extLst>
                <a:ext uri="{FF2B5EF4-FFF2-40B4-BE49-F238E27FC236}">
                  <a16:creationId xmlns:a16="http://schemas.microsoft.com/office/drawing/2014/main" id="{603F945F-2C6C-6F44-A1D5-15FFEA16ED2D}"/>
                </a:ext>
              </a:extLst>
            </p:cNvPr>
            <p:cNvSpPr txBox="1"/>
            <p:nvPr/>
          </p:nvSpPr>
          <p:spPr>
            <a:xfrm flipH="1">
              <a:off x="10698847" y="2983838"/>
              <a:ext cx="1143452"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Moderate</a:t>
              </a:r>
            </a:p>
          </p:txBody>
        </p:sp>
        <p:sp>
          <p:nvSpPr>
            <p:cNvPr id="35" name="TextBox 34">
              <a:extLst>
                <a:ext uri="{FF2B5EF4-FFF2-40B4-BE49-F238E27FC236}">
                  <a16:creationId xmlns:a16="http://schemas.microsoft.com/office/drawing/2014/main" id="{751E85F0-6D81-6947-BDDA-D7DD234B8B86}"/>
                </a:ext>
              </a:extLst>
            </p:cNvPr>
            <p:cNvSpPr txBox="1"/>
            <p:nvPr/>
          </p:nvSpPr>
          <p:spPr>
            <a:xfrm flipH="1">
              <a:off x="10007601" y="1665746"/>
              <a:ext cx="2023769" cy="492443"/>
            </a:xfrm>
            <a:prstGeom prst="rect">
              <a:avLst/>
            </a:prstGeom>
            <a:noFill/>
          </p:spPr>
          <p:txBody>
            <a:bodyPr wrap="square" rtlCol="0">
              <a:spAutoFit/>
            </a:bodyPr>
            <a:lstStyle/>
            <a:p>
              <a:pPr defTabSz="457189"/>
              <a:r>
                <a:rPr lang="en-US" sz="1300" u="sng" dirty="0">
                  <a:solidFill>
                    <a:prstClr val="black"/>
                  </a:solidFill>
                </a:rPr>
                <a:t>Strength of Evidence (SoE)</a:t>
              </a:r>
            </a:p>
          </p:txBody>
        </p:sp>
        <p:pic>
          <p:nvPicPr>
            <p:cNvPr id="26" name="Picture 25">
              <a:extLst>
                <a:ext uri="{FF2B5EF4-FFF2-40B4-BE49-F238E27FC236}">
                  <a16:creationId xmlns:a16="http://schemas.microsoft.com/office/drawing/2014/main" id="{7502B157-9CFD-0C4D-BD34-026A3B3433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09596" y="2638195"/>
              <a:ext cx="451481" cy="205992"/>
            </a:xfrm>
            <a:prstGeom prst="rect">
              <a:avLst/>
            </a:prstGeom>
            <a:ln>
              <a:solidFill>
                <a:schemeClr val="tx1"/>
              </a:solidFill>
            </a:ln>
          </p:spPr>
        </p:pic>
        <p:sp>
          <p:nvSpPr>
            <p:cNvPr id="29" name="TextBox 28">
              <a:extLst>
                <a:ext uri="{FF2B5EF4-FFF2-40B4-BE49-F238E27FC236}">
                  <a16:creationId xmlns:a16="http://schemas.microsoft.com/office/drawing/2014/main" id="{6CE4A0D2-2EBC-7A41-AA35-10F431FCEF01}"/>
                </a:ext>
              </a:extLst>
            </p:cNvPr>
            <p:cNvSpPr txBox="1"/>
            <p:nvPr/>
          </p:nvSpPr>
          <p:spPr>
            <a:xfrm flipH="1">
              <a:off x="10326861" y="4642440"/>
              <a:ext cx="1502338"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Increased harm</a:t>
              </a:r>
            </a:p>
          </p:txBody>
        </p:sp>
        <p:sp>
          <p:nvSpPr>
            <p:cNvPr id="31" name="TextBox 30">
              <a:extLst>
                <a:ext uri="{FF2B5EF4-FFF2-40B4-BE49-F238E27FC236}">
                  <a16:creationId xmlns:a16="http://schemas.microsoft.com/office/drawing/2014/main" id="{50C7AC65-11D4-E841-BE01-78FA9DB4A64D}"/>
                </a:ext>
              </a:extLst>
            </p:cNvPr>
            <p:cNvSpPr txBox="1"/>
            <p:nvPr/>
          </p:nvSpPr>
          <p:spPr>
            <a:xfrm flipH="1">
              <a:off x="10326862" y="4932064"/>
              <a:ext cx="1239819"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Comparable</a:t>
              </a:r>
            </a:p>
          </p:txBody>
        </p:sp>
        <p:sp>
          <p:nvSpPr>
            <p:cNvPr id="38" name="TextBox 37">
              <a:extLst>
                <a:ext uri="{FF2B5EF4-FFF2-40B4-BE49-F238E27FC236}">
                  <a16:creationId xmlns:a16="http://schemas.microsoft.com/office/drawing/2014/main" id="{870A15A2-CE40-A945-A1A6-1FB0A000900A}"/>
                </a:ext>
              </a:extLst>
            </p:cNvPr>
            <p:cNvSpPr txBox="1"/>
            <p:nvPr/>
          </p:nvSpPr>
          <p:spPr>
            <a:xfrm flipH="1">
              <a:off x="10336322" y="5283241"/>
              <a:ext cx="1143452"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Unclear</a:t>
              </a:r>
            </a:p>
          </p:txBody>
        </p:sp>
        <p:pic>
          <p:nvPicPr>
            <p:cNvPr id="40" name="Picture 39">
              <a:extLst>
                <a:ext uri="{FF2B5EF4-FFF2-40B4-BE49-F238E27FC236}">
                  <a16:creationId xmlns:a16="http://schemas.microsoft.com/office/drawing/2014/main" id="{D8F3B9B9-B99F-CA43-A86E-34756B456D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82934" y="4949054"/>
              <a:ext cx="272636" cy="241799"/>
            </a:xfrm>
            <a:prstGeom prst="rect">
              <a:avLst/>
            </a:prstGeom>
          </p:spPr>
        </p:pic>
        <p:pic>
          <p:nvPicPr>
            <p:cNvPr id="41" name="Picture 40" descr="A picture containing bowed instrument, music, violin&#10;&#10;Description automatically generated">
              <a:extLst>
                <a:ext uri="{FF2B5EF4-FFF2-40B4-BE49-F238E27FC236}">
                  <a16:creationId xmlns:a16="http://schemas.microsoft.com/office/drawing/2014/main" id="{DB528394-B9F4-E64F-8722-6229E7FC3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1542" y="5270055"/>
              <a:ext cx="264619" cy="299228"/>
            </a:xfrm>
            <a:prstGeom prst="rect">
              <a:avLst/>
            </a:prstGeom>
          </p:spPr>
        </p:pic>
        <p:sp>
          <p:nvSpPr>
            <p:cNvPr id="42" name="TextBox 41">
              <a:extLst>
                <a:ext uri="{FF2B5EF4-FFF2-40B4-BE49-F238E27FC236}">
                  <a16:creationId xmlns:a16="http://schemas.microsoft.com/office/drawing/2014/main" id="{CA7547BA-8AF5-4D48-804A-3934593834C8}"/>
                </a:ext>
              </a:extLst>
            </p:cNvPr>
            <p:cNvSpPr txBox="1"/>
            <p:nvPr/>
          </p:nvSpPr>
          <p:spPr>
            <a:xfrm flipH="1">
              <a:off x="10326861" y="5637992"/>
              <a:ext cx="1143452"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Inconsistent</a:t>
              </a:r>
            </a:p>
          </p:txBody>
        </p:sp>
        <p:pic>
          <p:nvPicPr>
            <p:cNvPr id="43" name="Picture 42">
              <a:extLst>
                <a:ext uri="{FF2B5EF4-FFF2-40B4-BE49-F238E27FC236}">
                  <a16:creationId xmlns:a16="http://schemas.microsoft.com/office/drawing/2014/main" id="{38221238-B2E1-824F-8311-FF95880505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20797" y="5637722"/>
              <a:ext cx="264619" cy="283583"/>
            </a:xfrm>
            <a:prstGeom prst="rect">
              <a:avLst/>
            </a:prstGeom>
          </p:spPr>
        </p:pic>
        <p:pic>
          <p:nvPicPr>
            <p:cNvPr id="44" name="Picture 43">
              <a:extLst>
                <a:ext uri="{FF2B5EF4-FFF2-40B4-BE49-F238E27FC236}">
                  <a16:creationId xmlns:a16="http://schemas.microsoft.com/office/drawing/2014/main" id="{32AC3EDE-7AC5-AB4B-A788-86F031E7286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061251" y="4633968"/>
              <a:ext cx="340532" cy="308880"/>
            </a:xfrm>
            <a:prstGeom prst="rect">
              <a:avLst/>
            </a:prstGeom>
          </p:spPr>
        </p:pic>
        <p:pic>
          <p:nvPicPr>
            <p:cNvPr id="45" name="Picture 44">
              <a:extLst>
                <a:ext uri="{FF2B5EF4-FFF2-40B4-BE49-F238E27FC236}">
                  <a16:creationId xmlns:a16="http://schemas.microsoft.com/office/drawing/2014/main" id="{24BE640E-C9DF-5643-8710-54BF7D1DE18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69817" y="4257335"/>
              <a:ext cx="282868" cy="322552"/>
            </a:xfrm>
            <a:prstGeom prst="rect">
              <a:avLst/>
            </a:prstGeom>
          </p:spPr>
        </p:pic>
        <p:pic>
          <p:nvPicPr>
            <p:cNvPr id="3" name="Picture 2">
              <a:extLst>
                <a:ext uri="{FF2B5EF4-FFF2-40B4-BE49-F238E27FC236}">
                  <a16:creationId xmlns:a16="http://schemas.microsoft.com/office/drawing/2014/main" id="{5C745350-859B-C970-0CE0-DB441B1BBDD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209596" y="3013386"/>
              <a:ext cx="433647" cy="170447"/>
            </a:xfrm>
            <a:prstGeom prst="rect">
              <a:avLst/>
            </a:prstGeom>
            <a:solidFill>
              <a:srgbClr val="00B0F0"/>
            </a:solidFill>
            <a:ln>
              <a:solidFill>
                <a:schemeClr val="tx1"/>
              </a:solidFill>
            </a:ln>
          </p:spPr>
        </p:pic>
      </p:grpSp>
      <p:sp>
        <p:nvSpPr>
          <p:cNvPr id="6" name="TextBox 5">
            <a:extLst>
              <a:ext uri="{FF2B5EF4-FFF2-40B4-BE49-F238E27FC236}">
                <a16:creationId xmlns:a16="http://schemas.microsoft.com/office/drawing/2014/main" id="{4472F1EB-9EBC-C390-BD8C-FB7C9ABD64B6}"/>
              </a:ext>
            </a:extLst>
          </p:cNvPr>
          <p:cNvSpPr txBox="1"/>
          <p:nvPr/>
        </p:nvSpPr>
        <p:spPr>
          <a:xfrm>
            <a:off x="128836" y="6335055"/>
            <a:ext cx="5697329" cy="307777"/>
          </a:xfrm>
          <a:prstGeom prst="rect">
            <a:avLst/>
          </a:prstGeom>
          <a:noFill/>
        </p:spPr>
        <p:txBody>
          <a:bodyPr wrap="none" rtlCol="0">
            <a:spAutoFit/>
          </a:bodyPr>
          <a:lstStyle/>
          <a:p>
            <a:pPr defTabSz="457189"/>
            <a:r>
              <a:rPr lang="en-US" sz="1400" dirty="0">
                <a:solidFill>
                  <a:prstClr val="black"/>
                </a:solidFill>
              </a:rPr>
              <a:t>Abbreviations: ER = emergency room, nd = no data, PP = postpartum</a:t>
            </a:r>
          </a:p>
        </p:txBody>
      </p:sp>
    </p:spTree>
    <p:extLst>
      <p:ext uri="{BB962C8B-B14F-4D97-AF65-F5344CB8AC3E}">
        <p14:creationId xmlns:p14="http://schemas.microsoft.com/office/powerpoint/2010/main" val="3956683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E89E2B-7E1B-BC4D-9739-8E4EC850F688}"/>
              </a:ext>
            </a:extLst>
          </p:cNvPr>
          <p:cNvSpPr>
            <a:spLocks noGrp="1"/>
          </p:cNvSpPr>
          <p:nvPr>
            <p:ph type="title"/>
          </p:nvPr>
        </p:nvSpPr>
        <p:spPr>
          <a:xfrm>
            <a:off x="609600" y="304800"/>
            <a:ext cx="10439400" cy="617884"/>
          </a:xfrm>
        </p:spPr>
        <p:txBody>
          <a:bodyPr>
            <a:noAutofit/>
          </a:bodyPr>
          <a:lstStyle/>
          <a:p>
            <a:pPr algn="ctr"/>
            <a:r>
              <a:rPr lang="en-US" sz="2800" dirty="0">
                <a:cs typeface="Calibri" panose="020F0502020204030204" pitchFamily="34" charset="0"/>
              </a:rPr>
              <a:t>Results – KQ 1: </a:t>
            </a:r>
            <a:br>
              <a:rPr lang="en-US" sz="2800" dirty="0">
                <a:cs typeface="Calibri" panose="020F0502020204030204" pitchFamily="34" charset="0"/>
              </a:rPr>
            </a:br>
            <a:r>
              <a:rPr lang="en-US" sz="2800" dirty="0">
                <a:cs typeface="Calibri" panose="020F0502020204030204" pitchFamily="34" charset="0"/>
              </a:rPr>
              <a:t>Interventions Targeting Healthcare Providers or Systems</a:t>
            </a:r>
            <a:br>
              <a:rPr lang="en-US" sz="2800" dirty="0">
                <a:cs typeface="Calibri" panose="020F0502020204030204" pitchFamily="34" charset="0"/>
              </a:rPr>
            </a:br>
            <a:r>
              <a:rPr lang="en-US" sz="2400" dirty="0">
                <a:cs typeface="Calibri" panose="020F0502020204030204" pitchFamily="34" charset="0"/>
              </a:rPr>
              <a:t>(4 studies)</a:t>
            </a:r>
            <a:endParaRPr lang="en-US" sz="2800" dirty="0">
              <a:cs typeface="Calibri" panose="020F0502020204030204" pitchFamily="34" charset="0"/>
            </a:endParaRPr>
          </a:p>
        </p:txBody>
      </p:sp>
      <p:sp>
        <p:nvSpPr>
          <p:cNvPr id="3" name="Content Placeholder 2">
            <a:extLst>
              <a:ext uri="{FF2B5EF4-FFF2-40B4-BE49-F238E27FC236}">
                <a16:creationId xmlns:a16="http://schemas.microsoft.com/office/drawing/2014/main" id="{062918C2-5308-CEF7-BE9F-C384D2CD9EDB}"/>
              </a:ext>
            </a:extLst>
          </p:cNvPr>
          <p:cNvSpPr>
            <a:spLocks noGrp="1"/>
          </p:cNvSpPr>
          <p:nvPr>
            <p:ph idx="1"/>
          </p:nvPr>
        </p:nvSpPr>
        <p:spPr>
          <a:xfrm>
            <a:off x="609600" y="2209800"/>
            <a:ext cx="10972800" cy="3962401"/>
          </a:xfrm>
        </p:spPr>
        <p:txBody>
          <a:bodyPr>
            <a:normAutofit/>
          </a:bodyPr>
          <a:lstStyle/>
          <a:p>
            <a:pPr marL="0" indent="0" algn="ctr">
              <a:buNone/>
            </a:pPr>
            <a:r>
              <a:rPr lang="en-US" sz="3600" dirty="0"/>
              <a:t>No conclusions because no study reported data for our prioritized outcomes</a:t>
            </a:r>
            <a:endParaRPr lang="en-US" sz="36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3AAA987-59C5-0448-8485-8D7AAE17AE8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364507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E89E2B-7E1B-BC4D-9739-8E4EC850F688}"/>
              </a:ext>
            </a:extLst>
          </p:cNvPr>
          <p:cNvSpPr>
            <a:spLocks noGrp="1"/>
          </p:cNvSpPr>
          <p:nvPr>
            <p:ph type="title"/>
          </p:nvPr>
        </p:nvSpPr>
        <p:spPr/>
        <p:txBody>
          <a:bodyPr>
            <a:normAutofit fontScale="90000"/>
          </a:bodyPr>
          <a:lstStyle/>
          <a:p>
            <a:pPr algn="ctr"/>
            <a:r>
              <a:rPr lang="en-US" b="1" dirty="0">
                <a:cs typeface="Calibri" panose="020F0502020204030204" pitchFamily="34" charset="0"/>
              </a:rPr>
              <a:t>Results – KQ 2: Health Insurance Extension</a:t>
            </a:r>
            <a:br>
              <a:rPr lang="en-US" b="1" dirty="0">
                <a:cs typeface="Calibri" panose="020F0502020204030204" pitchFamily="34" charset="0"/>
              </a:rPr>
            </a:br>
            <a:r>
              <a:rPr lang="en-US" b="1" dirty="0">
                <a:cs typeface="Calibri" panose="020F0502020204030204" pitchFamily="34" charset="0"/>
              </a:rPr>
              <a:t>(28 studies)</a:t>
            </a:r>
          </a:p>
        </p:txBody>
      </p:sp>
      <p:sp>
        <p:nvSpPr>
          <p:cNvPr id="4" name="Slide Number Placeholder 3">
            <a:extLst>
              <a:ext uri="{FF2B5EF4-FFF2-40B4-BE49-F238E27FC236}">
                <a16:creationId xmlns:a16="http://schemas.microsoft.com/office/drawing/2014/main" id="{93AAA987-59C5-0448-8485-8D7AAE17AE8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39</a:t>
            </a:fld>
            <a:endParaRPr lang="en-US" dirty="0">
              <a:solidFill>
                <a:prstClr val="black">
                  <a:tint val="75000"/>
                </a:prstClr>
              </a:solidFill>
              <a:latin typeface="Calibri" panose="020F0502020204030204"/>
            </a:endParaRPr>
          </a:p>
        </p:txBody>
      </p:sp>
      <p:sp>
        <p:nvSpPr>
          <p:cNvPr id="35" name="TextBox 34">
            <a:extLst>
              <a:ext uri="{FF2B5EF4-FFF2-40B4-BE49-F238E27FC236}">
                <a16:creationId xmlns:a16="http://schemas.microsoft.com/office/drawing/2014/main" id="{751E85F0-6D81-6947-BDDA-D7DD234B8B86}"/>
              </a:ext>
            </a:extLst>
          </p:cNvPr>
          <p:cNvSpPr txBox="1"/>
          <p:nvPr/>
        </p:nvSpPr>
        <p:spPr>
          <a:xfrm flipH="1">
            <a:off x="9654601" y="1860439"/>
            <a:ext cx="2019224" cy="292388"/>
          </a:xfrm>
          <a:prstGeom prst="rect">
            <a:avLst/>
          </a:prstGeom>
          <a:noFill/>
        </p:spPr>
        <p:txBody>
          <a:bodyPr wrap="square" rtlCol="0">
            <a:spAutoFit/>
          </a:bodyPr>
          <a:lstStyle/>
          <a:p>
            <a:pPr defTabSz="457189"/>
            <a:r>
              <a:rPr lang="en-US" sz="1300" u="sng" dirty="0">
                <a:solidFill>
                  <a:prstClr val="black"/>
                </a:solidFill>
                <a:latin typeface="Calibri" panose="020F0502020204030204"/>
              </a:rPr>
              <a:t>Strength of Evidence (SoE)</a:t>
            </a:r>
          </a:p>
        </p:txBody>
      </p:sp>
      <p:pic>
        <p:nvPicPr>
          <p:cNvPr id="2" name="Picture 1" descr="Twenty-eight NRCSs addressed this KQ.&#10;• More comprehensive health insurance is probably associated with greater attendance at&#10;postpartum visits (moderate SoE) and may be associated with fewer preventable&#10;readmissions and ER visits (low SoE).&#10;• We did not find evidence addressing adherence to condition-specific&#10;screening/testing/treatment or transition to primary care provider for long-term care.&#10;• There is insufficient evidence whether more comprehensive insurance is associated with&#10;improved symptoms or diagnoses of mental health conditions. We did not find evidence&#10;addressing the other prioritized clinical outcomes: maternal mortality, quality of life, or&#10;perceived stress.&#10;• We did not find evidence addressing harms, including health inequities and reported&#10;discrimination. ">
            <a:extLst>
              <a:ext uri="{FF2B5EF4-FFF2-40B4-BE49-F238E27FC236}">
                <a16:creationId xmlns:a16="http://schemas.microsoft.com/office/drawing/2014/main" id="{7F121E9B-1A82-A59E-41B2-E3E2D2D617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8671" y="1371600"/>
            <a:ext cx="9124880" cy="4885897"/>
          </a:xfrm>
          <a:prstGeom prst="rect">
            <a:avLst/>
          </a:prstGeom>
        </p:spPr>
      </p:pic>
      <p:sp>
        <p:nvSpPr>
          <p:cNvPr id="3" name="TextBox 2">
            <a:extLst>
              <a:ext uri="{FF2B5EF4-FFF2-40B4-BE49-F238E27FC236}">
                <a16:creationId xmlns:a16="http://schemas.microsoft.com/office/drawing/2014/main" id="{2E21BA13-5885-0230-A52B-4B06EEB3FCB9}"/>
              </a:ext>
            </a:extLst>
          </p:cNvPr>
          <p:cNvSpPr txBox="1"/>
          <p:nvPr/>
        </p:nvSpPr>
        <p:spPr>
          <a:xfrm>
            <a:off x="398671" y="6316299"/>
            <a:ext cx="5697329" cy="307777"/>
          </a:xfrm>
          <a:prstGeom prst="rect">
            <a:avLst/>
          </a:prstGeom>
          <a:noFill/>
        </p:spPr>
        <p:txBody>
          <a:bodyPr wrap="none" rtlCol="0">
            <a:spAutoFit/>
          </a:bodyPr>
          <a:lstStyle/>
          <a:p>
            <a:pPr defTabSz="457189"/>
            <a:r>
              <a:rPr lang="en-US" sz="1400" dirty="0">
                <a:solidFill>
                  <a:prstClr val="black"/>
                </a:solidFill>
              </a:rPr>
              <a:t>Abbreviations: ER = emergency room, nd = no data, PP = postpartum</a:t>
            </a:r>
          </a:p>
        </p:txBody>
      </p:sp>
      <p:grpSp>
        <p:nvGrpSpPr>
          <p:cNvPr id="10" name="Group 9">
            <a:extLst>
              <a:ext uri="{FF2B5EF4-FFF2-40B4-BE49-F238E27FC236}">
                <a16:creationId xmlns:a16="http://schemas.microsoft.com/office/drawing/2014/main" id="{60E8B803-A9F7-44CE-11CC-E3931EDD349E}"/>
              </a:ext>
              <a:ext uri="{C183D7F6-B498-43B3-948B-1728B52AA6E4}">
                <adec:decorative xmlns:adec="http://schemas.microsoft.com/office/drawing/2017/decorative" val="1"/>
              </a:ext>
            </a:extLst>
          </p:cNvPr>
          <p:cNvGrpSpPr/>
          <p:nvPr/>
        </p:nvGrpSpPr>
        <p:grpSpPr>
          <a:xfrm>
            <a:off x="9611359" y="2345020"/>
            <a:ext cx="2167529" cy="3634426"/>
            <a:chOff x="10148587" y="2667231"/>
            <a:chExt cx="2167529" cy="3634426"/>
          </a:xfrm>
        </p:grpSpPr>
        <p:sp>
          <p:nvSpPr>
            <p:cNvPr id="27" name="Rectangle 26">
              <a:extLst>
                <a:ext uri="{FF2B5EF4-FFF2-40B4-BE49-F238E27FC236}">
                  <a16:creationId xmlns:a16="http://schemas.microsoft.com/office/drawing/2014/main" id="{34CC30CD-8226-1F46-820F-87452F2AC45C}"/>
                </a:ext>
              </a:extLst>
            </p:cNvPr>
            <p:cNvSpPr/>
            <p:nvPr/>
          </p:nvSpPr>
          <p:spPr>
            <a:xfrm>
              <a:off x="10455696" y="2669533"/>
              <a:ext cx="460693" cy="19143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highlight>
                  <a:srgbClr val="C0C0C0"/>
                </a:highlight>
                <a:latin typeface="Calibri" panose="020F0502020204030204"/>
              </a:endParaRPr>
            </a:p>
          </p:txBody>
        </p:sp>
        <p:sp>
          <p:nvSpPr>
            <p:cNvPr id="28" name="Rectangle 27">
              <a:extLst>
                <a:ext uri="{FF2B5EF4-FFF2-40B4-BE49-F238E27FC236}">
                  <a16:creationId xmlns:a16="http://schemas.microsoft.com/office/drawing/2014/main" id="{36969FE3-CB23-1241-AA35-6745D00ECED2}"/>
                </a:ext>
              </a:extLst>
            </p:cNvPr>
            <p:cNvSpPr/>
            <p:nvPr/>
          </p:nvSpPr>
          <p:spPr>
            <a:xfrm>
              <a:off x="10465921" y="3697057"/>
              <a:ext cx="450467" cy="20891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latin typeface="Calibri" panose="020F0502020204030204"/>
              </a:endParaRPr>
            </a:p>
          </p:txBody>
        </p:sp>
        <p:sp>
          <p:nvSpPr>
            <p:cNvPr id="30" name="TextBox 29">
              <a:extLst>
                <a:ext uri="{FF2B5EF4-FFF2-40B4-BE49-F238E27FC236}">
                  <a16:creationId xmlns:a16="http://schemas.microsoft.com/office/drawing/2014/main" id="{24C33534-1FDF-F544-96BB-B67443B56EA8}"/>
                </a:ext>
              </a:extLst>
            </p:cNvPr>
            <p:cNvSpPr txBox="1"/>
            <p:nvPr/>
          </p:nvSpPr>
          <p:spPr>
            <a:xfrm flipH="1">
              <a:off x="10933965" y="2667231"/>
              <a:ext cx="1140884"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Insufficient</a:t>
              </a:r>
            </a:p>
          </p:txBody>
        </p:sp>
        <p:sp>
          <p:nvSpPr>
            <p:cNvPr id="32" name="TextBox 31">
              <a:extLst>
                <a:ext uri="{FF2B5EF4-FFF2-40B4-BE49-F238E27FC236}">
                  <a16:creationId xmlns:a16="http://schemas.microsoft.com/office/drawing/2014/main" id="{55EC8E77-2C3E-AD46-94FF-62CDE993F270}"/>
                </a:ext>
              </a:extLst>
            </p:cNvPr>
            <p:cNvSpPr txBox="1"/>
            <p:nvPr/>
          </p:nvSpPr>
          <p:spPr>
            <a:xfrm flipH="1">
              <a:off x="10945647" y="2991100"/>
              <a:ext cx="1140884"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Low</a:t>
              </a:r>
            </a:p>
          </p:txBody>
        </p:sp>
        <p:sp>
          <p:nvSpPr>
            <p:cNvPr id="33" name="TextBox 32">
              <a:extLst>
                <a:ext uri="{FF2B5EF4-FFF2-40B4-BE49-F238E27FC236}">
                  <a16:creationId xmlns:a16="http://schemas.microsoft.com/office/drawing/2014/main" id="{292848E5-A805-BE4C-A43A-241438774CC0}"/>
                </a:ext>
              </a:extLst>
            </p:cNvPr>
            <p:cNvSpPr txBox="1"/>
            <p:nvPr/>
          </p:nvSpPr>
          <p:spPr>
            <a:xfrm flipH="1">
              <a:off x="10945647" y="3703182"/>
              <a:ext cx="1140884"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High</a:t>
              </a:r>
            </a:p>
          </p:txBody>
        </p:sp>
        <p:sp>
          <p:nvSpPr>
            <p:cNvPr id="34" name="TextBox 33">
              <a:extLst>
                <a:ext uri="{FF2B5EF4-FFF2-40B4-BE49-F238E27FC236}">
                  <a16:creationId xmlns:a16="http://schemas.microsoft.com/office/drawing/2014/main" id="{603F945F-2C6C-6F44-A1D5-15FFEA16ED2D}"/>
                </a:ext>
              </a:extLst>
            </p:cNvPr>
            <p:cNvSpPr txBox="1"/>
            <p:nvPr/>
          </p:nvSpPr>
          <p:spPr>
            <a:xfrm flipH="1">
              <a:off x="10954074" y="3364190"/>
              <a:ext cx="1140884"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Moderate</a:t>
              </a:r>
            </a:p>
          </p:txBody>
        </p:sp>
        <p:pic>
          <p:nvPicPr>
            <p:cNvPr id="26" name="Picture 25">
              <a:extLst>
                <a:ext uri="{FF2B5EF4-FFF2-40B4-BE49-F238E27FC236}">
                  <a16:creationId xmlns:a16="http://schemas.microsoft.com/office/drawing/2014/main" id="{7502B157-9CFD-0C4D-BD34-026A3B3433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5921" y="3018547"/>
              <a:ext cx="450467" cy="205992"/>
            </a:xfrm>
            <a:prstGeom prst="rect">
              <a:avLst/>
            </a:prstGeom>
            <a:ln>
              <a:solidFill>
                <a:schemeClr val="tx1"/>
              </a:solidFill>
            </a:ln>
          </p:spPr>
        </p:pic>
        <p:sp>
          <p:nvSpPr>
            <p:cNvPr id="29" name="TextBox 28">
              <a:extLst>
                <a:ext uri="{FF2B5EF4-FFF2-40B4-BE49-F238E27FC236}">
                  <a16:creationId xmlns:a16="http://schemas.microsoft.com/office/drawing/2014/main" id="{6CE4A0D2-2EBC-7A41-AA35-10F431FCEF01}"/>
                </a:ext>
              </a:extLst>
            </p:cNvPr>
            <p:cNvSpPr txBox="1"/>
            <p:nvPr/>
          </p:nvSpPr>
          <p:spPr>
            <a:xfrm flipH="1">
              <a:off x="10582923" y="5022792"/>
              <a:ext cx="1498964"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Increased harm</a:t>
              </a:r>
            </a:p>
          </p:txBody>
        </p:sp>
        <p:sp>
          <p:nvSpPr>
            <p:cNvPr id="31" name="TextBox 30">
              <a:extLst>
                <a:ext uri="{FF2B5EF4-FFF2-40B4-BE49-F238E27FC236}">
                  <a16:creationId xmlns:a16="http://schemas.microsoft.com/office/drawing/2014/main" id="{50C7AC65-11D4-E841-BE01-78FA9DB4A64D}"/>
                </a:ext>
              </a:extLst>
            </p:cNvPr>
            <p:cNvSpPr txBox="1"/>
            <p:nvPr/>
          </p:nvSpPr>
          <p:spPr>
            <a:xfrm flipH="1">
              <a:off x="10582924" y="5312416"/>
              <a:ext cx="1237035"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Comparable</a:t>
              </a:r>
            </a:p>
          </p:txBody>
        </p:sp>
        <p:sp>
          <p:nvSpPr>
            <p:cNvPr id="38" name="TextBox 37">
              <a:extLst>
                <a:ext uri="{FF2B5EF4-FFF2-40B4-BE49-F238E27FC236}">
                  <a16:creationId xmlns:a16="http://schemas.microsoft.com/office/drawing/2014/main" id="{870A15A2-CE40-A945-A1A6-1FB0A000900A}"/>
                </a:ext>
              </a:extLst>
            </p:cNvPr>
            <p:cNvSpPr txBox="1"/>
            <p:nvPr/>
          </p:nvSpPr>
          <p:spPr>
            <a:xfrm flipH="1">
              <a:off x="10592363" y="5663593"/>
              <a:ext cx="1140884"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Unclear</a:t>
              </a:r>
            </a:p>
          </p:txBody>
        </p:sp>
        <p:sp>
          <p:nvSpPr>
            <p:cNvPr id="39" name="TextBox 38">
              <a:extLst>
                <a:ext uri="{FF2B5EF4-FFF2-40B4-BE49-F238E27FC236}">
                  <a16:creationId xmlns:a16="http://schemas.microsoft.com/office/drawing/2014/main" id="{29E8298F-416F-624B-9F1C-C9C025EBADE0}"/>
                </a:ext>
              </a:extLst>
            </p:cNvPr>
            <p:cNvSpPr txBox="1"/>
            <p:nvPr/>
          </p:nvSpPr>
          <p:spPr>
            <a:xfrm flipH="1">
              <a:off x="10148587" y="4407426"/>
              <a:ext cx="1732492" cy="292388"/>
            </a:xfrm>
            <a:prstGeom prst="rect">
              <a:avLst/>
            </a:prstGeom>
            <a:noFill/>
          </p:spPr>
          <p:txBody>
            <a:bodyPr wrap="square" rtlCol="0">
              <a:spAutoFit/>
            </a:bodyPr>
            <a:lstStyle/>
            <a:p>
              <a:pPr algn="ctr" defTabSz="457189"/>
              <a:r>
                <a:rPr lang="en-US" sz="1300" u="sng" dirty="0">
                  <a:solidFill>
                    <a:prstClr val="black"/>
                  </a:solidFill>
                  <a:latin typeface="Calibri" panose="020F0502020204030204"/>
                </a:rPr>
                <a:t>Direction of Effect</a:t>
              </a:r>
            </a:p>
          </p:txBody>
        </p:sp>
        <p:pic>
          <p:nvPicPr>
            <p:cNvPr id="40" name="Picture 39">
              <a:extLst>
                <a:ext uri="{FF2B5EF4-FFF2-40B4-BE49-F238E27FC236}">
                  <a16:creationId xmlns:a16="http://schemas.microsoft.com/office/drawing/2014/main" id="{D8F3B9B9-B99F-CA43-A86E-34756B456D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39544" y="5329406"/>
              <a:ext cx="272024" cy="241799"/>
            </a:xfrm>
            <a:prstGeom prst="rect">
              <a:avLst/>
            </a:prstGeom>
          </p:spPr>
        </p:pic>
        <p:pic>
          <p:nvPicPr>
            <p:cNvPr id="41" name="Picture 40" descr="A picture containing bowed instrument, music, violin&#10;&#10;Description automatically generated">
              <a:extLst>
                <a:ext uri="{FF2B5EF4-FFF2-40B4-BE49-F238E27FC236}">
                  <a16:creationId xmlns:a16="http://schemas.microsoft.com/office/drawing/2014/main" id="{DB528394-B9F4-E64F-8722-6229E7FC3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8065" y="5650407"/>
              <a:ext cx="264025" cy="299228"/>
            </a:xfrm>
            <a:prstGeom prst="rect">
              <a:avLst/>
            </a:prstGeom>
          </p:spPr>
        </p:pic>
        <p:sp>
          <p:nvSpPr>
            <p:cNvPr id="42" name="TextBox 41">
              <a:extLst>
                <a:ext uri="{FF2B5EF4-FFF2-40B4-BE49-F238E27FC236}">
                  <a16:creationId xmlns:a16="http://schemas.microsoft.com/office/drawing/2014/main" id="{CA7547BA-8AF5-4D48-804A-3934593834C8}"/>
                </a:ext>
              </a:extLst>
            </p:cNvPr>
            <p:cNvSpPr txBox="1"/>
            <p:nvPr/>
          </p:nvSpPr>
          <p:spPr>
            <a:xfrm flipH="1">
              <a:off x="10582923" y="6018344"/>
              <a:ext cx="1140884"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Inconsistent</a:t>
              </a:r>
            </a:p>
          </p:txBody>
        </p:sp>
        <p:pic>
          <p:nvPicPr>
            <p:cNvPr id="43" name="Picture 42">
              <a:extLst>
                <a:ext uri="{FF2B5EF4-FFF2-40B4-BE49-F238E27FC236}">
                  <a16:creationId xmlns:a16="http://schemas.microsoft.com/office/drawing/2014/main" id="{38221238-B2E1-824F-8311-FF95880505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77322" y="6018074"/>
              <a:ext cx="264025" cy="283583"/>
            </a:xfrm>
            <a:prstGeom prst="rect">
              <a:avLst/>
            </a:prstGeom>
          </p:spPr>
        </p:pic>
        <p:pic>
          <p:nvPicPr>
            <p:cNvPr id="44" name="Picture 43">
              <a:extLst>
                <a:ext uri="{FF2B5EF4-FFF2-40B4-BE49-F238E27FC236}">
                  <a16:creationId xmlns:a16="http://schemas.microsoft.com/office/drawing/2014/main" id="{32AC3EDE-7AC5-AB4B-A788-86F031E7286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317910" y="5014320"/>
              <a:ext cx="339767" cy="308880"/>
            </a:xfrm>
            <a:prstGeom prst="rect">
              <a:avLst/>
            </a:prstGeom>
          </p:spPr>
        </p:pic>
        <p:pic>
          <p:nvPicPr>
            <p:cNvPr id="45" name="Picture 44">
              <a:extLst>
                <a:ext uri="{FF2B5EF4-FFF2-40B4-BE49-F238E27FC236}">
                  <a16:creationId xmlns:a16="http://schemas.microsoft.com/office/drawing/2014/main" id="{24BE640E-C9DF-5643-8710-54BF7D1DE18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26456" y="4637687"/>
              <a:ext cx="282233" cy="322552"/>
            </a:xfrm>
            <a:prstGeom prst="rect">
              <a:avLst/>
            </a:prstGeom>
          </p:spPr>
        </p:pic>
        <p:sp>
          <p:nvSpPr>
            <p:cNvPr id="46" name="TextBox 45">
              <a:extLst>
                <a:ext uri="{FF2B5EF4-FFF2-40B4-BE49-F238E27FC236}">
                  <a16:creationId xmlns:a16="http://schemas.microsoft.com/office/drawing/2014/main" id="{16E7503D-B2A0-6448-8712-F38A89171491}"/>
                </a:ext>
              </a:extLst>
            </p:cNvPr>
            <p:cNvSpPr txBox="1"/>
            <p:nvPr/>
          </p:nvSpPr>
          <p:spPr>
            <a:xfrm flipH="1">
              <a:off x="10583625" y="4703933"/>
              <a:ext cx="1732491"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Better outcome</a:t>
              </a:r>
            </a:p>
          </p:txBody>
        </p:sp>
        <p:pic>
          <p:nvPicPr>
            <p:cNvPr id="6" name="Picture 5">
              <a:extLst>
                <a:ext uri="{FF2B5EF4-FFF2-40B4-BE49-F238E27FC236}">
                  <a16:creationId xmlns:a16="http://schemas.microsoft.com/office/drawing/2014/main" id="{47646B06-C27F-C35C-E0F3-86303305049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474821" y="3392897"/>
              <a:ext cx="432673" cy="170447"/>
            </a:xfrm>
            <a:prstGeom prst="rect">
              <a:avLst/>
            </a:prstGeom>
            <a:solidFill>
              <a:srgbClr val="00B0F0"/>
            </a:solidFill>
            <a:ln>
              <a:solidFill>
                <a:schemeClr val="tx1"/>
              </a:solidFill>
            </a:ln>
          </p:spPr>
        </p:pic>
      </p:grpSp>
    </p:spTree>
    <p:extLst>
      <p:ext uri="{BB962C8B-B14F-4D97-AF65-F5344CB8AC3E}">
        <p14:creationId xmlns:p14="http://schemas.microsoft.com/office/powerpoint/2010/main" val="1481502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E67D8-9986-5048-6709-E8B2BB9F5F02}"/>
              </a:ext>
            </a:extLst>
          </p:cNvPr>
          <p:cNvSpPr>
            <a:spLocks noGrp="1"/>
          </p:cNvSpPr>
          <p:nvPr>
            <p:ph type="title"/>
          </p:nvPr>
        </p:nvSpPr>
        <p:spPr/>
        <p:txBody>
          <a:bodyPr/>
          <a:lstStyle/>
          <a:p>
            <a:r>
              <a:rPr lang="en-US" dirty="0"/>
              <a:t>Continuing Medical Education Credit</a:t>
            </a:r>
          </a:p>
        </p:txBody>
      </p:sp>
      <p:sp>
        <p:nvSpPr>
          <p:cNvPr id="5" name="TextBox 4">
            <a:extLst>
              <a:ext uri="{FF2B5EF4-FFF2-40B4-BE49-F238E27FC236}">
                <a16:creationId xmlns:a16="http://schemas.microsoft.com/office/drawing/2014/main" id="{F5ACEEC5-EDE9-577F-72FA-469B64600C1B}"/>
              </a:ext>
            </a:extLst>
          </p:cNvPr>
          <p:cNvSpPr txBox="1"/>
          <p:nvPr/>
        </p:nvSpPr>
        <p:spPr>
          <a:xfrm>
            <a:off x="447598" y="1298615"/>
            <a:ext cx="11244700" cy="914399"/>
          </a:xfrm>
          <a:prstGeom prst="rect">
            <a:avLst/>
          </a:prstGeom>
          <a:noFill/>
        </p:spPr>
        <p:txBody>
          <a:bodyPr wrap="square" rtlCol="0">
            <a:noAutofit/>
          </a:bodyPr>
          <a:lstStyle/>
          <a:p>
            <a:pPr defTabSz="544148"/>
            <a:r>
              <a:rPr lang="en-US" sz="1400" dirty="0">
                <a:solidFill>
                  <a:srgbClr val="7C8185">
                    <a:lumMod val="50000"/>
                  </a:srgbClr>
                </a:solidFill>
                <a:latin typeface="Arial" panose="020B0604020202020204" pitchFamily="34" charset="0"/>
                <a:cs typeface="Arial" panose="020B0604020202020204" pitchFamily="34" charset="0"/>
              </a:rPr>
              <a:t>This activity has been planned and implemented in accordance with the accreditation requirements and policies of the Accreditation Council for Continuing Medical Education (ACCME) through the joint </a:t>
            </a:r>
            <a:r>
              <a:rPr lang="en-US" sz="1400" dirty="0" err="1">
                <a:solidFill>
                  <a:srgbClr val="7C8185">
                    <a:lumMod val="50000"/>
                  </a:srgbClr>
                </a:solidFill>
                <a:latin typeface="Arial" panose="020B0604020202020204" pitchFamily="34" charset="0"/>
                <a:cs typeface="Arial" panose="020B0604020202020204" pitchFamily="34" charset="0"/>
              </a:rPr>
              <a:t>providership</a:t>
            </a:r>
            <a:r>
              <a:rPr lang="en-US" sz="1400" dirty="0">
                <a:solidFill>
                  <a:srgbClr val="7C8185">
                    <a:lumMod val="50000"/>
                  </a:srgbClr>
                </a:solidFill>
                <a:latin typeface="Arial" panose="020B0604020202020204" pitchFamily="34" charset="0"/>
                <a:cs typeface="Arial" panose="020B0604020202020204" pitchFamily="34" charset="0"/>
              </a:rPr>
              <a:t> of OHSU School of Medicine and the Agency for Healthcare Research &amp; Quality (AHRQ). OHSU School of Medicine designates this live activity for a </a:t>
            </a:r>
            <a:r>
              <a:rPr lang="en-US" sz="1400" b="1" dirty="0">
                <a:solidFill>
                  <a:srgbClr val="7C8185">
                    <a:lumMod val="50000"/>
                  </a:srgbClr>
                </a:solidFill>
                <a:latin typeface="Arial" panose="020B0604020202020204" pitchFamily="34" charset="0"/>
                <a:cs typeface="Arial" panose="020B0604020202020204" pitchFamily="34" charset="0"/>
              </a:rPr>
              <a:t>maximum of 2.0 AMA PRA Category 1 Credits™</a:t>
            </a:r>
            <a:r>
              <a:rPr lang="en-US" sz="1400" dirty="0">
                <a:solidFill>
                  <a:srgbClr val="7C8185">
                    <a:lumMod val="50000"/>
                  </a:srgbClr>
                </a:solidFill>
                <a:latin typeface="Arial" panose="020B0604020202020204" pitchFamily="34" charset="0"/>
                <a:cs typeface="Arial" panose="020B0604020202020204" pitchFamily="34" charset="0"/>
              </a:rPr>
              <a:t>. Physicians should claim only the credit commensurate with the extent of their participation in the activity.</a:t>
            </a:r>
          </a:p>
        </p:txBody>
      </p:sp>
      <p:graphicFrame>
        <p:nvGraphicFramePr>
          <p:cNvPr id="7" name="Table 6">
            <a:extLst>
              <a:ext uri="{FF2B5EF4-FFF2-40B4-BE49-F238E27FC236}">
                <a16:creationId xmlns:a16="http://schemas.microsoft.com/office/drawing/2014/main" id="{B2441947-9DE0-F101-E22C-4BA9DD2E7662}"/>
              </a:ext>
            </a:extLst>
          </p:cNvPr>
          <p:cNvGraphicFramePr>
            <a:graphicFrameLocks noGrp="1"/>
          </p:cNvGraphicFramePr>
          <p:nvPr/>
        </p:nvGraphicFramePr>
        <p:xfrm>
          <a:off x="499704" y="4101928"/>
          <a:ext cx="6874166" cy="2235648"/>
        </p:xfrm>
        <a:graphic>
          <a:graphicData uri="http://schemas.openxmlformats.org/drawingml/2006/table">
            <a:tbl>
              <a:tblPr firstRow="1" firstCol="1" bandRow="1"/>
              <a:tblGrid>
                <a:gridCol w="3174459">
                  <a:extLst>
                    <a:ext uri="{9D8B030D-6E8A-4147-A177-3AD203B41FA5}">
                      <a16:colId xmlns:a16="http://schemas.microsoft.com/office/drawing/2014/main" val="1347489152"/>
                    </a:ext>
                  </a:extLst>
                </a:gridCol>
                <a:gridCol w="2096655">
                  <a:extLst>
                    <a:ext uri="{9D8B030D-6E8A-4147-A177-3AD203B41FA5}">
                      <a16:colId xmlns:a16="http://schemas.microsoft.com/office/drawing/2014/main" val="1923419266"/>
                    </a:ext>
                  </a:extLst>
                </a:gridCol>
                <a:gridCol w="1603052">
                  <a:extLst>
                    <a:ext uri="{9D8B030D-6E8A-4147-A177-3AD203B41FA5}">
                      <a16:colId xmlns:a16="http://schemas.microsoft.com/office/drawing/2014/main" val="4051100239"/>
                    </a:ext>
                  </a:extLst>
                </a:gridCol>
              </a:tblGrid>
              <a:tr h="247460">
                <a:tc gridSpan="3">
                  <a:txBody>
                    <a:bodyPr/>
                    <a:lstStyle>
                      <a:lvl1pPr marL="0" algn="l" defTabSz="408240" rtl="0" eaLnBrk="1" latinLnBrk="0" hangingPunct="1">
                        <a:defRPr sz="1613" b="1" kern="1200">
                          <a:solidFill>
                            <a:schemeClr val="lt1"/>
                          </a:solidFill>
                          <a:latin typeface="Arial"/>
                        </a:defRPr>
                      </a:lvl1pPr>
                      <a:lvl2pPr marL="408240" algn="l" defTabSz="408240" rtl="0" eaLnBrk="1" latinLnBrk="0" hangingPunct="1">
                        <a:defRPr sz="1613" b="1" kern="1200">
                          <a:solidFill>
                            <a:schemeClr val="lt1"/>
                          </a:solidFill>
                          <a:latin typeface="Arial"/>
                        </a:defRPr>
                      </a:lvl2pPr>
                      <a:lvl3pPr marL="816479" algn="l" defTabSz="408240" rtl="0" eaLnBrk="1" latinLnBrk="0" hangingPunct="1">
                        <a:defRPr sz="1613" b="1" kern="1200">
                          <a:solidFill>
                            <a:schemeClr val="lt1"/>
                          </a:solidFill>
                          <a:latin typeface="Arial"/>
                        </a:defRPr>
                      </a:lvl3pPr>
                      <a:lvl4pPr marL="1224719" algn="l" defTabSz="408240" rtl="0" eaLnBrk="1" latinLnBrk="0" hangingPunct="1">
                        <a:defRPr sz="1613" b="1" kern="1200">
                          <a:solidFill>
                            <a:schemeClr val="lt1"/>
                          </a:solidFill>
                          <a:latin typeface="Arial"/>
                        </a:defRPr>
                      </a:lvl4pPr>
                      <a:lvl5pPr marL="1632959" algn="l" defTabSz="408240" rtl="0" eaLnBrk="1" latinLnBrk="0" hangingPunct="1">
                        <a:defRPr sz="1613" b="1" kern="1200">
                          <a:solidFill>
                            <a:schemeClr val="lt1"/>
                          </a:solidFill>
                          <a:latin typeface="Arial"/>
                        </a:defRPr>
                      </a:lvl5pPr>
                      <a:lvl6pPr marL="2041198" algn="l" defTabSz="408240" rtl="0" eaLnBrk="1" latinLnBrk="0" hangingPunct="1">
                        <a:defRPr sz="1613" b="1" kern="1200">
                          <a:solidFill>
                            <a:schemeClr val="lt1"/>
                          </a:solidFill>
                          <a:latin typeface="Arial"/>
                        </a:defRPr>
                      </a:lvl6pPr>
                      <a:lvl7pPr marL="2449438" algn="l" defTabSz="408240" rtl="0" eaLnBrk="1" latinLnBrk="0" hangingPunct="1">
                        <a:defRPr sz="1613" b="1" kern="1200">
                          <a:solidFill>
                            <a:schemeClr val="lt1"/>
                          </a:solidFill>
                          <a:latin typeface="Arial"/>
                        </a:defRPr>
                      </a:lvl7pPr>
                      <a:lvl8pPr marL="2857677" algn="l" defTabSz="408240" rtl="0" eaLnBrk="1" latinLnBrk="0" hangingPunct="1">
                        <a:defRPr sz="1613" b="1" kern="1200">
                          <a:solidFill>
                            <a:schemeClr val="lt1"/>
                          </a:solidFill>
                          <a:latin typeface="Arial"/>
                        </a:defRPr>
                      </a:lvl8pPr>
                      <a:lvl9pPr marL="3265917" algn="l" defTabSz="408240" rtl="0" eaLnBrk="1" latinLnBrk="0" hangingPunct="1">
                        <a:defRPr sz="1613" b="1" kern="1200">
                          <a:solidFill>
                            <a:schemeClr val="lt1"/>
                          </a:solidFill>
                          <a:latin typeface="Arial"/>
                        </a:defRPr>
                      </a:lvl9pPr>
                    </a:lstStyle>
                    <a:p>
                      <a:pPr marL="0" marR="0">
                        <a:lnSpc>
                          <a:spcPct val="115000"/>
                        </a:lnSpc>
                        <a:spcBef>
                          <a:spcPts val="0"/>
                        </a:spcBef>
                        <a:spcAft>
                          <a:spcPts val="0"/>
                        </a:spcAft>
                      </a:pPr>
                      <a:r>
                        <a:rPr lang="en-US" sz="1500" dirty="0">
                          <a:effectLst/>
                          <a:latin typeface="+mj-lt"/>
                          <a:ea typeface="Times New Roman" panose="02020603050405020304" pitchFamily="18" charset="0"/>
                          <a:cs typeface="Arial" panose="020B0604020202020204" pitchFamily="34" charset="0"/>
                        </a:rPr>
                        <a:t>Planning Committee</a:t>
                      </a:r>
                    </a:p>
                  </a:txBody>
                  <a:tcPr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hMerge="1">
                  <a:txBody>
                    <a:bodyPr/>
                    <a:lstStyle/>
                    <a:p>
                      <a:pPr marL="0" marR="0">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dirty="0"/>
                    </a:p>
                  </a:txBody>
                  <a:tcPr marL="68580" marR="68580" marT="0" marB="0"/>
                </a:tc>
                <a:extLst>
                  <a:ext uri="{0D108BD9-81ED-4DB2-BD59-A6C34878D82A}">
                    <a16:rowId xmlns:a16="http://schemas.microsoft.com/office/drawing/2014/main" val="3359135579"/>
                  </a:ext>
                </a:extLst>
              </a:tr>
              <a:tr h="247460">
                <a:tc>
                  <a:txBody>
                    <a:bodyPr/>
                    <a:lstStyle>
                      <a:lvl1pPr marL="0" algn="l" defTabSz="408240" rtl="0" eaLnBrk="1" latinLnBrk="0" hangingPunct="1">
                        <a:defRPr sz="1613" b="1" kern="1200">
                          <a:solidFill>
                            <a:schemeClr val="lt1"/>
                          </a:solidFill>
                          <a:latin typeface="Arial"/>
                        </a:defRPr>
                      </a:lvl1pPr>
                      <a:lvl2pPr marL="408240" algn="l" defTabSz="408240" rtl="0" eaLnBrk="1" latinLnBrk="0" hangingPunct="1">
                        <a:defRPr sz="1613" b="1" kern="1200">
                          <a:solidFill>
                            <a:schemeClr val="lt1"/>
                          </a:solidFill>
                          <a:latin typeface="Arial"/>
                        </a:defRPr>
                      </a:lvl2pPr>
                      <a:lvl3pPr marL="816479" algn="l" defTabSz="408240" rtl="0" eaLnBrk="1" latinLnBrk="0" hangingPunct="1">
                        <a:defRPr sz="1613" b="1" kern="1200">
                          <a:solidFill>
                            <a:schemeClr val="lt1"/>
                          </a:solidFill>
                          <a:latin typeface="Arial"/>
                        </a:defRPr>
                      </a:lvl3pPr>
                      <a:lvl4pPr marL="1224719" algn="l" defTabSz="408240" rtl="0" eaLnBrk="1" latinLnBrk="0" hangingPunct="1">
                        <a:defRPr sz="1613" b="1" kern="1200">
                          <a:solidFill>
                            <a:schemeClr val="lt1"/>
                          </a:solidFill>
                          <a:latin typeface="Arial"/>
                        </a:defRPr>
                      </a:lvl4pPr>
                      <a:lvl5pPr marL="1632959" algn="l" defTabSz="408240" rtl="0" eaLnBrk="1" latinLnBrk="0" hangingPunct="1">
                        <a:defRPr sz="1613" b="1" kern="1200">
                          <a:solidFill>
                            <a:schemeClr val="lt1"/>
                          </a:solidFill>
                          <a:latin typeface="Arial"/>
                        </a:defRPr>
                      </a:lvl5pPr>
                      <a:lvl6pPr marL="2041198" algn="l" defTabSz="408240" rtl="0" eaLnBrk="1" latinLnBrk="0" hangingPunct="1">
                        <a:defRPr sz="1613" b="1" kern="1200">
                          <a:solidFill>
                            <a:schemeClr val="lt1"/>
                          </a:solidFill>
                          <a:latin typeface="Arial"/>
                        </a:defRPr>
                      </a:lvl6pPr>
                      <a:lvl7pPr marL="2449438" algn="l" defTabSz="408240" rtl="0" eaLnBrk="1" latinLnBrk="0" hangingPunct="1">
                        <a:defRPr sz="1613" b="1" kern="1200">
                          <a:solidFill>
                            <a:schemeClr val="lt1"/>
                          </a:solidFill>
                          <a:latin typeface="Arial"/>
                        </a:defRPr>
                      </a:lvl7pPr>
                      <a:lvl8pPr marL="2857677" algn="l" defTabSz="408240" rtl="0" eaLnBrk="1" latinLnBrk="0" hangingPunct="1">
                        <a:defRPr sz="1613" b="1" kern="1200">
                          <a:solidFill>
                            <a:schemeClr val="lt1"/>
                          </a:solidFill>
                          <a:latin typeface="Arial"/>
                        </a:defRPr>
                      </a:lvl8pPr>
                      <a:lvl9pPr marL="3265917" algn="l" defTabSz="408240" rtl="0" eaLnBrk="1" latinLnBrk="0" hangingPunct="1">
                        <a:defRPr sz="1613" b="1" kern="1200">
                          <a:solidFill>
                            <a:schemeClr val="lt1"/>
                          </a:solidFill>
                          <a:latin typeface="Arial"/>
                        </a:defRPr>
                      </a:lvl9pPr>
                    </a:lstStyle>
                    <a:p>
                      <a:pPr marL="0" marR="0">
                        <a:lnSpc>
                          <a:spcPct val="115000"/>
                        </a:lnSpc>
                        <a:spcBef>
                          <a:spcPts val="0"/>
                        </a:spcBef>
                        <a:spcAft>
                          <a:spcPts val="0"/>
                        </a:spcAft>
                      </a:pPr>
                      <a:r>
                        <a:rPr lang="en-US" sz="1500" dirty="0">
                          <a:effectLst/>
                          <a:latin typeface="+mj-lt"/>
                        </a:rPr>
                        <a:t>Name</a:t>
                      </a:r>
                      <a:endParaRPr lang="en-US" sz="1500" dirty="0">
                        <a:effectLst/>
                        <a:latin typeface="+mj-lt"/>
                        <a:ea typeface="Times New Roman" panose="02020603050405020304" pitchFamily="18" charset="0"/>
                        <a:cs typeface="Arial" panose="020B0604020202020204" pitchFamily="34" charset="0"/>
                      </a:endParaRPr>
                    </a:p>
                  </a:txBody>
                  <a:tcPr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a:effectLst/>
                          <a:latin typeface="+mj-lt"/>
                        </a:rPr>
                        <a:t>Disclosure</a:t>
                      </a:r>
                      <a:endParaRPr lang="en-US" sz="1500">
                        <a:effectLst/>
                        <a:latin typeface="+mj-lt"/>
                        <a:ea typeface="Times New Roman" panose="02020603050405020304" pitchFamily="18" charset="0"/>
                        <a:cs typeface="Arial" panose="020B0604020202020204" pitchFamily="34" charset="0"/>
                      </a:endParaRPr>
                    </a:p>
                  </a:txBody>
                  <a:tcPr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r>
                        <a:rPr lang="en-US" sz="1500" dirty="0">
                          <a:effectLst/>
                          <a:latin typeface="+mj-lt"/>
                        </a:rPr>
                        <a:t>Role/ Received </a:t>
                      </a:r>
                      <a:endParaRPr lang="en-US" sz="1500" dirty="0">
                        <a:latin typeface="+mj-lt"/>
                      </a:endParaRPr>
                    </a:p>
                  </a:txBody>
                  <a:tcPr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1406214404"/>
                  </a:ext>
                </a:extLst>
              </a:tr>
              <a:tr h="247460">
                <a:tc>
                  <a:txBody>
                    <a:bodyPr/>
                    <a:lstStyle>
                      <a:lvl1pPr marL="0" algn="l" defTabSz="408240" rtl="0" eaLnBrk="1" latinLnBrk="0" hangingPunct="1">
                        <a:defRPr sz="1613" b="1" kern="1200">
                          <a:solidFill>
                            <a:schemeClr val="lt1"/>
                          </a:solidFill>
                          <a:latin typeface="Arial"/>
                        </a:defRPr>
                      </a:lvl1pPr>
                      <a:lvl2pPr marL="408240" algn="l" defTabSz="408240" rtl="0" eaLnBrk="1" latinLnBrk="0" hangingPunct="1">
                        <a:defRPr sz="1613" b="1" kern="1200">
                          <a:solidFill>
                            <a:schemeClr val="lt1"/>
                          </a:solidFill>
                          <a:latin typeface="Arial"/>
                        </a:defRPr>
                      </a:lvl2pPr>
                      <a:lvl3pPr marL="816479" algn="l" defTabSz="408240" rtl="0" eaLnBrk="1" latinLnBrk="0" hangingPunct="1">
                        <a:defRPr sz="1613" b="1" kern="1200">
                          <a:solidFill>
                            <a:schemeClr val="lt1"/>
                          </a:solidFill>
                          <a:latin typeface="Arial"/>
                        </a:defRPr>
                      </a:lvl3pPr>
                      <a:lvl4pPr marL="1224719" algn="l" defTabSz="408240" rtl="0" eaLnBrk="1" latinLnBrk="0" hangingPunct="1">
                        <a:defRPr sz="1613" b="1" kern="1200">
                          <a:solidFill>
                            <a:schemeClr val="lt1"/>
                          </a:solidFill>
                          <a:latin typeface="Arial"/>
                        </a:defRPr>
                      </a:lvl4pPr>
                      <a:lvl5pPr marL="1632959" algn="l" defTabSz="408240" rtl="0" eaLnBrk="1" latinLnBrk="0" hangingPunct="1">
                        <a:defRPr sz="1613" b="1" kern="1200">
                          <a:solidFill>
                            <a:schemeClr val="lt1"/>
                          </a:solidFill>
                          <a:latin typeface="Arial"/>
                        </a:defRPr>
                      </a:lvl5pPr>
                      <a:lvl6pPr marL="2041198" algn="l" defTabSz="408240" rtl="0" eaLnBrk="1" latinLnBrk="0" hangingPunct="1">
                        <a:defRPr sz="1613" b="1" kern="1200">
                          <a:solidFill>
                            <a:schemeClr val="lt1"/>
                          </a:solidFill>
                          <a:latin typeface="Arial"/>
                        </a:defRPr>
                      </a:lvl6pPr>
                      <a:lvl7pPr marL="2449438" algn="l" defTabSz="408240" rtl="0" eaLnBrk="1" latinLnBrk="0" hangingPunct="1">
                        <a:defRPr sz="1613" b="1" kern="1200">
                          <a:solidFill>
                            <a:schemeClr val="lt1"/>
                          </a:solidFill>
                          <a:latin typeface="Arial"/>
                        </a:defRPr>
                      </a:lvl7pPr>
                      <a:lvl8pPr marL="2857677" algn="l" defTabSz="408240" rtl="0" eaLnBrk="1" latinLnBrk="0" hangingPunct="1">
                        <a:defRPr sz="1613" b="1" kern="1200">
                          <a:solidFill>
                            <a:schemeClr val="lt1"/>
                          </a:solidFill>
                          <a:latin typeface="Arial"/>
                        </a:defRPr>
                      </a:lvl8pPr>
                      <a:lvl9pPr marL="3265917" algn="l" defTabSz="408240" rtl="0" eaLnBrk="1" latinLnBrk="0" hangingPunct="1">
                        <a:defRPr sz="1613" b="1" kern="1200">
                          <a:solidFill>
                            <a:schemeClr val="lt1"/>
                          </a:solidFill>
                          <a:latin typeface="Arial"/>
                        </a:defRPr>
                      </a:lvl9pPr>
                    </a:lstStyle>
                    <a:p>
                      <a:pPr marL="0" marR="0">
                        <a:lnSpc>
                          <a:spcPct val="115000"/>
                        </a:lnSpc>
                        <a:spcBef>
                          <a:spcPts val="0"/>
                        </a:spcBef>
                        <a:spcAft>
                          <a:spcPts val="0"/>
                        </a:spcAft>
                      </a:pPr>
                      <a:r>
                        <a:rPr lang="en-US" sz="1500" dirty="0">
                          <a:effectLst/>
                          <a:latin typeface="+mj-lt"/>
                        </a:rPr>
                        <a:t>Craig Umscheid, MD, MPH </a:t>
                      </a:r>
                      <a:endParaRPr lang="en-US" sz="1500" dirty="0">
                        <a:effectLst/>
                        <a:latin typeface="+mj-lt"/>
                        <a:ea typeface="Times New Roman" panose="02020603050405020304" pitchFamily="18" charset="0"/>
                        <a:cs typeface="Arial" panose="020B0604020202020204" pitchFamily="34" charset="0"/>
                      </a:endParaRPr>
                    </a:p>
                  </a:txBody>
                  <a:tcPr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a:effectLst/>
                          <a:latin typeface="+mj-lt"/>
                        </a:rPr>
                        <a:t>Nothing to disclose</a:t>
                      </a:r>
                      <a:endParaRPr lang="en-US" sz="1500">
                        <a:effectLst/>
                        <a:latin typeface="+mj-lt"/>
                        <a:ea typeface="Times New Roman" panose="02020603050405020304" pitchFamily="18" charset="0"/>
                        <a:cs typeface="Arial" panose="020B0604020202020204" pitchFamily="34" charset="0"/>
                      </a:endParaRPr>
                    </a:p>
                  </a:txBody>
                  <a:tcPr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a:effectLst/>
                          <a:latin typeface="+mj-lt"/>
                        </a:rPr>
                        <a:t> </a:t>
                      </a:r>
                      <a:endParaRPr lang="en-US" sz="1500">
                        <a:effectLst/>
                        <a:latin typeface="+mj-lt"/>
                        <a:ea typeface="Times New Roman" panose="02020603050405020304" pitchFamily="18" charset="0"/>
                        <a:cs typeface="Arial" panose="020B0604020202020204" pitchFamily="34" charset="0"/>
                      </a:endParaRPr>
                    </a:p>
                  </a:txBody>
                  <a:tcPr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55866608"/>
                  </a:ext>
                </a:extLst>
              </a:tr>
              <a:tr h="247460">
                <a:tc>
                  <a:txBody>
                    <a:bodyPr/>
                    <a:lstStyle>
                      <a:lvl1pPr marL="0" algn="l" defTabSz="408240" rtl="0" eaLnBrk="1" latinLnBrk="0" hangingPunct="1">
                        <a:defRPr sz="1613" b="1" kern="1200">
                          <a:solidFill>
                            <a:schemeClr val="lt1"/>
                          </a:solidFill>
                          <a:latin typeface="Arial"/>
                        </a:defRPr>
                      </a:lvl1pPr>
                      <a:lvl2pPr marL="408240" algn="l" defTabSz="408240" rtl="0" eaLnBrk="1" latinLnBrk="0" hangingPunct="1">
                        <a:defRPr sz="1613" b="1" kern="1200">
                          <a:solidFill>
                            <a:schemeClr val="lt1"/>
                          </a:solidFill>
                          <a:latin typeface="Arial"/>
                        </a:defRPr>
                      </a:lvl2pPr>
                      <a:lvl3pPr marL="816479" algn="l" defTabSz="408240" rtl="0" eaLnBrk="1" latinLnBrk="0" hangingPunct="1">
                        <a:defRPr sz="1613" b="1" kern="1200">
                          <a:solidFill>
                            <a:schemeClr val="lt1"/>
                          </a:solidFill>
                          <a:latin typeface="Arial"/>
                        </a:defRPr>
                      </a:lvl3pPr>
                      <a:lvl4pPr marL="1224719" algn="l" defTabSz="408240" rtl="0" eaLnBrk="1" latinLnBrk="0" hangingPunct="1">
                        <a:defRPr sz="1613" b="1" kern="1200">
                          <a:solidFill>
                            <a:schemeClr val="lt1"/>
                          </a:solidFill>
                          <a:latin typeface="Arial"/>
                        </a:defRPr>
                      </a:lvl4pPr>
                      <a:lvl5pPr marL="1632959" algn="l" defTabSz="408240" rtl="0" eaLnBrk="1" latinLnBrk="0" hangingPunct="1">
                        <a:defRPr sz="1613" b="1" kern="1200">
                          <a:solidFill>
                            <a:schemeClr val="lt1"/>
                          </a:solidFill>
                          <a:latin typeface="Arial"/>
                        </a:defRPr>
                      </a:lvl5pPr>
                      <a:lvl6pPr marL="2041198" algn="l" defTabSz="408240" rtl="0" eaLnBrk="1" latinLnBrk="0" hangingPunct="1">
                        <a:defRPr sz="1613" b="1" kern="1200">
                          <a:solidFill>
                            <a:schemeClr val="lt1"/>
                          </a:solidFill>
                          <a:latin typeface="Arial"/>
                        </a:defRPr>
                      </a:lvl6pPr>
                      <a:lvl7pPr marL="2449438" algn="l" defTabSz="408240" rtl="0" eaLnBrk="1" latinLnBrk="0" hangingPunct="1">
                        <a:defRPr sz="1613" b="1" kern="1200">
                          <a:solidFill>
                            <a:schemeClr val="lt1"/>
                          </a:solidFill>
                          <a:latin typeface="Arial"/>
                        </a:defRPr>
                      </a:lvl7pPr>
                      <a:lvl8pPr marL="2857677" algn="l" defTabSz="408240" rtl="0" eaLnBrk="1" latinLnBrk="0" hangingPunct="1">
                        <a:defRPr sz="1613" b="1" kern="1200">
                          <a:solidFill>
                            <a:schemeClr val="lt1"/>
                          </a:solidFill>
                          <a:latin typeface="Arial"/>
                        </a:defRPr>
                      </a:lvl8pPr>
                      <a:lvl9pPr marL="3265917" algn="l" defTabSz="408240" rtl="0" eaLnBrk="1" latinLnBrk="0" hangingPunct="1">
                        <a:defRPr sz="1613" b="1" kern="1200">
                          <a:solidFill>
                            <a:schemeClr val="lt1"/>
                          </a:solidFill>
                          <a:latin typeface="Arial"/>
                        </a:defRPr>
                      </a:lvl9pPr>
                    </a:lstStyle>
                    <a:p>
                      <a:pPr marL="0" marR="0">
                        <a:lnSpc>
                          <a:spcPct val="115000"/>
                        </a:lnSpc>
                        <a:spcBef>
                          <a:spcPts val="0"/>
                        </a:spcBef>
                        <a:spcAft>
                          <a:spcPts val="0"/>
                        </a:spcAft>
                      </a:pPr>
                      <a:r>
                        <a:rPr lang="en-US" sz="1500" dirty="0">
                          <a:effectLst/>
                          <a:latin typeface="+mj-lt"/>
                        </a:rPr>
                        <a:t>Christine Chang, MD, MPH</a:t>
                      </a:r>
                      <a:endParaRPr lang="en-US" sz="1500" dirty="0">
                        <a:effectLst/>
                        <a:latin typeface="+mj-lt"/>
                        <a:ea typeface="Times New Roman" panose="02020603050405020304" pitchFamily="18" charset="0"/>
                        <a:cs typeface="Arial" panose="020B0604020202020204" pitchFamily="34" charset="0"/>
                      </a:endParaRPr>
                    </a:p>
                  </a:txBody>
                  <a:tcPr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dirty="0">
                          <a:effectLst/>
                          <a:latin typeface="+mj-lt"/>
                        </a:rPr>
                        <a:t>Nothing to disclose</a:t>
                      </a:r>
                      <a:endParaRPr lang="en-US" sz="1500" dirty="0">
                        <a:effectLst/>
                        <a:latin typeface="+mj-lt"/>
                        <a:ea typeface="Times New Roman" panose="02020603050405020304" pitchFamily="18" charset="0"/>
                        <a:cs typeface="Arial" panose="020B0604020202020204" pitchFamily="34" charset="0"/>
                      </a:endParaRPr>
                    </a:p>
                  </a:txBody>
                  <a:tcPr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64A2">
                        <a:tint val="40000"/>
                      </a:srgbClr>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dirty="0">
                          <a:effectLst/>
                          <a:latin typeface="+mj-lt"/>
                        </a:rPr>
                        <a:t> </a:t>
                      </a:r>
                      <a:endParaRPr lang="en-US" sz="1500" dirty="0">
                        <a:effectLst/>
                        <a:latin typeface="+mj-lt"/>
                        <a:ea typeface="Times New Roman" panose="02020603050405020304" pitchFamily="18" charset="0"/>
                        <a:cs typeface="Arial" panose="020B0604020202020204" pitchFamily="34" charset="0"/>
                      </a:endParaRPr>
                    </a:p>
                  </a:txBody>
                  <a:tcPr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3291262582"/>
                  </a:ext>
                </a:extLst>
              </a:tr>
              <a:tr h="492252">
                <a:tc>
                  <a:txBody>
                    <a:bodyPr/>
                    <a:lstStyle/>
                    <a:p>
                      <a:pPr marL="0" marR="0">
                        <a:lnSpc>
                          <a:spcPct val="115000"/>
                        </a:lnSpc>
                        <a:spcBef>
                          <a:spcPts val="0"/>
                        </a:spcBef>
                        <a:spcAft>
                          <a:spcPts val="0"/>
                        </a:spcAft>
                      </a:pPr>
                      <a:r>
                        <a:rPr lang="en-US" sz="1500" b="1" dirty="0">
                          <a:solidFill>
                            <a:schemeClr val="bg1"/>
                          </a:solidFill>
                          <a:effectLst/>
                          <a:latin typeface="+mj-lt"/>
                          <a:ea typeface="Times New Roman" panose="02020603050405020304" pitchFamily="18" charset="0"/>
                          <a:cs typeface="Arial" panose="020B0604020202020204" pitchFamily="34" charset="0"/>
                        </a:rPr>
                        <a:t>Lisa Simpson, MB, </a:t>
                      </a:r>
                      <a:r>
                        <a:rPr lang="en-US" sz="1500" b="1" dirty="0" err="1">
                          <a:solidFill>
                            <a:schemeClr val="bg1"/>
                          </a:solidFill>
                          <a:effectLst/>
                          <a:latin typeface="+mj-lt"/>
                          <a:ea typeface="Times New Roman" panose="02020603050405020304" pitchFamily="18" charset="0"/>
                          <a:cs typeface="Arial" panose="020B0604020202020204" pitchFamily="34" charset="0"/>
                        </a:rPr>
                        <a:t>BCh</a:t>
                      </a:r>
                      <a:r>
                        <a:rPr lang="en-US" sz="1500" b="1" dirty="0">
                          <a:solidFill>
                            <a:schemeClr val="bg1"/>
                          </a:solidFill>
                          <a:effectLst/>
                          <a:latin typeface="+mj-lt"/>
                          <a:ea typeface="Times New Roman" panose="02020603050405020304" pitchFamily="18" charset="0"/>
                          <a:cs typeface="Arial" panose="020B0604020202020204" pitchFamily="34" charset="0"/>
                        </a:rPr>
                        <a:t>, MPH, FAAP</a:t>
                      </a:r>
                    </a:p>
                  </a:txBody>
                  <a:tcPr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dirty="0">
                          <a:effectLst/>
                          <a:latin typeface="+mj-lt"/>
                        </a:rPr>
                        <a:t>Nothing to disclose</a:t>
                      </a:r>
                      <a:endParaRPr lang="en-US" sz="1500" dirty="0">
                        <a:effectLst/>
                        <a:latin typeface="+mj-lt"/>
                        <a:ea typeface="Times New Roman" panose="02020603050405020304" pitchFamily="18" charset="0"/>
                        <a:cs typeface="Arial" panose="020B0604020202020204" pitchFamily="34" charset="0"/>
                      </a:endParaRPr>
                    </a:p>
                  </a:txBody>
                  <a:tcPr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64A2">
                        <a:tint val="20000"/>
                      </a:srgbClr>
                    </a:solidFill>
                  </a:tcPr>
                </a:tc>
                <a:tc>
                  <a:txBody>
                    <a:bodyPr/>
                    <a:lstStyle/>
                    <a:p>
                      <a:pPr marL="0" marR="0">
                        <a:lnSpc>
                          <a:spcPct val="115000"/>
                        </a:lnSpc>
                        <a:spcBef>
                          <a:spcPts val="0"/>
                        </a:spcBef>
                        <a:spcAft>
                          <a:spcPts val="0"/>
                        </a:spcAft>
                      </a:pPr>
                      <a:endParaRPr lang="en-US" sz="1500" dirty="0">
                        <a:effectLst/>
                        <a:latin typeface="+mj-lt"/>
                        <a:ea typeface="Times New Roman" panose="02020603050405020304" pitchFamily="18" charset="0"/>
                        <a:cs typeface="Arial" panose="020B0604020202020204" pitchFamily="34" charset="0"/>
                      </a:endParaRPr>
                    </a:p>
                  </a:txBody>
                  <a:tcPr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3928895719"/>
                  </a:ext>
                </a:extLst>
              </a:tr>
              <a:tr h="247460">
                <a:tc>
                  <a:txBody>
                    <a:bodyPr/>
                    <a:lstStyle>
                      <a:lvl1pPr marL="0" algn="l" defTabSz="408240" rtl="0" eaLnBrk="1" latinLnBrk="0" hangingPunct="1">
                        <a:defRPr sz="1613" b="1" kern="1200">
                          <a:solidFill>
                            <a:schemeClr val="lt1"/>
                          </a:solidFill>
                          <a:latin typeface="Arial"/>
                        </a:defRPr>
                      </a:lvl1pPr>
                      <a:lvl2pPr marL="408240" algn="l" defTabSz="408240" rtl="0" eaLnBrk="1" latinLnBrk="0" hangingPunct="1">
                        <a:defRPr sz="1613" b="1" kern="1200">
                          <a:solidFill>
                            <a:schemeClr val="lt1"/>
                          </a:solidFill>
                          <a:latin typeface="Arial"/>
                        </a:defRPr>
                      </a:lvl2pPr>
                      <a:lvl3pPr marL="816479" algn="l" defTabSz="408240" rtl="0" eaLnBrk="1" latinLnBrk="0" hangingPunct="1">
                        <a:defRPr sz="1613" b="1" kern="1200">
                          <a:solidFill>
                            <a:schemeClr val="lt1"/>
                          </a:solidFill>
                          <a:latin typeface="Arial"/>
                        </a:defRPr>
                      </a:lvl3pPr>
                      <a:lvl4pPr marL="1224719" algn="l" defTabSz="408240" rtl="0" eaLnBrk="1" latinLnBrk="0" hangingPunct="1">
                        <a:defRPr sz="1613" b="1" kern="1200">
                          <a:solidFill>
                            <a:schemeClr val="lt1"/>
                          </a:solidFill>
                          <a:latin typeface="Arial"/>
                        </a:defRPr>
                      </a:lvl4pPr>
                      <a:lvl5pPr marL="1632959" algn="l" defTabSz="408240" rtl="0" eaLnBrk="1" latinLnBrk="0" hangingPunct="1">
                        <a:defRPr sz="1613" b="1" kern="1200">
                          <a:solidFill>
                            <a:schemeClr val="lt1"/>
                          </a:solidFill>
                          <a:latin typeface="Arial"/>
                        </a:defRPr>
                      </a:lvl5pPr>
                      <a:lvl6pPr marL="2041198" algn="l" defTabSz="408240" rtl="0" eaLnBrk="1" latinLnBrk="0" hangingPunct="1">
                        <a:defRPr sz="1613" b="1" kern="1200">
                          <a:solidFill>
                            <a:schemeClr val="lt1"/>
                          </a:solidFill>
                          <a:latin typeface="Arial"/>
                        </a:defRPr>
                      </a:lvl6pPr>
                      <a:lvl7pPr marL="2449438" algn="l" defTabSz="408240" rtl="0" eaLnBrk="1" latinLnBrk="0" hangingPunct="1">
                        <a:defRPr sz="1613" b="1" kern="1200">
                          <a:solidFill>
                            <a:schemeClr val="lt1"/>
                          </a:solidFill>
                          <a:latin typeface="Arial"/>
                        </a:defRPr>
                      </a:lvl7pPr>
                      <a:lvl8pPr marL="2857677" algn="l" defTabSz="408240" rtl="0" eaLnBrk="1" latinLnBrk="0" hangingPunct="1">
                        <a:defRPr sz="1613" b="1" kern="1200">
                          <a:solidFill>
                            <a:schemeClr val="lt1"/>
                          </a:solidFill>
                          <a:latin typeface="Arial"/>
                        </a:defRPr>
                      </a:lvl8pPr>
                      <a:lvl9pPr marL="3265917" algn="l" defTabSz="408240" rtl="0" eaLnBrk="1" latinLnBrk="0" hangingPunct="1">
                        <a:defRPr sz="1613" b="1" kern="1200">
                          <a:solidFill>
                            <a:schemeClr val="lt1"/>
                          </a:solidFill>
                          <a:latin typeface="Arial"/>
                        </a:defRPr>
                      </a:lvl9pPr>
                    </a:lstStyle>
                    <a:p>
                      <a:pPr marL="0" marR="0">
                        <a:lnSpc>
                          <a:spcPct val="115000"/>
                        </a:lnSpc>
                        <a:spcBef>
                          <a:spcPts val="0"/>
                        </a:spcBef>
                        <a:spcAft>
                          <a:spcPts val="0"/>
                        </a:spcAft>
                      </a:pPr>
                      <a:r>
                        <a:rPr lang="en-US" sz="1500" dirty="0">
                          <a:effectLst/>
                          <a:latin typeface="+mj-lt"/>
                          <a:ea typeface="Times New Roman" panose="02020603050405020304" pitchFamily="18" charset="0"/>
                          <a:cs typeface="Arial" panose="020B0604020202020204" pitchFamily="34" charset="0"/>
                        </a:rPr>
                        <a:t>Lucy Savitz, PhD, MBA</a:t>
                      </a:r>
                    </a:p>
                  </a:txBody>
                  <a:tcPr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dirty="0">
                          <a:effectLst/>
                          <a:latin typeface="+mj-lt"/>
                        </a:rPr>
                        <a:t>Nothing to disclose</a:t>
                      </a:r>
                      <a:endParaRPr lang="en-US" sz="1500" dirty="0">
                        <a:effectLst/>
                        <a:latin typeface="+mj-lt"/>
                        <a:ea typeface="Times New Roman" panose="02020603050405020304" pitchFamily="18" charset="0"/>
                        <a:cs typeface="Arial" panose="020B0604020202020204" pitchFamily="34" charset="0"/>
                      </a:endParaRPr>
                    </a:p>
                  </a:txBody>
                  <a:tcPr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64A2">
                        <a:tint val="20000"/>
                      </a:srgbClr>
                    </a:solidFill>
                  </a:tcPr>
                </a:tc>
                <a:tc>
                  <a:txBody>
                    <a:bodyPr/>
                    <a:lstStyle/>
                    <a:p>
                      <a:pPr marL="0" marR="0">
                        <a:lnSpc>
                          <a:spcPct val="115000"/>
                        </a:lnSpc>
                        <a:spcBef>
                          <a:spcPts val="0"/>
                        </a:spcBef>
                        <a:spcAft>
                          <a:spcPts val="0"/>
                        </a:spcAft>
                      </a:pPr>
                      <a:endParaRPr lang="en-US" sz="1500" dirty="0">
                        <a:effectLst/>
                        <a:latin typeface="+mj-lt"/>
                        <a:ea typeface="Times New Roman" panose="02020603050405020304" pitchFamily="18" charset="0"/>
                        <a:cs typeface="Arial" panose="020B0604020202020204" pitchFamily="34" charset="0"/>
                      </a:endParaRPr>
                    </a:p>
                  </a:txBody>
                  <a:tcPr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3539401597"/>
                  </a:ext>
                </a:extLst>
              </a:tr>
              <a:tr h="247460">
                <a:tc>
                  <a:txBody>
                    <a:bodyPr/>
                    <a:lstStyle>
                      <a:lvl1pPr marL="0" algn="l" defTabSz="408240" rtl="0" eaLnBrk="1" latinLnBrk="0" hangingPunct="1">
                        <a:defRPr sz="1613" b="1" kern="1200">
                          <a:solidFill>
                            <a:schemeClr val="lt1"/>
                          </a:solidFill>
                          <a:latin typeface="Arial"/>
                        </a:defRPr>
                      </a:lvl1pPr>
                      <a:lvl2pPr marL="408240" algn="l" defTabSz="408240" rtl="0" eaLnBrk="1" latinLnBrk="0" hangingPunct="1">
                        <a:defRPr sz="1613" b="1" kern="1200">
                          <a:solidFill>
                            <a:schemeClr val="lt1"/>
                          </a:solidFill>
                          <a:latin typeface="Arial"/>
                        </a:defRPr>
                      </a:lvl2pPr>
                      <a:lvl3pPr marL="816479" algn="l" defTabSz="408240" rtl="0" eaLnBrk="1" latinLnBrk="0" hangingPunct="1">
                        <a:defRPr sz="1613" b="1" kern="1200">
                          <a:solidFill>
                            <a:schemeClr val="lt1"/>
                          </a:solidFill>
                          <a:latin typeface="Arial"/>
                        </a:defRPr>
                      </a:lvl3pPr>
                      <a:lvl4pPr marL="1224719" algn="l" defTabSz="408240" rtl="0" eaLnBrk="1" latinLnBrk="0" hangingPunct="1">
                        <a:defRPr sz="1613" b="1" kern="1200">
                          <a:solidFill>
                            <a:schemeClr val="lt1"/>
                          </a:solidFill>
                          <a:latin typeface="Arial"/>
                        </a:defRPr>
                      </a:lvl4pPr>
                      <a:lvl5pPr marL="1632959" algn="l" defTabSz="408240" rtl="0" eaLnBrk="1" latinLnBrk="0" hangingPunct="1">
                        <a:defRPr sz="1613" b="1" kern="1200">
                          <a:solidFill>
                            <a:schemeClr val="lt1"/>
                          </a:solidFill>
                          <a:latin typeface="Arial"/>
                        </a:defRPr>
                      </a:lvl5pPr>
                      <a:lvl6pPr marL="2041198" algn="l" defTabSz="408240" rtl="0" eaLnBrk="1" latinLnBrk="0" hangingPunct="1">
                        <a:defRPr sz="1613" b="1" kern="1200">
                          <a:solidFill>
                            <a:schemeClr val="lt1"/>
                          </a:solidFill>
                          <a:latin typeface="Arial"/>
                        </a:defRPr>
                      </a:lvl6pPr>
                      <a:lvl7pPr marL="2449438" algn="l" defTabSz="408240" rtl="0" eaLnBrk="1" latinLnBrk="0" hangingPunct="1">
                        <a:defRPr sz="1613" b="1" kern="1200">
                          <a:solidFill>
                            <a:schemeClr val="lt1"/>
                          </a:solidFill>
                          <a:latin typeface="Arial"/>
                        </a:defRPr>
                      </a:lvl7pPr>
                      <a:lvl8pPr marL="2857677" algn="l" defTabSz="408240" rtl="0" eaLnBrk="1" latinLnBrk="0" hangingPunct="1">
                        <a:defRPr sz="1613" b="1" kern="1200">
                          <a:solidFill>
                            <a:schemeClr val="lt1"/>
                          </a:solidFill>
                          <a:latin typeface="Arial"/>
                        </a:defRPr>
                      </a:lvl8pPr>
                      <a:lvl9pPr marL="3265917" algn="l" defTabSz="408240" rtl="0" eaLnBrk="1" latinLnBrk="0" hangingPunct="1">
                        <a:defRPr sz="1613" b="1" kern="1200">
                          <a:solidFill>
                            <a:schemeClr val="lt1"/>
                          </a:solidFill>
                          <a:latin typeface="Arial"/>
                        </a:defRPr>
                      </a:lvl9pPr>
                    </a:lstStyle>
                    <a:p>
                      <a:pPr marL="0" marR="0">
                        <a:lnSpc>
                          <a:spcPct val="115000"/>
                        </a:lnSpc>
                        <a:spcBef>
                          <a:spcPts val="0"/>
                        </a:spcBef>
                        <a:spcAft>
                          <a:spcPts val="0"/>
                        </a:spcAft>
                      </a:pPr>
                      <a:r>
                        <a:rPr lang="en-US" sz="1500" dirty="0">
                          <a:effectLst/>
                          <a:latin typeface="+mj-lt"/>
                        </a:rPr>
                        <a:t>Mark Helfand, MD, MPH </a:t>
                      </a:r>
                      <a:endParaRPr lang="en-US" sz="1500" dirty="0">
                        <a:effectLst/>
                        <a:latin typeface="+mj-lt"/>
                        <a:ea typeface="Times New Roman" panose="02020603050405020304" pitchFamily="18" charset="0"/>
                        <a:cs typeface="Arial" panose="020B0604020202020204" pitchFamily="34" charset="0"/>
                      </a:endParaRPr>
                    </a:p>
                  </a:txBody>
                  <a:tcPr marT="0" marB="0" anchor="b">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dirty="0">
                          <a:effectLst/>
                          <a:latin typeface="+mj-lt"/>
                        </a:rPr>
                        <a:t>Nothing to disclose</a:t>
                      </a:r>
                      <a:endParaRPr lang="en-US" sz="1500" dirty="0">
                        <a:effectLst/>
                        <a:latin typeface="+mj-lt"/>
                        <a:ea typeface="Times New Roman" panose="02020603050405020304" pitchFamily="18" charset="0"/>
                        <a:cs typeface="Arial" panose="020B0604020202020204" pitchFamily="34" charset="0"/>
                      </a:endParaRPr>
                    </a:p>
                  </a:txBody>
                  <a:tcPr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dirty="0">
                          <a:effectLst/>
                          <a:latin typeface="+mj-lt"/>
                        </a:rPr>
                        <a:t> </a:t>
                      </a:r>
                      <a:endParaRPr lang="en-US" sz="1500" dirty="0">
                        <a:effectLst/>
                        <a:latin typeface="+mj-lt"/>
                        <a:ea typeface="Times New Roman" panose="02020603050405020304" pitchFamily="18" charset="0"/>
                        <a:cs typeface="Arial" panose="020B0604020202020204" pitchFamily="34" charset="0"/>
                      </a:endParaRPr>
                    </a:p>
                  </a:txBody>
                  <a:tcPr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3242313865"/>
                  </a:ext>
                </a:extLst>
              </a:tr>
              <a:tr h="247460">
                <a:tc>
                  <a:txBody>
                    <a:bodyPr/>
                    <a:lstStyle>
                      <a:lvl1pPr marL="0" algn="l" defTabSz="408240" rtl="0" eaLnBrk="1" latinLnBrk="0" hangingPunct="1">
                        <a:defRPr sz="1613" b="1" kern="1200">
                          <a:solidFill>
                            <a:schemeClr val="lt1"/>
                          </a:solidFill>
                          <a:latin typeface="Arial"/>
                        </a:defRPr>
                      </a:lvl1pPr>
                      <a:lvl2pPr marL="408240" algn="l" defTabSz="408240" rtl="0" eaLnBrk="1" latinLnBrk="0" hangingPunct="1">
                        <a:defRPr sz="1613" b="1" kern="1200">
                          <a:solidFill>
                            <a:schemeClr val="lt1"/>
                          </a:solidFill>
                          <a:latin typeface="Arial"/>
                        </a:defRPr>
                      </a:lvl2pPr>
                      <a:lvl3pPr marL="816479" algn="l" defTabSz="408240" rtl="0" eaLnBrk="1" latinLnBrk="0" hangingPunct="1">
                        <a:defRPr sz="1613" b="1" kern="1200">
                          <a:solidFill>
                            <a:schemeClr val="lt1"/>
                          </a:solidFill>
                          <a:latin typeface="Arial"/>
                        </a:defRPr>
                      </a:lvl3pPr>
                      <a:lvl4pPr marL="1224719" algn="l" defTabSz="408240" rtl="0" eaLnBrk="1" latinLnBrk="0" hangingPunct="1">
                        <a:defRPr sz="1613" b="1" kern="1200">
                          <a:solidFill>
                            <a:schemeClr val="lt1"/>
                          </a:solidFill>
                          <a:latin typeface="Arial"/>
                        </a:defRPr>
                      </a:lvl4pPr>
                      <a:lvl5pPr marL="1632959" algn="l" defTabSz="408240" rtl="0" eaLnBrk="1" latinLnBrk="0" hangingPunct="1">
                        <a:defRPr sz="1613" b="1" kern="1200">
                          <a:solidFill>
                            <a:schemeClr val="lt1"/>
                          </a:solidFill>
                          <a:latin typeface="Arial"/>
                        </a:defRPr>
                      </a:lvl5pPr>
                      <a:lvl6pPr marL="2041198" algn="l" defTabSz="408240" rtl="0" eaLnBrk="1" latinLnBrk="0" hangingPunct="1">
                        <a:defRPr sz="1613" b="1" kern="1200">
                          <a:solidFill>
                            <a:schemeClr val="lt1"/>
                          </a:solidFill>
                          <a:latin typeface="Arial"/>
                        </a:defRPr>
                      </a:lvl6pPr>
                      <a:lvl7pPr marL="2449438" algn="l" defTabSz="408240" rtl="0" eaLnBrk="1" latinLnBrk="0" hangingPunct="1">
                        <a:defRPr sz="1613" b="1" kern="1200">
                          <a:solidFill>
                            <a:schemeClr val="lt1"/>
                          </a:solidFill>
                          <a:latin typeface="Arial"/>
                        </a:defRPr>
                      </a:lvl7pPr>
                      <a:lvl8pPr marL="2857677" algn="l" defTabSz="408240" rtl="0" eaLnBrk="1" latinLnBrk="0" hangingPunct="1">
                        <a:defRPr sz="1613" b="1" kern="1200">
                          <a:solidFill>
                            <a:schemeClr val="lt1"/>
                          </a:solidFill>
                          <a:latin typeface="Arial"/>
                        </a:defRPr>
                      </a:lvl8pPr>
                      <a:lvl9pPr marL="3265917" algn="l" defTabSz="408240" rtl="0" eaLnBrk="1" latinLnBrk="0" hangingPunct="1">
                        <a:defRPr sz="1613" b="1" kern="1200">
                          <a:solidFill>
                            <a:schemeClr val="lt1"/>
                          </a:solidFill>
                          <a:latin typeface="Arial"/>
                        </a:defRPr>
                      </a:lvl9pPr>
                    </a:lstStyle>
                    <a:p>
                      <a:pPr marL="0" marR="0">
                        <a:lnSpc>
                          <a:spcPct val="115000"/>
                        </a:lnSpc>
                        <a:spcBef>
                          <a:spcPts val="0"/>
                        </a:spcBef>
                        <a:spcAft>
                          <a:spcPts val="0"/>
                        </a:spcAft>
                      </a:pPr>
                      <a:r>
                        <a:rPr lang="en-US" sz="1500" dirty="0">
                          <a:effectLst/>
                          <a:latin typeface="+mj-lt"/>
                        </a:rPr>
                        <a:t>Celia Fiordalisi, MS</a:t>
                      </a:r>
                      <a:endParaRPr lang="en-US" sz="1500" dirty="0">
                        <a:effectLst/>
                        <a:latin typeface="+mj-lt"/>
                        <a:ea typeface="Times New Roman" panose="02020603050405020304" pitchFamily="18" charset="0"/>
                        <a:cs typeface="Arial" panose="020B0604020202020204" pitchFamily="34" charset="0"/>
                      </a:endParaRPr>
                    </a:p>
                  </a:txBody>
                  <a:tcPr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dirty="0">
                          <a:effectLst/>
                          <a:latin typeface="+mj-lt"/>
                        </a:rPr>
                        <a:t>Nothing to disclose</a:t>
                      </a:r>
                      <a:endParaRPr lang="en-US" sz="1500" dirty="0">
                        <a:effectLst/>
                        <a:latin typeface="+mj-lt"/>
                        <a:ea typeface="Times New Roman" panose="02020603050405020304" pitchFamily="18" charset="0"/>
                        <a:cs typeface="Arial" panose="020B0604020202020204" pitchFamily="34" charset="0"/>
                      </a:endParaRPr>
                    </a:p>
                  </a:txBody>
                  <a:tcPr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408240" rtl="0" eaLnBrk="1" latinLnBrk="0" hangingPunct="1">
                        <a:defRPr sz="1613" kern="1200">
                          <a:solidFill>
                            <a:schemeClr val="dk1"/>
                          </a:solidFill>
                          <a:latin typeface="Arial"/>
                        </a:defRPr>
                      </a:lvl1pPr>
                      <a:lvl2pPr marL="408240" algn="l" defTabSz="408240" rtl="0" eaLnBrk="1" latinLnBrk="0" hangingPunct="1">
                        <a:defRPr sz="1613" kern="1200">
                          <a:solidFill>
                            <a:schemeClr val="dk1"/>
                          </a:solidFill>
                          <a:latin typeface="Arial"/>
                        </a:defRPr>
                      </a:lvl2pPr>
                      <a:lvl3pPr marL="816479" algn="l" defTabSz="408240" rtl="0" eaLnBrk="1" latinLnBrk="0" hangingPunct="1">
                        <a:defRPr sz="1613" kern="1200">
                          <a:solidFill>
                            <a:schemeClr val="dk1"/>
                          </a:solidFill>
                          <a:latin typeface="Arial"/>
                        </a:defRPr>
                      </a:lvl3pPr>
                      <a:lvl4pPr marL="1224719" algn="l" defTabSz="408240" rtl="0" eaLnBrk="1" latinLnBrk="0" hangingPunct="1">
                        <a:defRPr sz="1613" kern="1200">
                          <a:solidFill>
                            <a:schemeClr val="dk1"/>
                          </a:solidFill>
                          <a:latin typeface="Arial"/>
                        </a:defRPr>
                      </a:lvl4pPr>
                      <a:lvl5pPr marL="1632959" algn="l" defTabSz="408240" rtl="0" eaLnBrk="1" latinLnBrk="0" hangingPunct="1">
                        <a:defRPr sz="1613" kern="1200">
                          <a:solidFill>
                            <a:schemeClr val="dk1"/>
                          </a:solidFill>
                          <a:latin typeface="Arial"/>
                        </a:defRPr>
                      </a:lvl5pPr>
                      <a:lvl6pPr marL="2041198" algn="l" defTabSz="408240" rtl="0" eaLnBrk="1" latinLnBrk="0" hangingPunct="1">
                        <a:defRPr sz="1613" kern="1200">
                          <a:solidFill>
                            <a:schemeClr val="dk1"/>
                          </a:solidFill>
                          <a:latin typeface="Arial"/>
                        </a:defRPr>
                      </a:lvl6pPr>
                      <a:lvl7pPr marL="2449438" algn="l" defTabSz="408240" rtl="0" eaLnBrk="1" latinLnBrk="0" hangingPunct="1">
                        <a:defRPr sz="1613" kern="1200">
                          <a:solidFill>
                            <a:schemeClr val="dk1"/>
                          </a:solidFill>
                          <a:latin typeface="Arial"/>
                        </a:defRPr>
                      </a:lvl7pPr>
                      <a:lvl8pPr marL="2857677" algn="l" defTabSz="408240" rtl="0" eaLnBrk="1" latinLnBrk="0" hangingPunct="1">
                        <a:defRPr sz="1613" kern="1200">
                          <a:solidFill>
                            <a:schemeClr val="dk1"/>
                          </a:solidFill>
                          <a:latin typeface="Arial"/>
                        </a:defRPr>
                      </a:lvl8pPr>
                      <a:lvl9pPr marL="3265917" algn="l" defTabSz="408240" rtl="0" eaLnBrk="1" latinLnBrk="0" hangingPunct="1">
                        <a:defRPr sz="1613" kern="1200">
                          <a:solidFill>
                            <a:schemeClr val="dk1"/>
                          </a:solidFill>
                          <a:latin typeface="Arial"/>
                        </a:defRPr>
                      </a:lvl9pPr>
                    </a:lstStyle>
                    <a:p>
                      <a:pPr marL="0" marR="0">
                        <a:lnSpc>
                          <a:spcPct val="115000"/>
                        </a:lnSpc>
                        <a:spcBef>
                          <a:spcPts val="0"/>
                        </a:spcBef>
                        <a:spcAft>
                          <a:spcPts val="0"/>
                        </a:spcAft>
                      </a:pPr>
                      <a:r>
                        <a:rPr lang="en-US" sz="1500" dirty="0">
                          <a:effectLst/>
                          <a:latin typeface="+mj-lt"/>
                        </a:rPr>
                        <a:t> </a:t>
                      </a:r>
                      <a:endParaRPr lang="en-US" sz="1500" dirty="0">
                        <a:effectLst/>
                        <a:latin typeface="+mj-lt"/>
                        <a:ea typeface="Times New Roman" panose="02020603050405020304" pitchFamily="18" charset="0"/>
                        <a:cs typeface="Arial" panose="020B0604020202020204" pitchFamily="34" charset="0"/>
                      </a:endParaRPr>
                    </a:p>
                  </a:txBody>
                  <a:tcPr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2084947776"/>
                  </a:ext>
                </a:extLst>
              </a:tr>
            </a:tbl>
          </a:graphicData>
        </a:graphic>
      </p:graphicFrame>
      <p:graphicFrame>
        <p:nvGraphicFramePr>
          <p:cNvPr id="8" name="Table 7">
            <a:extLst>
              <a:ext uri="{FF2B5EF4-FFF2-40B4-BE49-F238E27FC236}">
                <a16:creationId xmlns:a16="http://schemas.microsoft.com/office/drawing/2014/main" id="{F381FFF0-6FA6-7CD8-4966-DDE6F873EAB6}"/>
              </a:ext>
            </a:extLst>
          </p:cNvPr>
          <p:cNvGraphicFramePr>
            <a:graphicFrameLocks noGrp="1"/>
          </p:cNvGraphicFramePr>
          <p:nvPr/>
        </p:nvGraphicFramePr>
        <p:xfrm>
          <a:off x="499705" y="2342748"/>
          <a:ext cx="6874167" cy="1591521"/>
        </p:xfrm>
        <a:graphic>
          <a:graphicData uri="http://schemas.openxmlformats.org/drawingml/2006/table">
            <a:tbl>
              <a:tblPr firstRow="1" firstCol="1" bandRow="1">
                <a:tableStyleId>{5C22544A-7EE6-4342-B048-85BDC9FD1C3A}</a:tableStyleId>
              </a:tblPr>
              <a:tblGrid>
                <a:gridCol w="3174460">
                  <a:extLst>
                    <a:ext uri="{9D8B030D-6E8A-4147-A177-3AD203B41FA5}">
                      <a16:colId xmlns:a16="http://schemas.microsoft.com/office/drawing/2014/main" val="3105062828"/>
                    </a:ext>
                  </a:extLst>
                </a:gridCol>
                <a:gridCol w="2096655">
                  <a:extLst>
                    <a:ext uri="{9D8B030D-6E8A-4147-A177-3AD203B41FA5}">
                      <a16:colId xmlns:a16="http://schemas.microsoft.com/office/drawing/2014/main" val="508128713"/>
                    </a:ext>
                  </a:extLst>
                </a:gridCol>
                <a:gridCol w="1603052">
                  <a:extLst>
                    <a:ext uri="{9D8B030D-6E8A-4147-A177-3AD203B41FA5}">
                      <a16:colId xmlns:a16="http://schemas.microsoft.com/office/drawing/2014/main" val="1673612233"/>
                    </a:ext>
                  </a:extLst>
                </a:gridCol>
              </a:tblGrid>
              <a:tr h="247460">
                <a:tc gridSpan="3">
                  <a:txBody>
                    <a:bodyPr/>
                    <a:lstStyle/>
                    <a:p>
                      <a:pPr marL="0" marR="0">
                        <a:lnSpc>
                          <a:spcPct val="115000"/>
                        </a:lnSpc>
                        <a:spcBef>
                          <a:spcPts val="0"/>
                        </a:spcBef>
                        <a:spcAft>
                          <a:spcPts val="0"/>
                        </a:spcAft>
                      </a:pPr>
                      <a:r>
                        <a:rPr lang="en-US" sz="1500" dirty="0">
                          <a:effectLst/>
                          <a:latin typeface="+mn-lt"/>
                          <a:ea typeface="Times New Roman" panose="02020603050405020304" pitchFamily="18" charset="0"/>
                          <a:cs typeface="Arial" panose="020B0604020202020204" pitchFamily="34" charset="0"/>
                        </a:rPr>
                        <a:t>Presenters</a:t>
                      </a:r>
                    </a:p>
                  </a:txBody>
                  <a:tcPr marT="0" marB="0"/>
                </a:tc>
                <a:tc hMerge="1">
                  <a:txBody>
                    <a:bodyPr/>
                    <a:lstStyle/>
                    <a:p>
                      <a:pPr marL="0" marR="0">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dirty="0"/>
                    </a:p>
                  </a:txBody>
                  <a:tcPr marL="68580" marR="68580" marT="0" marB="0"/>
                </a:tc>
                <a:extLst>
                  <a:ext uri="{0D108BD9-81ED-4DB2-BD59-A6C34878D82A}">
                    <a16:rowId xmlns:a16="http://schemas.microsoft.com/office/drawing/2014/main" val="1384336227"/>
                  </a:ext>
                </a:extLst>
              </a:tr>
              <a:tr h="247460">
                <a:tc>
                  <a:txBody>
                    <a:bodyPr/>
                    <a:lstStyle/>
                    <a:p>
                      <a:pPr marL="0" marR="0">
                        <a:lnSpc>
                          <a:spcPct val="115000"/>
                        </a:lnSpc>
                        <a:spcBef>
                          <a:spcPts val="0"/>
                        </a:spcBef>
                        <a:spcAft>
                          <a:spcPts val="0"/>
                        </a:spcAft>
                      </a:pPr>
                      <a:r>
                        <a:rPr lang="en-US" sz="1500" dirty="0">
                          <a:effectLst/>
                          <a:latin typeface="+mn-lt"/>
                        </a:rPr>
                        <a:t>Name</a:t>
                      </a:r>
                      <a:endParaRPr lang="en-US" sz="1500" dirty="0">
                        <a:effectLst/>
                        <a:latin typeface="+mn-lt"/>
                        <a:ea typeface="Times New Roman" panose="02020603050405020304" pitchFamily="18" charset="0"/>
                        <a:cs typeface="Arial" panose="020B0604020202020204" pitchFamily="34" charset="0"/>
                      </a:endParaRPr>
                    </a:p>
                  </a:txBody>
                  <a:tcPr marT="0" marB="0"/>
                </a:tc>
                <a:tc>
                  <a:txBody>
                    <a:bodyPr/>
                    <a:lstStyle/>
                    <a:p>
                      <a:pPr marL="0" marR="0">
                        <a:lnSpc>
                          <a:spcPct val="115000"/>
                        </a:lnSpc>
                        <a:spcBef>
                          <a:spcPts val="0"/>
                        </a:spcBef>
                        <a:spcAft>
                          <a:spcPts val="0"/>
                        </a:spcAft>
                      </a:pPr>
                      <a:r>
                        <a:rPr lang="en-US" sz="1500" dirty="0">
                          <a:effectLst/>
                          <a:latin typeface="+mn-lt"/>
                        </a:rPr>
                        <a:t>Disclosure</a:t>
                      </a:r>
                      <a:endParaRPr lang="en-US" sz="1500" dirty="0">
                        <a:effectLst/>
                        <a:latin typeface="+mn-lt"/>
                        <a:ea typeface="Times New Roman" panose="02020603050405020304" pitchFamily="18" charset="0"/>
                        <a:cs typeface="Arial" panose="020B0604020202020204" pitchFamily="34" charset="0"/>
                      </a:endParaRPr>
                    </a:p>
                  </a:txBody>
                  <a:tcPr marT="0" marB="0"/>
                </a:tc>
                <a:tc>
                  <a:txBody>
                    <a:bodyPr/>
                    <a:lstStyle/>
                    <a:p>
                      <a:r>
                        <a:rPr lang="en-US" sz="1500" dirty="0">
                          <a:effectLst/>
                          <a:latin typeface="+mn-lt"/>
                        </a:rPr>
                        <a:t>Role/ Received </a:t>
                      </a:r>
                      <a:endParaRPr lang="en-US" sz="1500" dirty="0">
                        <a:latin typeface="+mn-lt"/>
                      </a:endParaRPr>
                    </a:p>
                  </a:txBody>
                  <a:tcPr marT="0" marB="0"/>
                </a:tc>
                <a:extLst>
                  <a:ext uri="{0D108BD9-81ED-4DB2-BD59-A6C34878D82A}">
                    <a16:rowId xmlns:a16="http://schemas.microsoft.com/office/drawing/2014/main" val="1233271584"/>
                  </a:ext>
                </a:extLst>
              </a:tr>
              <a:tr h="510351">
                <a:tc>
                  <a:txBody>
                    <a:bodyPr/>
                    <a:lstStyle>
                      <a:lvl1pPr marL="0" algn="l" defTabSz="408240" rtl="0" eaLnBrk="1" latinLnBrk="0" hangingPunct="1">
                        <a:defRPr sz="1613" b="1" kern="1200">
                          <a:solidFill>
                            <a:schemeClr val="lt1"/>
                          </a:solidFill>
                          <a:latin typeface="Arial"/>
                        </a:defRPr>
                      </a:lvl1pPr>
                      <a:lvl2pPr marL="408240" algn="l" defTabSz="408240" rtl="0" eaLnBrk="1" latinLnBrk="0" hangingPunct="1">
                        <a:defRPr sz="1613" b="1" kern="1200">
                          <a:solidFill>
                            <a:schemeClr val="lt1"/>
                          </a:solidFill>
                          <a:latin typeface="Arial"/>
                        </a:defRPr>
                      </a:lvl2pPr>
                      <a:lvl3pPr marL="816479" algn="l" defTabSz="408240" rtl="0" eaLnBrk="1" latinLnBrk="0" hangingPunct="1">
                        <a:defRPr sz="1613" b="1" kern="1200">
                          <a:solidFill>
                            <a:schemeClr val="lt1"/>
                          </a:solidFill>
                          <a:latin typeface="Arial"/>
                        </a:defRPr>
                      </a:lvl3pPr>
                      <a:lvl4pPr marL="1224719" algn="l" defTabSz="408240" rtl="0" eaLnBrk="1" latinLnBrk="0" hangingPunct="1">
                        <a:defRPr sz="1613" b="1" kern="1200">
                          <a:solidFill>
                            <a:schemeClr val="lt1"/>
                          </a:solidFill>
                          <a:latin typeface="Arial"/>
                        </a:defRPr>
                      </a:lvl4pPr>
                      <a:lvl5pPr marL="1632959" algn="l" defTabSz="408240" rtl="0" eaLnBrk="1" latinLnBrk="0" hangingPunct="1">
                        <a:defRPr sz="1613" b="1" kern="1200">
                          <a:solidFill>
                            <a:schemeClr val="lt1"/>
                          </a:solidFill>
                          <a:latin typeface="Arial"/>
                        </a:defRPr>
                      </a:lvl5pPr>
                      <a:lvl6pPr marL="2041198" algn="l" defTabSz="408240" rtl="0" eaLnBrk="1" latinLnBrk="0" hangingPunct="1">
                        <a:defRPr sz="1613" b="1" kern="1200">
                          <a:solidFill>
                            <a:schemeClr val="lt1"/>
                          </a:solidFill>
                          <a:latin typeface="Arial"/>
                        </a:defRPr>
                      </a:lvl6pPr>
                      <a:lvl7pPr marL="2449438" algn="l" defTabSz="408240" rtl="0" eaLnBrk="1" latinLnBrk="0" hangingPunct="1">
                        <a:defRPr sz="1613" b="1" kern="1200">
                          <a:solidFill>
                            <a:schemeClr val="lt1"/>
                          </a:solidFill>
                          <a:latin typeface="Arial"/>
                        </a:defRPr>
                      </a:lvl7pPr>
                      <a:lvl8pPr marL="2857677" algn="l" defTabSz="408240" rtl="0" eaLnBrk="1" latinLnBrk="0" hangingPunct="1">
                        <a:defRPr sz="1613" b="1" kern="1200">
                          <a:solidFill>
                            <a:schemeClr val="lt1"/>
                          </a:solidFill>
                          <a:latin typeface="Arial"/>
                        </a:defRPr>
                      </a:lvl8pPr>
                      <a:lvl9pPr marL="3265917" algn="l" defTabSz="408240" rtl="0" eaLnBrk="1" latinLnBrk="0" hangingPunct="1">
                        <a:defRPr sz="1613" b="1" kern="1200">
                          <a:solidFill>
                            <a:schemeClr val="lt1"/>
                          </a:solidFill>
                          <a:latin typeface="Arial"/>
                        </a:defRPr>
                      </a:lvl9pPr>
                    </a:lstStyle>
                    <a:p>
                      <a:pPr marL="0" marR="0">
                        <a:lnSpc>
                          <a:spcPct val="115000"/>
                        </a:lnSpc>
                        <a:spcBef>
                          <a:spcPts val="0"/>
                        </a:spcBef>
                        <a:spcAft>
                          <a:spcPts val="0"/>
                        </a:spcAft>
                      </a:pPr>
                      <a:r>
                        <a:rPr lang="en-US" sz="1500" dirty="0">
                          <a:effectLst/>
                          <a:latin typeface="+mj-lt"/>
                          <a:ea typeface="Times New Roman" panose="02020603050405020304" pitchFamily="18" charset="0"/>
                          <a:cs typeface="Arial" panose="020B0604020202020204" pitchFamily="34" charset="0"/>
                        </a:rPr>
                        <a:t>Dale Steele, MD, MS</a:t>
                      </a:r>
                    </a:p>
                    <a:p>
                      <a:pPr marL="0" marR="0">
                        <a:lnSpc>
                          <a:spcPct val="115000"/>
                        </a:lnSpc>
                        <a:spcBef>
                          <a:spcPts val="0"/>
                        </a:spcBef>
                        <a:spcAft>
                          <a:spcPts val="0"/>
                        </a:spcAft>
                      </a:pPr>
                      <a:r>
                        <a:rPr lang="en-US" sz="1500" dirty="0">
                          <a:effectLst/>
                          <a:latin typeface="+mj-lt"/>
                          <a:ea typeface="Times New Roman" panose="02020603050405020304" pitchFamily="18" charset="0"/>
                          <a:cs typeface="Arial" panose="020B0604020202020204" pitchFamily="34" charset="0"/>
                        </a:rPr>
                        <a:t>David Niebuhr, MD, MS, MPH</a:t>
                      </a:r>
                    </a:p>
                  </a:txBody>
                  <a:tcPr marT="0" marB="0" anchor="b"/>
                </a:tc>
                <a:tc>
                  <a:txBody>
                    <a:bodyPr/>
                    <a:lstStyle/>
                    <a:p>
                      <a:pPr marL="0" marR="0" lvl="0" indent="0" algn="l" defTabSz="408240" rtl="0" eaLnBrk="1" fontAlgn="auto" latinLnBrk="0" hangingPunct="1">
                        <a:lnSpc>
                          <a:spcPct val="115000"/>
                        </a:lnSpc>
                        <a:spcBef>
                          <a:spcPts val="0"/>
                        </a:spcBef>
                        <a:spcAft>
                          <a:spcPts val="0"/>
                        </a:spcAft>
                        <a:buClrTx/>
                        <a:buSzTx/>
                        <a:buFontTx/>
                        <a:buNone/>
                        <a:tabLst/>
                        <a:defRPr/>
                      </a:pPr>
                      <a:r>
                        <a:rPr lang="en-US" sz="1500" dirty="0">
                          <a:effectLst/>
                          <a:latin typeface="+mn-lt"/>
                        </a:rPr>
                        <a:t>Nothing to disclose</a:t>
                      </a:r>
                    </a:p>
                    <a:p>
                      <a:pPr marL="0" marR="0" lvl="0" indent="0" algn="l" defTabSz="408240" rtl="0" eaLnBrk="1" fontAlgn="auto" latinLnBrk="0" hangingPunct="1">
                        <a:lnSpc>
                          <a:spcPct val="115000"/>
                        </a:lnSpc>
                        <a:spcBef>
                          <a:spcPts val="0"/>
                        </a:spcBef>
                        <a:spcAft>
                          <a:spcPts val="0"/>
                        </a:spcAft>
                        <a:buClrTx/>
                        <a:buSzTx/>
                        <a:buFontTx/>
                        <a:buNone/>
                        <a:tabLst/>
                        <a:defRPr/>
                      </a:pPr>
                      <a:r>
                        <a:rPr lang="en-US" sz="1500" dirty="0">
                          <a:effectLst/>
                          <a:latin typeface="+mn-lt"/>
                          <a:ea typeface="Times New Roman" panose="02020603050405020304" pitchFamily="18" charset="0"/>
                          <a:cs typeface="Arial" panose="020B0604020202020204" pitchFamily="34" charset="0"/>
                        </a:rPr>
                        <a:t>Nothing to disclose</a:t>
                      </a:r>
                    </a:p>
                  </a:txBody>
                  <a:tcPr marT="0" marB="0"/>
                </a:tc>
                <a:tc>
                  <a:txBody>
                    <a:bodyPr/>
                    <a:lstStyle/>
                    <a:p>
                      <a:pPr marL="0" marR="0">
                        <a:lnSpc>
                          <a:spcPct val="115000"/>
                        </a:lnSpc>
                        <a:spcBef>
                          <a:spcPts val="0"/>
                        </a:spcBef>
                        <a:spcAft>
                          <a:spcPts val="0"/>
                        </a:spcAft>
                      </a:pPr>
                      <a:r>
                        <a:rPr lang="en-US" sz="1500" dirty="0">
                          <a:effectLst/>
                          <a:latin typeface="+mn-lt"/>
                        </a:rPr>
                        <a:t> </a:t>
                      </a:r>
                      <a:endParaRPr lang="en-US" sz="1500" dirty="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1460828480"/>
                  </a:ext>
                </a:extLst>
              </a:tr>
              <a:tr h="293125">
                <a:tc>
                  <a:txBody>
                    <a:bodyPr/>
                    <a:lstStyle/>
                    <a:p>
                      <a:pPr marL="0" marR="0">
                        <a:lnSpc>
                          <a:spcPct val="115000"/>
                        </a:lnSpc>
                        <a:spcBef>
                          <a:spcPts val="0"/>
                        </a:spcBef>
                        <a:spcAft>
                          <a:spcPts val="0"/>
                        </a:spcAft>
                      </a:pPr>
                      <a:r>
                        <a:rPr lang="en-US" sz="1500" dirty="0">
                          <a:effectLst/>
                          <a:latin typeface="+mn-lt"/>
                          <a:ea typeface="Times New Roman" panose="02020603050405020304" pitchFamily="18" charset="0"/>
                          <a:cs typeface="Arial" panose="020B0604020202020204" pitchFamily="34" charset="0"/>
                        </a:rPr>
                        <a:t>Ian Saldanha, MBBS, MPH, PhD</a:t>
                      </a:r>
                    </a:p>
                  </a:txBody>
                  <a:tcPr marT="0" marB="0" anchor="b"/>
                </a:tc>
                <a:tc>
                  <a:txBody>
                    <a:bodyPr/>
                    <a:lstStyle/>
                    <a:p>
                      <a:pPr marL="0" marR="0">
                        <a:lnSpc>
                          <a:spcPct val="115000"/>
                        </a:lnSpc>
                        <a:spcBef>
                          <a:spcPts val="0"/>
                        </a:spcBef>
                        <a:spcAft>
                          <a:spcPts val="0"/>
                        </a:spcAft>
                      </a:pPr>
                      <a:r>
                        <a:rPr lang="en-US" sz="1500" dirty="0">
                          <a:effectLst/>
                          <a:latin typeface="+mn-lt"/>
                        </a:rPr>
                        <a:t>Nothing to disclose</a:t>
                      </a:r>
                      <a:endParaRPr lang="en-US" sz="1500" dirty="0">
                        <a:effectLst/>
                        <a:latin typeface="+mn-lt"/>
                        <a:ea typeface="Times New Roman" panose="02020603050405020304" pitchFamily="18" charset="0"/>
                        <a:cs typeface="Arial" panose="020B0604020202020204" pitchFamily="34" charset="0"/>
                      </a:endParaRPr>
                    </a:p>
                  </a:txBody>
                  <a:tcPr marT="0" marB="0"/>
                </a:tc>
                <a:tc>
                  <a:txBody>
                    <a:bodyPr/>
                    <a:lstStyle/>
                    <a:p>
                      <a:pPr marL="0" marR="0">
                        <a:lnSpc>
                          <a:spcPct val="115000"/>
                        </a:lnSpc>
                        <a:spcBef>
                          <a:spcPts val="0"/>
                        </a:spcBef>
                        <a:spcAft>
                          <a:spcPts val="0"/>
                        </a:spcAft>
                      </a:pPr>
                      <a:r>
                        <a:rPr lang="en-US" sz="1500" dirty="0">
                          <a:effectLst/>
                          <a:latin typeface="+mn-lt"/>
                        </a:rPr>
                        <a:t> </a:t>
                      </a:r>
                      <a:endParaRPr lang="en-US" sz="1500" dirty="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2575827189"/>
                  </a:ext>
                </a:extLst>
              </a:tr>
              <a:tr h="293125">
                <a:tc>
                  <a:txBody>
                    <a:bodyPr/>
                    <a:lstStyle/>
                    <a:p>
                      <a:pPr marL="0" marR="0" lvl="0" indent="0" algn="l" defTabSz="544306" rtl="0" eaLnBrk="1" fontAlgn="auto" latinLnBrk="0" hangingPunct="1">
                        <a:lnSpc>
                          <a:spcPct val="115000"/>
                        </a:lnSpc>
                        <a:spcBef>
                          <a:spcPts val="0"/>
                        </a:spcBef>
                        <a:spcAft>
                          <a:spcPts val="0"/>
                        </a:spcAft>
                        <a:buClrTx/>
                        <a:buSzTx/>
                        <a:buFontTx/>
                        <a:buNone/>
                        <a:tabLst/>
                        <a:defRPr/>
                      </a:pPr>
                      <a:r>
                        <a:rPr lang="en-US" sz="1500" dirty="0">
                          <a:effectLst/>
                          <a:latin typeface="+mn-lt"/>
                          <a:ea typeface="Times New Roman" panose="02020603050405020304" pitchFamily="18" charset="0"/>
                          <a:cs typeface="Arial" panose="020B0604020202020204" pitchFamily="34" charset="0"/>
                        </a:rPr>
                        <a:t>Jill Huppert, MD, MPH</a:t>
                      </a:r>
                    </a:p>
                  </a:txBody>
                  <a:tcPr marT="0" marB="0" anchor="b"/>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500" dirty="0">
                          <a:effectLst/>
                          <a:latin typeface="+mn-lt"/>
                        </a:rPr>
                        <a:t>Nothing to disclose</a:t>
                      </a:r>
                      <a:endParaRPr lang="en-US" sz="1500" dirty="0">
                        <a:effectLst/>
                        <a:latin typeface="+mn-lt"/>
                        <a:ea typeface="Times New Roman" panose="02020603050405020304" pitchFamily="18" charset="0"/>
                        <a:cs typeface="Arial" panose="020B0604020202020204" pitchFamily="34" charset="0"/>
                      </a:endParaRPr>
                    </a:p>
                  </a:txBody>
                  <a:tcPr marT="0" marB="0"/>
                </a:tc>
                <a:tc>
                  <a:txBody>
                    <a:bodyPr/>
                    <a:lstStyle/>
                    <a:p>
                      <a:pPr marL="0" marR="0">
                        <a:lnSpc>
                          <a:spcPct val="115000"/>
                        </a:lnSpc>
                        <a:spcBef>
                          <a:spcPts val="0"/>
                        </a:spcBef>
                        <a:spcAft>
                          <a:spcPts val="0"/>
                        </a:spcAft>
                      </a:pPr>
                      <a:endParaRPr lang="en-US" sz="1500" dirty="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2398080704"/>
                  </a:ext>
                </a:extLst>
              </a:tr>
            </a:tbl>
          </a:graphicData>
        </a:graphic>
      </p:graphicFrame>
      <p:sp>
        <p:nvSpPr>
          <p:cNvPr id="9" name="Rectangle 1">
            <a:extLst>
              <a:ext uri="{FF2B5EF4-FFF2-40B4-BE49-F238E27FC236}">
                <a16:creationId xmlns:a16="http://schemas.microsoft.com/office/drawing/2014/main" id="{FF62BB40-3B5E-0D85-20BD-C6D6E22CA0D9}"/>
              </a:ext>
            </a:extLst>
          </p:cNvPr>
          <p:cNvSpPr>
            <a:spLocks noChangeArrowheads="1"/>
          </p:cNvSpPr>
          <p:nvPr/>
        </p:nvSpPr>
        <p:spPr bwMode="auto">
          <a:xfrm>
            <a:off x="7746635" y="2634511"/>
            <a:ext cx="3945663"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544148" eaLnBrk="0" fontAlgn="base" hangingPunct="0">
              <a:spcBef>
                <a:spcPct val="0"/>
              </a:spcBef>
              <a:spcAft>
                <a:spcPct val="0"/>
              </a:spcAft>
            </a:pPr>
            <a:r>
              <a:rPr lang="en-US" altLang="en-US" sz="1200" dirty="0">
                <a:solidFill>
                  <a:srgbClr val="737572"/>
                </a:solidFill>
                <a:latin typeface="Calibri"/>
                <a:ea typeface="Times New Roman" panose="02020603050405020304" pitchFamily="18" charset="0"/>
                <a:cs typeface="Arial" panose="020B0604020202020204" pitchFamily="34" charset="0"/>
              </a:rPr>
              <a:t>In accordance with the requirements of the Standards for Commercial Support of the ACCME, each instructor and member of the planning committee has been asked to disclose any relevant financial relationships with commercial interests that produce health care goods or services. The information disclosed for this activity is listed to the left.</a:t>
            </a:r>
            <a:endParaRPr lang="en-US" altLang="en-US" sz="1200" dirty="0">
              <a:solidFill>
                <a:srgbClr val="737572"/>
              </a:solidFill>
              <a:latin typeface="Calibri"/>
            </a:endParaRPr>
          </a:p>
          <a:p>
            <a:pPr defTabSz="544148" eaLnBrk="0" fontAlgn="base" hangingPunct="0">
              <a:spcBef>
                <a:spcPct val="0"/>
              </a:spcBef>
              <a:spcAft>
                <a:spcPct val="0"/>
              </a:spcAft>
            </a:pPr>
            <a:endParaRPr lang="en-US" altLang="en-US" sz="1200" dirty="0">
              <a:solidFill>
                <a:srgbClr val="737572"/>
              </a:solidFill>
              <a:latin typeface="Calibri"/>
              <a:ea typeface="Times New Roman" panose="02020603050405020304" pitchFamily="18" charset="0"/>
              <a:cs typeface="Arial" panose="020B0604020202020204" pitchFamily="34" charset="0"/>
            </a:endParaRPr>
          </a:p>
          <a:p>
            <a:pPr defTabSz="544148" eaLnBrk="0" fontAlgn="base" hangingPunct="0">
              <a:spcBef>
                <a:spcPct val="0"/>
              </a:spcBef>
              <a:spcAft>
                <a:spcPct val="0"/>
              </a:spcAft>
            </a:pPr>
            <a:r>
              <a:rPr lang="en-US" altLang="en-US" sz="1200" dirty="0">
                <a:solidFill>
                  <a:srgbClr val="737572"/>
                </a:solidFill>
                <a:latin typeface="Calibri"/>
                <a:ea typeface="Times New Roman" panose="02020603050405020304" pitchFamily="18" charset="0"/>
                <a:cs typeface="Arial" panose="020B0604020202020204" pitchFamily="34" charset="0"/>
              </a:rPr>
              <a:t>In addition, the planners and instructors listed have agreed that all recommendations involving clinical medicine will be based on evidence that is generally accepted within the profession as adequate justification for their indications and contraindications in the care of patients; that all scientific research used in support or justification of a patient care recommendation will conform to the generally accepted standards of experimental design, data collection and analysis; and that material to be presented will be made available for advance peer review if requested.</a:t>
            </a:r>
            <a:endParaRPr lang="en-US" altLang="en-US" sz="1200" dirty="0">
              <a:solidFill>
                <a:srgbClr val="737572"/>
              </a:solidFill>
              <a:latin typeface="Calibri"/>
            </a:endParaRPr>
          </a:p>
        </p:txBody>
      </p:sp>
      <p:sp>
        <p:nvSpPr>
          <p:cNvPr id="10" name="TextBox 9">
            <a:extLst>
              <a:ext uri="{FF2B5EF4-FFF2-40B4-BE49-F238E27FC236}">
                <a16:creationId xmlns:a16="http://schemas.microsoft.com/office/drawing/2014/main" id="{ED20B393-2A96-53F3-495F-1A16FED759CF}"/>
              </a:ext>
            </a:extLst>
          </p:cNvPr>
          <p:cNvSpPr txBox="1"/>
          <p:nvPr/>
        </p:nvSpPr>
        <p:spPr>
          <a:xfrm>
            <a:off x="7746635" y="2342748"/>
            <a:ext cx="2565400" cy="329899"/>
          </a:xfrm>
          <a:prstGeom prst="rect">
            <a:avLst/>
          </a:prstGeom>
          <a:noFill/>
        </p:spPr>
        <p:txBody>
          <a:bodyPr wrap="square">
            <a:spAutoFit/>
          </a:bodyPr>
          <a:lstStyle/>
          <a:p>
            <a:pPr defTabSz="544148">
              <a:lnSpc>
                <a:spcPct val="115000"/>
              </a:lnSpc>
              <a:spcAft>
                <a:spcPts val="1333"/>
              </a:spcAft>
            </a:pPr>
            <a:r>
              <a:rPr lang="en-US" sz="1467" b="1" dirty="0">
                <a:solidFill>
                  <a:srgbClr val="737572"/>
                </a:solidFill>
                <a:latin typeface="Arial" panose="020B0604020202020204" pitchFamily="34" charset="0"/>
                <a:ea typeface="Times New Roman" panose="02020603050405020304" pitchFamily="18" charset="0"/>
                <a:cs typeface="Arial" panose="020B0604020202020204" pitchFamily="34" charset="0"/>
              </a:rPr>
              <a:t>Disclosure Information</a:t>
            </a:r>
            <a:endParaRPr lang="en-US" sz="1600" dirty="0">
              <a:solidFill>
                <a:srgbClr val="737572"/>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94833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E89E2B-7E1B-BC4D-9739-8E4EC850F688}"/>
              </a:ext>
            </a:extLst>
          </p:cNvPr>
          <p:cNvSpPr>
            <a:spLocks noGrp="1"/>
          </p:cNvSpPr>
          <p:nvPr>
            <p:ph type="title"/>
          </p:nvPr>
        </p:nvSpPr>
        <p:spPr>
          <a:xfrm>
            <a:off x="193480" y="-351672"/>
            <a:ext cx="11926955" cy="1517971"/>
          </a:xfrm>
        </p:spPr>
        <p:txBody>
          <a:bodyPr>
            <a:noAutofit/>
          </a:bodyPr>
          <a:lstStyle/>
          <a:p>
            <a:pPr algn="ctr"/>
            <a:r>
              <a:rPr lang="en-US" b="1" dirty="0">
                <a:cs typeface="Calibri" panose="020F0502020204030204" pitchFamily="34" charset="0"/>
              </a:rPr>
              <a:t>At-a-Glance – Both Key Questions</a:t>
            </a:r>
          </a:p>
        </p:txBody>
      </p:sp>
      <p:sp>
        <p:nvSpPr>
          <p:cNvPr id="4" name="Slide Number Placeholder 3">
            <a:extLst>
              <a:ext uri="{FF2B5EF4-FFF2-40B4-BE49-F238E27FC236}">
                <a16:creationId xmlns:a16="http://schemas.microsoft.com/office/drawing/2014/main" id="{93AAA987-59C5-0448-8485-8D7AAE17AE87}"/>
              </a:ext>
            </a:extLst>
          </p:cNvPr>
          <p:cNvSpPr>
            <a:spLocks noGrp="1"/>
          </p:cNvSpPr>
          <p:nvPr>
            <p:ph type="sldNum" sz="quarter" idx="12"/>
          </p:nvPr>
        </p:nvSpPr>
        <p:spPr>
          <a:xfrm>
            <a:off x="6457950" y="4767263"/>
            <a:ext cx="2057400" cy="273844"/>
          </a:xfrm>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40</a:t>
            </a:fld>
            <a:endParaRPr lang="en-US" dirty="0">
              <a:solidFill>
                <a:prstClr val="black">
                  <a:tint val="75000"/>
                </a:prstClr>
              </a:solidFill>
              <a:latin typeface="Calibri" panose="020F0502020204030204"/>
            </a:endParaRPr>
          </a:p>
        </p:txBody>
      </p:sp>
      <p:sp>
        <p:nvSpPr>
          <p:cNvPr id="55" name="Rectangle 54">
            <a:extLst>
              <a:ext uri="{FF2B5EF4-FFF2-40B4-BE49-F238E27FC236}">
                <a16:creationId xmlns:a16="http://schemas.microsoft.com/office/drawing/2014/main" id="{89D32DF4-CF91-C04B-86EB-2C85553B5C86}"/>
              </a:ext>
              <a:ext uri="{C183D7F6-B498-43B3-948B-1728B52AA6E4}">
                <adec:decorative xmlns:adec="http://schemas.microsoft.com/office/drawing/2017/decorative" val="1"/>
              </a:ext>
            </a:extLst>
          </p:cNvPr>
          <p:cNvSpPr/>
          <p:nvPr/>
        </p:nvSpPr>
        <p:spPr>
          <a:xfrm>
            <a:off x="10428456" y="2623630"/>
            <a:ext cx="460693" cy="19143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highlight>
                <a:srgbClr val="C0C0C0"/>
              </a:highlight>
              <a:latin typeface="Calibri" panose="020F0502020204030204"/>
            </a:endParaRPr>
          </a:p>
        </p:txBody>
      </p:sp>
      <p:sp>
        <p:nvSpPr>
          <p:cNvPr id="56" name="Rectangle 55">
            <a:extLst>
              <a:ext uri="{FF2B5EF4-FFF2-40B4-BE49-F238E27FC236}">
                <a16:creationId xmlns:a16="http://schemas.microsoft.com/office/drawing/2014/main" id="{531E3E50-510A-A642-B82F-736376AA01EF}"/>
              </a:ext>
              <a:ext uri="{C183D7F6-B498-43B3-948B-1728B52AA6E4}">
                <adec:decorative xmlns:adec="http://schemas.microsoft.com/office/drawing/2017/decorative" val="1"/>
              </a:ext>
            </a:extLst>
          </p:cNvPr>
          <p:cNvSpPr/>
          <p:nvPr/>
        </p:nvSpPr>
        <p:spPr>
          <a:xfrm>
            <a:off x="10438681" y="3651153"/>
            <a:ext cx="450467" cy="20891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prstClr val="white"/>
              </a:solidFill>
              <a:latin typeface="Calibri" panose="020F0502020204030204"/>
            </a:endParaRPr>
          </a:p>
        </p:txBody>
      </p:sp>
      <p:sp>
        <p:nvSpPr>
          <p:cNvPr id="57" name="TextBox 56">
            <a:extLst>
              <a:ext uri="{FF2B5EF4-FFF2-40B4-BE49-F238E27FC236}">
                <a16:creationId xmlns:a16="http://schemas.microsoft.com/office/drawing/2014/main" id="{32920801-C616-E94B-8195-DCB216572B16}"/>
              </a:ext>
            </a:extLst>
          </p:cNvPr>
          <p:cNvSpPr txBox="1"/>
          <p:nvPr/>
        </p:nvSpPr>
        <p:spPr>
          <a:xfrm flipH="1">
            <a:off x="10906725" y="2621328"/>
            <a:ext cx="1140884"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Insufficient</a:t>
            </a:r>
          </a:p>
        </p:txBody>
      </p:sp>
      <p:sp>
        <p:nvSpPr>
          <p:cNvPr id="58" name="TextBox 57">
            <a:extLst>
              <a:ext uri="{FF2B5EF4-FFF2-40B4-BE49-F238E27FC236}">
                <a16:creationId xmlns:a16="http://schemas.microsoft.com/office/drawing/2014/main" id="{81EA3AE9-2F42-4143-A7E7-D68C049DDF1F}"/>
              </a:ext>
            </a:extLst>
          </p:cNvPr>
          <p:cNvSpPr txBox="1"/>
          <p:nvPr/>
        </p:nvSpPr>
        <p:spPr>
          <a:xfrm flipH="1">
            <a:off x="10918407" y="2945198"/>
            <a:ext cx="1140884"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Low</a:t>
            </a:r>
          </a:p>
        </p:txBody>
      </p:sp>
      <p:sp>
        <p:nvSpPr>
          <p:cNvPr id="59" name="TextBox 58">
            <a:extLst>
              <a:ext uri="{FF2B5EF4-FFF2-40B4-BE49-F238E27FC236}">
                <a16:creationId xmlns:a16="http://schemas.microsoft.com/office/drawing/2014/main" id="{35941BD1-18BB-6D46-9743-F13827CF8DC1}"/>
              </a:ext>
            </a:extLst>
          </p:cNvPr>
          <p:cNvSpPr txBox="1"/>
          <p:nvPr/>
        </p:nvSpPr>
        <p:spPr>
          <a:xfrm flipH="1">
            <a:off x="10918407" y="3657278"/>
            <a:ext cx="1140884"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High</a:t>
            </a:r>
          </a:p>
        </p:txBody>
      </p:sp>
      <p:sp>
        <p:nvSpPr>
          <p:cNvPr id="60" name="TextBox 59">
            <a:extLst>
              <a:ext uri="{FF2B5EF4-FFF2-40B4-BE49-F238E27FC236}">
                <a16:creationId xmlns:a16="http://schemas.microsoft.com/office/drawing/2014/main" id="{431A53B5-09E0-7741-AA54-A4AEC3CA1D60}"/>
              </a:ext>
            </a:extLst>
          </p:cNvPr>
          <p:cNvSpPr txBox="1"/>
          <p:nvPr/>
        </p:nvSpPr>
        <p:spPr>
          <a:xfrm flipH="1">
            <a:off x="10926834" y="3318287"/>
            <a:ext cx="1140884" cy="261610"/>
          </a:xfrm>
          <a:prstGeom prst="rect">
            <a:avLst/>
          </a:prstGeom>
          <a:noFill/>
        </p:spPr>
        <p:txBody>
          <a:bodyPr wrap="square" rtlCol="0">
            <a:spAutoFit/>
          </a:bodyPr>
          <a:lstStyle/>
          <a:p>
            <a:pPr defTabSz="457189"/>
            <a:r>
              <a:rPr lang="en-US" sz="1100" dirty="0">
                <a:solidFill>
                  <a:prstClr val="black"/>
                </a:solidFill>
                <a:latin typeface="Calibri" panose="020F0502020204030204"/>
              </a:rPr>
              <a:t>Moderate</a:t>
            </a:r>
          </a:p>
        </p:txBody>
      </p:sp>
      <p:sp>
        <p:nvSpPr>
          <p:cNvPr id="61" name="TextBox 60">
            <a:extLst>
              <a:ext uri="{FF2B5EF4-FFF2-40B4-BE49-F238E27FC236}">
                <a16:creationId xmlns:a16="http://schemas.microsoft.com/office/drawing/2014/main" id="{FA26FFEF-0A20-5541-BB3C-4040E3C553AA}"/>
              </a:ext>
            </a:extLst>
          </p:cNvPr>
          <p:cNvSpPr txBox="1"/>
          <p:nvPr/>
        </p:nvSpPr>
        <p:spPr>
          <a:xfrm flipH="1">
            <a:off x="10237140" y="1957865"/>
            <a:ext cx="2019224" cy="292388"/>
          </a:xfrm>
          <a:prstGeom prst="rect">
            <a:avLst/>
          </a:prstGeom>
          <a:noFill/>
        </p:spPr>
        <p:txBody>
          <a:bodyPr wrap="square" rtlCol="0">
            <a:spAutoFit/>
          </a:bodyPr>
          <a:lstStyle/>
          <a:p>
            <a:pPr defTabSz="457189"/>
            <a:r>
              <a:rPr lang="en-US" sz="1300" u="sng" dirty="0">
                <a:solidFill>
                  <a:prstClr val="black"/>
                </a:solidFill>
                <a:latin typeface="Calibri" panose="020F0502020204030204"/>
              </a:rPr>
              <a:t>Strength of Evidence (SoE)</a:t>
            </a:r>
          </a:p>
        </p:txBody>
      </p:sp>
      <p:pic>
        <p:nvPicPr>
          <p:cNvPr id="26" name="Picture 25">
            <a:extLst>
              <a:ext uri="{FF2B5EF4-FFF2-40B4-BE49-F238E27FC236}">
                <a16:creationId xmlns:a16="http://schemas.microsoft.com/office/drawing/2014/main" id="{98B80BEB-3887-4E4A-8A92-2321246BD4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28456" y="2978275"/>
            <a:ext cx="450467" cy="205992"/>
          </a:xfrm>
          <a:prstGeom prst="rect">
            <a:avLst/>
          </a:prstGeom>
          <a:ln>
            <a:solidFill>
              <a:schemeClr val="tx1"/>
            </a:solidFill>
          </a:ln>
        </p:spPr>
      </p:pic>
      <p:sp>
        <p:nvSpPr>
          <p:cNvPr id="27" name="TextBox 26">
            <a:extLst>
              <a:ext uri="{FF2B5EF4-FFF2-40B4-BE49-F238E27FC236}">
                <a16:creationId xmlns:a16="http://schemas.microsoft.com/office/drawing/2014/main" id="{599CEE97-3E60-0947-A01D-451204EA6243}"/>
              </a:ext>
            </a:extLst>
          </p:cNvPr>
          <p:cNvSpPr txBox="1"/>
          <p:nvPr/>
        </p:nvSpPr>
        <p:spPr>
          <a:xfrm flipH="1">
            <a:off x="10582923" y="5022792"/>
            <a:ext cx="1498964"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Increased harm</a:t>
            </a:r>
          </a:p>
        </p:txBody>
      </p:sp>
      <p:sp>
        <p:nvSpPr>
          <p:cNvPr id="29" name="TextBox 28">
            <a:extLst>
              <a:ext uri="{FF2B5EF4-FFF2-40B4-BE49-F238E27FC236}">
                <a16:creationId xmlns:a16="http://schemas.microsoft.com/office/drawing/2014/main" id="{11CEEBDE-3715-DE44-A9E3-5AB1872A42E5}"/>
              </a:ext>
            </a:extLst>
          </p:cNvPr>
          <p:cNvSpPr txBox="1"/>
          <p:nvPr/>
        </p:nvSpPr>
        <p:spPr>
          <a:xfrm flipH="1">
            <a:off x="10582924" y="5312416"/>
            <a:ext cx="1237035"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Comparable</a:t>
            </a:r>
          </a:p>
        </p:txBody>
      </p:sp>
      <p:sp>
        <p:nvSpPr>
          <p:cNvPr id="30" name="TextBox 29">
            <a:extLst>
              <a:ext uri="{FF2B5EF4-FFF2-40B4-BE49-F238E27FC236}">
                <a16:creationId xmlns:a16="http://schemas.microsoft.com/office/drawing/2014/main" id="{ED12A6DC-B018-3543-AA93-B5C3B614BAEF}"/>
              </a:ext>
            </a:extLst>
          </p:cNvPr>
          <p:cNvSpPr txBox="1"/>
          <p:nvPr/>
        </p:nvSpPr>
        <p:spPr>
          <a:xfrm flipH="1">
            <a:off x="10592363" y="5663593"/>
            <a:ext cx="1140884"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Unclear</a:t>
            </a:r>
          </a:p>
        </p:txBody>
      </p:sp>
      <p:sp>
        <p:nvSpPr>
          <p:cNvPr id="31" name="TextBox 30">
            <a:extLst>
              <a:ext uri="{FF2B5EF4-FFF2-40B4-BE49-F238E27FC236}">
                <a16:creationId xmlns:a16="http://schemas.microsoft.com/office/drawing/2014/main" id="{44A9D74D-955E-2B46-B5A9-B4E076CC3FDB}"/>
              </a:ext>
            </a:extLst>
          </p:cNvPr>
          <p:cNvSpPr txBox="1"/>
          <p:nvPr/>
        </p:nvSpPr>
        <p:spPr>
          <a:xfrm flipH="1">
            <a:off x="10148587" y="4407426"/>
            <a:ext cx="1732492" cy="292388"/>
          </a:xfrm>
          <a:prstGeom prst="rect">
            <a:avLst/>
          </a:prstGeom>
          <a:noFill/>
        </p:spPr>
        <p:txBody>
          <a:bodyPr wrap="square" rtlCol="0">
            <a:spAutoFit/>
          </a:bodyPr>
          <a:lstStyle/>
          <a:p>
            <a:pPr algn="ctr" defTabSz="457189"/>
            <a:r>
              <a:rPr lang="en-US" sz="1300" u="sng" dirty="0">
                <a:solidFill>
                  <a:prstClr val="black"/>
                </a:solidFill>
                <a:latin typeface="Calibri" panose="020F0502020204030204"/>
              </a:rPr>
              <a:t>Direction of Effect</a:t>
            </a:r>
          </a:p>
        </p:txBody>
      </p:sp>
      <p:pic>
        <p:nvPicPr>
          <p:cNvPr id="32" name="Picture 31">
            <a:extLst>
              <a:ext uri="{FF2B5EF4-FFF2-40B4-BE49-F238E27FC236}">
                <a16:creationId xmlns:a16="http://schemas.microsoft.com/office/drawing/2014/main" id="{93CFFF7E-DE6F-5D41-8289-3F5239AA19D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39544" y="5329406"/>
            <a:ext cx="272024" cy="241799"/>
          </a:xfrm>
          <a:prstGeom prst="rect">
            <a:avLst/>
          </a:prstGeom>
        </p:spPr>
      </p:pic>
      <p:pic>
        <p:nvPicPr>
          <p:cNvPr id="33" name="Picture 32" descr="A picture containing bowed instrument, music, violin&#10;&#10;Description automatically generated">
            <a:extLst>
              <a:ext uri="{FF2B5EF4-FFF2-40B4-BE49-F238E27FC236}">
                <a16:creationId xmlns:a16="http://schemas.microsoft.com/office/drawing/2014/main" id="{76DD405E-4063-3F4D-A8AD-5DAF6B50C0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065" y="5650407"/>
            <a:ext cx="264025" cy="299228"/>
          </a:xfrm>
          <a:prstGeom prst="rect">
            <a:avLst/>
          </a:prstGeom>
        </p:spPr>
      </p:pic>
      <p:sp>
        <p:nvSpPr>
          <p:cNvPr id="34" name="TextBox 33">
            <a:extLst>
              <a:ext uri="{FF2B5EF4-FFF2-40B4-BE49-F238E27FC236}">
                <a16:creationId xmlns:a16="http://schemas.microsoft.com/office/drawing/2014/main" id="{849671E8-C374-FC44-BF5C-1BB654A487C7}"/>
              </a:ext>
            </a:extLst>
          </p:cNvPr>
          <p:cNvSpPr txBox="1"/>
          <p:nvPr/>
        </p:nvSpPr>
        <p:spPr>
          <a:xfrm flipH="1">
            <a:off x="10582923" y="6018344"/>
            <a:ext cx="1140884"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Inconsistent</a:t>
            </a:r>
          </a:p>
        </p:txBody>
      </p:sp>
      <p:pic>
        <p:nvPicPr>
          <p:cNvPr id="35" name="Picture 34">
            <a:extLst>
              <a:ext uri="{FF2B5EF4-FFF2-40B4-BE49-F238E27FC236}">
                <a16:creationId xmlns:a16="http://schemas.microsoft.com/office/drawing/2014/main" id="{0A660102-9335-3F40-87B9-C53A00EAF45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77322" y="6018074"/>
            <a:ext cx="264025" cy="283583"/>
          </a:xfrm>
          <a:prstGeom prst="rect">
            <a:avLst/>
          </a:prstGeom>
        </p:spPr>
      </p:pic>
      <p:pic>
        <p:nvPicPr>
          <p:cNvPr id="36" name="Picture 35">
            <a:extLst>
              <a:ext uri="{FF2B5EF4-FFF2-40B4-BE49-F238E27FC236}">
                <a16:creationId xmlns:a16="http://schemas.microsoft.com/office/drawing/2014/main" id="{112EC0B4-91F4-2242-A368-83954DCD139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7910" y="5014320"/>
            <a:ext cx="339767" cy="308880"/>
          </a:xfrm>
          <a:prstGeom prst="rect">
            <a:avLst/>
          </a:prstGeom>
        </p:spPr>
      </p:pic>
      <p:pic>
        <p:nvPicPr>
          <p:cNvPr id="37" name="Picture 36">
            <a:extLst>
              <a:ext uri="{FF2B5EF4-FFF2-40B4-BE49-F238E27FC236}">
                <a16:creationId xmlns:a16="http://schemas.microsoft.com/office/drawing/2014/main" id="{551DB7B8-EAF7-F04B-9B43-36DA2F7F38A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326456" y="4637687"/>
            <a:ext cx="282233" cy="322552"/>
          </a:xfrm>
          <a:prstGeom prst="rect">
            <a:avLst/>
          </a:prstGeom>
        </p:spPr>
      </p:pic>
      <p:sp>
        <p:nvSpPr>
          <p:cNvPr id="43" name="TextBox 42">
            <a:extLst>
              <a:ext uri="{FF2B5EF4-FFF2-40B4-BE49-F238E27FC236}">
                <a16:creationId xmlns:a16="http://schemas.microsoft.com/office/drawing/2014/main" id="{92BB05EC-6976-6B4D-AA08-A08322EA169C}"/>
              </a:ext>
            </a:extLst>
          </p:cNvPr>
          <p:cNvSpPr txBox="1"/>
          <p:nvPr/>
        </p:nvSpPr>
        <p:spPr>
          <a:xfrm flipH="1">
            <a:off x="10583625" y="4703933"/>
            <a:ext cx="1732491" cy="276999"/>
          </a:xfrm>
          <a:prstGeom prst="rect">
            <a:avLst/>
          </a:prstGeom>
          <a:noFill/>
        </p:spPr>
        <p:txBody>
          <a:bodyPr wrap="square" rtlCol="0">
            <a:spAutoFit/>
          </a:bodyPr>
          <a:lstStyle/>
          <a:p>
            <a:pPr defTabSz="457189"/>
            <a:r>
              <a:rPr lang="en-US" sz="1200" dirty="0">
                <a:solidFill>
                  <a:prstClr val="black"/>
                </a:solidFill>
                <a:latin typeface="Calibri" panose="020F0502020204030204"/>
              </a:rPr>
              <a:t>Better clinical outcome</a:t>
            </a:r>
          </a:p>
        </p:txBody>
      </p:sp>
      <p:pic>
        <p:nvPicPr>
          <p:cNvPr id="2" name="Picture 1">
            <a:extLst>
              <a:ext uri="{FF2B5EF4-FFF2-40B4-BE49-F238E27FC236}">
                <a16:creationId xmlns:a16="http://schemas.microsoft.com/office/drawing/2014/main" id="{EDF3D4B4-E8E7-0354-3A8D-3EA492BBE91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417090" y="3336245"/>
            <a:ext cx="475940" cy="187492"/>
          </a:xfrm>
          <a:prstGeom prst="rect">
            <a:avLst/>
          </a:prstGeom>
          <a:solidFill>
            <a:srgbClr val="00B0F0"/>
          </a:solidFill>
          <a:ln>
            <a:solidFill>
              <a:schemeClr val="tx1"/>
            </a:solidFill>
          </a:ln>
        </p:spPr>
      </p:pic>
      <p:pic>
        <p:nvPicPr>
          <p:cNvPr id="3" name="Picture 2" descr="Although we found 92 studies conducted in the United States or Canada, we were able to&#10;make few specific conclusions. Regarding where general postpartum care and breastfeeding care&#10;are provided, whether the initial visit is conducted at home or at the clinic may not impact mental&#10;health (depression symptoms up to 6 months postpartum or anxiety symptoms up to 2 months) or&#10;unplanned care utilization (hospital readmission by 3 months or other unplanned care utilization&#10;up to 2 months). Regarding how general postpartum care is provided, integration of care may not&#10;impact mental health (depression symptoms up to 1 year postpartum or substance use up to 2&#10;years). Regarding when contraceptive care is provided, compared with later contraception, earlier&#10;contraception is probably associated with comparable continued IUD use at 3 and 6 months but&#10;greater implant use at 6 months. Regarding who provides breastfeeding care, compared with no&#10;peer support, peer support is probably associated with higher rates of any breastfeeding at 1&#10;ES-5&#10;month and 3 to 6 months and of exclusive breastfeeding at 1 month but comparable rates of&#10;exclusive breastfeeding at 3 months and nonexclusive breastfeeding at 1 and 3 months.&#10;Compared with no lactation consultant, breastfeeding care by a lactation consultant is probably&#10;associated with higher rates of any breastfeeding at 6 months but not at 1 month or 3 months.&#10;Lactation consultant care is probably associated with comparable rates of exclusive breastfeeding&#10;at 1 or 3 months. Regarding health insurance coverage, more comprehensive insurance is&#10;probably associated with greater attendance at postpartum visits and may be associated with&#10;fewer preventable readmissions and emergency room visits. Because we restricted study&#10;eligibility to those conducted in the United States or Canada, the overall findings of this review&#10;may not be broadly applicable beyond these countries.&#10;Most studies included in this systematic review enrolled predominantly healthy postpartum&#10;individuals. Researchers should therefore design studies that, either entirely or in part, enroll&#10;individuals at high risk of postpartum complications due to chronic conditions, pregnancy-related&#10;conditions, or incident or newly diagnosed conditions. Moreover, most of the studies did not&#10;report information by subgroups of participants who may be vulnerable to poorer postpartum and&#10;long-term outcomes. Researchers should report separate data for such subpopulations, so that&#10;decision makers can identify postpartum care delivery strategies that work best for these&#10;populations, which could help close the wide and important gaps in health outcomes among the&#10;races of postpartum individuals in the United States.">
            <a:extLst>
              <a:ext uri="{FF2B5EF4-FFF2-40B4-BE49-F238E27FC236}">
                <a16:creationId xmlns:a16="http://schemas.microsoft.com/office/drawing/2014/main" id="{4526B8BB-A2F3-94DA-A481-81DD480D007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7403" y="880094"/>
            <a:ext cx="9661183" cy="5972708"/>
          </a:xfrm>
          <a:prstGeom prst="rect">
            <a:avLst/>
          </a:prstGeom>
        </p:spPr>
      </p:pic>
    </p:spTree>
    <p:extLst>
      <p:ext uri="{BB962C8B-B14F-4D97-AF65-F5344CB8AC3E}">
        <p14:creationId xmlns:p14="http://schemas.microsoft.com/office/powerpoint/2010/main" val="3001850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BDAE-0294-4241-A15B-01D67ADFA002}"/>
              </a:ext>
            </a:extLst>
          </p:cNvPr>
          <p:cNvSpPr>
            <a:spLocks noGrp="1"/>
          </p:cNvSpPr>
          <p:nvPr>
            <p:ph type="title"/>
          </p:nvPr>
        </p:nvSpPr>
        <p:spPr/>
        <p:txBody>
          <a:bodyPr>
            <a:normAutofit fontScale="90000"/>
          </a:bodyPr>
          <a:lstStyle/>
          <a:p>
            <a:pPr algn="ctr"/>
            <a:r>
              <a:rPr lang="en-US" b="1" dirty="0">
                <a:cs typeface="Calibri" panose="020F0502020204030204" pitchFamily="34" charset="0"/>
              </a:rPr>
              <a:t>Strengths of the Evidence</a:t>
            </a:r>
          </a:p>
        </p:txBody>
      </p:sp>
      <p:sp>
        <p:nvSpPr>
          <p:cNvPr id="3" name="Content Placeholder 2">
            <a:extLst>
              <a:ext uri="{FF2B5EF4-FFF2-40B4-BE49-F238E27FC236}">
                <a16:creationId xmlns:a16="http://schemas.microsoft.com/office/drawing/2014/main" id="{44226286-147D-5D4C-83EB-85AFFC91C867}"/>
              </a:ext>
            </a:extLst>
          </p:cNvPr>
          <p:cNvSpPr>
            <a:spLocks noGrp="1"/>
          </p:cNvSpPr>
          <p:nvPr>
            <p:ph idx="1"/>
          </p:nvPr>
        </p:nvSpPr>
        <p:spPr/>
        <p:txBody>
          <a:bodyPr>
            <a:noAutofit/>
          </a:bodyPr>
          <a:lstStyle/>
          <a:p>
            <a:pPr marL="415915" indent="-457189">
              <a:spcBef>
                <a:spcPts val="1200"/>
              </a:spcBef>
              <a:spcAft>
                <a:spcPts val="1200"/>
              </a:spcAft>
            </a:pPr>
            <a:r>
              <a:rPr lang="en-US" sz="3200" dirty="0"/>
              <a:t>Applicability to the U.S. decision-making context</a:t>
            </a:r>
          </a:p>
          <a:p>
            <a:pPr marL="415915" indent="-457189"/>
            <a:r>
              <a:rPr lang="en-US" sz="3200" dirty="0"/>
              <a:t>Age and racial diversity of populations</a:t>
            </a:r>
          </a:p>
        </p:txBody>
      </p:sp>
      <p:sp>
        <p:nvSpPr>
          <p:cNvPr id="5" name="Slide Number Placeholder 4">
            <a:extLst>
              <a:ext uri="{FF2B5EF4-FFF2-40B4-BE49-F238E27FC236}">
                <a16:creationId xmlns:a16="http://schemas.microsoft.com/office/drawing/2014/main" id="{9B3C3611-BDC2-094A-A329-57F98F96FEE4}"/>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41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89355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85037-3452-0802-61D4-A87AF0B6ECC3}"/>
              </a:ext>
            </a:extLst>
          </p:cNvPr>
          <p:cNvSpPr>
            <a:spLocks noGrp="1"/>
          </p:cNvSpPr>
          <p:nvPr>
            <p:ph type="title"/>
          </p:nvPr>
        </p:nvSpPr>
        <p:spPr>
          <a:xfrm>
            <a:off x="554182" y="490813"/>
            <a:ext cx="9982200" cy="617884"/>
          </a:xfrm>
        </p:spPr>
        <p:txBody>
          <a:bodyPr>
            <a:normAutofit fontScale="90000"/>
          </a:bodyPr>
          <a:lstStyle/>
          <a:p>
            <a:r>
              <a:rPr lang="en-US" dirty="0"/>
              <a:t>Limitations of the Evidence/Recommendations for Research: KQ 1 (Delivery Strategies)</a:t>
            </a:r>
            <a:br>
              <a:rPr lang="en-US" dirty="0"/>
            </a:br>
            <a:endParaRPr lang="en-US" dirty="0"/>
          </a:p>
        </p:txBody>
      </p:sp>
      <p:sp>
        <p:nvSpPr>
          <p:cNvPr id="3" name="Content Placeholder 2">
            <a:extLst>
              <a:ext uri="{FF2B5EF4-FFF2-40B4-BE49-F238E27FC236}">
                <a16:creationId xmlns:a16="http://schemas.microsoft.com/office/drawing/2014/main" id="{44C717C7-D7BE-CE78-0CB8-716A5B54973F}"/>
              </a:ext>
            </a:extLst>
          </p:cNvPr>
          <p:cNvSpPr>
            <a:spLocks noGrp="1"/>
          </p:cNvSpPr>
          <p:nvPr>
            <p:ph idx="1"/>
          </p:nvPr>
        </p:nvSpPr>
        <p:spPr/>
        <p:txBody>
          <a:bodyPr>
            <a:normAutofit fontScale="85000" lnSpcReduction="20000"/>
          </a:bodyPr>
          <a:lstStyle/>
          <a:p>
            <a:pPr>
              <a:spcBef>
                <a:spcPts val="600"/>
              </a:spcBef>
              <a:spcAft>
                <a:spcPts val="600"/>
              </a:spcAft>
            </a:pPr>
            <a:r>
              <a:rPr lang="en-US" dirty="0"/>
              <a:t>Population and intervention targets: </a:t>
            </a:r>
          </a:p>
          <a:p>
            <a:pPr lvl="1">
              <a:spcBef>
                <a:spcPts val="600"/>
              </a:spcBef>
              <a:spcAft>
                <a:spcPts val="600"/>
              </a:spcAft>
            </a:pPr>
            <a:r>
              <a:rPr lang="en-US" dirty="0"/>
              <a:t>Limited data on general postpartum care, especially for at-risk populations</a:t>
            </a:r>
          </a:p>
          <a:p>
            <a:pPr lvl="1">
              <a:spcBef>
                <a:spcPts val="600"/>
              </a:spcBef>
              <a:spcAft>
                <a:spcPts val="600"/>
              </a:spcAft>
            </a:pPr>
            <a:r>
              <a:rPr lang="en-US" dirty="0"/>
              <a:t>Only 28% of studies targeted general postpartum care</a:t>
            </a:r>
          </a:p>
          <a:p>
            <a:pPr lvl="2">
              <a:spcBef>
                <a:spcPts val="600"/>
              </a:spcBef>
              <a:spcAft>
                <a:spcPts val="600"/>
              </a:spcAft>
            </a:pPr>
            <a:r>
              <a:rPr lang="en-US" dirty="0"/>
              <a:t>72% focused on specific intervention targets (e.g., breastfeeding, contraception)</a:t>
            </a:r>
          </a:p>
          <a:p>
            <a:pPr>
              <a:spcBef>
                <a:spcPts val="600"/>
              </a:spcBef>
              <a:spcAft>
                <a:spcPts val="600"/>
              </a:spcAft>
            </a:pPr>
            <a:r>
              <a:rPr lang="en-US" dirty="0"/>
              <a:t>Delivery strategies: </a:t>
            </a:r>
          </a:p>
          <a:p>
            <a:pPr lvl="1">
              <a:spcBef>
                <a:spcPts val="600"/>
              </a:spcBef>
              <a:spcAft>
                <a:spcPts val="600"/>
              </a:spcAft>
            </a:pPr>
            <a:r>
              <a:rPr lang="en-US" dirty="0"/>
              <a:t>Sparse evidence for:</a:t>
            </a:r>
          </a:p>
          <a:p>
            <a:pPr lvl="2">
              <a:spcBef>
                <a:spcPts val="600"/>
              </a:spcBef>
              <a:spcAft>
                <a:spcPts val="600"/>
              </a:spcAft>
            </a:pPr>
            <a:r>
              <a:rPr lang="en-US" dirty="0"/>
              <a:t>Information technology use</a:t>
            </a:r>
          </a:p>
          <a:p>
            <a:pPr lvl="2">
              <a:spcBef>
                <a:spcPts val="600"/>
              </a:spcBef>
              <a:spcAft>
                <a:spcPts val="600"/>
              </a:spcAft>
            </a:pPr>
            <a:r>
              <a:rPr lang="en-US" dirty="0"/>
              <a:t>Coordination and management of care</a:t>
            </a:r>
          </a:p>
          <a:p>
            <a:pPr lvl="2">
              <a:spcBef>
                <a:spcPts val="600"/>
              </a:spcBef>
              <a:spcAft>
                <a:spcPts val="600"/>
              </a:spcAft>
            </a:pPr>
            <a:r>
              <a:rPr lang="en-US" dirty="0"/>
              <a:t>Interventions targeting healthcare providers</a:t>
            </a:r>
          </a:p>
          <a:p>
            <a:pPr>
              <a:spcBef>
                <a:spcPts val="600"/>
              </a:spcBef>
              <a:spcAft>
                <a:spcPts val="600"/>
              </a:spcAft>
            </a:pPr>
            <a:r>
              <a:rPr lang="en-US" dirty="0"/>
              <a:t>Limited data on </a:t>
            </a:r>
            <a:r>
              <a:rPr lang="en-US" u="sng" dirty="0"/>
              <a:t>differences</a:t>
            </a:r>
            <a:r>
              <a:rPr lang="en-US" dirty="0"/>
              <a:t> by population subgroups (e.g., by race)</a:t>
            </a:r>
          </a:p>
          <a:p>
            <a:pPr>
              <a:spcBef>
                <a:spcPts val="600"/>
              </a:spcBef>
              <a:spcAft>
                <a:spcPts val="600"/>
              </a:spcAft>
            </a:pPr>
            <a:r>
              <a:rPr lang="en-US" dirty="0"/>
              <a:t>Sparse evidence for many outcomes</a:t>
            </a:r>
          </a:p>
        </p:txBody>
      </p:sp>
      <p:sp>
        <p:nvSpPr>
          <p:cNvPr id="5" name="Slide Number Placeholder 4">
            <a:extLst>
              <a:ext uri="{FF2B5EF4-FFF2-40B4-BE49-F238E27FC236}">
                <a16:creationId xmlns:a16="http://schemas.microsoft.com/office/drawing/2014/main" id="{9B3C3611-BDC2-094A-A329-57F98F96FEE4}"/>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42</a:t>
            </a:fld>
            <a:endParaRPr lang="en-US" dirty="0">
              <a:solidFill>
                <a:prstClr val="black">
                  <a:tint val="75000"/>
                </a:prstClr>
              </a:solidFill>
              <a:latin typeface="Calibri" panose="020F0502020204030204"/>
            </a:endParaRPr>
          </a:p>
        </p:txBody>
      </p:sp>
      <p:sp>
        <p:nvSpPr>
          <p:cNvPr id="4" name="Title 1" descr="Limitations of the Evidence/Recommendations for Research: KQ 1 (Delivery Strategies)">
            <a:extLst>
              <a:ext uri="{FF2B5EF4-FFF2-40B4-BE49-F238E27FC236}">
                <a16:creationId xmlns:a16="http://schemas.microsoft.com/office/drawing/2014/main" id="{C10DC23C-98C6-2BA8-428F-86ACD76F727F}"/>
              </a:ext>
            </a:extLst>
          </p:cNvPr>
          <p:cNvSpPr txBox="1">
            <a:spLocks/>
          </p:cNvSpPr>
          <p:nvPr/>
        </p:nvSpPr>
        <p:spPr>
          <a:xfrm>
            <a:off x="0" y="1"/>
            <a:ext cx="120870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endParaRPr lang="en-US"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141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6309-0DDD-2D0A-B23F-4CFE9D22FB36}"/>
              </a:ext>
            </a:extLst>
          </p:cNvPr>
          <p:cNvSpPr>
            <a:spLocks noGrp="1"/>
          </p:cNvSpPr>
          <p:nvPr>
            <p:ph type="title"/>
          </p:nvPr>
        </p:nvSpPr>
        <p:spPr>
          <a:xfrm>
            <a:off x="609600" y="493051"/>
            <a:ext cx="10210800" cy="617884"/>
          </a:xfrm>
        </p:spPr>
        <p:txBody>
          <a:bodyPr>
            <a:normAutofit fontScale="90000"/>
          </a:bodyPr>
          <a:lstStyle/>
          <a:p>
            <a:r>
              <a:rPr lang="en-US" dirty="0"/>
              <a:t>Limitations of the Evidence/Recommendations for Research: KQ 2 (Health Insurance)</a:t>
            </a:r>
            <a:br>
              <a:rPr lang="en-US" dirty="0"/>
            </a:br>
            <a:endParaRPr lang="en-US" dirty="0"/>
          </a:p>
        </p:txBody>
      </p:sp>
      <p:sp>
        <p:nvSpPr>
          <p:cNvPr id="3" name="Content Placeholder 2">
            <a:extLst>
              <a:ext uri="{FF2B5EF4-FFF2-40B4-BE49-F238E27FC236}">
                <a16:creationId xmlns:a16="http://schemas.microsoft.com/office/drawing/2014/main" id="{8A7F4C4E-F069-23FF-70C4-A52DD069D5B3}"/>
              </a:ext>
            </a:extLst>
          </p:cNvPr>
          <p:cNvSpPr>
            <a:spLocks noGrp="1"/>
          </p:cNvSpPr>
          <p:nvPr>
            <p:ph idx="1"/>
          </p:nvPr>
        </p:nvSpPr>
        <p:spPr/>
        <p:txBody>
          <a:bodyPr>
            <a:normAutofit lnSpcReduction="10000"/>
          </a:bodyPr>
          <a:lstStyle/>
          <a:p>
            <a:pPr>
              <a:spcBef>
                <a:spcPts val="600"/>
              </a:spcBef>
              <a:spcAft>
                <a:spcPts val="600"/>
              </a:spcAft>
            </a:pPr>
            <a:r>
              <a:rPr lang="en-US" dirty="0"/>
              <a:t>Limited data on </a:t>
            </a:r>
            <a:r>
              <a:rPr lang="en-US" u="sng" dirty="0"/>
              <a:t>differences</a:t>
            </a:r>
            <a:r>
              <a:rPr lang="en-US" dirty="0"/>
              <a:t> by population subgroups (e.g., by race)</a:t>
            </a:r>
          </a:p>
          <a:p>
            <a:pPr>
              <a:spcBef>
                <a:spcPts val="600"/>
              </a:spcBef>
              <a:spcAft>
                <a:spcPts val="600"/>
              </a:spcAft>
            </a:pPr>
            <a:r>
              <a:rPr lang="en-US" u="sng" dirty="0"/>
              <a:t>Sparse evidence </a:t>
            </a:r>
            <a:r>
              <a:rPr lang="en-US" dirty="0"/>
              <a:t>for outcomes except postpartum visit attendance and unplanned care utilization</a:t>
            </a:r>
          </a:p>
          <a:p>
            <a:pPr>
              <a:spcBef>
                <a:spcPts val="600"/>
              </a:spcBef>
              <a:spcAft>
                <a:spcPts val="600"/>
              </a:spcAft>
            </a:pPr>
            <a:r>
              <a:rPr lang="en-US" dirty="0"/>
              <a:t>Recent Medicare extension in various states</a:t>
            </a:r>
          </a:p>
          <a:p>
            <a:pPr lvl="1">
              <a:spcBef>
                <a:spcPts val="600"/>
              </a:spcBef>
              <a:spcAft>
                <a:spcPts val="600"/>
              </a:spcAft>
            </a:pPr>
            <a:r>
              <a:rPr lang="en-US" dirty="0"/>
              <a:t>Excellent opportunity for researchers to evaluate the impact of policy changes on postpartum care utilization and postpartum health, both within and across states. </a:t>
            </a:r>
          </a:p>
          <a:p>
            <a:pPr lvl="1">
              <a:spcBef>
                <a:spcPts val="600"/>
              </a:spcBef>
              <a:spcAft>
                <a:spcPts val="600"/>
              </a:spcAft>
            </a:pPr>
            <a:r>
              <a:rPr lang="en-US" dirty="0"/>
              <a:t>Do (and to what extent) these policy changes help reduce the racial and other disparities in postpartum outcomes in the US?</a:t>
            </a:r>
          </a:p>
          <a:p>
            <a:endParaRPr lang="en-US" dirty="0"/>
          </a:p>
        </p:txBody>
      </p:sp>
      <p:sp>
        <p:nvSpPr>
          <p:cNvPr id="5" name="Slide Number Placeholder 4">
            <a:extLst>
              <a:ext uri="{FF2B5EF4-FFF2-40B4-BE49-F238E27FC236}">
                <a16:creationId xmlns:a16="http://schemas.microsoft.com/office/drawing/2014/main" id="{9B3C3611-BDC2-094A-A329-57F98F96FEE4}"/>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43</a:t>
            </a:fld>
            <a:endParaRPr lang="en-US" dirty="0">
              <a:solidFill>
                <a:prstClr val="black">
                  <a:tint val="75000"/>
                </a:prstClr>
              </a:solidFill>
              <a:latin typeface="Calibri" panose="020F0502020204030204"/>
            </a:endParaRPr>
          </a:p>
        </p:txBody>
      </p:sp>
      <p:sp>
        <p:nvSpPr>
          <p:cNvPr id="4" name="Title 1" descr="Limitations of the Evidence/Recommendations for Research: KQ 2 (Health Insurance)">
            <a:extLst>
              <a:ext uri="{FF2B5EF4-FFF2-40B4-BE49-F238E27FC236}">
                <a16:creationId xmlns:a16="http://schemas.microsoft.com/office/drawing/2014/main" id="{C10DC23C-98C6-2BA8-428F-86ACD76F727F}"/>
              </a:ext>
            </a:extLst>
          </p:cNvPr>
          <p:cNvSpPr txBox="1">
            <a:spLocks/>
          </p:cNvSpPr>
          <p:nvPr/>
        </p:nvSpPr>
        <p:spPr>
          <a:xfrm>
            <a:off x="-96975" y="1"/>
            <a:ext cx="1235030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endParaRPr lang="en-US" sz="40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6586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BDAE-0294-4241-A15B-01D67ADFA002}"/>
              </a:ext>
            </a:extLst>
          </p:cNvPr>
          <p:cNvSpPr>
            <a:spLocks noGrp="1"/>
          </p:cNvSpPr>
          <p:nvPr>
            <p:ph type="title"/>
          </p:nvPr>
        </p:nvSpPr>
        <p:spPr/>
        <p:txBody>
          <a:bodyPr>
            <a:normAutofit fontScale="90000"/>
          </a:bodyPr>
          <a:lstStyle/>
          <a:p>
            <a:pPr algn="ctr"/>
            <a:r>
              <a:rPr lang="en-US" b="1" dirty="0">
                <a:latin typeface="Calibri" panose="020F0502020204030204" pitchFamily="34" charset="0"/>
                <a:cs typeface="Calibri" panose="020F0502020204030204" pitchFamily="34" charset="0"/>
              </a:rPr>
              <a:t>Acknowledgments</a:t>
            </a:r>
          </a:p>
        </p:txBody>
      </p:sp>
      <p:sp>
        <p:nvSpPr>
          <p:cNvPr id="3" name="Content Placeholder 2">
            <a:extLst>
              <a:ext uri="{FF2B5EF4-FFF2-40B4-BE49-F238E27FC236}">
                <a16:creationId xmlns:a16="http://schemas.microsoft.com/office/drawing/2014/main" id="{44226286-147D-5D4C-83EB-85AFFC91C867}"/>
              </a:ext>
            </a:extLst>
          </p:cNvPr>
          <p:cNvSpPr>
            <a:spLocks noGrp="1"/>
          </p:cNvSpPr>
          <p:nvPr>
            <p:ph sz="half" idx="1"/>
          </p:nvPr>
        </p:nvSpPr>
        <p:spPr/>
        <p:txBody>
          <a:bodyPr>
            <a:normAutofit fontScale="25000" lnSpcReduction="20000"/>
          </a:bodyPr>
          <a:lstStyle/>
          <a:p>
            <a:pPr marL="0" indent="0">
              <a:spcBef>
                <a:spcPts val="600"/>
              </a:spcBef>
              <a:spcAft>
                <a:spcPts val="600"/>
              </a:spcAft>
              <a:buNone/>
            </a:pPr>
            <a:r>
              <a:rPr lang="en-US" sz="7200" b="1" dirty="0"/>
              <a:t>Evidence-based Practice Center Team</a:t>
            </a:r>
          </a:p>
          <a:p>
            <a:pPr marL="0" indent="0">
              <a:spcBef>
                <a:spcPts val="600"/>
              </a:spcBef>
              <a:spcAft>
                <a:spcPts val="600"/>
              </a:spcAft>
              <a:buNone/>
            </a:pPr>
            <a:r>
              <a:rPr lang="en-US" sz="6400" b="1" dirty="0"/>
              <a:t>Brown U</a:t>
            </a:r>
          </a:p>
          <a:p>
            <a:pPr marL="458777" indent="-458777">
              <a:spcBef>
                <a:spcPts val="600"/>
              </a:spcBef>
              <a:spcAft>
                <a:spcPts val="600"/>
              </a:spcAft>
            </a:pPr>
            <a:r>
              <a:rPr lang="en-US" sz="6400" dirty="0"/>
              <a:t>Ian Saldanha, M.B.B.S., M.P.H., Ph.D.</a:t>
            </a:r>
          </a:p>
          <a:p>
            <a:pPr marL="458777" indent="-458777">
              <a:spcBef>
                <a:spcPts val="600"/>
              </a:spcBef>
              <a:spcAft>
                <a:spcPts val="600"/>
              </a:spcAft>
            </a:pPr>
            <a:r>
              <a:rPr lang="en-US" sz="6400" dirty="0"/>
              <a:t>Ethan Balk, M.D., M.P.H.</a:t>
            </a:r>
          </a:p>
          <a:p>
            <a:pPr marL="458777" indent="-458777">
              <a:spcBef>
                <a:spcPts val="600"/>
              </a:spcBef>
              <a:spcAft>
                <a:spcPts val="600"/>
              </a:spcAft>
            </a:pPr>
            <a:r>
              <a:rPr lang="en-US" sz="6400" dirty="0"/>
              <a:t>Gaelen Adam, M.L.I.S., M.P.H.</a:t>
            </a:r>
          </a:p>
          <a:p>
            <a:pPr marL="458777" indent="-458777">
              <a:spcBef>
                <a:spcPts val="600"/>
              </a:spcBef>
              <a:spcAft>
                <a:spcPts val="600"/>
              </a:spcAft>
            </a:pPr>
            <a:r>
              <a:rPr lang="en-US" sz="6400" dirty="0"/>
              <a:t>Ghid Kanaan, M.D.</a:t>
            </a:r>
          </a:p>
          <a:p>
            <a:pPr marL="458777" indent="-458777">
              <a:spcBef>
                <a:spcPts val="600"/>
              </a:spcBef>
              <a:spcAft>
                <a:spcPts val="600"/>
              </a:spcAft>
            </a:pPr>
            <a:r>
              <a:rPr lang="en-US" sz="6400" dirty="0"/>
              <a:t>Michael Zahradnik, M.S., M.P.H.</a:t>
            </a:r>
          </a:p>
          <a:p>
            <a:pPr marL="458777" indent="-458777">
              <a:spcBef>
                <a:spcPts val="600"/>
              </a:spcBef>
              <a:spcAft>
                <a:spcPts val="600"/>
              </a:spcAft>
            </a:pPr>
            <a:r>
              <a:rPr lang="en-US" sz="6400" dirty="0"/>
              <a:t>Kenneth Chen, M.D.</a:t>
            </a:r>
          </a:p>
          <a:p>
            <a:pPr marL="0" indent="0">
              <a:spcBef>
                <a:spcPts val="600"/>
              </a:spcBef>
              <a:spcAft>
                <a:spcPts val="600"/>
              </a:spcAft>
              <a:buNone/>
            </a:pPr>
            <a:r>
              <a:rPr lang="en-US" sz="6400" b="1" dirty="0"/>
              <a:t>UNC Chapel Hill</a:t>
            </a:r>
          </a:p>
          <a:p>
            <a:pPr marL="458777" indent="-458777">
              <a:spcBef>
                <a:spcPts val="600"/>
              </a:spcBef>
              <a:spcAft>
                <a:spcPts val="600"/>
              </a:spcAft>
            </a:pPr>
            <a:r>
              <a:rPr lang="en-US" sz="6400" dirty="0"/>
              <a:t>Alison Stuebe, M.D.</a:t>
            </a:r>
          </a:p>
          <a:p>
            <a:pPr marL="0" indent="0">
              <a:spcBef>
                <a:spcPts val="600"/>
              </a:spcBef>
              <a:spcAft>
                <a:spcPts val="600"/>
              </a:spcAft>
              <a:buNone/>
            </a:pPr>
            <a:r>
              <a:rPr lang="en-US" sz="6400" b="1" dirty="0"/>
              <a:t>U Michigan</a:t>
            </a:r>
          </a:p>
          <a:p>
            <a:pPr marL="466714" indent="-466714">
              <a:spcBef>
                <a:spcPts val="600"/>
              </a:spcBef>
              <a:spcAft>
                <a:spcPts val="600"/>
              </a:spcAft>
            </a:pPr>
            <a:r>
              <a:rPr lang="en-US" sz="6400" dirty="0"/>
              <a:t>Alex Friedman Peahl, M.D., M.Sc.</a:t>
            </a:r>
          </a:p>
          <a:p>
            <a:pPr marL="0" indent="0">
              <a:spcBef>
                <a:spcPts val="600"/>
              </a:spcBef>
              <a:spcAft>
                <a:spcPts val="600"/>
              </a:spcAft>
              <a:buNone/>
            </a:pPr>
            <a:r>
              <a:rPr lang="en-US" sz="6400" b="1" dirty="0"/>
              <a:t>Yale</a:t>
            </a:r>
          </a:p>
          <a:p>
            <a:pPr marL="466714" indent="-455602">
              <a:spcBef>
                <a:spcPts val="600"/>
              </a:spcBef>
              <a:spcAft>
                <a:spcPts val="600"/>
              </a:spcAft>
            </a:pPr>
            <a:r>
              <a:rPr lang="en-US" sz="6400" dirty="0"/>
              <a:t>Valery Danilack, Ph.D.</a:t>
            </a:r>
          </a:p>
          <a:p>
            <a:pPr marL="914377" lvl="1" indent="-457189">
              <a:buFont typeface="+mj-lt"/>
              <a:buAutoNum type="arabicPeriod"/>
            </a:pPr>
            <a:endParaRPr lang="en-US" dirty="0"/>
          </a:p>
        </p:txBody>
      </p:sp>
      <p:sp>
        <p:nvSpPr>
          <p:cNvPr id="5" name="Content Placeholder 4">
            <a:extLst>
              <a:ext uri="{FF2B5EF4-FFF2-40B4-BE49-F238E27FC236}">
                <a16:creationId xmlns:a16="http://schemas.microsoft.com/office/drawing/2014/main" id="{32E492D1-3B2A-8F19-74D0-EE24492E3FC3}"/>
              </a:ext>
            </a:extLst>
          </p:cNvPr>
          <p:cNvSpPr>
            <a:spLocks noGrp="1"/>
          </p:cNvSpPr>
          <p:nvPr>
            <p:ph sz="half" idx="2"/>
          </p:nvPr>
        </p:nvSpPr>
        <p:spPr>
          <a:xfrm>
            <a:off x="6096000" y="1600201"/>
            <a:ext cx="5715000" cy="4756150"/>
          </a:xfrm>
        </p:spPr>
        <p:txBody>
          <a:bodyPr>
            <a:normAutofit fontScale="25000" lnSpcReduction="20000"/>
          </a:bodyPr>
          <a:lstStyle/>
          <a:p>
            <a:pPr marL="0" indent="0" defTabSz="914377">
              <a:spcBef>
                <a:spcPts val="600"/>
              </a:spcBef>
              <a:spcAft>
                <a:spcPts val="600"/>
              </a:spcAft>
              <a:buNone/>
            </a:pPr>
            <a:r>
              <a:rPr lang="en-US" sz="6400" b="1" dirty="0">
                <a:solidFill>
                  <a:prstClr val="black"/>
                </a:solidFill>
              </a:rPr>
              <a:t>AHRQ Task Order Officer</a:t>
            </a:r>
          </a:p>
          <a:p>
            <a:pPr marL="458777" indent="-458777" defTabSz="914377">
              <a:spcBef>
                <a:spcPts val="600"/>
              </a:spcBef>
              <a:spcAft>
                <a:spcPts val="600"/>
              </a:spcAft>
            </a:pPr>
            <a:r>
              <a:rPr lang="en-US" sz="6400" dirty="0">
                <a:solidFill>
                  <a:prstClr val="black"/>
                </a:solidFill>
              </a:rPr>
              <a:t>Jill Huppert, M.D., M.P.H.</a:t>
            </a:r>
          </a:p>
          <a:p>
            <a:pPr marL="0" indent="0" defTabSz="914377">
              <a:spcBef>
                <a:spcPts val="600"/>
              </a:spcBef>
              <a:spcAft>
                <a:spcPts val="600"/>
              </a:spcAft>
              <a:buNone/>
            </a:pPr>
            <a:r>
              <a:rPr lang="en-US" sz="6400" b="1" dirty="0">
                <a:solidFill>
                  <a:prstClr val="black"/>
                </a:solidFill>
              </a:rPr>
              <a:t>Patient-Centered Outcomes Research Institute (PCORI)</a:t>
            </a:r>
          </a:p>
          <a:p>
            <a:pPr marL="458777" indent="-458777" defTabSz="914377">
              <a:spcBef>
                <a:spcPts val="600"/>
              </a:spcBef>
              <a:spcAft>
                <a:spcPts val="600"/>
              </a:spcAft>
            </a:pPr>
            <a:r>
              <a:rPr lang="en-US" sz="6400" dirty="0">
                <a:solidFill>
                  <a:prstClr val="black"/>
                </a:solidFill>
              </a:rPr>
              <a:t>Jennie Dalton</a:t>
            </a:r>
          </a:p>
          <a:p>
            <a:pPr marL="458777" indent="-458777" defTabSz="914377">
              <a:spcBef>
                <a:spcPts val="600"/>
              </a:spcBef>
              <a:spcAft>
                <a:spcPts val="600"/>
              </a:spcAft>
            </a:pPr>
            <a:r>
              <a:rPr lang="en-US" sz="6400" dirty="0">
                <a:solidFill>
                  <a:prstClr val="black"/>
                </a:solidFill>
              </a:rPr>
              <a:t>Paula </a:t>
            </a:r>
            <a:r>
              <a:rPr lang="en-US" sz="6400" dirty="0" err="1">
                <a:solidFill>
                  <a:prstClr val="black"/>
                </a:solidFill>
              </a:rPr>
              <a:t>Eguino</a:t>
            </a:r>
            <a:r>
              <a:rPr lang="en-US" sz="6400" dirty="0">
                <a:solidFill>
                  <a:prstClr val="black"/>
                </a:solidFill>
              </a:rPr>
              <a:t> Medina</a:t>
            </a:r>
          </a:p>
          <a:p>
            <a:pPr marL="0" indent="0" defTabSz="914377">
              <a:spcBef>
                <a:spcPts val="600"/>
              </a:spcBef>
              <a:spcAft>
                <a:spcPts val="600"/>
              </a:spcAft>
              <a:buNone/>
            </a:pPr>
            <a:r>
              <a:rPr lang="en-US" sz="6400" b="1" dirty="0">
                <a:solidFill>
                  <a:prstClr val="black"/>
                </a:solidFill>
              </a:rPr>
              <a:t>American College of Obstetricians and Gynecologists (ACOG)</a:t>
            </a:r>
          </a:p>
          <a:p>
            <a:pPr marL="466714" indent="-466714" defTabSz="914377">
              <a:spcBef>
                <a:spcPts val="600"/>
              </a:spcBef>
              <a:spcAft>
                <a:spcPts val="600"/>
              </a:spcAft>
            </a:pPr>
            <a:r>
              <a:rPr lang="en-US" sz="6400" dirty="0">
                <a:solidFill>
                  <a:prstClr val="black"/>
                </a:solidFill>
              </a:rPr>
              <a:t>Elizabeth York</a:t>
            </a:r>
          </a:p>
          <a:p>
            <a:pPr marL="466714" indent="-466714" defTabSz="914377">
              <a:spcBef>
                <a:spcPts val="600"/>
              </a:spcBef>
              <a:spcAft>
                <a:spcPts val="600"/>
              </a:spcAft>
            </a:pPr>
            <a:r>
              <a:rPr lang="en-US" sz="6400" dirty="0">
                <a:solidFill>
                  <a:prstClr val="black"/>
                </a:solidFill>
              </a:rPr>
              <a:t>Megan McReynolds</a:t>
            </a:r>
          </a:p>
          <a:p>
            <a:pPr marL="466714" indent="-466714" defTabSz="914377">
              <a:spcBef>
                <a:spcPts val="600"/>
              </a:spcBef>
              <a:spcAft>
                <a:spcPts val="600"/>
              </a:spcAft>
            </a:pPr>
            <a:r>
              <a:rPr lang="en-US" sz="6400" dirty="0">
                <a:solidFill>
                  <a:prstClr val="black"/>
                </a:solidFill>
              </a:rPr>
              <a:t>Margaret </a:t>
            </a:r>
            <a:r>
              <a:rPr lang="en-US" sz="6400" dirty="0" err="1">
                <a:solidFill>
                  <a:prstClr val="black"/>
                </a:solidFill>
              </a:rPr>
              <a:t>Villalonga</a:t>
            </a:r>
            <a:r>
              <a:rPr lang="en-US" sz="6400" dirty="0">
                <a:solidFill>
                  <a:prstClr val="black"/>
                </a:solidFill>
              </a:rPr>
              <a:t> </a:t>
            </a:r>
            <a:r>
              <a:rPr lang="en-US" sz="6400" i="1" dirty="0">
                <a:solidFill>
                  <a:prstClr val="black"/>
                </a:solidFill>
              </a:rPr>
              <a:t>(no longer at ACOG)</a:t>
            </a:r>
          </a:p>
          <a:p>
            <a:pPr marL="0" indent="0" defTabSz="914377">
              <a:spcBef>
                <a:spcPts val="600"/>
              </a:spcBef>
              <a:spcAft>
                <a:spcPts val="600"/>
              </a:spcAft>
              <a:buNone/>
            </a:pPr>
            <a:r>
              <a:rPr lang="en-US" sz="6400" b="1" dirty="0">
                <a:solidFill>
                  <a:prstClr val="black"/>
                </a:solidFill>
              </a:rPr>
              <a:t>Key Informants</a:t>
            </a:r>
          </a:p>
          <a:p>
            <a:pPr marL="0" indent="0" defTabSz="914377">
              <a:spcBef>
                <a:spcPts val="600"/>
              </a:spcBef>
              <a:spcAft>
                <a:spcPts val="600"/>
              </a:spcAft>
              <a:buNone/>
            </a:pPr>
            <a:r>
              <a:rPr lang="en-US" sz="6400" b="1" dirty="0">
                <a:solidFill>
                  <a:prstClr val="black"/>
                </a:solidFill>
              </a:rPr>
              <a:t>Technical Expert Panel Members</a:t>
            </a:r>
          </a:p>
          <a:p>
            <a:pPr marL="0" indent="0" defTabSz="914377">
              <a:spcBef>
                <a:spcPts val="600"/>
              </a:spcBef>
              <a:spcAft>
                <a:spcPts val="600"/>
              </a:spcAft>
              <a:buNone/>
            </a:pPr>
            <a:r>
              <a:rPr lang="en-US" sz="6400" b="1" dirty="0">
                <a:solidFill>
                  <a:prstClr val="black"/>
                </a:solidFill>
              </a:rPr>
              <a:t>EPC Program Associate Editor</a:t>
            </a:r>
          </a:p>
          <a:p>
            <a:pPr marL="0" indent="0" defTabSz="914377">
              <a:spcBef>
                <a:spcPts val="600"/>
              </a:spcBef>
              <a:spcAft>
                <a:spcPts val="600"/>
              </a:spcAft>
              <a:buNone/>
            </a:pPr>
            <a:r>
              <a:rPr lang="en-US" sz="6400" b="1" dirty="0">
                <a:solidFill>
                  <a:prstClr val="black"/>
                </a:solidFill>
              </a:rPr>
              <a:t>Peer Reviewers</a:t>
            </a:r>
            <a:endParaRPr lang="en-US" sz="6400" dirty="0">
              <a:solidFill>
                <a:prstClr val="black"/>
              </a:solidFill>
            </a:endParaRPr>
          </a:p>
          <a:p>
            <a:endParaRPr lang="en-US" dirty="0"/>
          </a:p>
        </p:txBody>
      </p:sp>
      <p:sp>
        <p:nvSpPr>
          <p:cNvPr id="9" name="Slide Number Placeholder 3">
            <a:extLst>
              <a:ext uri="{FF2B5EF4-FFF2-40B4-BE49-F238E27FC236}">
                <a16:creationId xmlns:a16="http://schemas.microsoft.com/office/drawing/2014/main" id="{D4F2AF54-1058-534F-9B31-B7280583EA9E}"/>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44</a:t>
            </a:fld>
            <a:endParaRPr lang="en-US"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8D6E7928-B83B-614A-814B-263F18A98A2F}"/>
              </a:ext>
            </a:extLst>
          </p:cNvPr>
          <p:cNvSpPr txBox="1"/>
          <p:nvPr/>
        </p:nvSpPr>
        <p:spPr>
          <a:xfrm>
            <a:off x="9716655" y="5218339"/>
            <a:ext cx="2142836" cy="830997"/>
          </a:xfrm>
          <a:prstGeom prst="rect">
            <a:avLst/>
          </a:prstGeom>
          <a:noFill/>
        </p:spPr>
        <p:txBody>
          <a:bodyPr wrap="square">
            <a:spAutoFit/>
          </a:bodyPr>
          <a:lstStyle/>
          <a:p>
            <a:pPr algn="ctr" defTabSz="457189"/>
            <a:r>
              <a:rPr lang="en-US" sz="1600" i="1" dirty="0">
                <a:solidFill>
                  <a:prstClr val="black"/>
                </a:solidFill>
              </a:rPr>
              <a:t>named and acknowledged in</a:t>
            </a:r>
          </a:p>
          <a:p>
            <a:pPr algn="ctr" defTabSz="457189"/>
            <a:r>
              <a:rPr lang="en-US" sz="1600" i="1" dirty="0">
                <a:solidFill>
                  <a:prstClr val="black"/>
                </a:solidFill>
              </a:rPr>
              <a:t>Final Report</a:t>
            </a:r>
            <a:endParaRPr lang="en-US" sz="1600" b="1" i="1" dirty="0">
              <a:solidFill>
                <a:prstClr val="black"/>
              </a:solidFill>
            </a:endParaRPr>
          </a:p>
        </p:txBody>
      </p:sp>
      <p:sp>
        <p:nvSpPr>
          <p:cNvPr id="6" name="Right Brace 5">
            <a:extLst>
              <a:ext uri="{FF2B5EF4-FFF2-40B4-BE49-F238E27FC236}">
                <a16:creationId xmlns:a16="http://schemas.microsoft.com/office/drawing/2014/main" id="{20301C3E-5526-7E46-8215-9AAAA861D618}"/>
              </a:ext>
              <a:ext uri="{C183D7F6-B498-43B3-948B-1728B52AA6E4}">
                <adec:decorative xmlns:adec="http://schemas.microsoft.com/office/drawing/2017/decorative" val="1"/>
              </a:ext>
            </a:extLst>
          </p:cNvPr>
          <p:cNvSpPr/>
          <p:nvPr/>
        </p:nvSpPr>
        <p:spPr>
          <a:xfrm>
            <a:off x="9300580" y="5046493"/>
            <a:ext cx="529220" cy="117469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189"/>
            <a:endParaRPr lang="en-US" dirty="0">
              <a:solidFill>
                <a:prstClr val="black"/>
              </a:solidFill>
              <a:latin typeface="Calibri" panose="020F0502020204030204"/>
            </a:endParaRPr>
          </a:p>
        </p:txBody>
      </p:sp>
    </p:spTree>
    <p:extLst>
      <p:ext uri="{BB962C8B-B14F-4D97-AF65-F5344CB8AC3E}">
        <p14:creationId xmlns:p14="http://schemas.microsoft.com/office/powerpoint/2010/main" val="4052414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FD7616-3C10-F64A-B592-52B66C08A29B}"/>
              </a:ext>
            </a:extLst>
          </p:cNvPr>
          <p:cNvSpPr txBox="1">
            <a:spLocks noGrp="1"/>
          </p:cNvSpPr>
          <p:nvPr>
            <p:ph type="title" idx="4294967295"/>
          </p:nvPr>
        </p:nvSpPr>
        <p:spPr>
          <a:xfrm>
            <a:off x="838199" y="1626409"/>
            <a:ext cx="10515600" cy="10405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j-lt"/>
                <a:ea typeface="+mj-ea"/>
                <a:cs typeface="Calibri" panose="020F0502020204030204" pitchFamily="34" charset="0"/>
              </a:rPr>
              <a:t>Thank You!</a:t>
            </a:r>
          </a:p>
        </p:txBody>
      </p:sp>
      <p:sp>
        <p:nvSpPr>
          <p:cNvPr id="2" name="Text Placeholder 4">
            <a:extLst>
              <a:ext uri="{FF2B5EF4-FFF2-40B4-BE49-F238E27FC236}">
                <a16:creationId xmlns:a16="http://schemas.microsoft.com/office/drawing/2014/main" id="{8587DDCA-A91C-2F57-A392-864A5906D080}"/>
              </a:ext>
            </a:extLst>
          </p:cNvPr>
          <p:cNvSpPr txBox="1">
            <a:spLocks/>
          </p:cNvSpPr>
          <p:nvPr/>
        </p:nvSpPr>
        <p:spPr>
          <a:xfrm>
            <a:off x="838199" y="1934848"/>
            <a:ext cx="10515600" cy="44101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pPr>
            <a:endParaRPr lang="en-US" sz="3900" b="1" dirty="0">
              <a:solidFill>
                <a:prstClr val="black"/>
              </a:solidFill>
              <a:latin typeface="Calibri" panose="020F0502020204030204"/>
            </a:endParaRPr>
          </a:p>
          <a:p>
            <a:pPr marL="0" indent="0" algn="ctr" defTabSz="914377">
              <a:buNone/>
            </a:pPr>
            <a:endParaRPr lang="en-US" sz="3900" dirty="0">
              <a:solidFill>
                <a:prstClr val="black"/>
              </a:solidFill>
              <a:latin typeface="Calibri" panose="020F0502020204030204"/>
            </a:endParaRPr>
          </a:p>
          <a:p>
            <a:pPr marL="0" indent="0" algn="ctr" defTabSz="914377">
              <a:buNone/>
            </a:pPr>
            <a:r>
              <a:rPr lang="en-US" sz="4000" dirty="0">
                <a:solidFill>
                  <a:prstClr val="black"/>
                </a:solidFill>
              </a:rPr>
              <a:t>Ian Saldanha, M.B.B.S., M.P.H., Ph.D.</a:t>
            </a:r>
          </a:p>
          <a:p>
            <a:pPr marL="0" indent="0" algn="ctr" defTabSz="914377">
              <a:buNone/>
            </a:pPr>
            <a:r>
              <a:rPr lang="en-US" sz="4000" dirty="0">
                <a:solidFill>
                  <a:srgbClr val="6EA6E4"/>
                </a:solidFill>
                <a:hlinkClick r:id="rId2"/>
              </a:rPr>
              <a:t>isaldan1@jhu.edu</a:t>
            </a:r>
            <a:endParaRPr lang="en-US" sz="4000" dirty="0">
              <a:solidFill>
                <a:srgbClr val="6EA6E4"/>
              </a:solidFill>
            </a:endParaRPr>
          </a:p>
          <a:p>
            <a:pPr marL="0" indent="0" algn="ctr" defTabSz="914377">
              <a:buNone/>
            </a:pPr>
            <a:r>
              <a:rPr lang="en-US" sz="3900" dirty="0">
                <a:solidFill>
                  <a:srgbClr val="6EA6E4"/>
                </a:solidFill>
              </a:rPr>
              <a:t>    @saldanha_ian</a:t>
            </a:r>
          </a:p>
          <a:p>
            <a:pPr marL="0" indent="0" algn="ctr" defTabSz="914377">
              <a:buNone/>
            </a:pPr>
            <a:br>
              <a:rPr lang="en-US" dirty="0">
                <a:solidFill>
                  <a:srgbClr val="6EA6E4"/>
                </a:solidFill>
                <a:latin typeface="Calibri" panose="020F0502020204030204"/>
              </a:rPr>
            </a:br>
            <a:endParaRPr lang="en-US" dirty="0">
              <a:solidFill>
                <a:prstClr val="black"/>
              </a:solidFill>
              <a:latin typeface="Calibri" panose="020F0502020204030204"/>
            </a:endParaRPr>
          </a:p>
        </p:txBody>
      </p:sp>
      <p:pic>
        <p:nvPicPr>
          <p:cNvPr id="5" name="Picture 4" descr="A picture containing bird&#10;&#10;Description automatically generated">
            <a:extLst>
              <a:ext uri="{FF2B5EF4-FFF2-40B4-BE49-F238E27FC236}">
                <a16:creationId xmlns:a16="http://schemas.microsoft.com/office/drawing/2014/main" id="{F6F5FB79-F0D5-8970-CD59-F5B2FEEB3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4512723"/>
            <a:ext cx="762000" cy="718868"/>
          </a:xfrm>
          <a:prstGeom prst="rect">
            <a:avLst/>
          </a:prstGeom>
        </p:spPr>
      </p:pic>
    </p:spTree>
    <p:extLst>
      <p:ext uri="{BB962C8B-B14F-4D97-AF65-F5344CB8AC3E}">
        <p14:creationId xmlns:p14="http://schemas.microsoft.com/office/powerpoint/2010/main" val="2762536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CC4CF928-83B5-1D27-664D-0CC7DD928576}"/>
              </a:ext>
            </a:extLst>
          </p:cNvPr>
          <p:cNvGraphicFramePr>
            <a:graphicFrameLocks noGrp="1"/>
          </p:cNvGraphicFramePr>
          <p:nvPr>
            <p:extLst>
              <p:ext uri="{D42A27DB-BD31-4B8C-83A1-F6EECF244321}">
                <p14:modId xmlns:p14="http://schemas.microsoft.com/office/powerpoint/2010/main" val="1412168899"/>
              </p:ext>
            </p:extLst>
          </p:nvPr>
        </p:nvGraphicFramePr>
        <p:xfrm>
          <a:off x="1310927" y="3800340"/>
          <a:ext cx="9160332" cy="1286933"/>
        </p:xfrm>
        <a:graphic>
          <a:graphicData uri="http://schemas.openxmlformats.org/drawingml/2006/table">
            <a:tbl>
              <a:tblPr firstRow="1" bandRow="1">
                <a:tableStyleId>{5C22544A-7EE6-4342-B048-85BDC9FD1C3A}</a:tableStyleId>
              </a:tblPr>
              <a:tblGrid>
                <a:gridCol w="9160332">
                  <a:extLst>
                    <a:ext uri="{9D8B030D-6E8A-4147-A177-3AD203B41FA5}">
                      <a16:colId xmlns:a16="http://schemas.microsoft.com/office/drawing/2014/main" val="2662893335"/>
                    </a:ext>
                  </a:extLst>
                </a:gridCol>
              </a:tblGrid>
              <a:tr h="494453">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Megan McReynolds, PMP</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20" marR="121920" marT="60960" marB="60960"/>
                </a:tc>
                <a:extLst>
                  <a:ext uri="{0D108BD9-81ED-4DB2-BD59-A6C34878D82A}">
                    <a16:rowId xmlns:a16="http://schemas.microsoft.com/office/drawing/2014/main" val="1088887307"/>
                  </a:ext>
                </a:extLst>
              </a:tr>
              <a:tr h="777409">
                <a:tc>
                  <a:txBody>
                    <a:bodyPr/>
                    <a:lstStyle/>
                    <a:p>
                      <a:pPr fontAlgn="auto"/>
                      <a:r>
                        <a:rPr lang="en-US" sz="2200" b="0" i="0" kern="1200" dirty="0">
                          <a:solidFill>
                            <a:srgbClr val="000000"/>
                          </a:solidFill>
                          <a:effectLst/>
                          <a:latin typeface="+mn-lt"/>
                          <a:ea typeface="+mn-ea"/>
                          <a:cs typeface="+mn-cs"/>
                        </a:rPr>
                        <a:t>Director, Obstetrics and Genetics</a:t>
                      </a:r>
                    </a:p>
                    <a:p>
                      <a:r>
                        <a:rPr lang="en-US" sz="2200" b="0" i="0" kern="1200" dirty="0">
                          <a:solidFill>
                            <a:srgbClr val="000000"/>
                          </a:solidFill>
                          <a:effectLst/>
                          <a:latin typeface="+mn-lt"/>
                          <a:ea typeface="+mn-ea"/>
                          <a:cs typeface="+mn-cs"/>
                        </a:rPr>
                        <a:t>American College of Obstetricians and Gynecologists (ACOG)</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graphicFrame>
        <p:nvGraphicFramePr>
          <p:cNvPr id="4" name="Table 3">
            <a:extLst>
              <a:ext uri="{FF2B5EF4-FFF2-40B4-BE49-F238E27FC236}">
                <a16:creationId xmlns:a16="http://schemas.microsoft.com/office/drawing/2014/main" id="{917235FF-E32D-650D-E381-E819AF4BF611}"/>
              </a:ext>
            </a:extLst>
          </p:cNvPr>
          <p:cNvGraphicFramePr>
            <a:graphicFrameLocks noGrp="1"/>
          </p:cNvGraphicFramePr>
          <p:nvPr/>
        </p:nvGraphicFramePr>
        <p:xfrm>
          <a:off x="1310927" y="2055447"/>
          <a:ext cx="9160331" cy="1622213"/>
        </p:xfrm>
        <a:graphic>
          <a:graphicData uri="http://schemas.openxmlformats.org/drawingml/2006/table">
            <a:tbl>
              <a:tblPr firstRow="1" bandRow="1">
                <a:tableStyleId>{5C22544A-7EE6-4342-B048-85BDC9FD1C3A}</a:tableStyleId>
              </a:tblPr>
              <a:tblGrid>
                <a:gridCol w="9160331">
                  <a:extLst>
                    <a:ext uri="{9D8B030D-6E8A-4147-A177-3AD203B41FA5}">
                      <a16:colId xmlns:a16="http://schemas.microsoft.com/office/drawing/2014/main" val="2662893335"/>
                    </a:ext>
                  </a:extLst>
                </a:gridCol>
              </a:tblGrid>
              <a:tr h="494453">
                <a:tc>
                  <a:txBody>
                    <a:bodyPr/>
                    <a:lstStyle/>
                    <a:p>
                      <a:pPr marL="0" marR="0">
                        <a:spcBef>
                          <a:spcPts val="0"/>
                        </a:spcBef>
                        <a:spcAft>
                          <a:spcPts val="0"/>
                        </a:spcAft>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Rose Molina, M.D., M.P.H.</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20" marR="121920" marT="60960" marB="60960"/>
                </a:tc>
                <a:extLst>
                  <a:ext uri="{0D108BD9-81ED-4DB2-BD59-A6C34878D82A}">
                    <a16:rowId xmlns:a16="http://schemas.microsoft.com/office/drawing/2014/main" val="1088887307"/>
                  </a:ext>
                </a:extLst>
              </a:tr>
              <a:tr h="777409">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200" b="0" i="0" kern="1200" dirty="0">
                          <a:solidFill>
                            <a:srgbClr val="000000"/>
                          </a:solidFill>
                          <a:effectLst/>
                          <a:latin typeface="+mn-lt"/>
                          <a:ea typeface="+mn-ea"/>
                          <a:cs typeface="+mn-cs"/>
                        </a:rPr>
                        <a:t>Assistant Professor of Obstetrics, Gynecology, and Reproductive Biology</a:t>
                      </a:r>
                    </a:p>
                    <a:p>
                      <a:pPr marL="0" marR="0" lvl="0" indent="0" algn="l" defTabSz="408240" rtl="0" eaLnBrk="1" fontAlgn="auto" latinLnBrk="0" hangingPunct="1">
                        <a:lnSpc>
                          <a:spcPct val="100000"/>
                        </a:lnSpc>
                        <a:spcBef>
                          <a:spcPts val="0"/>
                        </a:spcBef>
                        <a:spcAft>
                          <a:spcPts val="0"/>
                        </a:spcAft>
                        <a:buClrTx/>
                        <a:buSzTx/>
                        <a:buFontTx/>
                        <a:buNone/>
                        <a:tabLst/>
                        <a:defRPr/>
                      </a:pPr>
                      <a:r>
                        <a:rPr lang="en-US" sz="2200" b="0" i="0" kern="1200" dirty="0">
                          <a:solidFill>
                            <a:srgbClr val="000000"/>
                          </a:solidFill>
                          <a:effectLst/>
                          <a:latin typeface="+mn-lt"/>
                          <a:ea typeface="+mn-ea"/>
                          <a:cs typeface="+mn-cs"/>
                        </a:rPr>
                        <a:t>Harvard Medical School</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sp>
        <p:nvSpPr>
          <p:cNvPr id="11" name="Title 10">
            <a:extLst>
              <a:ext uri="{FF2B5EF4-FFF2-40B4-BE49-F238E27FC236}">
                <a16:creationId xmlns:a16="http://schemas.microsoft.com/office/drawing/2014/main" id="{A25A86FB-7A3F-3933-D585-398B13CE5E23}"/>
              </a:ext>
            </a:extLst>
          </p:cNvPr>
          <p:cNvSpPr>
            <a:spLocks noGrp="1"/>
          </p:cNvSpPr>
          <p:nvPr>
            <p:ph type="title"/>
          </p:nvPr>
        </p:nvSpPr>
        <p:spPr/>
        <p:txBody>
          <a:bodyPr>
            <a:normAutofit fontScale="90000"/>
          </a:bodyPr>
          <a:lstStyle/>
          <a:p>
            <a:r>
              <a:rPr lang="en-US" dirty="0"/>
              <a:t>Initial Reactions</a:t>
            </a:r>
          </a:p>
        </p:txBody>
      </p:sp>
    </p:spTree>
    <p:extLst>
      <p:ext uri="{BB962C8B-B14F-4D97-AF65-F5344CB8AC3E}">
        <p14:creationId xmlns:p14="http://schemas.microsoft.com/office/powerpoint/2010/main" val="230910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a:extLst>
              <a:ext uri="{FF2B5EF4-FFF2-40B4-BE49-F238E27FC236}">
                <a16:creationId xmlns:a16="http://schemas.microsoft.com/office/drawing/2014/main" id="{7F0E0876-81AD-3C45-98A0-A0B1554DDD64}"/>
              </a:ext>
            </a:extLst>
          </p:cNvPr>
          <p:cNvSpPr txBox="1">
            <a:spLocks noChangeArrowheads="1"/>
          </p:cNvSpPr>
          <p:nvPr/>
        </p:nvSpPr>
        <p:spPr bwMode="auto">
          <a:xfrm>
            <a:off x="4331911" y="5717060"/>
            <a:ext cx="3528175" cy="1140941"/>
          </a:xfrm>
          <a:prstGeom prst="rect">
            <a:avLst/>
          </a:prstGeom>
          <a:solidFill>
            <a:srgbClr val="FFFFFF"/>
          </a:solid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txBody>
          <a:bodyPr rot="0" vert="horz" wrap="square" lIns="91440" tIns="45720" rIns="91440" bIns="45720" anchor="t" anchorCtr="0" upright="1">
            <a:noAutofit/>
          </a:bodyPr>
          <a:lstStyle/>
          <a:p>
            <a:pPr algn="ctr" defTabSz="457189"/>
            <a:r>
              <a:rPr lang="en-US" sz="1200" b="1" cap="small" dirty="0">
                <a:solidFill>
                  <a:srgbClr val="FF0000"/>
                </a:solidFill>
                <a:latin typeface="Minion Pro"/>
                <a:ea typeface="Times New Roman" panose="02020603050405020304" pitchFamily="18" charset="0"/>
              </a:rPr>
              <a:t> </a:t>
            </a:r>
            <a:endParaRPr lang="en-US" sz="1200" dirty="0">
              <a:solidFill>
                <a:prstClr val="black"/>
              </a:solidFill>
              <a:latin typeface="Times New Roman" panose="02020603050405020304" pitchFamily="18" charset="0"/>
              <a:ea typeface="Times New Roman" panose="02020603050405020304" pitchFamily="18" charset="0"/>
            </a:endParaRPr>
          </a:p>
          <a:p>
            <a:pPr algn="ctr" defTabSz="457189"/>
            <a:r>
              <a:rPr lang="en-US" sz="2000" b="1" cap="small" dirty="0">
                <a:solidFill>
                  <a:srgbClr val="FF0000"/>
                </a:solidFill>
                <a:latin typeface="Minion Pro"/>
                <a:ea typeface="Times New Roman" panose="02020603050405020304" pitchFamily="18" charset="0"/>
              </a:rPr>
              <a:t>Center for</a:t>
            </a:r>
            <a:endParaRPr lang="en-US" sz="2000" dirty="0">
              <a:solidFill>
                <a:prstClr val="black"/>
              </a:solidFill>
              <a:latin typeface="Times New Roman" panose="02020603050405020304" pitchFamily="18" charset="0"/>
              <a:ea typeface="Times New Roman" panose="02020603050405020304" pitchFamily="18" charset="0"/>
            </a:endParaRPr>
          </a:p>
          <a:p>
            <a:pPr algn="ctr" defTabSz="457189"/>
            <a:r>
              <a:rPr lang="en-US" sz="2000" b="1" cap="small" dirty="0">
                <a:solidFill>
                  <a:srgbClr val="FF0000"/>
                </a:solidFill>
                <a:latin typeface="Minion Pro"/>
                <a:ea typeface="Times New Roman" panose="02020603050405020304" pitchFamily="18" charset="0"/>
              </a:rPr>
              <a:t>Evidence Synthesis in Health</a:t>
            </a:r>
            <a:endParaRPr lang="en-US" sz="2000" dirty="0">
              <a:solidFill>
                <a:prstClr val="black"/>
              </a:solidFill>
              <a:latin typeface="Times New Roman" panose="02020603050405020304" pitchFamily="18" charset="0"/>
              <a:ea typeface="Times New Roman" panose="02020603050405020304" pitchFamily="18" charset="0"/>
            </a:endParaRPr>
          </a:p>
          <a:p>
            <a:pPr defTabSz="457189"/>
            <a:r>
              <a:rPr lang="en-US" sz="1400" b="1" dirty="0">
                <a:solidFill>
                  <a:prstClr val="black"/>
                </a:solidFill>
                <a:latin typeface="Minion Pro"/>
                <a:ea typeface="Times New Roman" panose="02020603050405020304" pitchFamily="18" charset="0"/>
              </a:rPr>
              <a:t> </a:t>
            </a:r>
            <a:br>
              <a:rPr lang="en-US" sz="1400" dirty="0">
                <a:solidFill>
                  <a:prstClr val="black"/>
                </a:solidFill>
                <a:latin typeface="Minion Pro"/>
                <a:ea typeface="Times New Roman" panose="02020603050405020304" pitchFamily="18" charset="0"/>
              </a:rPr>
            </a:br>
            <a:r>
              <a:rPr lang="en-US" sz="1400" dirty="0">
                <a:solidFill>
                  <a:prstClr val="black"/>
                </a:solidFill>
                <a:latin typeface="Minion Pro"/>
                <a:ea typeface="Times New Roman" panose="02020603050405020304" pitchFamily="18" charset="0"/>
              </a:rPr>
              <a:t> </a:t>
            </a:r>
            <a:endParaRPr lang="en-US" sz="2000" dirty="0">
              <a:solidFill>
                <a:prstClr val="black"/>
              </a:solidFill>
              <a:latin typeface="Times New Roman" panose="02020603050405020304" pitchFamily="18" charset="0"/>
              <a:ea typeface="Times New Roman" panose="02020603050405020304" pitchFamily="18" charset="0"/>
            </a:endParaRPr>
          </a:p>
          <a:p>
            <a:pPr defTabSz="457189"/>
            <a:r>
              <a:rPr lang="en-US" sz="1400" dirty="0">
                <a:solidFill>
                  <a:prstClr val="black"/>
                </a:solidFill>
                <a:latin typeface="Palatino" pitchFamily="2" charset="77"/>
                <a:ea typeface="Times New Roman" panose="02020603050405020304" pitchFamily="18" charset="0"/>
              </a:rPr>
              <a:t> </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4" name="Title 3"/>
          <p:cNvSpPr>
            <a:spLocks noGrp="1"/>
          </p:cNvSpPr>
          <p:nvPr>
            <p:ph type="title"/>
          </p:nvPr>
        </p:nvSpPr>
        <p:spPr>
          <a:xfrm>
            <a:off x="914398" y="1679144"/>
            <a:ext cx="10363200" cy="1362075"/>
          </a:xfrm>
        </p:spPr>
        <p:txBody>
          <a:bodyPr>
            <a:normAutofit fontScale="90000"/>
          </a:bodyPr>
          <a:lstStyle/>
          <a:p>
            <a:pPr algn="ctr"/>
            <a:r>
              <a:rPr lang="en-US" sz="4800" dirty="0">
                <a:latin typeface="+mn-lt"/>
                <a:ea typeface="Times New Roman" panose="02020603050405020304" pitchFamily="18" charset="0"/>
                <a:cs typeface="Times New Roman" panose="02020603050405020304" pitchFamily="18" charset="0"/>
              </a:rPr>
              <a:t>Management of Postpartum Hypertensive Disorders of Pregnancy</a:t>
            </a:r>
            <a:br>
              <a:rPr lang="en-US" sz="1800" dirty="0">
                <a:latin typeface="Arial" panose="020B0604020202020204" pitchFamily="34" charset="0"/>
                <a:ea typeface="Times New Roman" panose="02020603050405020304" pitchFamily="18" charset="0"/>
                <a:cs typeface="Times New Roman" panose="02020603050405020304" pitchFamily="18" charset="0"/>
              </a:rPr>
            </a:br>
            <a:endParaRPr lang="en-US" sz="4400" dirty="0">
              <a:latin typeface="Calibri" panose="020F0502020204030204" pitchFamily="34" charset="0"/>
              <a:cs typeface="Calibri" panose="020F0502020204030204" pitchFamily="34" charset="0"/>
            </a:endParaRPr>
          </a:p>
        </p:txBody>
      </p:sp>
      <p:sp>
        <p:nvSpPr>
          <p:cNvPr id="10" name="Text Placeholder 4">
            <a:extLst>
              <a:ext uri="{FF2B5EF4-FFF2-40B4-BE49-F238E27FC236}">
                <a16:creationId xmlns:a16="http://schemas.microsoft.com/office/drawing/2014/main" id="{39EF1B1C-8761-5B4B-8835-0D7D0796F138}"/>
              </a:ext>
            </a:extLst>
          </p:cNvPr>
          <p:cNvSpPr>
            <a:spLocks noGrp="1"/>
          </p:cNvSpPr>
          <p:nvPr>
            <p:ph type="body" idx="1"/>
          </p:nvPr>
        </p:nvSpPr>
        <p:spPr>
          <a:xfrm>
            <a:off x="939798" y="4216873"/>
            <a:ext cx="10363200" cy="1500187"/>
          </a:xfrm>
        </p:spPr>
        <p:txBody>
          <a:bodyPr>
            <a:normAutofit fontScale="47500" lnSpcReduction="20000"/>
          </a:bodyPr>
          <a:lstStyle/>
          <a:p>
            <a:pPr algn="ctr">
              <a:spcBef>
                <a:spcPts val="600"/>
              </a:spcBef>
              <a:spcAft>
                <a:spcPts val="600"/>
              </a:spcAft>
            </a:pPr>
            <a:r>
              <a:rPr lang="en-US" sz="4400" b="1" dirty="0"/>
              <a:t>Dale Steele, M.D., M.S.</a:t>
            </a:r>
          </a:p>
          <a:p>
            <a:pPr algn="ctr">
              <a:spcBef>
                <a:spcPts val="600"/>
              </a:spcBef>
            </a:pPr>
            <a:r>
              <a:rPr lang="en-US" sz="3600" b="0" i="1" dirty="0"/>
              <a:t>Professor of Emergency Medicine and Pediatrics</a:t>
            </a:r>
          </a:p>
          <a:p>
            <a:pPr algn="ctr">
              <a:spcBef>
                <a:spcPts val="600"/>
              </a:spcBef>
              <a:spcAft>
                <a:spcPts val="600"/>
              </a:spcAft>
            </a:pPr>
            <a:r>
              <a:rPr lang="en-US" sz="3600" b="0" i="1" dirty="0"/>
              <a:t>Adjunct Professor of Health Services, Policy, and Practice</a:t>
            </a:r>
          </a:p>
          <a:p>
            <a:pPr algn="ctr">
              <a:spcBef>
                <a:spcPts val="600"/>
              </a:spcBef>
              <a:spcAft>
                <a:spcPts val="600"/>
              </a:spcAft>
            </a:pPr>
            <a:r>
              <a:rPr lang="en-US" sz="3600" dirty="0"/>
              <a:t>Brown University Evidence-based Practice Center (EPC)</a:t>
            </a:r>
          </a:p>
          <a:p>
            <a:pPr algn="ctr"/>
            <a:endParaRPr lang="en-US" sz="2800" dirty="0"/>
          </a:p>
        </p:txBody>
      </p:sp>
      <p:pic>
        <p:nvPicPr>
          <p:cNvPr id="12" name="Picture 11">
            <a:extLst>
              <a:ext uri="{FF2B5EF4-FFF2-40B4-BE49-F238E27FC236}">
                <a16:creationId xmlns:a16="http://schemas.microsoft.com/office/drawing/2014/main" id="{C9932292-AB3D-884B-A2CF-0C431676856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8" y="5929501"/>
            <a:ext cx="1935715" cy="716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4980232-39E6-2238-E1D0-EECA6B6208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87000" y="5562600"/>
            <a:ext cx="1228369" cy="1140941"/>
          </a:xfrm>
          <a:prstGeom prst="rect">
            <a:avLst/>
          </a:prstGeom>
        </p:spPr>
      </p:pic>
    </p:spTree>
    <p:extLst>
      <p:ext uri="{BB962C8B-B14F-4D97-AF65-F5344CB8AC3E}">
        <p14:creationId xmlns:p14="http://schemas.microsoft.com/office/powerpoint/2010/main" val="2490380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6E82-87A0-B65E-C239-A9606A44F242}"/>
              </a:ext>
            </a:extLst>
          </p:cNvPr>
          <p:cNvSpPr>
            <a:spLocks noGrp="1"/>
          </p:cNvSpPr>
          <p:nvPr>
            <p:ph type="title"/>
          </p:nvPr>
        </p:nvSpPr>
        <p:spPr/>
        <p:txBody>
          <a:bodyPr>
            <a:normAutofit fontScale="90000"/>
          </a:bodyPr>
          <a:lstStyle/>
          <a:p>
            <a:r>
              <a:rPr lang="en-US" dirty="0"/>
              <a:t>Funding and Potential Conflicts of Interest</a:t>
            </a:r>
          </a:p>
        </p:txBody>
      </p:sp>
      <p:sp>
        <p:nvSpPr>
          <p:cNvPr id="3" name="Content Placeholder 2">
            <a:extLst>
              <a:ext uri="{FF2B5EF4-FFF2-40B4-BE49-F238E27FC236}">
                <a16:creationId xmlns:a16="http://schemas.microsoft.com/office/drawing/2014/main" id="{B59D46BA-B61B-B953-08F3-491149F2343F}"/>
              </a:ext>
            </a:extLst>
          </p:cNvPr>
          <p:cNvSpPr>
            <a:spLocks noGrp="1"/>
          </p:cNvSpPr>
          <p:nvPr>
            <p:ph idx="1"/>
          </p:nvPr>
        </p:nvSpPr>
        <p:spPr/>
        <p:txBody>
          <a:bodyPr>
            <a:normAutofit/>
          </a:bodyPr>
          <a:lstStyle/>
          <a:p>
            <a:pPr marL="0" indent="0" algn="ctr">
              <a:buNone/>
            </a:pPr>
            <a:r>
              <a:rPr lang="en-US" sz="2600" b="1" dirty="0"/>
              <a:t>There are no relevant conflicts of interest for any team members</a:t>
            </a:r>
          </a:p>
          <a:p>
            <a:pPr marL="0" indent="0">
              <a:buNone/>
            </a:pPr>
            <a:endParaRPr lang="en-US" sz="2600" dirty="0"/>
          </a:p>
          <a:p>
            <a:pPr marL="0" indent="0">
              <a:buNone/>
            </a:pPr>
            <a:r>
              <a:rPr lang="en-US" sz="2200" b="1" u="sng" dirty="0"/>
              <a:t>Funding</a:t>
            </a:r>
            <a:r>
              <a:rPr lang="en-US" sz="2200" b="1" dirty="0"/>
              <a:t>: </a:t>
            </a:r>
            <a:r>
              <a:rPr lang="en-US" sz="2200" dirty="0"/>
              <a:t>This report is based on research conducted by the Brown Evidence-based Practice Center (EPC) under contract to the Agency for Healthcare Research and Quality (AHRQ), Rockville, MD. The Patient-Centered Outcomes Research Institute® (PCORI®) funded the report.</a:t>
            </a:r>
          </a:p>
          <a:p>
            <a:endParaRPr lang="en-US" sz="2200" dirty="0"/>
          </a:p>
          <a:p>
            <a:pPr marL="0" indent="0">
              <a:buNone/>
            </a:pPr>
            <a:r>
              <a:rPr lang="en-US" sz="2200" b="1" u="sng" dirty="0"/>
              <a:t>Disclaimer</a:t>
            </a:r>
            <a:r>
              <a:rPr lang="en-US" sz="2200" dirty="0"/>
              <a:t>: The findings and conclusions presented are those of the authors, who are responsible for its contents; the findings and conclusions do not necessarily represent the views of AHRQ or PCORI. Therefore, no statement in this report should be construed as an official position of PCORI, AHRQ, or the U.S. Department of Health and Human Services.</a:t>
            </a:r>
          </a:p>
          <a:p>
            <a:endParaRPr lang="en-US" dirty="0"/>
          </a:p>
        </p:txBody>
      </p:sp>
      <p:sp>
        <p:nvSpPr>
          <p:cNvPr id="4" name="Slide Number Placeholder 3">
            <a:extLst>
              <a:ext uri="{FF2B5EF4-FFF2-40B4-BE49-F238E27FC236}">
                <a16:creationId xmlns:a16="http://schemas.microsoft.com/office/drawing/2014/main" id="{0A87F6C5-BE5B-E64B-B322-27198FD83D61}"/>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48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1967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BDAE-0294-4241-A15B-01D67ADFA002}"/>
              </a:ext>
            </a:extLst>
          </p:cNvPr>
          <p:cNvSpPr>
            <a:spLocks noGrp="1"/>
          </p:cNvSpPr>
          <p:nvPr>
            <p:ph type="title"/>
          </p:nvPr>
        </p:nvSpPr>
        <p:spPr/>
        <p:txBody>
          <a:bodyPr>
            <a:normAutofit fontScale="90000"/>
          </a:bodyPr>
          <a:lstStyle/>
          <a:p>
            <a:pPr algn="ctr"/>
            <a:r>
              <a:rPr lang="en-US" b="1" dirty="0">
                <a:latin typeface="Calibri" panose="020F0502020204030204" pitchFamily="34" charset="0"/>
                <a:cs typeface="Calibri" panose="020F0502020204030204" pitchFamily="34" charset="0"/>
              </a:rPr>
              <a:t>Acknowledgments</a:t>
            </a:r>
          </a:p>
        </p:txBody>
      </p:sp>
      <p:sp>
        <p:nvSpPr>
          <p:cNvPr id="3" name="Content Placeholder 2">
            <a:extLst>
              <a:ext uri="{FF2B5EF4-FFF2-40B4-BE49-F238E27FC236}">
                <a16:creationId xmlns:a16="http://schemas.microsoft.com/office/drawing/2014/main" id="{44226286-147D-5D4C-83EB-85AFFC91C867}"/>
              </a:ext>
            </a:extLst>
          </p:cNvPr>
          <p:cNvSpPr>
            <a:spLocks noGrp="1"/>
          </p:cNvSpPr>
          <p:nvPr>
            <p:ph sz="half" idx="1"/>
          </p:nvPr>
        </p:nvSpPr>
        <p:spPr/>
        <p:txBody>
          <a:bodyPr>
            <a:normAutofit fontScale="70000" lnSpcReduction="20000"/>
          </a:bodyPr>
          <a:lstStyle/>
          <a:p>
            <a:pPr marL="0" indent="0">
              <a:spcBef>
                <a:spcPts val="600"/>
              </a:spcBef>
              <a:buNone/>
            </a:pPr>
            <a:r>
              <a:rPr lang="en-US" sz="2300" b="1" dirty="0"/>
              <a:t>Brown EPC team</a:t>
            </a:r>
          </a:p>
          <a:p>
            <a:pPr marL="0" indent="0">
              <a:spcBef>
                <a:spcPts val="600"/>
              </a:spcBef>
              <a:buNone/>
            </a:pPr>
            <a:r>
              <a:rPr lang="en-US" sz="2300" b="1" dirty="0"/>
              <a:t>Brown U</a:t>
            </a:r>
          </a:p>
          <a:p>
            <a:pPr marL="458777" indent="-458777">
              <a:spcBef>
                <a:spcPts val="600"/>
              </a:spcBef>
            </a:pPr>
            <a:r>
              <a:rPr lang="en-US" sz="2300" dirty="0"/>
              <a:t>Dale Steele, M.D., M.S.</a:t>
            </a:r>
          </a:p>
          <a:p>
            <a:pPr marL="458777" indent="-458777">
              <a:spcBef>
                <a:spcPts val="600"/>
              </a:spcBef>
            </a:pPr>
            <a:r>
              <a:rPr lang="en-US" sz="2300" dirty="0"/>
              <a:t>Ethan Balk, M.D., M.P.H.</a:t>
            </a:r>
          </a:p>
          <a:p>
            <a:pPr marL="458777" indent="-458777">
              <a:spcBef>
                <a:spcPts val="600"/>
              </a:spcBef>
            </a:pPr>
            <a:r>
              <a:rPr lang="en-US" sz="2300" dirty="0"/>
              <a:t>Ian Saldanha, M.B.B.S., M.P.H., Ph.D.</a:t>
            </a:r>
          </a:p>
          <a:p>
            <a:pPr marL="458777" indent="-458777">
              <a:spcBef>
                <a:spcPts val="600"/>
              </a:spcBef>
            </a:pPr>
            <a:r>
              <a:rPr lang="en-US" sz="2300" dirty="0"/>
              <a:t>Gaelen Adam, M.L.I.S., M.P.H.</a:t>
            </a:r>
          </a:p>
          <a:p>
            <a:pPr marL="458777" indent="-458777">
              <a:spcBef>
                <a:spcPts val="600"/>
              </a:spcBef>
            </a:pPr>
            <a:r>
              <a:rPr lang="en-US" sz="2300" dirty="0"/>
              <a:t>Ghid Kanaan, M.D.</a:t>
            </a:r>
          </a:p>
          <a:p>
            <a:pPr marL="458777" indent="-458777">
              <a:spcBef>
                <a:spcPts val="600"/>
              </a:spcBef>
            </a:pPr>
            <a:r>
              <a:rPr lang="en-US" sz="2300" dirty="0"/>
              <a:t>Michael Zahradnik, M.S., B.D.S., M.P.H.</a:t>
            </a:r>
          </a:p>
          <a:p>
            <a:pPr marL="458777" indent="-458777">
              <a:spcBef>
                <a:spcPts val="600"/>
              </a:spcBef>
              <a:spcAft>
                <a:spcPts val="600"/>
              </a:spcAft>
            </a:pPr>
            <a:r>
              <a:rPr lang="en-US" sz="2300" dirty="0"/>
              <a:t>Kenneth Chen, M.D.</a:t>
            </a:r>
          </a:p>
          <a:p>
            <a:pPr marL="0" indent="0">
              <a:spcBef>
                <a:spcPts val="600"/>
              </a:spcBef>
              <a:buNone/>
            </a:pPr>
            <a:r>
              <a:rPr lang="en-US" sz="2300" b="1" dirty="0"/>
              <a:t>UNC Chapel Hill</a:t>
            </a:r>
          </a:p>
          <a:p>
            <a:pPr marL="458777" indent="-458777">
              <a:spcBef>
                <a:spcPts val="600"/>
              </a:spcBef>
              <a:spcAft>
                <a:spcPts val="600"/>
              </a:spcAft>
            </a:pPr>
            <a:r>
              <a:rPr lang="en-US" sz="2300" dirty="0"/>
              <a:t>Alison Stuebe, M.D.</a:t>
            </a:r>
          </a:p>
          <a:p>
            <a:pPr marL="0" indent="0">
              <a:spcBef>
                <a:spcPts val="600"/>
              </a:spcBef>
              <a:buNone/>
            </a:pPr>
            <a:r>
              <a:rPr lang="en-US" sz="2300" b="1" dirty="0"/>
              <a:t>U Michigan</a:t>
            </a:r>
          </a:p>
          <a:p>
            <a:pPr>
              <a:spcBef>
                <a:spcPts val="600"/>
              </a:spcBef>
              <a:spcAft>
                <a:spcPts val="600"/>
              </a:spcAft>
            </a:pPr>
            <a:r>
              <a:rPr lang="en-US" sz="2300" dirty="0"/>
              <a:t>   Alex Friedman Peahl, M.D., M.Sc.</a:t>
            </a:r>
          </a:p>
          <a:p>
            <a:pPr marL="0" indent="0">
              <a:spcBef>
                <a:spcPts val="600"/>
              </a:spcBef>
              <a:buNone/>
            </a:pPr>
            <a:r>
              <a:rPr lang="en-US" sz="2300" b="1" dirty="0"/>
              <a:t>Yale</a:t>
            </a:r>
          </a:p>
          <a:p>
            <a:pPr marL="458777" indent="-458777">
              <a:spcBef>
                <a:spcPts val="600"/>
              </a:spcBef>
            </a:pPr>
            <a:r>
              <a:rPr lang="en-US" sz="2300" dirty="0"/>
              <a:t>Valery Danilack, </a:t>
            </a:r>
            <a:r>
              <a:rPr lang="en-US" sz="2300" dirty="0" err="1"/>
              <a:t>P.h.D.</a:t>
            </a:r>
            <a:endParaRPr lang="en-US" sz="2300" dirty="0"/>
          </a:p>
          <a:p>
            <a:pPr marL="914377" lvl="1" indent="-457189">
              <a:buFont typeface="+mj-lt"/>
              <a:buAutoNum type="arabicPeriod"/>
            </a:pPr>
            <a:endParaRPr lang="en-US" dirty="0"/>
          </a:p>
        </p:txBody>
      </p:sp>
      <p:sp>
        <p:nvSpPr>
          <p:cNvPr id="7" name="Content Placeholder 6">
            <a:extLst>
              <a:ext uri="{FF2B5EF4-FFF2-40B4-BE49-F238E27FC236}">
                <a16:creationId xmlns:a16="http://schemas.microsoft.com/office/drawing/2014/main" id="{31DCE722-6DBF-39FF-0081-83B5E362D928}"/>
              </a:ext>
            </a:extLst>
          </p:cNvPr>
          <p:cNvSpPr>
            <a:spLocks noGrp="1"/>
          </p:cNvSpPr>
          <p:nvPr>
            <p:ph sz="half" idx="2"/>
          </p:nvPr>
        </p:nvSpPr>
        <p:spPr/>
        <p:txBody>
          <a:bodyPr>
            <a:normAutofit fontScale="70000" lnSpcReduction="20000"/>
          </a:bodyPr>
          <a:lstStyle/>
          <a:p>
            <a:pPr marL="0" indent="0">
              <a:spcBef>
                <a:spcPts val="600"/>
              </a:spcBef>
              <a:buNone/>
            </a:pPr>
            <a:r>
              <a:rPr lang="en-US" sz="2300" b="1" dirty="0"/>
              <a:t>AHRQ Task Order Officer</a:t>
            </a:r>
          </a:p>
          <a:p>
            <a:pPr>
              <a:spcBef>
                <a:spcPts val="600"/>
              </a:spcBef>
            </a:pPr>
            <a:r>
              <a:rPr lang="en-US" sz="2300" dirty="0"/>
              <a:t>David W. Niebuhr, M.D., M.S., M.P.H.</a:t>
            </a:r>
          </a:p>
          <a:p>
            <a:pPr>
              <a:spcBef>
                <a:spcPts val="600"/>
              </a:spcBef>
              <a:spcAft>
                <a:spcPts val="600"/>
              </a:spcAft>
            </a:pPr>
            <a:r>
              <a:rPr lang="en-US" sz="2300" dirty="0"/>
              <a:t>Anjali Jain, M.D.</a:t>
            </a:r>
          </a:p>
          <a:p>
            <a:pPr marL="0" indent="0">
              <a:spcBef>
                <a:spcPts val="600"/>
              </a:spcBef>
              <a:buNone/>
            </a:pPr>
            <a:r>
              <a:rPr lang="en-US" sz="2300" b="1" dirty="0"/>
              <a:t>PCORI</a:t>
            </a:r>
          </a:p>
          <a:p>
            <a:pPr>
              <a:spcBef>
                <a:spcPts val="600"/>
              </a:spcBef>
            </a:pPr>
            <a:r>
              <a:rPr lang="en-US" sz="2300" dirty="0"/>
              <a:t>Jennie Dalton</a:t>
            </a:r>
          </a:p>
          <a:p>
            <a:pPr>
              <a:spcBef>
                <a:spcPts val="600"/>
              </a:spcBef>
              <a:spcAft>
                <a:spcPts val="600"/>
              </a:spcAft>
            </a:pPr>
            <a:r>
              <a:rPr lang="en-US" sz="2300" dirty="0"/>
              <a:t>Paula </a:t>
            </a:r>
            <a:r>
              <a:rPr lang="en-US" sz="2300" dirty="0" err="1"/>
              <a:t>Eguino</a:t>
            </a:r>
            <a:r>
              <a:rPr lang="en-US" sz="2300" dirty="0"/>
              <a:t> Medina</a:t>
            </a:r>
          </a:p>
          <a:p>
            <a:pPr marL="0" indent="0">
              <a:spcBef>
                <a:spcPts val="600"/>
              </a:spcBef>
              <a:buNone/>
            </a:pPr>
            <a:r>
              <a:rPr lang="en-US" sz="2300" b="1" dirty="0"/>
              <a:t>ACOG</a:t>
            </a:r>
          </a:p>
          <a:p>
            <a:pPr>
              <a:spcBef>
                <a:spcPts val="600"/>
              </a:spcBef>
            </a:pPr>
            <a:r>
              <a:rPr lang="en-US" sz="2300" dirty="0"/>
              <a:t>Elizabeth York</a:t>
            </a:r>
          </a:p>
          <a:p>
            <a:pPr>
              <a:spcBef>
                <a:spcPts val="600"/>
              </a:spcBef>
              <a:spcAft>
                <a:spcPts val="600"/>
              </a:spcAft>
            </a:pPr>
            <a:r>
              <a:rPr lang="en-US" sz="2300" dirty="0"/>
              <a:t>Megan McReynolds</a:t>
            </a:r>
          </a:p>
          <a:p>
            <a:pPr marL="0" indent="0">
              <a:spcBef>
                <a:spcPts val="600"/>
              </a:spcBef>
              <a:buNone/>
            </a:pPr>
            <a:r>
              <a:rPr lang="en-US" sz="2300" b="1" dirty="0"/>
              <a:t>Key Informants</a:t>
            </a:r>
          </a:p>
          <a:p>
            <a:pPr marL="0" indent="0">
              <a:spcBef>
                <a:spcPts val="600"/>
              </a:spcBef>
              <a:buNone/>
            </a:pPr>
            <a:r>
              <a:rPr lang="en-US" sz="2300" b="1" dirty="0"/>
              <a:t>Technical Expert Panel Members</a:t>
            </a:r>
          </a:p>
          <a:p>
            <a:pPr marL="0" indent="0">
              <a:spcBef>
                <a:spcPts val="600"/>
              </a:spcBef>
              <a:buNone/>
            </a:pPr>
            <a:r>
              <a:rPr lang="en-US" sz="2300" b="1" dirty="0"/>
              <a:t>EPC Program Associate Editor</a:t>
            </a:r>
          </a:p>
          <a:p>
            <a:pPr marL="0" indent="0">
              <a:spcBef>
                <a:spcPts val="600"/>
              </a:spcBef>
              <a:buNone/>
            </a:pPr>
            <a:r>
              <a:rPr lang="en-US" sz="2300" b="1" dirty="0"/>
              <a:t>Peer Reviewers</a:t>
            </a:r>
          </a:p>
          <a:p>
            <a:pPr marL="0" indent="0">
              <a:spcBef>
                <a:spcPts val="600"/>
              </a:spcBef>
              <a:buNone/>
            </a:pPr>
            <a:r>
              <a:rPr lang="en-US" sz="2300" b="1" dirty="0"/>
              <a:t>Public Commenters</a:t>
            </a:r>
          </a:p>
          <a:p>
            <a:endParaRPr lang="en-US" dirty="0"/>
          </a:p>
        </p:txBody>
      </p:sp>
      <p:sp>
        <p:nvSpPr>
          <p:cNvPr id="9" name="Slide Number Placeholder 3">
            <a:extLst>
              <a:ext uri="{FF2B5EF4-FFF2-40B4-BE49-F238E27FC236}">
                <a16:creationId xmlns:a16="http://schemas.microsoft.com/office/drawing/2014/main" id="{D4F2AF54-1058-534F-9B31-B7280583EA9E}"/>
              </a:ext>
            </a:extLst>
          </p:cNvPr>
          <p:cNvSpPr>
            <a:spLocks noGrp="1"/>
          </p:cNvSpPr>
          <p:nvPr>
            <p:ph type="sldNum" sz="quarter" idx="10"/>
          </p:nvPr>
        </p:nvSpPr>
        <p:spPr>
          <a:xfrm>
            <a:off x="8610600" y="6384871"/>
            <a:ext cx="2743200" cy="365125"/>
          </a:xfrm>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49</a:t>
            </a:fld>
            <a:endParaRPr lang="en-US"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8D6E7928-B83B-614A-814B-263F18A98A2F}"/>
              </a:ext>
            </a:extLst>
          </p:cNvPr>
          <p:cNvSpPr txBox="1"/>
          <p:nvPr/>
        </p:nvSpPr>
        <p:spPr>
          <a:xfrm>
            <a:off x="10246810" y="4519045"/>
            <a:ext cx="1701479" cy="830997"/>
          </a:xfrm>
          <a:prstGeom prst="rect">
            <a:avLst/>
          </a:prstGeom>
          <a:noFill/>
        </p:spPr>
        <p:txBody>
          <a:bodyPr wrap="square">
            <a:spAutoFit/>
          </a:bodyPr>
          <a:lstStyle/>
          <a:p>
            <a:pPr algn="ctr" defTabSz="457189"/>
            <a:r>
              <a:rPr lang="en-US" sz="1600" dirty="0">
                <a:solidFill>
                  <a:prstClr val="black"/>
                </a:solidFill>
              </a:rPr>
              <a:t>Named and acknowledged in Report</a:t>
            </a:r>
            <a:endParaRPr lang="en-US" sz="1600" b="1" dirty="0">
              <a:solidFill>
                <a:prstClr val="black"/>
              </a:solidFill>
            </a:endParaRPr>
          </a:p>
        </p:txBody>
      </p:sp>
      <p:sp>
        <p:nvSpPr>
          <p:cNvPr id="6" name="Right Brace 5">
            <a:extLst>
              <a:ext uri="{FF2B5EF4-FFF2-40B4-BE49-F238E27FC236}">
                <a16:creationId xmlns:a16="http://schemas.microsoft.com/office/drawing/2014/main" id="{20301C3E-5526-7E46-8215-9AAAA861D618}"/>
              </a:ext>
              <a:ext uri="{C183D7F6-B498-43B3-948B-1728B52AA6E4}">
                <adec:decorative xmlns:adec="http://schemas.microsoft.com/office/drawing/2017/decorative" val="1"/>
              </a:ext>
            </a:extLst>
          </p:cNvPr>
          <p:cNvSpPr/>
          <p:nvPr/>
        </p:nvSpPr>
        <p:spPr>
          <a:xfrm>
            <a:off x="9717590" y="4322619"/>
            <a:ext cx="529220" cy="131618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189"/>
            <a:endParaRPr lang="en-US" dirty="0">
              <a:solidFill>
                <a:prstClr val="black"/>
              </a:solidFill>
              <a:latin typeface="Calibri" panose="020F0502020204030204"/>
            </a:endParaRPr>
          </a:p>
        </p:txBody>
      </p:sp>
    </p:spTree>
    <p:extLst>
      <p:ext uri="{BB962C8B-B14F-4D97-AF65-F5344CB8AC3E}">
        <p14:creationId xmlns:p14="http://schemas.microsoft.com/office/powerpoint/2010/main" val="116732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F1240-65D6-4F32-3E8B-2A2E83E2F160}"/>
              </a:ext>
            </a:extLst>
          </p:cNvPr>
          <p:cNvSpPr>
            <a:spLocks noGrp="1"/>
          </p:cNvSpPr>
          <p:nvPr>
            <p:ph type="title"/>
          </p:nvPr>
        </p:nvSpPr>
        <p:spPr/>
        <p:txBody>
          <a:bodyPr/>
          <a:lstStyle/>
          <a:p>
            <a:r>
              <a:rPr lang="en-US" dirty="0"/>
              <a:t>Learning Objectives</a:t>
            </a:r>
          </a:p>
        </p:txBody>
      </p:sp>
      <p:sp>
        <p:nvSpPr>
          <p:cNvPr id="5" name="TextBox 4">
            <a:extLst>
              <a:ext uri="{FF2B5EF4-FFF2-40B4-BE49-F238E27FC236}">
                <a16:creationId xmlns:a16="http://schemas.microsoft.com/office/drawing/2014/main" id="{C8F6832C-F54D-D4EA-5801-14E203F320F6}"/>
              </a:ext>
            </a:extLst>
          </p:cNvPr>
          <p:cNvSpPr txBox="1"/>
          <p:nvPr/>
        </p:nvSpPr>
        <p:spPr>
          <a:xfrm>
            <a:off x="861108" y="1289301"/>
            <a:ext cx="9610165" cy="1588035"/>
          </a:xfrm>
          <a:prstGeom prst="rect">
            <a:avLst/>
          </a:prstGeom>
          <a:noFill/>
        </p:spPr>
        <p:txBody>
          <a:bodyPr wrap="square" rtlCol="0">
            <a:noAutofit/>
          </a:bodyPr>
          <a:lstStyle/>
          <a:p>
            <a:pPr defTabSz="544148">
              <a:lnSpc>
                <a:spcPct val="150000"/>
              </a:lnSpc>
            </a:pPr>
            <a:r>
              <a:rPr lang="en-US" sz="2400" dirty="0">
                <a:solidFill>
                  <a:srgbClr val="7C8185">
                    <a:lumMod val="50000"/>
                  </a:srgbClr>
                </a:solidFill>
                <a:latin typeface="Arial" panose="020B0604020202020204" pitchFamily="34" charset="0"/>
                <a:cs typeface="Arial" panose="020B0604020202020204" pitchFamily="34" charset="0"/>
              </a:rPr>
              <a:t>Participants will be able to:</a:t>
            </a:r>
          </a:p>
          <a:p>
            <a:pPr defTabSz="544148"/>
            <a:r>
              <a:rPr lang="en-US" sz="2400" dirty="0">
                <a:solidFill>
                  <a:srgbClr val="7C8185">
                    <a:lumMod val="50000"/>
                  </a:srgbClr>
                </a:solidFill>
                <a:latin typeface="Arial" panose="020B0604020202020204" pitchFamily="34" charset="0"/>
                <a:cs typeface="Arial" panose="020B0604020202020204" pitchFamily="34" charset="0"/>
              </a:rPr>
              <a:t>1. Discuss the role of healthcare providers, community organizations, and other stakeholders in improving postpartum care delivery and outcomes.</a:t>
            </a:r>
          </a:p>
          <a:p>
            <a:pPr defTabSz="544148"/>
            <a:endParaRPr lang="en-US" sz="2400" dirty="0">
              <a:solidFill>
                <a:srgbClr val="7C8185">
                  <a:lumMod val="50000"/>
                </a:srgbClr>
              </a:solidFill>
              <a:latin typeface="Arial" panose="020B0604020202020204" pitchFamily="34" charset="0"/>
              <a:cs typeface="Arial" panose="020B0604020202020204" pitchFamily="34" charset="0"/>
            </a:endParaRPr>
          </a:p>
          <a:p>
            <a:pPr defTabSz="544148"/>
            <a:r>
              <a:rPr lang="en-US" sz="2400" dirty="0">
                <a:solidFill>
                  <a:srgbClr val="7C8185">
                    <a:lumMod val="50000"/>
                  </a:srgbClr>
                </a:solidFill>
                <a:latin typeface="Arial" panose="020B0604020202020204" pitchFamily="34" charset="0"/>
                <a:cs typeface="Arial" panose="020B0604020202020204" pitchFamily="34" charset="0"/>
              </a:rPr>
              <a:t>2. Analyze the impact of cultural, socioeconomic, and other factors on postpartum care and develop strategies to address these disparities.</a:t>
            </a:r>
          </a:p>
          <a:p>
            <a:pPr defTabSz="544148"/>
            <a:endParaRPr lang="en-US" sz="2400" dirty="0">
              <a:solidFill>
                <a:srgbClr val="7C8185">
                  <a:lumMod val="50000"/>
                </a:srgbClr>
              </a:solidFill>
              <a:latin typeface="Arial" panose="020B0604020202020204" pitchFamily="34" charset="0"/>
              <a:cs typeface="Arial" panose="020B0604020202020204" pitchFamily="34" charset="0"/>
            </a:endParaRPr>
          </a:p>
          <a:p>
            <a:pPr defTabSz="544148"/>
            <a:r>
              <a:rPr lang="en-US" sz="2400" dirty="0">
                <a:solidFill>
                  <a:srgbClr val="7C8185">
                    <a:lumMod val="50000"/>
                  </a:srgbClr>
                </a:solidFill>
                <a:latin typeface="Arial" panose="020B0604020202020204" pitchFamily="34" charset="0"/>
                <a:cs typeface="Arial" panose="020B0604020202020204" pitchFamily="34" charset="0"/>
              </a:rPr>
              <a:t>3. Discuss the role of interdisciplinary care and collaboration in postpartum hypertension management, including the role of patients and their families in self-monitoring and self-management of hypertension.</a:t>
            </a:r>
          </a:p>
        </p:txBody>
      </p:sp>
    </p:spTree>
    <p:extLst>
      <p:ext uri="{BB962C8B-B14F-4D97-AF65-F5344CB8AC3E}">
        <p14:creationId xmlns:p14="http://schemas.microsoft.com/office/powerpoint/2010/main" val="1165210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D3CF00-37CC-2459-BF81-854FEE6EA635}"/>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50</a:t>
            </a:fld>
            <a:endParaRPr lang="en-US" dirty="0">
              <a:solidFill>
                <a:prstClr val="black">
                  <a:tint val="75000"/>
                </a:prstClr>
              </a:solidFill>
              <a:latin typeface="Calibri" panose="020F0502020204030204"/>
            </a:endParaRPr>
          </a:p>
        </p:txBody>
      </p:sp>
      <p:pic>
        <p:nvPicPr>
          <p:cNvPr id="6" name="Picture 5" descr="A screenshot of a computer screen&#10;&#10;Description automatically generated with low confidence">
            <a:extLst>
              <a:ext uri="{FF2B5EF4-FFF2-40B4-BE49-F238E27FC236}">
                <a16:creationId xmlns:a16="http://schemas.microsoft.com/office/drawing/2014/main" id="{1A032F5C-C82A-D087-A917-1DBC83DFB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5" y="1"/>
            <a:ext cx="12304717" cy="6936828"/>
          </a:xfrm>
          <a:prstGeom prst="rect">
            <a:avLst/>
          </a:prstGeom>
        </p:spPr>
      </p:pic>
      <p:sp>
        <p:nvSpPr>
          <p:cNvPr id="2" name="Title 1">
            <a:extLst>
              <a:ext uri="{FF2B5EF4-FFF2-40B4-BE49-F238E27FC236}">
                <a16:creationId xmlns:a16="http://schemas.microsoft.com/office/drawing/2014/main" id="{3CC6B837-153A-D8AA-2928-3FB763554C16}"/>
              </a:ext>
            </a:extLst>
          </p:cNvPr>
          <p:cNvSpPr>
            <a:spLocks noGrp="1"/>
          </p:cNvSpPr>
          <p:nvPr>
            <p:ph type="title" idx="4294967295"/>
          </p:nvPr>
        </p:nvSpPr>
        <p:spPr>
          <a:xfrm>
            <a:off x="1676400" y="-617884"/>
            <a:ext cx="8839200" cy="617884"/>
          </a:xfrm>
        </p:spPr>
        <p:txBody>
          <a:bodyPr vert="horz" lIns="91440" tIns="45720" rIns="91440" bIns="45720" rtlCol="0" anchor="b">
            <a:normAutofit fontScale="90000"/>
          </a:bodyPr>
          <a:lstStyle/>
          <a:p>
            <a:r>
              <a:rPr lang="en-US" dirty="0"/>
              <a:t>The AHRQ Effective Healthcare Website</a:t>
            </a:r>
          </a:p>
        </p:txBody>
      </p:sp>
    </p:spTree>
    <p:extLst>
      <p:ext uri="{BB962C8B-B14F-4D97-AF65-F5344CB8AC3E}">
        <p14:creationId xmlns:p14="http://schemas.microsoft.com/office/powerpoint/2010/main" val="22192681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333F39-68BB-AE4B-9418-5939568642CF}"/>
              </a:ext>
            </a:extLst>
          </p:cNvPr>
          <p:cNvSpPr>
            <a:spLocks noGrp="1"/>
          </p:cNvSpPr>
          <p:nvPr>
            <p:ph type="title"/>
          </p:nvPr>
        </p:nvSpPr>
        <p:spPr>
          <a:prstGeom prst="rect">
            <a:avLst/>
          </a:prstGeom>
        </p:spPr>
        <p:txBody>
          <a:bodyPr vert="horz" lIns="91440" tIns="45720" rIns="91440" bIns="45720" rtlCol="0" anchor="ctr">
            <a:normAutofit fontScale="90000"/>
          </a:bodyPr>
          <a:lstStyle/>
          <a:p>
            <a:pPr>
              <a:spcAft>
                <a:spcPts val="600"/>
              </a:spcAft>
            </a:pPr>
            <a:r>
              <a:rPr lang="en-US" b="1" dirty="0">
                <a:cs typeface="Calibri" panose="020F0502020204030204" pitchFamily="34" charset="0"/>
              </a:rPr>
              <a:t>Context</a:t>
            </a:r>
          </a:p>
        </p:txBody>
      </p:sp>
      <p:sp>
        <p:nvSpPr>
          <p:cNvPr id="3" name="Content Placeholder 2">
            <a:extLst>
              <a:ext uri="{FF2B5EF4-FFF2-40B4-BE49-F238E27FC236}">
                <a16:creationId xmlns:a16="http://schemas.microsoft.com/office/drawing/2014/main" id="{BEDC733E-9EA5-BB43-B0D1-BEC138EDE0C5}"/>
              </a:ext>
            </a:extLst>
          </p:cNvPr>
          <p:cNvSpPr>
            <a:spLocks noGrp="1"/>
          </p:cNvSpPr>
          <p:nvPr>
            <p:ph idx="1"/>
          </p:nvPr>
        </p:nvSpPr>
        <p:spPr/>
        <p:txBody>
          <a:bodyPr>
            <a:normAutofit/>
          </a:bodyPr>
          <a:lstStyle/>
          <a:p>
            <a:pPr>
              <a:spcBef>
                <a:spcPts val="1800"/>
              </a:spcBef>
              <a:spcAft>
                <a:spcPts val="1800"/>
              </a:spcAft>
            </a:pPr>
            <a:r>
              <a:rPr lang="en-US" dirty="0"/>
              <a:t>Systematic review with 3 Key Questions</a:t>
            </a:r>
          </a:p>
          <a:p>
            <a:pPr>
              <a:spcBef>
                <a:spcPts val="1800"/>
              </a:spcBef>
              <a:spcAft>
                <a:spcPts val="1800"/>
              </a:spcAft>
            </a:pPr>
            <a:r>
              <a:rPr lang="en-US" dirty="0"/>
              <a:t>Designed to inform an ACOG clinical practice guideline</a:t>
            </a:r>
          </a:p>
          <a:p>
            <a:pPr>
              <a:spcBef>
                <a:spcPts val="1800"/>
              </a:spcBef>
              <a:spcAft>
                <a:spcPts val="1800"/>
              </a:spcAft>
            </a:pPr>
            <a:r>
              <a:rPr lang="en-US" dirty="0"/>
              <a:t>Today’s focus on </a:t>
            </a:r>
            <a:r>
              <a:rPr lang="en-US" dirty="0">
                <a:ea typeface="Arial" panose="020B0604020202020204" pitchFamily="34" charset="0"/>
                <a:cs typeface="Times New Roman" panose="02020603050405020304" pitchFamily="18" charset="0"/>
              </a:rPr>
              <a:t>Key Question 1: Postpartum Home Blood Pressure Monitoring</a:t>
            </a:r>
          </a:p>
          <a:p>
            <a:pPr marL="0" indent="0">
              <a:buNone/>
            </a:pPr>
            <a:endParaRPr lang="en-US" sz="4000" dirty="0"/>
          </a:p>
          <a:p>
            <a:endParaRPr lang="en-US" sz="4000" dirty="0"/>
          </a:p>
        </p:txBody>
      </p:sp>
      <p:sp>
        <p:nvSpPr>
          <p:cNvPr id="4" name="Slide Number Placeholder 3">
            <a:extLst>
              <a:ext uri="{FF2B5EF4-FFF2-40B4-BE49-F238E27FC236}">
                <a16:creationId xmlns:a16="http://schemas.microsoft.com/office/drawing/2014/main" id="{1929A96F-080E-4643-B925-B391018BB40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51</a:t>
            </a:fld>
            <a:endParaRPr lang="en-US" dirty="0">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28884F4C-690A-FF32-E527-C31F8675C78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27" y="4953000"/>
            <a:ext cx="4296375" cy="1028844"/>
          </a:xfrm>
          <a:prstGeom prst="rect">
            <a:avLst/>
          </a:prstGeom>
        </p:spPr>
      </p:pic>
      <p:sp>
        <p:nvSpPr>
          <p:cNvPr id="9" name="TextBox 8">
            <a:extLst>
              <a:ext uri="{FF2B5EF4-FFF2-40B4-BE49-F238E27FC236}">
                <a16:creationId xmlns:a16="http://schemas.microsoft.com/office/drawing/2014/main" id="{E8DED5C7-D3AA-B231-05E9-0C53E8A6464A}"/>
              </a:ext>
            </a:extLst>
          </p:cNvPr>
          <p:cNvSpPr txBox="1"/>
          <p:nvPr/>
        </p:nvSpPr>
        <p:spPr>
          <a:xfrm>
            <a:off x="4876800" y="5175034"/>
            <a:ext cx="7086600" cy="523220"/>
          </a:xfrm>
          <a:prstGeom prst="rect">
            <a:avLst/>
          </a:prstGeom>
          <a:noFill/>
        </p:spPr>
        <p:txBody>
          <a:bodyPr wrap="square" rtlCol="0">
            <a:spAutoFit/>
          </a:bodyPr>
          <a:lstStyle/>
          <a:p>
            <a:pPr algn="ctr" defTabSz="457189"/>
            <a:r>
              <a:rPr lang="en-US" sz="2800" dirty="0">
                <a:solidFill>
                  <a:prstClr val="black"/>
                </a:solidFill>
              </a:rPr>
              <a:t>Published ahead-of-print 6/13/2023</a:t>
            </a:r>
          </a:p>
        </p:txBody>
      </p:sp>
    </p:spTree>
    <p:extLst>
      <p:ext uri="{BB962C8B-B14F-4D97-AF65-F5344CB8AC3E}">
        <p14:creationId xmlns:p14="http://schemas.microsoft.com/office/powerpoint/2010/main" val="3922235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3495-AAAE-B843-9C96-73B61846F374}"/>
              </a:ext>
            </a:extLst>
          </p:cNvPr>
          <p:cNvSpPr>
            <a:spLocks noGrp="1"/>
          </p:cNvSpPr>
          <p:nvPr>
            <p:ph type="title"/>
          </p:nvPr>
        </p:nvSpPr>
        <p:spPr/>
        <p:txBody>
          <a:bodyPr>
            <a:normAutofit fontScale="90000"/>
          </a:bodyPr>
          <a:lstStyle/>
          <a:p>
            <a:pPr algn="ctr"/>
            <a:r>
              <a:rPr lang="en-US" b="1" dirty="0">
                <a:cs typeface="Calibri" panose="020F0502020204030204" pitchFamily="34" charset="0"/>
              </a:rPr>
              <a:t>Key Questions</a:t>
            </a:r>
            <a:endParaRPr lang="en-US"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671D27E-2A30-FA48-82AE-55C1D2A98FF6}"/>
              </a:ext>
            </a:extLst>
          </p:cNvPr>
          <p:cNvSpPr>
            <a:spLocks noGrp="1"/>
          </p:cNvSpPr>
          <p:nvPr>
            <p:ph idx="1"/>
          </p:nvPr>
        </p:nvSpPr>
        <p:spPr>
          <a:xfrm>
            <a:off x="609600" y="1646238"/>
            <a:ext cx="10972800" cy="4710113"/>
          </a:xfrm>
        </p:spPr>
        <p:txBody>
          <a:bodyPr>
            <a:normAutofit fontScale="62500" lnSpcReduction="20000"/>
          </a:bodyPr>
          <a:lstStyle/>
          <a:p>
            <a:pPr>
              <a:spcBef>
                <a:spcPts val="600"/>
              </a:spcBef>
              <a:spcAft>
                <a:spcPts val="600"/>
              </a:spcAft>
            </a:pPr>
            <a:r>
              <a:rPr lang="en-US" sz="3800" b="1" i="1" dirty="0">
                <a:ea typeface="Arial" panose="020B0604020202020204" pitchFamily="34" charset="0"/>
                <a:cs typeface="Times New Roman" panose="02020603050405020304" pitchFamily="18" charset="0"/>
              </a:rPr>
              <a:t>Key Question 1</a:t>
            </a:r>
          </a:p>
          <a:p>
            <a:pPr lvl="1">
              <a:spcBef>
                <a:spcPts val="600"/>
              </a:spcBef>
              <a:spcAft>
                <a:spcPts val="1000"/>
              </a:spcAft>
            </a:pPr>
            <a:r>
              <a:rPr lang="en-US" sz="3400" dirty="0">
                <a:ea typeface="Arial" panose="020B0604020202020204" pitchFamily="34" charset="0"/>
                <a:cs typeface="Times New Roman" panose="02020603050405020304" pitchFamily="18" charset="0"/>
              </a:rPr>
              <a:t>What are the effectiveness, comparative effectiveness, and harms of </a:t>
            </a:r>
            <a:r>
              <a:rPr lang="en-US" sz="3400" b="1" dirty="0">
                <a:ea typeface="Arial" panose="020B0604020202020204" pitchFamily="34" charset="0"/>
                <a:cs typeface="Times New Roman" panose="02020603050405020304" pitchFamily="18" charset="0"/>
              </a:rPr>
              <a:t>home blood pressure monitoring/telemonitoring </a:t>
            </a:r>
            <a:r>
              <a:rPr lang="en-US" sz="3400" dirty="0">
                <a:ea typeface="Arial" panose="020B0604020202020204" pitchFamily="34" charset="0"/>
                <a:cs typeface="Times New Roman" panose="02020603050405020304" pitchFamily="18" charset="0"/>
              </a:rPr>
              <a:t>in postpartum individuals?</a:t>
            </a:r>
          </a:p>
          <a:p>
            <a:pPr>
              <a:spcBef>
                <a:spcPts val="600"/>
              </a:spcBef>
              <a:spcAft>
                <a:spcPts val="600"/>
              </a:spcAft>
            </a:pPr>
            <a:r>
              <a:rPr lang="en-US" sz="3800" b="1" i="1" dirty="0">
                <a:cs typeface="Times New Roman" panose="02020603050405020304" pitchFamily="18" charset="0"/>
              </a:rPr>
              <a:t>Key Question 2</a:t>
            </a:r>
          </a:p>
          <a:p>
            <a:pPr lvl="1">
              <a:spcBef>
                <a:spcPts val="600"/>
              </a:spcBef>
              <a:spcAft>
                <a:spcPts val="1000"/>
              </a:spcAft>
            </a:pPr>
            <a:r>
              <a:rPr lang="en-US" sz="3400" dirty="0">
                <a:ea typeface="Arial" panose="020B0604020202020204" pitchFamily="34" charset="0"/>
                <a:cs typeface="Times New Roman" panose="02020603050405020304" pitchFamily="18" charset="0"/>
              </a:rPr>
              <a:t>What are the effectiveness, comparative effectiveness, and harms of </a:t>
            </a:r>
            <a:r>
              <a:rPr lang="en-US" sz="3400" b="1" dirty="0">
                <a:ea typeface="Arial" panose="020B0604020202020204" pitchFamily="34" charset="0"/>
                <a:cs typeface="Times New Roman" panose="02020603050405020304" pitchFamily="18" charset="0"/>
              </a:rPr>
              <a:t>pharmacological treatments</a:t>
            </a:r>
            <a:r>
              <a:rPr lang="en-US" sz="3400" dirty="0">
                <a:ea typeface="Arial" panose="020B0604020202020204" pitchFamily="34" charset="0"/>
                <a:cs typeface="Times New Roman" panose="02020603050405020304" pitchFamily="18" charset="0"/>
              </a:rPr>
              <a:t> for hypertensive disorders of pregnancy in postpartum individuals?</a:t>
            </a:r>
            <a:endParaRPr lang="en-US" sz="3400" dirty="0">
              <a:cs typeface="Calibri" panose="020F0502020204030204" pitchFamily="34" charset="0"/>
            </a:endParaRPr>
          </a:p>
          <a:p>
            <a:pPr>
              <a:spcBef>
                <a:spcPts val="600"/>
              </a:spcBef>
              <a:spcAft>
                <a:spcPts val="600"/>
              </a:spcAft>
            </a:pPr>
            <a:r>
              <a:rPr lang="en-US" sz="3800" b="1" i="1" dirty="0">
                <a:cs typeface="Calibri" panose="020F0502020204030204" pitchFamily="34" charset="0"/>
              </a:rPr>
              <a:t>Key Question 3</a:t>
            </a:r>
          </a:p>
          <a:p>
            <a:pPr lvl="1">
              <a:spcBef>
                <a:spcPts val="600"/>
              </a:spcBef>
              <a:spcAft>
                <a:spcPts val="600"/>
              </a:spcAft>
            </a:pPr>
            <a:r>
              <a:rPr lang="en-US" sz="3400" dirty="0">
                <a:ea typeface="Arial" panose="020B0604020202020204" pitchFamily="34" charset="0"/>
                <a:cs typeface="Times New Roman" panose="02020603050405020304" pitchFamily="18" charset="0"/>
              </a:rPr>
              <a:t>What are the comparative effectiveness and harms of alternative </a:t>
            </a:r>
            <a:r>
              <a:rPr lang="en-US" sz="3400" b="1" dirty="0">
                <a:ea typeface="Arial" panose="020B0604020202020204" pitchFamily="34" charset="0"/>
                <a:cs typeface="Times New Roman" panose="02020603050405020304" pitchFamily="18" charset="0"/>
              </a:rPr>
              <a:t>magnesium sulfate (MgSO</a:t>
            </a:r>
            <a:r>
              <a:rPr lang="en-US" sz="3400" b="1" baseline="-25000" dirty="0">
                <a:ea typeface="Arial" panose="020B0604020202020204" pitchFamily="34" charset="0"/>
                <a:cs typeface="Times New Roman" panose="02020603050405020304" pitchFamily="18" charset="0"/>
              </a:rPr>
              <a:t>4</a:t>
            </a:r>
            <a:r>
              <a:rPr lang="en-US" sz="3400" b="1" dirty="0">
                <a:ea typeface="Arial" panose="020B0604020202020204" pitchFamily="34" charset="0"/>
                <a:cs typeface="Times New Roman" panose="02020603050405020304" pitchFamily="18" charset="0"/>
              </a:rPr>
              <a:t>) treatment regimens</a:t>
            </a:r>
            <a:r>
              <a:rPr lang="en-US" sz="3400" dirty="0">
                <a:ea typeface="Arial" panose="020B0604020202020204" pitchFamily="34" charset="0"/>
                <a:cs typeface="Times New Roman" panose="02020603050405020304" pitchFamily="18" charset="0"/>
              </a:rPr>
              <a:t> to treat preeclampsia with severe features during the peripartum period?</a:t>
            </a:r>
          </a:p>
          <a:p>
            <a:pPr lvl="1">
              <a:spcBef>
                <a:spcPts val="600"/>
              </a:spcBef>
              <a:spcAft>
                <a:spcPts val="600"/>
              </a:spcAft>
            </a:pPr>
            <a:r>
              <a:rPr lang="en-US" sz="3400" dirty="0">
                <a:ea typeface="Arial" panose="020B0604020202020204" pitchFamily="34" charset="0"/>
                <a:cs typeface="Times New Roman" panose="02020603050405020304" pitchFamily="18" charset="0"/>
              </a:rPr>
              <a:t>3a. Are there harms associated with the concomitant use of particular antihypertensive medications during treatment with MgSO</a:t>
            </a:r>
            <a:r>
              <a:rPr lang="en-US" sz="3400" baseline="-25000" dirty="0">
                <a:ea typeface="Arial" panose="020B0604020202020204" pitchFamily="34" charset="0"/>
                <a:cs typeface="Times New Roman" panose="02020603050405020304" pitchFamily="18" charset="0"/>
              </a:rPr>
              <a:t>4</a:t>
            </a:r>
            <a:r>
              <a:rPr lang="en-US" sz="3400" dirty="0">
                <a:ea typeface="Arial" panose="020B0604020202020204" pitchFamily="34" charset="0"/>
                <a:cs typeface="Times New Roman" panose="02020603050405020304" pitchFamily="18" charset="0"/>
              </a:rPr>
              <a:t>?</a:t>
            </a:r>
          </a:p>
          <a:p>
            <a:pPr lvl="1"/>
            <a:endParaRPr lang="en-US" sz="2800" dirty="0">
              <a:cs typeface="Calibri" panose="020F0502020204030204" pitchFamily="34" charset="0"/>
            </a:endParaRPr>
          </a:p>
        </p:txBody>
      </p:sp>
      <p:sp>
        <p:nvSpPr>
          <p:cNvPr id="4" name="Slide Number Placeholder 3">
            <a:extLst>
              <a:ext uri="{FF2B5EF4-FFF2-40B4-BE49-F238E27FC236}">
                <a16:creationId xmlns:a16="http://schemas.microsoft.com/office/drawing/2014/main" id="{783D45D2-FE5B-C44E-99B8-355D4B1C7EC0}"/>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178383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3495-AAAE-B843-9C96-73B61846F374}"/>
              </a:ext>
            </a:extLst>
          </p:cNvPr>
          <p:cNvSpPr>
            <a:spLocks noGrp="1"/>
          </p:cNvSpPr>
          <p:nvPr>
            <p:ph type="title"/>
          </p:nvPr>
        </p:nvSpPr>
        <p:spPr/>
        <p:txBody>
          <a:bodyPr>
            <a:normAutofit fontScale="90000"/>
          </a:bodyPr>
          <a:lstStyle/>
          <a:p>
            <a:pPr algn="ctr"/>
            <a:r>
              <a:rPr lang="en-US" b="1" dirty="0">
                <a:cs typeface="Calibri" panose="020F0502020204030204" pitchFamily="34" charset="0"/>
              </a:rPr>
              <a:t>Contextual Question</a:t>
            </a:r>
            <a:br>
              <a:rPr lang="en-US" b="1" dirty="0">
                <a:cs typeface="Calibri" panose="020F0502020204030204" pitchFamily="34" charset="0"/>
              </a:rPr>
            </a:br>
            <a:r>
              <a:rPr lang="en-US" b="1" dirty="0">
                <a:cs typeface="Calibri" panose="020F0502020204030204" pitchFamily="34" charset="0"/>
              </a:rPr>
              <a:t>(in discussion)</a:t>
            </a:r>
          </a:p>
        </p:txBody>
      </p:sp>
      <p:sp>
        <p:nvSpPr>
          <p:cNvPr id="3" name="Content Placeholder 2">
            <a:extLst>
              <a:ext uri="{FF2B5EF4-FFF2-40B4-BE49-F238E27FC236}">
                <a16:creationId xmlns:a16="http://schemas.microsoft.com/office/drawing/2014/main" id="{6671D27E-2A30-FA48-82AE-55C1D2A98FF6}"/>
              </a:ext>
            </a:extLst>
          </p:cNvPr>
          <p:cNvSpPr>
            <a:spLocks noGrp="1"/>
          </p:cNvSpPr>
          <p:nvPr>
            <p:ph idx="1"/>
          </p:nvPr>
        </p:nvSpPr>
        <p:spPr>
          <a:xfrm>
            <a:off x="609600" y="2438400"/>
            <a:ext cx="10972800" cy="3733801"/>
          </a:xfrm>
        </p:spPr>
        <p:txBody>
          <a:bodyPr>
            <a:normAutofit/>
          </a:bodyPr>
          <a:lstStyle/>
          <a:p>
            <a:pPr marL="0" indent="0">
              <a:spcBef>
                <a:spcPts val="600"/>
              </a:spcBef>
              <a:spcAft>
                <a:spcPts val="600"/>
              </a:spcAft>
              <a:buNone/>
            </a:pPr>
            <a:r>
              <a:rPr lang="en-US" sz="3200" dirty="0">
                <a:ea typeface="Times New Roman" panose="02020603050405020304" pitchFamily="18" charset="0"/>
              </a:rPr>
              <a:t>How are race, ethnicity, and social determinants of health related to disparities in incidence and detection of HDP, as well as access to care, management, follow up care, and clinical outcomes in individuals with postpartum hypertensive disorders of pregnancy?</a:t>
            </a:r>
            <a:endParaRPr lang="en-US" sz="3200" dirty="0">
              <a:cs typeface="Calibri" panose="020F0502020204030204" pitchFamily="34" charset="0"/>
            </a:endParaRPr>
          </a:p>
        </p:txBody>
      </p:sp>
      <p:sp>
        <p:nvSpPr>
          <p:cNvPr id="4" name="Slide Number Placeholder 3">
            <a:extLst>
              <a:ext uri="{FF2B5EF4-FFF2-40B4-BE49-F238E27FC236}">
                <a16:creationId xmlns:a16="http://schemas.microsoft.com/office/drawing/2014/main" id="{783D45D2-FE5B-C44E-99B8-355D4B1C7EC0}"/>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53</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022926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47BB47-43AB-A524-1608-8C5EC1162AD2}"/>
              </a:ext>
            </a:extLst>
          </p:cNvPr>
          <p:cNvSpPr>
            <a:spLocks noGrp="1"/>
          </p:cNvSpPr>
          <p:nvPr>
            <p:ph type="title"/>
          </p:nvPr>
        </p:nvSpPr>
        <p:spPr/>
        <p:txBody>
          <a:bodyPr>
            <a:normAutofit fontScale="90000"/>
          </a:bodyPr>
          <a:lstStyle/>
          <a:p>
            <a:r>
              <a:rPr lang="en-US" dirty="0"/>
              <a:t>Eligible Study Designs</a:t>
            </a:r>
          </a:p>
        </p:txBody>
      </p:sp>
      <p:sp>
        <p:nvSpPr>
          <p:cNvPr id="5" name="Content Placeholder 4">
            <a:extLst>
              <a:ext uri="{FF2B5EF4-FFF2-40B4-BE49-F238E27FC236}">
                <a16:creationId xmlns:a16="http://schemas.microsoft.com/office/drawing/2014/main" id="{F63BF2DD-730A-4322-6448-661E4C77F8F7}"/>
              </a:ext>
            </a:extLst>
          </p:cNvPr>
          <p:cNvSpPr>
            <a:spLocks noGrp="1"/>
          </p:cNvSpPr>
          <p:nvPr>
            <p:ph idx="1"/>
          </p:nvPr>
        </p:nvSpPr>
        <p:spPr/>
        <p:txBody>
          <a:bodyPr/>
          <a:lstStyle/>
          <a:p>
            <a:pPr>
              <a:spcBef>
                <a:spcPts val="1200"/>
              </a:spcBef>
              <a:spcAft>
                <a:spcPts val="1200"/>
              </a:spcAft>
            </a:pPr>
            <a:r>
              <a:rPr lang="en-US" b="1" dirty="0"/>
              <a:t>Randomized controlled trials (RCTs)</a:t>
            </a:r>
          </a:p>
          <a:p>
            <a:pPr lvl="1">
              <a:spcBef>
                <a:spcPts val="1200"/>
              </a:spcBef>
              <a:spcAft>
                <a:spcPts val="1200"/>
              </a:spcAft>
            </a:pPr>
            <a:r>
              <a:rPr lang="en-US" dirty="0"/>
              <a:t>N ≥10 per group</a:t>
            </a:r>
          </a:p>
          <a:p>
            <a:pPr>
              <a:spcBef>
                <a:spcPts val="1200"/>
              </a:spcBef>
              <a:spcAft>
                <a:spcPts val="1200"/>
              </a:spcAft>
            </a:pPr>
            <a:r>
              <a:rPr lang="en-US" b="1" dirty="0"/>
              <a:t>Nonrandomized comparative studies (NRCSs)</a:t>
            </a:r>
            <a:r>
              <a:rPr lang="en-US" dirty="0"/>
              <a:t>	</a:t>
            </a:r>
          </a:p>
          <a:p>
            <a:pPr lvl="1">
              <a:spcBef>
                <a:spcPts val="1200"/>
              </a:spcBef>
              <a:spcAft>
                <a:spcPts val="1200"/>
              </a:spcAft>
            </a:pPr>
            <a:r>
              <a:rPr lang="en-US" dirty="0"/>
              <a:t>Prospective or retrospective that use statistical techniques to reduce bias due to confounding </a:t>
            </a:r>
          </a:p>
          <a:p>
            <a:pPr>
              <a:spcBef>
                <a:spcPts val="1200"/>
              </a:spcBef>
              <a:spcAft>
                <a:spcPts val="1200"/>
              </a:spcAft>
            </a:pPr>
            <a:r>
              <a:rPr lang="en-US" b="1" u="sng" dirty="0"/>
              <a:t>Key Question 1 only</a:t>
            </a:r>
            <a:r>
              <a:rPr lang="en-US" dirty="0"/>
              <a:t>: Single group studies (N ≥ 50) individuals offered home blood pressure monitoring</a:t>
            </a:r>
          </a:p>
          <a:p>
            <a:endParaRPr lang="en-US" dirty="0"/>
          </a:p>
        </p:txBody>
      </p:sp>
      <p:sp>
        <p:nvSpPr>
          <p:cNvPr id="2" name="Slide Number Placeholder 1">
            <a:extLst>
              <a:ext uri="{FF2B5EF4-FFF2-40B4-BE49-F238E27FC236}">
                <a16:creationId xmlns:a16="http://schemas.microsoft.com/office/drawing/2014/main" id="{4D7B506D-3014-C04A-8FD7-2E9F4367C688}"/>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452824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31684E-547B-C74A-B140-8B03F31970E8}"/>
              </a:ext>
            </a:extLst>
          </p:cNvPr>
          <p:cNvSpPr>
            <a:spLocks noGrp="1"/>
          </p:cNvSpPr>
          <p:nvPr>
            <p:ph type="title"/>
          </p:nvPr>
        </p:nvSpPr>
        <p:spPr>
          <a:xfrm>
            <a:off x="1676400" y="136524"/>
            <a:ext cx="8839200" cy="617884"/>
          </a:xfrm>
        </p:spPr>
        <p:txBody>
          <a:bodyPr>
            <a:normAutofit fontScale="90000"/>
          </a:bodyPr>
          <a:lstStyle/>
          <a:p>
            <a:pPr algn="ct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Key Question 1: What are the effectiveness, comparative effectiveness and harms of HBPM?</a:t>
            </a:r>
          </a:p>
        </p:txBody>
      </p:sp>
      <p:sp>
        <p:nvSpPr>
          <p:cNvPr id="5" name="Content Placeholder 4">
            <a:extLst>
              <a:ext uri="{FF2B5EF4-FFF2-40B4-BE49-F238E27FC236}">
                <a16:creationId xmlns:a16="http://schemas.microsoft.com/office/drawing/2014/main" id="{DCA5065F-F5DD-CA46-5984-B61A952E403A}"/>
              </a:ext>
            </a:extLst>
          </p:cNvPr>
          <p:cNvSpPr>
            <a:spLocks noGrp="1"/>
          </p:cNvSpPr>
          <p:nvPr>
            <p:ph idx="1"/>
          </p:nvPr>
        </p:nvSpPr>
        <p:spPr/>
        <p:txBody>
          <a:bodyPr>
            <a:normAutofit fontScale="92500" lnSpcReduction="10000"/>
          </a:bodyPr>
          <a:lstStyle/>
          <a:p>
            <a:pPr marL="927077" lvl="2" indent="-457189" defTabSz="457189">
              <a:buFont typeface="Arial" panose="020B0604020202020204" pitchFamily="34" charset="0"/>
              <a:buChar char="•"/>
            </a:pPr>
            <a:r>
              <a:rPr lang="en-US" sz="2400" b="1" dirty="0">
                <a:solidFill>
                  <a:prstClr val="black"/>
                </a:solidFill>
              </a:rPr>
              <a:t>Effectiveness: </a:t>
            </a:r>
            <a:r>
              <a:rPr lang="en-US" sz="2400" dirty="0">
                <a:solidFill>
                  <a:prstClr val="black"/>
                </a:solidFill>
              </a:rPr>
              <a:t>2 RCTs, 1 NRCS </a:t>
            </a:r>
            <a:endParaRPr lang="en-US" sz="2400" b="1" dirty="0">
              <a:solidFill>
                <a:prstClr val="black"/>
              </a:solidFill>
            </a:endParaRPr>
          </a:p>
          <a:p>
            <a:pPr marL="1384265" lvl="3" indent="-457189" defTabSz="457189">
              <a:buFont typeface="Arial" panose="020B0604020202020204" pitchFamily="34" charset="0"/>
              <a:buChar char="•"/>
            </a:pPr>
            <a:r>
              <a:rPr lang="en-US" sz="2400" dirty="0">
                <a:solidFill>
                  <a:prstClr val="black"/>
                </a:solidFill>
              </a:rPr>
              <a:t>HBPM via smartphone app/text vs. usual care (RCT, n=91) </a:t>
            </a:r>
          </a:p>
          <a:p>
            <a:pPr marL="1384265" lvl="3" indent="-457189" defTabSz="457189">
              <a:buFont typeface="Arial" panose="020B0604020202020204" pitchFamily="34" charset="0"/>
              <a:buChar char="•"/>
            </a:pPr>
            <a:r>
              <a:rPr lang="en-US" sz="2400" dirty="0">
                <a:solidFill>
                  <a:prstClr val="black"/>
                </a:solidFill>
              </a:rPr>
              <a:t>HBPM via text vs. usual care (RCT,  n=206)</a:t>
            </a:r>
          </a:p>
          <a:p>
            <a:pPr marL="1384265" lvl="3" indent="-457189" defTabSz="457189">
              <a:buFont typeface="Arial" panose="020B0604020202020204" pitchFamily="34" charset="0"/>
              <a:buChar char="•"/>
            </a:pPr>
            <a:r>
              <a:rPr lang="en-US" sz="2400" dirty="0">
                <a:solidFill>
                  <a:prstClr val="black"/>
                </a:solidFill>
              </a:rPr>
              <a:t>HBPM via text vs. usual care (NRCS, n=428)</a:t>
            </a:r>
          </a:p>
          <a:p>
            <a:pPr marL="927077" lvl="2" indent="-457189" defTabSz="457189">
              <a:buFont typeface="Arial" panose="020B0604020202020204" pitchFamily="34" charset="0"/>
              <a:buChar char="•"/>
            </a:pPr>
            <a:r>
              <a:rPr lang="en-US" sz="2400" b="1" dirty="0">
                <a:solidFill>
                  <a:prstClr val="black"/>
                </a:solidFill>
              </a:rPr>
              <a:t>Comparative Effectiveness</a:t>
            </a:r>
            <a:r>
              <a:rPr lang="en-US" sz="2400" dirty="0">
                <a:solidFill>
                  <a:prstClr val="black"/>
                </a:solidFill>
              </a:rPr>
              <a:t>: 1 RCT, 1 NRCS</a:t>
            </a:r>
          </a:p>
          <a:p>
            <a:pPr marL="1384265" lvl="3" indent="-457189" defTabSz="457189">
              <a:buFont typeface="Arial" panose="020B0604020202020204" pitchFamily="34" charset="0"/>
              <a:buChar char="•"/>
            </a:pPr>
            <a:r>
              <a:rPr lang="en-US" sz="2400" dirty="0">
                <a:solidFill>
                  <a:prstClr val="black"/>
                </a:solidFill>
              </a:rPr>
              <a:t>HBPM: tablet vs. paper log (RCT, n=213, </a:t>
            </a:r>
            <a:r>
              <a:rPr lang="en-US" sz="2400" dirty="0">
                <a:solidFill>
                  <a:srgbClr val="000000"/>
                </a:solidFill>
                <a:ea typeface="Calibri" panose="020F0502020204030204" pitchFamily="34" charset="0"/>
                <a:hlinkClick r:id="rId3"/>
              </a:rPr>
              <a:t>clinicaltrials.gov </a:t>
            </a:r>
            <a:r>
              <a:rPr lang="en-US" sz="2400" dirty="0">
                <a:solidFill>
                  <a:prstClr val="black"/>
                </a:solidFill>
              </a:rPr>
              <a:t>only)</a:t>
            </a:r>
          </a:p>
          <a:p>
            <a:pPr marL="1384265" lvl="3" indent="-457189" defTabSz="457189">
              <a:buFont typeface="Arial" panose="020B0604020202020204" pitchFamily="34" charset="0"/>
              <a:buChar char="•"/>
            </a:pPr>
            <a:r>
              <a:rPr lang="en-US" sz="2400" dirty="0">
                <a:solidFill>
                  <a:prstClr val="black"/>
                </a:solidFill>
              </a:rPr>
              <a:t>All discharged with BP device: audio-only telehealth vs. paper log (NRCS, n=473)</a:t>
            </a:r>
          </a:p>
          <a:p>
            <a:pPr marL="927077" lvl="2" indent="-457189" defTabSz="457189">
              <a:buFont typeface="Arial" panose="020B0604020202020204" pitchFamily="34" charset="0"/>
              <a:buChar char="•"/>
            </a:pPr>
            <a:r>
              <a:rPr lang="en-US" sz="2400" dirty="0">
                <a:solidFill>
                  <a:prstClr val="black"/>
                </a:solidFill>
              </a:rPr>
              <a:t> </a:t>
            </a:r>
            <a:r>
              <a:rPr lang="en-US" sz="2400" b="1" dirty="0">
                <a:solidFill>
                  <a:prstClr val="black"/>
                </a:solidFill>
              </a:rPr>
              <a:t>Single arm studies</a:t>
            </a:r>
            <a:r>
              <a:rPr lang="en-US" sz="2400" dirty="0">
                <a:solidFill>
                  <a:prstClr val="black"/>
                </a:solidFill>
              </a:rPr>
              <a:t> (7 studies, all participants offered HBPM intervention) </a:t>
            </a:r>
          </a:p>
          <a:p>
            <a:pPr marL="1384265" lvl="3" indent="-457189" defTabSz="457189">
              <a:buFont typeface="Arial" panose="020B0604020202020204" pitchFamily="34" charset="0"/>
              <a:buChar char="•"/>
            </a:pPr>
            <a:r>
              <a:rPr lang="en-US" sz="2400" dirty="0">
                <a:solidFill>
                  <a:prstClr val="black"/>
                </a:solidFill>
              </a:rPr>
              <a:t>Feasibility (4 studies, n=222</a:t>
            </a:r>
            <a:r>
              <a:rPr lang="en-US" sz="2800" dirty="0">
                <a:solidFill>
                  <a:prstClr val="black"/>
                </a:solidFill>
              </a:rPr>
              <a:t>),</a:t>
            </a:r>
          </a:p>
          <a:p>
            <a:pPr marL="1384265" lvl="3" indent="-457189" defTabSz="457189">
              <a:buFont typeface="Arial" panose="020B0604020202020204" pitchFamily="34" charset="0"/>
              <a:buChar char="•"/>
            </a:pPr>
            <a:r>
              <a:rPr lang="en-US" sz="2400" dirty="0">
                <a:solidFill>
                  <a:prstClr val="black"/>
                </a:solidFill>
              </a:rPr>
              <a:t>Implementation (3 prospective studies, n=941)</a:t>
            </a:r>
          </a:p>
          <a:p>
            <a:pPr marL="1384265" lvl="3" indent="-457189" defTabSz="457189">
              <a:buFont typeface="Arial" panose="020B0604020202020204" pitchFamily="34" charset="0"/>
              <a:buChar char="•"/>
            </a:pPr>
            <a:r>
              <a:rPr lang="en-US" sz="2400" dirty="0">
                <a:solidFill>
                  <a:prstClr val="black"/>
                </a:solidFill>
              </a:rPr>
              <a:t>Quality improvement (1 retrospective study, n=1192)</a:t>
            </a:r>
          </a:p>
          <a:p>
            <a:pPr marL="0" indent="0">
              <a:buNone/>
            </a:pPr>
            <a:endParaRPr lang="en-US" dirty="0"/>
          </a:p>
        </p:txBody>
      </p:sp>
      <p:sp>
        <p:nvSpPr>
          <p:cNvPr id="3" name="Slide Number Placeholder 2">
            <a:extLst>
              <a:ext uri="{FF2B5EF4-FFF2-40B4-BE49-F238E27FC236}">
                <a16:creationId xmlns:a16="http://schemas.microsoft.com/office/drawing/2014/main" id="{7C120193-EC24-EC4F-858D-BCBBBA10FD0E}"/>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55</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583774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3495-AAAE-B843-9C96-73B61846F374}"/>
              </a:ext>
            </a:extLst>
          </p:cNvPr>
          <p:cNvSpPr>
            <a:spLocks noGrp="1"/>
          </p:cNvSpPr>
          <p:nvPr>
            <p:ph type="title"/>
          </p:nvPr>
        </p:nvSpPr>
        <p:spPr>
          <a:xfrm>
            <a:off x="609600" y="533400"/>
            <a:ext cx="9829800" cy="617884"/>
          </a:xfrm>
        </p:spPr>
        <p:txBody>
          <a:bodyPr>
            <a:noAutofit/>
          </a:bodyPr>
          <a:lstStyle/>
          <a:p>
            <a:r>
              <a:rPr lang="en-US" sz="2400" dirty="0">
                <a:latin typeface="+mn-lt"/>
                <a:cs typeface="Calibri" panose="020F0502020204030204" pitchFamily="34" charset="0"/>
              </a:rPr>
              <a:t>Key Question 1 Conclusions: </a:t>
            </a:r>
            <a:r>
              <a:rPr lang="en-US" sz="2400" dirty="0">
                <a:latin typeface="+mn-lt"/>
                <a:ea typeface="Times New Roman" panose="02020603050405020304" pitchFamily="18" charset="0"/>
              </a:rPr>
              <a:t>Home blood pressure monitoring (HBPM) of postpartum individuals </a:t>
            </a:r>
            <a:r>
              <a:rPr lang="en-US" sz="2400" i="1" dirty="0">
                <a:latin typeface="+mn-lt"/>
                <a:ea typeface="Times New Roman" panose="02020603050405020304" pitchFamily="18" charset="0"/>
              </a:rPr>
              <a:t>with a prior HDP diagnosis </a:t>
            </a:r>
            <a:br>
              <a:rPr lang="en-US" dirty="0">
                <a:latin typeface="Times New Roman" panose="02020603050405020304" pitchFamily="18" charset="0"/>
                <a:ea typeface="Times New Roman" panose="02020603050405020304" pitchFamily="18" charset="0"/>
              </a:rPr>
            </a:b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671D27E-2A30-FA48-82AE-55C1D2A98FF6}"/>
              </a:ext>
            </a:extLst>
          </p:cNvPr>
          <p:cNvSpPr>
            <a:spLocks noGrp="1"/>
          </p:cNvSpPr>
          <p:nvPr>
            <p:ph idx="1"/>
          </p:nvPr>
        </p:nvSpPr>
        <p:spPr/>
        <p:txBody>
          <a:bodyPr>
            <a:normAutofit fontScale="85000" lnSpcReduction="10000"/>
          </a:bodyPr>
          <a:lstStyle/>
          <a:p>
            <a:pPr>
              <a:spcBef>
                <a:spcPts val="600"/>
              </a:spcBef>
              <a:spcAft>
                <a:spcPts val="600"/>
              </a:spcAft>
            </a:pPr>
            <a:r>
              <a:rPr lang="en-US" dirty="0">
                <a:ea typeface="Times New Roman" panose="02020603050405020304" pitchFamily="18" charset="0"/>
              </a:rPr>
              <a:t>HBPM probably increases submission of BP measurements during recommended time intervals (</a:t>
            </a:r>
            <a:r>
              <a:rPr lang="en-US" b="1" dirty="0">
                <a:ea typeface="Times New Roman" panose="02020603050405020304" pitchFamily="18" charset="0"/>
              </a:rPr>
              <a:t>Moderate SoE</a:t>
            </a:r>
            <a:r>
              <a:rPr lang="en-US" dirty="0">
                <a:ea typeface="Times New Roman" panose="02020603050405020304" pitchFamily="18" charset="0"/>
              </a:rPr>
              <a:t>)</a:t>
            </a:r>
          </a:p>
          <a:p>
            <a:pPr>
              <a:spcBef>
                <a:spcPts val="600"/>
              </a:spcBef>
              <a:spcAft>
                <a:spcPts val="600"/>
              </a:spcAft>
            </a:pPr>
            <a:r>
              <a:rPr lang="en-US" dirty="0">
                <a:ea typeface="Times New Roman" panose="02020603050405020304" pitchFamily="18" charset="0"/>
              </a:rPr>
              <a:t>HBPM may increase the number of BP measurements obtained overall (Low SoE)</a:t>
            </a:r>
          </a:p>
          <a:p>
            <a:pPr>
              <a:spcBef>
                <a:spcPts val="600"/>
              </a:spcBef>
              <a:spcAft>
                <a:spcPts val="600"/>
              </a:spcAft>
            </a:pPr>
            <a:r>
              <a:rPr lang="en-US" dirty="0">
                <a:ea typeface="Times New Roman" panose="02020603050405020304" pitchFamily="18" charset="0"/>
              </a:rPr>
              <a:t>HBPM probably compensates for racial disparities in office based follow up (</a:t>
            </a:r>
            <a:r>
              <a:rPr lang="en-US" b="1" dirty="0">
                <a:ea typeface="Times New Roman" panose="02020603050405020304" pitchFamily="18" charset="0"/>
              </a:rPr>
              <a:t>Moderate SoE</a:t>
            </a:r>
            <a:r>
              <a:rPr lang="en-US" dirty="0">
                <a:ea typeface="Times New Roman" panose="02020603050405020304" pitchFamily="18" charset="0"/>
              </a:rPr>
              <a:t>)</a:t>
            </a:r>
          </a:p>
          <a:p>
            <a:pPr>
              <a:spcBef>
                <a:spcPts val="600"/>
              </a:spcBef>
              <a:spcAft>
                <a:spcPts val="600"/>
              </a:spcAft>
            </a:pPr>
            <a:r>
              <a:rPr lang="en-US" dirty="0">
                <a:ea typeface="Times New Roman" panose="02020603050405020304" pitchFamily="18" charset="0"/>
              </a:rPr>
              <a:t>In one study, 87% of patients were satisfied with using HBPM (Low SoE)</a:t>
            </a:r>
          </a:p>
          <a:p>
            <a:pPr>
              <a:spcBef>
                <a:spcPts val="600"/>
              </a:spcBef>
              <a:spcAft>
                <a:spcPts val="600"/>
              </a:spcAft>
            </a:pPr>
            <a:r>
              <a:rPr lang="en-US" dirty="0">
                <a:ea typeface="Times New Roman" panose="02020603050405020304" pitchFamily="18" charset="0"/>
              </a:rPr>
              <a:t>HBPM m</a:t>
            </a:r>
            <a:r>
              <a:rPr lang="en-US" dirty="0">
                <a:effectLst/>
                <a:ea typeface="Times New Roman" panose="02020603050405020304" pitchFamily="18" charset="0"/>
              </a:rPr>
              <a:t>ay not affect likelihood of initiation of BP treatment (Low SoE, no evidence of difference)</a:t>
            </a:r>
          </a:p>
          <a:p>
            <a:pPr>
              <a:spcBef>
                <a:spcPts val="600"/>
              </a:spcBef>
              <a:spcAft>
                <a:spcPts val="600"/>
              </a:spcAft>
            </a:pPr>
            <a:r>
              <a:rPr lang="en-US" dirty="0">
                <a:ea typeface="Times New Roman" panose="02020603050405020304" pitchFamily="18" charset="0"/>
              </a:rPr>
              <a:t>HBPM m</a:t>
            </a:r>
            <a:r>
              <a:rPr lang="en-US" dirty="0">
                <a:effectLst/>
                <a:ea typeface="Times New Roman" panose="02020603050405020304" pitchFamily="18" charset="0"/>
              </a:rPr>
              <a:t>ay reduce unplanned HTN-related hospital readmissions (Low SoE)</a:t>
            </a:r>
          </a:p>
        </p:txBody>
      </p:sp>
      <p:sp>
        <p:nvSpPr>
          <p:cNvPr id="4" name="Slide Number Placeholder 3">
            <a:extLst>
              <a:ext uri="{FF2B5EF4-FFF2-40B4-BE49-F238E27FC236}">
                <a16:creationId xmlns:a16="http://schemas.microsoft.com/office/drawing/2014/main" id="{783D45D2-FE5B-C44E-99B8-355D4B1C7EC0}"/>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924579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BDAE-0294-4241-A15B-01D67ADFA002}"/>
              </a:ext>
            </a:extLst>
          </p:cNvPr>
          <p:cNvSpPr>
            <a:spLocks noGrp="1"/>
          </p:cNvSpPr>
          <p:nvPr>
            <p:ph type="title"/>
          </p:nvPr>
        </p:nvSpPr>
        <p:spPr/>
        <p:txBody>
          <a:bodyPr>
            <a:normAutofit fontScale="90000"/>
          </a:bodyPr>
          <a:lstStyle/>
          <a:p>
            <a:pPr algn="ctr"/>
            <a:r>
              <a:rPr lang="en-US" b="1" dirty="0">
                <a:latin typeface="Calibri" panose="020F0502020204030204" pitchFamily="34" charset="0"/>
                <a:cs typeface="Calibri" panose="020F0502020204030204" pitchFamily="34" charset="0"/>
              </a:rPr>
              <a:t>Key Question 1 (HBPM): Strengths and Limitations</a:t>
            </a:r>
          </a:p>
        </p:txBody>
      </p:sp>
      <p:sp>
        <p:nvSpPr>
          <p:cNvPr id="3" name="Content Placeholder 2">
            <a:extLst>
              <a:ext uri="{FF2B5EF4-FFF2-40B4-BE49-F238E27FC236}">
                <a16:creationId xmlns:a16="http://schemas.microsoft.com/office/drawing/2014/main" id="{44226286-147D-5D4C-83EB-85AFFC91C867}"/>
              </a:ext>
            </a:extLst>
          </p:cNvPr>
          <p:cNvSpPr>
            <a:spLocks noGrp="1"/>
          </p:cNvSpPr>
          <p:nvPr>
            <p:ph idx="1"/>
          </p:nvPr>
        </p:nvSpPr>
        <p:spPr/>
        <p:txBody>
          <a:bodyPr>
            <a:noAutofit/>
          </a:bodyPr>
          <a:lstStyle/>
          <a:p>
            <a:pPr marL="0" indent="0">
              <a:spcBef>
                <a:spcPts val="0"/>
              </a:spcBef>
              <a:buNone/>
            </a:pPr>
            <a:r>
              <a:rPr lang="en-US" sz="2400" b="1" dirty="0">
                <a:solidFill>
                  <a:srgbClr val="000000"/>
                </a:solidFill>
                <a:ea typeface="Calibri" panose="020F0502020204030204" pitchFamily="34" charset="0"/>
              </a:rPr>
              <a:t>Strengths</a:t>
            </a:r>
          </a:p>
          <a:p>
            <a:pPr marL="0" indent="228594">
              <a:spcBef>
                <a:spcPts val="0"/>
              </a:spcBef>
            </a:pPr>
            <a:r>
              <a:rPr lang="en-US" sz="2400" i="1" dirty="0">
                <a:solidFill>
                  <a:srgbClr val="000000"/>
                </a:solidFill>
                <a:ea typeface="Calibri" panose="020F0502020204030204" pitchFamily="34" charset="0"/>
              </a:rPr>
              <a:t>The Heart Safe Motherhood </a:t>
            </a:r>
            <a:r>
              <a:rPr lang="en-US" sz="2400" dirty="0">
                <a:solidFill>
                  <a:srgbClr val="000000"/>
                </a:solidFill>
                <a:ea typeface="Calibri" panose="020F0502020204030204" pitchFamily="34" charset="0"/>
              </a:rPr>
              <a:t>program has been evaluated in both a randomized clinical trial and in single- and multi-center cohorts</a:t>
            </a:r>
          </a:p>
        </p:txBody>
      </p:sp>
      <p:sp>
        <p:nvSpPr>
          <p:cNvPr id="5" name="Slide Number Placeholder 4">
            <a:extLst>
              <a:ext uri="{FF2B5EF4-FFF2-40B4-BE49-F238E27FC236}">
                <a16:creationId xmlns:a16="http://schemas.microsoft.com/office/drawing/2014/main" id="{9B3C3611-BDC2-094A-A329-57F98F96FEE4}"/>
              </a:ext>
            </a:extLst>
          </p:cNvPr>
          <p:cNvSpPr>
            <a:spLocks noGrp="1"/>
          </p:cNvSpPr>
          <p:nvPr>
            <p:ph type="sldNum" sz="quarter" idx="4294967295"/>
          </p:nvPr>
        </p:nvSpPr>
        <p:spPr>
          <a:xfrm>
            <a:off x="10134600" y="6583363"/>
            <a:ext cx="2057400" cy="274637"/>
          </a:xfrm>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57</a:t>
            </a:fld>
            <a:endParaRPr lang="en-US" dirty="0">
              <a:solidFill>
                <a:prstClr val="black">
                  <a:tint val="75000"/>
                </a:prstClr>
              </a:solidFill>
              <a:latin typeface="Calibri" panose="020F0502020204030204"/>
            </a:endParaRPr>
          </a:p>
        </p:txBody>
      </p:sp>
      <p:pic>
        <p:nvPicPr>
          <p:cNvPr id="4" name="Picture 3">
            <a:extLst>
              <a:ext uri="{FF2B5EF4-FFF2-40B4-BE49-F238E27FC236}">
                <a16:creationId xmlns:a16="http://schemas.microsoft.com/office/drawing/2014/main" id="{C81A6E08-8B4B-5C53-3E89-EA4DC42ED2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5009" y="2816732"/>
            <a:ext cx="3073329" cy="2498203"/>
          </a:xfrm>
          <a:prstGeom prst="rect">
            <a:avLst/>
          </a:prstGeom>
        </p:spPr>
      </p:pic>
      <p:pic>
        <p:nvPicPr>
          <p:cNvPr id="6" name="Picture 5">
            <a:extLst>
              <a:ext uri="{FF2B5EF4-FFF2-40B4-BE49-F238E27FC236}">
                <a16:creationId xmlns:a16="http://schemas.microsoft.com/office/drawing/2014/main" id="{921A493E-6F9F-8F9F-5580-B4E6E87DF0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45048" y="2827591"/>
            <a:ext cx="3042791" cy="3772827"/>
          </a:xfrm>
          <a:prstGeom prst="rect">
            <a:avLst/>
          </a:prstGeom>
        </p:spPr>
      </p:pic>
      <p:sp>
        <p:nvSpPr>
          <p:cNvPr id="8" name="TextBox 7">
            <a:extLst>
              <a:ext uri="{FF2B5EF4-FFF2-40B4-BE49-F238E27FC236}">
                <a16:creationId xmlns:a16="http://schemas.microsoft.com/office/drawing/2014/main" id="{DA81548A-FA84-00A0-9ED8-1337B9AF50F8}"/>
              </a:ext>
            </a:extLst>
          </p:cNvPr>
          <p:cNvSpPr txBox="1"/>
          <p:nvPr/>
        </p:nvSpPr>
        <p:spPr>
          <a:xfrm>
            <a:off x="119115" y="5406792"/>
            <a:ext cx="3988628" cy="1200329"/>
          </a:xfrm>
          <a:prstGeom prst="rect">
            <a:avLst/>
          </a:prstGeom>
          <a:noFill/>
        </p:spPr>
        <p:txBody>
          <a:bodyPr wrap="square">
            <a:spAutoFit/>
          </a:bodyPr>
          <a:lstStyle/>
          <a:p>
            <a:pPr defTabSz="457189"/>
            <a:r>
              <a:rPr lang="en-US" dirty="0">
                <a:solidFill>
                  <a:prstClr val="black"/>
                </a:solidFill>
                <a:latin typeface="Calibri" panose="020F0502020204030204"/>
                <a:hlinkClick r:id="rId5"/>
              </a:rPr>
              <a:t>https://www.pennmedicine.org/for-patients-and-visitors/find-a-program-or-service/obstetrics/maternity-care/heart-safe-motherhood</a:t>
            </a:r>
            <a:endParaRPr lang="en-US" dirty="0">
              <a:solidFill>
                <a:prstClr val="black"/>
              </a:solidFill>
              <a:latin typeface="Calibri" panose="020F0502020204030204"/>
            </a:endParaRPr>
          </a:p>
        </p:txBody>
      </p:sp>
      <p:pic>
        <p:nvPicPr>
          <p:cNvPr id="10" name="Picture 9" descr="A hand holding a phone&#10;&#10;Description automatically generated with medium confidence">
            <a:extLst>
              <a:ext uri="{FF2B5EF4-FFF2-40B4-BE49-F238E27FC236}">
                <a16:creationId xmlns:a16="http://schemas.microsoft.com/office/drawing/2014/main" id="{A928F0DC-D218-7D2A-3F50-C41EC54EE1F5}"/>
              </a:ext>
            </a:extLst>
          </p:cNvPr>
          <p:cNvPicPr>
            <a:picLocks noChangeAspect="1"/>
          </p:cNvPicPr>
          <p:nvPr/>
        </p:nvPicPr>
        <p:blipFill>
          <a:blip r:embed="rId6"/>
          <a:stretch>
            <a:fillRect/>
          </a:stretch>
        </p:blipFill>
        <p:spPr>
          <a:xfrm>
            <a:off x="8763954" y="2816732"/>
            <a:ext cx="3032235" cy="3772827"/>
          </a:xfrm>
          <a:prstGeom prst="rect">
            <a:avLst/>
          </a:prstGeom>
        </p:spPr>
      </p:pic>
    </p:spTree>
    <p:extLst>
      <p:ext uri="{BB962C8B-B14F-4D97-AF65-F5344CB8AC3E}">
        <p14:creationId xmlns:p14="http://schemas.microsoft.com/office/powerpoint/2010/main" val="10314505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BDAE-0294-4241-A15B-01D67ADFA002}"/>
              </a:ext>
            </a:extLst>
          </p:cNvPr>
          <p:cNvSpPr>
            <a:spLocks noGrp="1"/>
          </p:cNvSpPr>
          <p:nvPr>
            <p:ph type="title"/>
          </p:nvPr>
        </p:nvSpPr>
        <p:spPr/>
        <p:txBody>
          <a:bodyPr>
            <a:normAutofit fontScale="90000"/>
          </a:bodyPr>
          <a:lstStyle/>
          <a:p>
            <a:pPr algn="ctr"/>
            <a:r>
              <a:rPr lang="en-US" b="1" dirty="0">
                <a:latin typeface="Calibri" panose="020F0502020204030204" pitchFamily="34" charset="0"/>
                <a:cs typeface="Calibri" panose="020F0502020204030204" pitchFamily="34" charset="0"/>
              </a:rPr>
              <a:t>Key Question 1 (HBPM): Strengths and Limitations</a:t>
            </a:r>
          </a:p>
        </p:txBody>
      </p:sp>
      <p:sp>
        <p:nvSpPr>
          <p:cNvPr id="3" name="Content Placeholder 2">
            <a:extLst>
              <a:ext uri="{FF2B5EF4-FFF2-40B4-BE49-F238E27FC236}">
                <a16:creationId xmlns:a16="http://schemas.microsoft.com/office/drawing/2014/main" id="{44226286-147D-5D4C-83EB-85AFFC91C867}"/>
              </a:ext>
            </a:extLst>
          </p:cNvPr>
          <p:cNvSpPr>
            <a:spLocks noGrp="1"/>
          </p:cNvSpPr>
          <p:nvPr>
            <p:ph idx="1"/>
          </p:nvPr>
        </p:nvSpPr>
        <p:spPr/>
        <p:txBody>
          <a:bodyPr>
            <a:noAutofit/>
          </a:bodyPr>
          <a:lstStyle/>
          <a:p>
            <a:pPr marL="0" indent="0">
              <a:spcBef>
                <a:spcPts val="0"/>
              </a:spcBef>
              <a:buNone/>
            </a:pPr>
            <a:r>
              <a:rPr lang="en-US" sz="2400" b="1" dirty="0">
                <a:solidFill>
                  <a:srgbClr val="000000"/>
                </a:solidFill>
                <a:ea typeface="Calibri" panose="020F0502020204030204" pitchFamily="34" charset="0"/>
              </a:rPr>
              <a:t>Strengths</a:t>
            </a:r>
          </a:p>
          <a:p>
            <a:pPr>
              <a:spcBef>
                <a:spcPts val="600"/>
              </a:spcBef>
              <a:spcAft>
                <a:spcPts val="600"/>
              </a:spcAft>
            </a:pPr>
            <a:r>
              <a:rPr lang="en-US" sz="2400" dirty="0">
                <a:solidFill>
                  <a:srgbClr val="000000"/>
                </a:solidFill>
                <a:ea typeface="Calibri" panose="020F0502020204030204" pitchFamily="34" charset="0"/>
              </a:rPr>
              <a:t>Other HBPM programs have been evaluated in a NRCS and in large cohorts </a:t>
            </a:r>
          </a:p>
          <a:p>
            <a:pPr>
              <a:spcBef>
                <a:spcPts val="600"/>
              </a:spcBef>
              <a:spcAft>
                <a:spcPts val="600"/>
              </a:spcAft>
            </a:pPr>
            <a:r>
              <a:rPr lang="en-US" sz="2400" dirty="0">
                <a:solidFill>
                  <a:srgbClr val="000000"/>
                </a:solidFill>
                <a:ea typeface="Calibri" panose="020F0502020204030204" pitchFamily="34" charset="0"/>
              </a:rPr>
              <a:t>A single comparative effectiveness trial (in </a:t>
            </a:r>
            <a:r>
              <a:rPr lang="en-US" sz="2400" dirty="0">
                <a:solidFill>
                  <a:srgbClr val="000000"/>
                </a:solidFill>
                <a:ea typeface="Calibri" panose="020F0502020204030204" pitchFamily="34" charset="0"/>
                <a:hlinkClick r:id="rId3"/>
              </a:rPr>
              <a:t>clinicaltrials.gov </a:t>
            </a:r>
            <a:r>
              <a:rPr lang="en-US" sz="2400" dirty="0">
                <a:solidFill>
                  <a:srgbClr val="000000"/>
                </a:solidFill>
                <a:ea typeface="Calibri" panose="020F0502020204030204" pitchFamily="34" charset="0"/>
              </a:rPr>
              <a:t>only) supports use of remote communication of BP measurements versus home BP cuff with a paper log </a:t>
            </a:r>
          </a:p>
          <a:p>
            <a:pPr marL="0" indent="0">
              <a:spcBef>
                <a:spcPts val="0"/>
              </a:spcBef>
              <a:buNone/>
            </a:pPr>
            <a:endParaRPr lang="en-US" sz="400" dirty="0">
              <a:solidFill>
                <a:srgbClr val="000000"/>
              </a:solidFill>
              <a:ea typeface="Calibri" panose="020F0502020204030204" pitchFamily="34" charset="0"/>
            </a:endParaRPr>
          </a:p>
          <a:p>
            <a:pPr marL="0" indent="0">
              <a:spcBef>
                <a:spcPts val="0"/>
              </a:spcBef>
              <a:buNone/>
            </a:pPr>
            <a:r>
              <a:rPr lang="en-US" sz="2400" b="1" dirty="0">
                <a:solidFill>
                  <a:srgbClr val="000000"/>
                </a:solidFill>
                <a:ea typeface="Calibri" panose="020F0502020204030204" pitchFamily="34" charset="0"/>
              </a:rPr>
              <a:t>Limitations</a:t>
            </a:r>
            <a:r>
              <a:rPr lang="en-US" sz="2400" dirty="0">
                <a:solidFill>
                  <a:srgbClr val="000000"/>
                </a:solidFill>
                <a:ea typeface="Calibri" panose="020F0502020204030204" pitchFamily="34" charset="0"/>
              </a:rPr>
              <a:t> </a:t>
            </a:r>
          </a:p>
          <a:p>
            <a:pPr>
              <a:spcBef>
                <a:spcPts val="600"/>
              </a:spcBef>
              <a:spcAft>
                <a:spcPts val="600"/>
              </a:spcAft>
            </a:pPr>
            <a:r>
              <a:rPr lang="en-US" sz="2400" dirty="0">
                <a:solidFill>
                  <a:srgbClr val="000000"/>
                </a:solidFill>
                <a:ea typeface="Calibri" panose="020F0502020204030204" pitchFamily="34" charset="0"/>
              </a:rPr>
              <a:t>Small sample size, not powered to detect differences in patient outcomes</a:t>
            </a:r>
          </a:p>
          <a:p>
            <a:pPr>
              <a:spcBef>
                <a:spcPts val="600"/>
              </a:spcBef>
              <a:spcAft>
                <a:spcPts val="600"/>
              </a:spcAft>
            </a:pPr>
            <a:r>
              <a:rPr lang="en-US" sz="2400" dirty="0">
                <a:solidFill>
                  <a:srgbClr val="000000"/>
                </a:solidFill>
                <a:ea typeface="Calibri" panose="020F0502020204030204" pitchFamily="34" charset="0"/>
              </a:rPr>
              <a:t>Enrolled participants with an antepartum HDP diagnosis, primarily in urban academic medical centers</a:t>
            </a:r>
            <a:r>
              <a:rPr lang="en-US" sz="2400" dirty="0">
                <a:solidFill>
                  <a:srgbClr val="000000"/>
                </a:solidFill>
                <a:ea typeface="Calibri" panose="020F0502020204030204" pitchFamily="34" charset="0"/>
                <a:cs typeface="Times New Roman" panose="02020603050405020304" pitchFamily="18" charset="0"/>
              </a:rPr>
              <a:t> </a:t>
            </a:r>
            <a:endParaRPr lang="en-US" sz="2400" dirty="0">
              <a:solidFill>
                <a:srgbClr val="000000"/>
              </a:solidFill>
              <a:ea typeface="Calibri" panose="020F0502020204030204" pitchFamily="34" charset="0"/>
            </a:endParaRPr>
          </a:p>
          <a:p>
            <a:pPr>
              <a:spcBef>
                <a:spcPts val="600"/>
              </a:spcBef>
              <a:spcAft>
                <a:spcPts val="600"/>
              </a:spcAft>
            </a:pPr>
            <a:r>
              <a:rPr lang="en-US" sz="2400" dirty="0">
                <a:solidFill>
                  <a:srgbClr val="000000"/>
                </a:solidFill>
                <a:ea typeface="Calibri" panose="020F0502020204030204" pitchFamily="34" charset="0"/>
              </a:rPr>
              <a:t>The relatively low enrollment rates in some studies may reflect implementation challenges</a:t>
            </a:r>
          </a:p>
          <a:p>
            <a:pPr marL="0" indent="0">
              <a:buNone/>
            </a:pPr>
            <a:endParaRPr lang="en-US" sz="3200" dirty="0"/>
          </a:p>
        </p:txBody>
      </p:sp>
      <p:sp>
        <p:nvSpPr>
          <p:cNvPr id="5" name="Slide Number Placeholder 4">
            <a:extLst>
              <a:ext uri="{FF2B5EF4-FFF2-40B4-BE49-F238E27FC236}">
                <a16:creationId xmlns:a16="http://schemas.microsoft.com/office/drawing/2014/main" id="{9B3C3611-BDC2-094A-A329-57F98F96FEE4}"/>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676408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F0A69A-B296-3355-A83F-0F14F3E5D777}"/>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Conclusions</a:t>
            </a:r>
          </a:p>
        </p:txBody>
      </p:sp>
      <p:sp>
        <p:nvSpPr>
          <p:cNvPr id="8" name="Content Placeholder 7">
            <a:extLst>
              <a:ext uri="{FF2B5EF4-FFF2-40B4-BE49-F238E27FC236}">
                <a16:creationId xmlns:a16="http://schemas.microsoft.com/office/drawing/2014/main" id="{555BE836-D840-7834-2D2A-520862E748A7}"/>
              </a:ext>
            </a:extLst>
          </p:cNvPr>
          <p:cNvSpPr>
            <a:spLocks noGrp="1"/>
          </p:cNvSpPr>
          <p:nvPr>
            <p:ph idx="1"/>
          </p:nvPr>
        </p:nvSpPr>
        <p:spPr/>
        <p:txBody>
          <a:bodyPr>
            <a:normAutofit fontScale="85000" lnSpcReduction="20000"/>
          </a:bodyPr>
          <a:lstStyle/>
          <a:p>
            <a:pPr marL="0">
              <a:spcBef>
                <a:spcPts val="1200"/>
              </a:spcBef>
              <a:spcAft>
                <a:spcPts val="300"/>
              </a:spcAft>
            </a:pPr>
            <a:r>
              <a:rPr lang="en-US" sz="3000" dirty="0">
                <a:ea typeface="Times New Roman" panose="02020603050405020304" pitchFamily="18" charset="0"/>
                <a:cs typeface="Arial" panose="020B0604020202020204" pitchFamily="34" charset="0"/>
              </a:rPr>
              <a:t>HBPM probably improves ascertainment of BP, allowing early recognition of HTN in postpartum patients, and may compensate for racial disparities in office-based follow up.</a:t>
            </a:r>
            <a:r>
              <a:rPr lang="en-US" sz="3000" dirty="0">
                <a:ea typeface="Calibri" panose="020F0502020204030204" pitchFamily="34" charset="0"/>
                <a:cs typeface="Arial" panose="020B0604020202020204" pitchFamily="34" charset="0"/>
              </a:rPr>
              <a:t> </a:t>
            </a:r>
          </a:p>
          <a:p>
            <a:pPr marL="0">
              <a:spcBef>
                <a:spcPts val="1200"/>
              </a:spcBef>
              <a:spcAft>
                <a:spcPts val="300"/>
              </a:spcAft>
            </a:pPr>
            <a:r>
              <a:rPr lang="en-US" sz="3000" dirty="0">
                <a:cs typeface="Arial" panose="020B0604020202020204" pitchFamily="34" charset="0"/>
              </a:rPr>
              <a:t>Oral furosemide may shorten the duration of postpartum HTN in individuals with preeclampsia or gestational hypertension.</a:t>
            </a:r>
          </a:p>
          <a:p>
            <a:pPr marL="0">
              <a:spcBef>
                <a:spcPts val="1200"/>
              </a:spcBef>
              <a:spcAft>
                <a:spcPts val="300"/>
              </a:spcAft>
            </a:pPr>
            <a:r>
              <a:rPr lang="en-US" sz="3000" dirty="0">
                <a:cs typeface="Arial" panose="020B0604020202020204" pitchFamily="34" charset="0"/>
              </a:rPr>
              <a:t>Patients with postpartum HTN discharged on labetalol may have higher rates of unplanned readmission than those discharged on nifedipine </a:t>
            </a:r>
          </a:p>
          <a:p>
            <a:pPr marL="0">
              <a:spcBef>
                <a:spcPts val="1200"/>
              </a:spcBef>
              <a:spcAft>
                <a:spcPts val="300"/>
              </a:spcAft>
            </a:pPr>
            <a:r>
              <a:rPr lang="en-US" sz="3000" dirty="0">
                <a:cs typeface="Arial" panose="020B0604020202020204" pitchFamily="34" charset="0"/>
              </a:rPr>
              <a:t>Large pragmatic trials, augmented by analysis of real-world data, are needed to identify MgSO</a:t>
            </a:r>
            <a:r>
              <a:rPr lang="en-US" sz="3000" baseline="-25000" dirty="0">
                <a:cs typeface="Arial" panose="020B0604020202020204" pitchFamily="34" charset="0"/>
              </a:rPr>
              <a:t>4</a:t>
            </a:r>
            <a:r>
              <a:rPr lang="en-US" sz="3000" dirty="0">
                <a:cs typeface="Arial" panose="020B0604020202020204" pitchFamily="34" charset="0"/>
              </a:rPr>
              <a:t> regimen(s) with lowest effective dose to minimize unpleasant side effects and toxicity, given for the shortest effective duration</a:t>
            </a:r>
            <a:endParaRPr lang="en-US" dirty="0">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B3C3611-BDC2-094A-A329-57F98F96FEE4}"/>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59</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01224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7890BC-E9C4-C75B-2BC3-3BE219729C6C}"/>
              </a:ext>
            </a:extLst>
          </p:cNvPr>
          <p:cNvSpPr txBox="1">
            <a:spLocks noGrp="1"/>
          </p:cNvSpPr>
          <p:nvPr>
            <p:ph type="title" idx="4294967295"/>
          </p:nvPr>
        </p:nvSpPr>
        <p:spPr>
          <a:xfrm>
            <a:off x="861107" y="355007"/>
            <a:ext cx="10469787" cy="564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1" i="0" u="none" strike="noStrike" kern="1200" cap="none" spc="0" normalizeH="0" baseline="0" noProof="0" dirty="0">
                <a:ln>
                  <a:noFill/>
                </a:ln>
                <a:solidFill>
                  <a:schemeClr val="bg1"/>
                </a:solidFill>
                <a:effectLst/>
                <a:uLnTx/>
                <a:uFillTx/>
                <a:latin typeface="Arial" charset="0"/>
                <a:ea typeface="Arial" charset="0"/>
                <a:cs typeface="Arial" charset="0"/>
              </a:rPr>
              <a:t>Agenda</a:t>
            </a:r>
          </a:p>
        </p:txBody>
      </p:sp>
      <p:graphicFrame>
        <p:nvGraphicFramePr>
          <p:cNvPr id="2" name="Table 1">
            <a:extLst>
              <a:ext uri="{FF2B5EF4-FFF2-40B4-BE49-F238E27FC236}">
                <a16:creationId xmlns:a16="http://schemas.microsoft.com/office/drawing/2014/main" id="{71B32D1B-D665-6A73-7856-E9D422F7BD8C}"/>
              </a:ext>
            </a:extLst>
          </p:cNvPr>
          <p:cNvGraphicFramePr>
            <a:graphicFrameLocks noGrp="1"/>
          </p:cNvGraphicFramePr>
          <p:nvPr>
            <p:extLst>
              <p:ext uri="{D42A27DB-BD31-4B8C-83A1-F6EECF244321}">
                <p14:modId xmlns:p14="http://schemas.microsoft.com/office/powerpoint/2010/main" val="823486677"/>
              </p:ext>
            </p:extLst>
          </p:nvPr>
        </p:nvGraphicFramePr>
        <p:xfrm>
          <a:off x="381000" y="1295401"/>
          <a:ext cx="11421676" cy="5540779"/>
        </p:xfrm>
        <a:graphic>
          <a:graphicData uri="http://schemas.openxmlformats.org/drawingml/2006/table">
            <a:tbl>
              <a:tblPr firstRow="1" firstCol="1" bandRow="1">
                <a:tableStyleId>{22838BEF-8BB2-4498-84A7-C5851F593DF1}</a:tableStyleId>
              </a:tblPr>
              <a:tblGrid>
                <a:gridCol w="1554594">
                  <a:extLst>
                    <a:ext uri="{9D8B030D-6E8A-4147-A177-3AD203B41FA5}">
                      <a16:colId xmlns:a16="http://schemas.microsoft.com/office/drawing/2014/main" val="2173642604"/>
                    </a:ext>
                  </a:extLst>
                </a:gridCol>
                <a:gridCol w="6059376">
                  <a:extLst>
                    <a:ext uri="{9D8B030D-6E8A-4147-A177-3AD203B41FA5}">
                      <a16:colId xmlns:a16="http://schemas.microsoft.com/office/drawing/2014/main" val="2119535768"/>
                    </a:ext>
                  </a:extLst>
                </a:gridCol>
                <a:gridCol w="3807706">
                  <a:extLst>
                    <a:ext uri="{9D8B030D-6E8A-4147-A177-3AD203B41FA5}">
                      <a16:colId xmlns:a16="http://schemas.microsoft.com/office/drawing/2014/main" val="3759289402"/>
                    </a:ext>
                  </a:extLst>
                </a:gridCol>
              </a:tblGrid>
              <a:tr h="472318">
                <a:tc>
                  <a:txBody>
                    <a:bodyPr/>
                    <a:lstStyle/>
                    <a:p>
                      <a:pPr marL="0" marR="0">
                        <a:spcBef>
                          <a:spcPts val="1200"/>
                        </a:spcBef>
                        <a:spcAft>
                          <a:spcPts val="120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12:00–12:05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a:spcBef>
                          <a:spcPts val="0"/>
                        </a:spcBef>
                        <a:spcAft>
                          <a:spcPts val="0"/>
                        </a:spcAft>
                      </a:pPr>
                      <a:r>
                        <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Welcome and Review of Program</a:t>
                      </a:r>
                    </a:p>
                    <a:p>
                      <a:pPr marL="0" marR="0">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a:spcBef>
                          <a:spcPts val="1200"/>
                        </a:spcBef>
                        <a:spcAft>
                          <a:spcPts val="4200"/>
                        </a:spcAft>
                      </a:pPr>
                      <a:r>
                        <a:rPr lang="en-US" sz="16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Lisa Simpson, M.B., </a:t>
                      </a:r>
                      <a:r>
                        <a:rPr lang="en-US" sz="1600" b="0" dirty="0" err="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B.Ch</a:t>
                      </a:r>
                      <a:r>
                        <a:rPr lang="en-US" sz="16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M.P.H., FAAP</a:t>
                      </a: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1186317119"/>
                  </a:ext>
                </a:extLst>
              </a:tr>
              <a:tr h="472318">
                <a:tc>
                  <a:txBody>
                    <a:bodyPr/>
                    <a:lstStyle/>
                    <a:p>
                      <a:pPr marL="0" marR="0">
                        <a:spcBef>
                          <a:spcPts val="1200"/>
                        </a:spcBef>
                        <a:spcAft>
                          <a:spcPts val="120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12:05–12:10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a:spcBef>
                          <a:spcPts val="0"/>
                        </a:spcBef>
                        <a:spcAft>
                          <a:spcPts val="0"/>
                        </a:spcAft>
                      </a:pPr>
                      <a:r>
                        <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Introduce EPC Report Authors and PCORI Engagement</a:t>
                      </a:r>
                      <a:endPar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a:spcBef>
                          <a:spcPts val="1200"/>
                        </a:spcBef>
                        <a:spcAft>
                          <a:spcPts val="120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Jennie Dalton, 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3392725543"/>
                  </a:ext>
                </a:extLst>
              </a:tr>
              <a:tr h="336901">
                <a:tc>
                  <a:txBody>
                    <a:bodyPr/>
                    <a:lstStyle/>
                    <a:p>
                      <a:pPr marL="0" marR="0">
                        <a:spcBef>
                          <a:spcPts val="1200"/>
                        </a:spcBef>
                        <a:spcAft>
                          <a:spcPts val="120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12:10</a:t>
                      </a: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12:15</a:t>
                      </a: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a:spcBef>
                          <a:spcPts val="0"/>
                        </a:spcBef>
                        <a:spcAft>
                          <a:spcPts val="0"/>
                        </a:spcAft>
                      </a:pPr>
                      <a:r>
                        <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Introduce Discussants</a:t>
                      </a: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lvl="0" indent="0" algn="l" defTabSz="408240" rtl="0" eaLnBrk="1" fontAlgn="auto" latinLnBrk="0" hangingPunct="1">
                        <a:lnSpc>
                          <a:spcPct val="100000"/>
                        </a:lnSpc>
                        <a:spcBef>
                          <a:spcPts val="1200"/>
                        </a:spcBef>
                        <a:spcAft>
                          <a:spcPts val="1200"/>
                        </a:spcAft>
                        <a:buClrTx/>
                        <a:buSzTx/>
                        <a:buFontTx/>
                        <a:buNone/>
                        <a:tabLst/>
                        <a:defRPr/>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Lucy Savitz, Ph.D., M.B.A.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1629506524"/>
                  </a:ext>
                </a:extLst>
              </a:tr>
              <a:tr h="708476">
                <a:tc>
                  <a:txBody>
                    <a:bodyPr/>
                    <a:lstStyle/>
                    <a:p>
                      <a:pPr marL="0" marR="0">
                        <a:spcBef>
                          <a:spcPts val="1200"/>
                        </a:spcBef>
                        <a:spcAft>
                          <a:spcPts val="120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12:15–12:30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a:spcBef>
                          <a:spcPts val="1200"/>
                        </a:spcBef>
                        <a:spcAft>
                          <a:spcPts val="1200"/>
                        </a:spcAft>
                      </a:pPr>
                      <a:r>
                        <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Report Presentation: Postpartum Care up to 1 Year After Pregnancy: A Systematic Review and Meta-analysis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Ian Saldanha, M.B.B.S., M.P.H., Ph.D.</a:t>
                      </a:r>
                    </a:p>
                    <a:p>
                      <a:pPr marL="0" marR="0">
                        <a:spcBef>
                          <a:spcPts val="0"/>
                        </a:spcBef>
                        <a:spcAft>
                          <a:spcPts val="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Jill Huppert, M.D., 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2602248428"/>
                  </a:ext>
                </a:extLst>
              </a:tr>
              <a:tr h="496520">
                <a:tc>
                  <a:txBody>
                    <a:bodyPr/>
                    <a:lstStyle/>
                    <a:p>
                      <a:pPr marL="0" marR="0">
                        <a:spcBef>
                          <a:spcPts val="1200"/>
                        </a:spcBef>
                        <a:spcAft>
                          <a:spcPts val="120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12:30–12:35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a:spcBef>
                          <a:spcPts val="1200"/>
                        </a:spcBef>
                        <a:spcAft>
                          <a:spcPts val="1200"/>
                        </a:spcAft>
                      </a:pPr>
                      <a:r>
                        <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Initial Reactions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Rose Molina, M.D., 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Megan McReynolds, PMP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2099405477"/>
                  </a:ext>
                </a:extLst>
              </a:tr>
              <a:tr h="708476">
                <a:tc>
                  <a:txBody>
                    <a:bodyPr/>
                    <a:lstStyle/>
                    <a:p>
                      <a:pPr marL="0" marR="0">
                        <a:spcBef>
                          <a:spcPts val="1200"/>
                        </a:spcBef>
                        <a:spcAft>
                          <a:spcPts val="120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12:35</a:t>
                      </a: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12:50</a:t>
                      </a: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a:spcBef>
                          <a:spcPts val="1200"/>
                        </a:spcBef>
                        <a:spcAft>
                          <a:spcPts val="1200"/>
                        </a:spcAft>
                      </a:pPr>
                      <a:r>
                        <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Report Presentation: Management of Postpartum Hypertensive Disorders of Pregnancy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Dale Steele, M.D., M.S.</a:t>
                      </a:r>
                    </a:p>
                    <a:p>
                      <a:pPr marL="0" marR="0" lvl="0" indent="0" algn="l" defTabSz="408240" rtl="0" eaLnBrk="1" fontAlgn="auto" latinLnBrk="0" hangingPunct="1">
                        <a:lnSpc>
                          <a:spcPct val="100000"/>
                        </a:lnSpc>
                        <a:spcBef>
                          <a:spcPts val="0"/>
                        </a:spcBef>
                        <a:spcAft>
                          <a:spcPts val="0"/>
                        </a:spcAft>
                        <a:buClrTx/>
                        <a:buSzTx/>
                        <a:buFontTx/>
                        <a:buNone/>
                        <a:tabLst/>
                        <a:defRPr/>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David Niebuhr, M.D., M.S., M.P.H.</a:t>
                      </a:r>
                    </a:p>
                    <a:p>
                      <a:pPr marL="0" marR="0">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110705418"/>
                  </a:ext>
                </a:extLst>
              </a:tr>
              <a:tr h="708476">
                <a:tc>
                  <a:txBody>
                    <a:bodyPr/>
                    <a:lstStyle/>
                    <a:p>
                      <a:pPr marL="0" marR="0">
                        <a:spcBef>
                          <a:spcPts val="1200"/>
                        </a:spcBef>
                        <a:spcAft>
                          <a:spcPts val="120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12:50</a:t>
                      </a: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12:55</a:t>
                      </a: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a:spcBef>
                          <a:spcPts val="1200"/>
                        </a:spcBef>
                        <a:spcAft>
                          <a:spcPts val="120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Initial Reactions</a:t>
                      </a: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Rose Molina, M.D., 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Megan McReynolds, PMP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2181774185"/>
                  </a:ext>
                </a:extLst>
              </a:tr>
              <a:tr h="472318">
                <a:tc>
                  <a:txBody>
                    <a:bodyPr/>
                    <a:lstStyle/>
                    <a:p>
                      <a:pPr marL="0" marR="0">
                        <a:spcBef>
                          <a:spcPts val="1200"/>
                        </a:spcBef>
                        <a:spcAft>
                          <a:spcPts val="120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12:55–1:10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a:spcBef>
                          <a:spcPts val="0"/>
                        </a:spcBef>
                        <a:spcAft>
                          <a:spcPts val="0"/>
                        </a:spcAft>
                      </a:pPr>
                      <a:r>
                        <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General Moderated Discussion and Q&amp;A</a:t>
                      </a:r>
                    </a:p>
                    <a:p>
                      <a:pPr marL="0" marR="0">
                        <a:spcBef>
                          <a:spcPts val="0"/>
                        </a:spcBef>
                        <a:spcAft>
                          <a:spcPts val="0"/>
                        </a:spcAft>
                      </a:pPr>
                      <a:endPar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a:spcBef>
                          <a:spcPts val="1200"/>
                        </a:spcBef>
                        <a:spcAft>
                          <a:spcPts val="120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Lucy Savitz, Ph.D., M.B.A.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4266526396"/>
                  </a:ext>
                </a:extLst>
              </a:tr>
              <a:tr h="562078">
                <a:tc>
                  <a:txBody>
                    <a:bodyPr/>
                    <a:lstStyle/>
                    <a:p>
                      <a:pPr marL="0" marR="0">
                        <a:spcBef>
                          <a:spcPts val="1200"/>
                        </a:spcBef>
                        <a:spcAft>
                          <a:spcPts val="120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1:10–1:55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a:spcBef>
                          <a:spcPts val="0"/>
                        </a:spcBef>
                        <a:spcAft>
                          <a:spcPts val="0"/>
                        </a:spcAft>
                      </a:pPr>
                      <a:r>
                        <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Thematic Focus: Policy, Equity, and Health Systems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Rose Molina, M.D., 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Megan McReynolds, PMP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1054861321"/>
                  </a:ext>
                </a:extLst>
              </a:tr>
              <a:tr h="472318">
                <a:tc>
                  <a:txBody>
                    <a:bodyPr/>
                    <a:lstStyle/>
                    <a:p>
                      <a:pPr marL="0" marR="0">
                        <a:spcBef>
                          <a:spcPts val="1200"/>
                        </a:spcBef>
                        <a:spcAft>
                          <a:spcPts val="120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1:55–2:00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a:spcBef>
                          <a:spcPts val="0"/>
                        </a:spcBef>
                        <a:spcAft>
                          <a:spcPts val="0"/>
                        </a:spcAft>
                      </a:pPr>
                      <a:r>
                        <a:rPr lang="en-U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Closing Remarks</a:t>
                      </a:r>
                    </a:p>
                    <a:p>
                      <a:pPr marL="0" marR="0">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1200"/>
                        </a:spcBef>
                        <a:spcAft>
                          <a:spcPts val="120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Lucy Savitz, Ph.D., M.B.A.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41497578"/>
                  </a:ext>
                </a:extLst>
              </a:tr>
            </a:tbl>
          </a:graphicData>
        </a:graphic>
      </p:graphicFrame>
    </p:spTree>
    <p:extLst>
      <p:ext uri="{BB962C8B-B14F-4D97-AF65-F5344CB8AC3E}">
        <p14:creationId xmlns:p14="http://schemas.microsoft.com/office/powerpoint/2010/main" val="2210913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47B3-84F2-E242-36B8-7E5CD36C00C6}"/>
              </a:ext>
            </a:extLst>
          </p:cNvPr>
          <p:cNvSpPr>
            <a:spLocks noGrp="1"/>
          </p:cNvSpPr>
          <p:nvPr>
            <p:ph type="title"/>
          </p:nvPr>
        </p:nvSpPr>
        <p:spPr/>
        <p:txBody>
          <a:bodyPr>
            <a:normAutofit fontScale="90000"/>
          </a:bodyPr>
          <a:lstStyle/>
          <a:p>
            <a:r>
              <a:rPr lang="en-US" b="1" dirty="0">
                <a:latin typeface="+mn-lt"/>
              </a:rPr>
              <a:t>Discussion: Necessary, But Not Sufficient</a:t>
            </a:r>
          </a:p>
        </p:txBody>
      </p:sp>
      <p:sp>
        <p:nvSpPr>
          <p:cNvPr id="3" name="Content Placeholder 2">
            <a:extLst>
              <a:ext uri="{FF2B5EF4-FFF2-40B4-BE49-F238E27FC236}">
                <a16:creationId xmlns:a16="http://schemas.microsoft.com/office/drawing/2014/main" id="{9F37EE04-C861-21D6-79E2-5D4B7333ED15}"/>
              </a:ext>
            </a:extLst>
          </p:cNvPr>
          <p:cNvSpPr>
            <a:spLocks noGrp="1"/>
          </p:cNvSpPr>
          <p:nvPr>
            <p:ph idx="1"/>
          </p:nvPr>
        </p:nvSpPr>
        <p:spPr/>
        <p:txBody>
          <a:bodyPr/>
          <a:lstStyle/>
          <a:p>
            <a:pPr marL="0" indent="0">
              <a:buNone/>
            </a:pPr>
            <a:r>
              <a:rPr lang="en-US" dirty="0"/>
              <a:t>     Improved ascertainment and monitoring of postpartum BP is necessary to identify hypertension but is by no means sufficient to reduce maternal morbidity and mortality, unless combined with ready access to a health care professional for medication initiation and titration, and further urgent or emergent evaluation and treatment if needed.</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01DF82F-0907-AD97-6158-6816EC14ED91}"/>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60</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77927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2E38-8AE4-CE40-807A-722FBE756A8D}"/>
              </a:ext>
            </a:extLst>
          </p:cNvPr>
          <p:cNvSpPr>
            <a:spLocks noGrp="1"/>
          </p:cNvSpPr>
          <p:nvPr>
            <p:ph type="title"/>
          </p:nvPr>
        </p:nvSpPr>
        <p:spPr/>
        <p:txBody>
          <a:bodyPr>
            <a:normAutofit fontScale="90000"/>
          </a:bodyPr>
          <a:lstStyle/>
          <a:p>
            <a:r>
              <a:rPr lang="en-US" b="1" dirty="0">
                <a:latin typeface="+mn-lt"/>
              </a:rPr>
              <a:t>Discussion: Potentially Complex Relationship With Healthcare Utilization…</a:t>
            </a:r>
          </a:p>
        </p:txBody>
      </p:sp>
      <p:sp>
        <p:nvSpPr>
          <p:cNvPr id="3" name="Content Placeholder 2">
            <a:extLst>
              <a:ext uri="{FF2B5EF4-FFF2-40B4-BE49-F238E27FC236}">
                <a16:creationId xmlns:a16="http://schemas.microsoft.com/office/drawing/2014/main" id="{62F8BDAA-2ED1-9B39-371A-6DF83CDA4EE9}"/>
              </a:ext>
            </a:extLst>
          </p:cNvPr>
          <p:cNvSpPr>
            <a:spLocks noGrp="1"/>
          </p:cNvSpPr>
          <p:nvPr>
            <p:ph idx="1"/>
          </p:nvPr>
        </p:nvSpPr>
        <p:spPr>
          <a:xfrm>
            <a:off x="918342" y="2056854"/>
            <a:ext cx="10355317" cy="3271892"/>
          </a:xfrm>
        </p:spPr>
        <p:txBody>
          <a:bodyPr>
            <a:normAutofit lnSpcReduction="10000"/>
          </a:bodyPr>
          <a:lstStyle/>
          <a:p>
            <a:pPr marL="0" indent="0">
              <a:buNone/>
            </a:pPr>
            <a:r>
              <a:rPr lang="en-US" dirty="0"/>
              <a:t>     Early recognition of hypertension, combined with effective communication and initiation of antihypertensive treatment has the potential to decrease the need for rehospitalization. However, the effects on health care utilization may be complex because home BP monitoring will prompt referral of some individuals for urgent or emergent evaluation, which may result in an increase in emergency department visits and rehospitalization.</a:t>
            </a:r>
          </a:p>
        </p:txBody>
      </p:sp>
      <p:sp>
        <p:nvSpPr>
          <p:cNvPr id="4" name="Slide Number Placeholder 3">
            <a:extLst>
              <a:ext uri="{FF2B5EF4-FFF2-40B4-BE49-F238E27FC236}">
                <a16:creationId xmlns:a16="http://schemas.microsoft.com/office/drawing/2014/main" id="{CDCD65D1-D6B4-A96A-72F0-FF14CA54B94B}"/>
              </a:ext>
            </a:extLst>
          </p:cNvPr>
          <p:cNvSpPr>
            <a:spLocks noGrp="1"/>
          </p:cNvSpPr>
          <p:nvPr>
            <p:ph type="sldNum" sz="quarter" idx="12"/>
          </p:nvPr>
        </p:nvSpPr>
        <p:spPr>
          <a:xfrm>
            <a:off x="10058400" y="6530109"/>
            <a:ext cx="2057400" cy="273844"/>
          </a:xfrm>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61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819188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1FA209-0C7D-4FC9-429D-E8DFD19DE905}"/>
              </a:ext>
            </a:extLst>
          </p:cNvPr>
          <p:cNvSpPr>
            <a:spLocks noGrp="1"/>
          </p:cNvSpPr>
          <p:nvPr>
            <p:ph type="sldNum" sz="quarter" idx="12"/>
          </p:nvPr>
        </p:nvSpPr>
        <p:spPr>
          <a:xfrm>
            <a:off x="10058400" y="6538913"/>
            <a:ext cx="2057400" cy="273844"/>
          </a:xfrm>
          <a:prstGeom prst="rect">
            <a:avLst/>
          </a:prstGeom>
        </p:spPr>
        <p:txBody>
          <a:bodyPr vert="horz" lIns="91440" tIns="45720" rIns="91440" bIns="45720" rtlCol="0" anchor="ctr"/>
          <a:lstStyle>
            <a:defPPr>
              <a:defRPr lang="en-US"/>
            </a:defPPr>
            <a:lvl1pPr marL="0" algn="r" defTabSz="408131" rtl="0" eaLnBrk="1" latinLnBrk="0" hangingPunct="1">
              <a:defRPr sz="900" kern="1200">
                <a:solidFill>
                  <a:schemeClr val="tx1">
                    <a:tint val="75000"/>
                  </a:schemeClr>
                </a:solidFill>
                <a:latin typeface="+mn-lt"/>
                <a:ea typeface="+mn-ea"/>
                <a:cs typeface="+mn-cs"/>
              </a:defRPr>
            </a:lvl1pPr>
            <a:lvl2pPr marL="408131" algn="l" defTabSz="408131" rtl="0" eaLnBrk="1" latinLnBrk="0" hangingPunct="1">
              <a:defRPr sz="1612" kern="1200">
                <a:solidFill>
                  <a:schemeClr val="tx1"/>
                </a:solidFill>
                <a:latin typeface="+mn-lt"/>
                <a:ea typeface="+mn-ea"/>
                <a:cs typeface="+mn-cs"/>
              </a:defRPr>
            </a:lvl2pPr>
            <a:lvl3pPr marL="816262" algn="l" defTabSz="408131" rtl="0" eaLnBrk="1" latinLnBrk="0" hangingPunct="1">
              <a:defRPr sz="1612" kern="1200">
                <a:solidFill>
                  <a:schemeClr val="tx1"/>
                </a:solidFill>
                <a:latin typeface="+mn-lt"/>
                <a:ea typeface="+mn-ea"/>
                <a:cs typeface="+mn-cs"/>
              </a:defRPr>
            </a:lvl3pPr>
            <a:lvl4pPr marL="1224392" algn="l" defTabSz="408131" rtl="0" eaLnBrk="1" latinLnBrk="0" hangingPunct="1">
              <a:defRPr sz="1612" kern="1200">
                <a:solidFill>
                  <a:schemeClr val="tx1"/>
                </a:solidFill>
                <a:latin typeface="+mn-lt"/>
                <a:ea typeface="+mn-ea"/>
                <a:cs typeface="+mn-cs"/>
              </a:defRPr>
            </a:lvl4pPr>
            <a:lvl5pPr marL="1632523" algn="l" defTabSz="408131" rtl="0" eaLnBrk="1" latinLnBrk="0" hangingPunct="1">
              <a:defRPr sz="1612" kern="1200">
                <a:solidFill>
                  <a:schemeClr val="tx1"/>
                </a:solidFill>
                <a:latin typeface="+mn-lt"/>
                <a:ea typeface="+mn-ea"/>
                <a:cs typeface="+mn-cs"/>
              </a:defRPr>
            </a:lvl5pPr>
            <a:lvl6pPr marL="2040654" algn="l" defTabSz="408131" rtl="0" eaLnBrk="1" latinLnBrk="0" hangingPunct="1">
              <a:defRPr sz="1612" kern="1200">
                <a:solidFill>
                  <a:schemeClr val="tx1"/>
                </a:solidFill>
                <a:latin typeface="+mn-lt"/>
                <a:ea typeface="+mn-ea"/>
                <a:cs typeface="+mn-cs"/>
              </a:defRPr>
            </a:lvl6pPr>
            <a:lvl7pPr marL="2448785" algn="l" defTabSz="408131" rtl="0" eaLnBrk="1" latinLnBrk="0" hangingPunct="1">
              <a:defRPr sz="1612" kern="1200">
                <a:solidFill>
                  <a:schemeClr val="tx1"/>
                </a:solidFill>
                <a:latin typeface="+mn-lt"/>
                <a:ea typeface="+mn-ea"/>
                <a:cs typeface="+mn-cs"/>
              </a:defRPr>
            </a:lvl7pPr>
            <a:lvl8pPr marL="2856915" algn="l" defTabSz="408131" rtl="0" eaLnBrk="1" latinLnBrk="0" hangingPunct="1">
              <a:defRPr sz="1612" kern="1200">
                <a:solidFill>
                  <a:schemeClr val="tx1"/>
                </a:solidFill>
                <a:latin typeface="+mn-lt"/>
                <a:ea typeface="+mn-ea"/>
                <a:cs typeface="+mn-cs"/>
              </a:defRPr>
            </a:lvl8pPr>
            <a:lvl9pPr marL="3265046" algn="l" defTabSz="408131" rtl="0" eaLnBrk="1" latinLnBrk="0" hangingPunct="1">
              <a:defRPr sz="1612" kern="1200">
                <a:solidFill>
                  <a:schemeClr val="tx1"/>
                </a:solidFill>
                <a:latin typeface="+mn-lt"/>
                <a:ea typeface="+mn-ea"/>
                <a:cs typeface="+mn-cs"/>
              </a:defRPr>
            </a:lvl9pPr>
          </a:lstStyle>
          <a:p>
            <a:pPr defTabSz="457189"/>
            <a:fld id="{734AB02E-2B59-4718-A466-66BC0D6B477E}" type="slidenum">
              <a:rPr lang="en-US" smtClean="0"/>
              <a:pPr defTabSz="457189"/>
              <a:t>62</a:t>
            </a:fld>
            <a:endParaRPr lang="en-US" dirty="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94013AE5-2CA9-EEB7-A11E-D1EF1F34EBD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8309" y="185951"/>
            <a:ext cx="9271971" cy="2534237"/>
          </a:xfrm>
          <a:prstGeom prst="rect">
            <a:avLst/>
          </a:prstGeom>
        </p:spPr>
      </p:pic>
      <p:pic>
        <p:nvPicPr>
          <p:cNvPr id="7" name="Picture 6">
            <a:extLst>
              <a:ext uri="{FF2B5EF4-FFF2-40B4-BE49-F238E27FC236}">
                <a16:creationId xmlns:a16="http://schemas.microsoft.com/office/drawing/2014/main" id="{EF6FD5BA-930F-20C6-B79B-D06C4380E8B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669" b="40616"/>
          <a:stretch/>
        </p:blipFill>
        <p:spPr>
          <a:xfrm>
            <a:off x="546538" y="2720188"/>
            <a:ext cx="7073463" cy="2697315"/>
          </a:xfrm>
          <a:prstGeom prst="rect">
            <a:avLst/>
          </a:prstGeom>
        </p:spPr>
      </p:pic>
      <p:pic>
        <p:nvPicPr>
          <p:cNvPr id="9" name="Picture 8" descr="A picture containing text, screenshot, font&#10;&#10;Description automatically generated">
            <a:extLst>
              <a:ext uri="{FF2B5EF4-FFF2-40B4-BE49-F238E27FC236}">
                <a16:creationId xmlns:a16="http://schemas.microsoft.com/office/drawing/2014/main" id="{06BBC574-F9EA-0058-0EDB-AFC24D3E26B5}"/>
              </a:ext>
            </a:extLst>
          </p:cNvPr>
          <p:cNvPicPr>
            <a:picLocks noChangeAspect="1"/>
          </p:cNvPicPr>
          <p:nvPr/>
        </p:nvPicPr>
        <p:blipFill rotWithShape="1">
          <a:blip r:embed="rId3">
            <a:extLst>
              <a:ext uri="{28A0092B-C50C-407E-A947-70E740481C1C}">
                <a14:useLocalDpi xmlns:a14="http://schemas.microsoft.com/office/drawing/2010/main" val="0"/>
              </a:ext>
            </a:extLst>
          </a:blip>
          <a:srcRect l="2358" t="71000" r="7059" b="1919"/>
          <a:stretch/>
        </p:blipFill>
        <p:spPr>
          <a:xfrm>
            <a:off x="714703" y="5403794"/>
            <a:ext cx="6074980" cy="1135119"/>
          </a:xfrm>
          <a:prstGeom prst="rect">
            <a:avLst/>
          </a:prstGeom>
        </p:spPr>
      </p:pic>
      <p:sp>
        <p:nvSpPr>
          <p:cNvPr id="4" name="Title 3">
            <a:extLst>
              <a:ext uri="{FF2B5EF4-FFF2-40B4-BE49-F238E27FC236}">
                <a16:creationId xmlns:a16="http://schemas.microsoft.com/office/drawing/2014/main" id="{09F07950-50AD-F914-8BED-C732E65B19C9}"/>
              </a:ext>
            </a:extLst>
          </p:cNvPr>
          <p:cNvSpPr>
            <a:spLocks noGrp="1"/>
          </p:cNvSpPr>
          <p:nvPr>
            <p:ph type="title" idx="4294967295"/>
          </p:nvPr>
        </p:nvSpPr>
        <p:spPr>
          <a:xfrm>
            <a:off x="1676400" y="-617884"/>
            <a:ext cx="8839200" cy="617884"/>
          </a:xfrm>
        </p:spPr>
        <p:txBody>
          <a:bodyPr vert="horz" lIns="91440" tIns="45720" rIns="91440" bIns="45720" rtlCol="0" anchor="b">
            <a:normAutofit fontScale="90000"/>
          </a:bodyPr>
          <a:lstStyle/>
          <a:p>
            <a:r>
              <a:rPr lang="en-US" dirty="0"/>
              <a:t>Several ongoing studies may change our conclusions</a:t>
            </a:r>
          </a:p>
        </p:txBody>
      </p:sp>
    </p:spTree>
    <p:extLst>
      <p:ext uri="{BB962C8B-B14F-4D97-AF65-F5344CB8AC3E}">
        <p14:creationId xmlns:p14="http://schemas.microsoft.com/office/powerpoint/2010/main" val="4028232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FA3ADED-D189-3141-97EF-B73F13F2F51B}"/>
              </a:ext>
            </a:extLst>
          </p:cNvPr>
          <p:cNvSpPr txBox="1">
            <a:spLocks noGrp="1"/>
          </p:cNvSpPr>
          <p:nvPr>
            <p:ph type="title" idx="4294967295"/>
          </p:nvPr>
        </p:nvSpPr>
        <p:spPr>
          <a:xfrm>
            <a:off x="3303226" y="1734032"/>
            <a:ext cx="5585547" cy="3389936"/>
          </a:xfrm>
          <a:prstGeom prst="rect">
            <a:avLst/>
          </a:prstGeom>
          <a:solidFill>
            <a:schemeClr val="bg1">
              <a:alpha val="66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0" i="0" u="none" strike="noStrike" kern="1200" cap="none" spc="0" normalizeH="0" baseline="0" noProof="0" dirty="0">
                <a:ln>
                  <a:noFill/>
                </a:ln>
                <a:solidFill>
                  <a:prstClr val="black"/>
                </a:solidFill>
                <a:effectLst/>
                <a:uLnTx/>
                <a:uFillTx/>
                <a:latin typeface="+mn-lt"/>
                <a:ea typeface="+mn-ea"/>
                <a:cs typeface="+mn-cs"/>
              </a:rPr>
              <a:t>Questions?</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Dale Steele, M.D., M.S.</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70C0"/>
                </a:solidFill>
                <a:effectLst/>
                <a:uLnTx/>
                <a:uFillTx/>
                <a:latin typeface="+mn-lt"/>
                <a:ea typeface="+mn-ea"/>
                <a:cs typeface="+mn-cs"/>
              </a:rPr>
              <a:t>Dale_Steele@brown.edu </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400" b="0" i="0" u="none" strike="noStrike" kern="1200" cap="none" spc="0" normalizeH="0" baseline="0" noProof="0" dirty="0">
                <a:ln>
                  <a:noFill/>
                </a:ln>
                <a:solidFill>
                  <a:srgbClr val="6EA6E4"/>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93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CC4CF928-83B5-1D27-664D-0CC7DD928576}"/>
              </a:ext>
            </a:extLst>
          </p:cNvPr>
          <p:cNvGraphicFramePr>
            <a:graphicFrameLocks noGrp="1"/>
          </p:cNvGraphicFramePr>
          <p:nvPr/>
        </p:nvGraphicFramePr>
        <p:xfrm>
          <a:off x="1310927" y="3800340"/>
          <a:ext cx="9160332" cy="1286933"/>
        </p:xfrm>
        <a:graphic>
          <a:graphicData uri="http://schemas.openxmlformats.org/drawingml/2006/table">
            <a:tbl>
              <a:tblPr firstRow="1" bandRow="1">
                <a:tableStyleId>{5C22544A-7EE6-4342-B048-85BDC9FD1C3A}</a:tableStyleId>
              </a:tblPr>
              <a:tblGrid>
                <a:gridCol w="9160332">
                  <a:extLst>
                    <a:ext uri="{9D8B030D-6E8A-4147-A177-3AD203B41FA5}">
                      <a16:colId xmlns:a16="http://schemas.microsoft.com/office/drawing/2014/main" val="2662893335"/>
                    </a:ext>
                  </a:extLst>
                </a:gridCol>
              </a:tblGrid>
              <a:tr h="494453">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Megan McReynolds, PMP</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20" marR="121920" marT="60960" marB="60960"/>
                </a:tc>
                <a:extLst>
                  <a:ext uri="{0D108BD9-81ED-4DB2-BD59-A6C34878D82A}">
                    <a16:rowId xmlns:a16="http://schemas.microsoft.com/office/drawing/2014/main" val="1088887307"/>
                  </a:ext>
                </a:extLst>
              </a:tr>
              <a:tr h="777409">
                <a:tc>
                  <a:txBody>
                    <a:bodyPr/>
                    <a:lstStyle/>
                    <a:p>
                      <a:pPr fontAlgn="auto"/>
                      <a:r>
                        <a:rPr lang="en-US" sz="2200" b="0" i="0" kern="1200" dirty="0">
                          <a:solidFill>
                            <a:srgbClr val="000000"/>
                          </a:solidFill>
                          <a:effectLst/>
                          <a:latin typeface="+mn-lt"/>
                          <a:ea typeface="+mn-ea"/>
                          <a:cs typeface="+mn-cs"/>
                        </a:rPr>
                        <a:t>Director, Obstetrics and Genetics</a:t>
                      </a:r>
                    </a:p>
                    <a:p>
                      <a:r>
                        <a:rPr lang="en-US" sz="2200" b="0" i="0" kern="1200" dirty="0">
                          <a:solidFill>
                            <a:srgbClr val="000000"/>
                          </a:solidFill>
                          <a:effectLst/>
                          <a:latin typeface="+mn-lt"/>
                          <a:ea typeface="+mn-ea"/>
                          <a:cs typeface="+mn-cs"/>
                        </a:rPr>
                        <a:t>American College of Obstetricians and Gynecologists (ACOG)</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graphicFrame>
        <p:nvGraphicFramePr>
          <p:cNvPr id="4" name="Table 3">
            <a:extLst>
              <a:ext uri="{FF2B5EF4-FFF2-40B4-BE49-F238E27FC236}">
                <a16:creationId xmlns:a16="http://schemas.microsoft.com/office/drawing/2014/main" id="{917235FF-E32D-650D-E381-E819AF4BF611}"/>
              </a:ext>
            </a:extLst>
          </p:cNvPr>
          <p:cNvGraphicFramePr>
            <a:graphicFrameLocks noGrp="1"/>
          </p:cNvGraphicFramePr>
          <p:nvPr/>
        </p:nvGraphicFramePr>
        <p:xfrm>
          <a:off x="1310927" y="2055447"/>
          <a:ext cx="9160331" cy="1622213"/>
        </p:xfrm>
        <a:graphic>
          <a:graphicData uri="http://schemas.openxmlformats.org/drawingml/2006/table">
            <a:tbl>
              <a:tblPr firstRow="1" bandRow="1">
                <a:tableStyleId>{5C22544A-7EE6-4342-B048-85BDC9FD1C3A}</a:tableStyleId>
              </a:tblPr>
              <a:tblGrid>
                <a:gridCol w="9160331">
                  <a:extLst>
                    <a:ext uri="{9D8B030D-6E8A-4147-A177-3AD203B41FA5}">
                      <a16:colId xmlns:a16="http://schemas.microsoft.com/office/drawing/2014/main" val="2662893335"/>
                    </a:ext>
                  </a:extLst>
                </a:gridCol>
              </a:tblGrid>
              <a:tr h="494453">
                <a:tc>
                  <a:txBody>
                    <a:bodyPr/>
                    <a:lstStyle/>
                    <a:p>
                      <a:pPr marL="0" marR="0">
                        <a:spcBef>
                          <a:spcPts val="0"/>
                        </a:spcBef>
                        <a:spcAft>
                          <a:spcPts val="0"/>
                        </a:spcAft>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Rose Molina, M.D., M.P.H.</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20" marR="121920" marT="60960" marB="60960"/>
                </a:tc>
                <a:extLst>
                  <a:ext uri="{0D108BD9-81ED-4DB2-BD59-A6C34878D82A}">
                    <a16:rowId xmlns:a16="http://schemas.microsoft.com/office/drawing/2014/main" val="1088887307"/>
                  </a:ext>
                </a:extLst>
              </a:tr>
              <a:tr h="777409">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200" b="0" i="0" kern="1200" dirty="0">
                          <a:solidFill>
                            <a:srgbClr val="000000"/>
                          </a:solidFill>
                          <a:effectLst/>
                          <a:latin typeface="+mn-lt"/>
                          <a:ea typeface="+mn-ea"/>
                          <a:cs typeface="+mn-cs"/>
                        </a:rPr>
                        <a:t>Assistant Professor of Obstetrics, Gynecology, and Reproductive Biology</a:t>
                      </a:r>
                    </a:p>
                    <a:p>
                      <a:pPr marL="0" marR="0" lvl="0" indent="0" algn="l" defTabSz="408240" rtl="0" eaLnBrk="1" fontAlgn="auto" latinLnBrk="0" hangingPunct="1">
                        <a:lnSpc>
                          <a:spcPct val="100000"/>
                        </a:lnSpc>
                        <a:spcBef>
                          <a:spcPts val="0"/>
                        </a:spcBef>
                        <a:spcAft>
                          <a:spcPts val="0"/>
                        </a:spcAft>
                        <a:buClrTx/>
                        <a:buSzTx/>
                        <a:buFontTx/>
                        <a:buNone/>
                        <a:tabLst/>
                        <a:defRPr/>
                      </a:pPr>
                      <a:r>
                        <a:rPr lang="en-US" sz="2200" b="0" i="0" kern="1200" dirty="0">
                          <a:solidFill>
                            <a:srgbClr val="000000"/>
                          </a:solidFill>
                          <a:effectLst/>
                          <a:latin typeface="+mn-lt"/>
                          <a:ea typeface="+mn-ea"/>
                          <a:cs typeface="+mn-cs"/>
                        </a:rPr>
                        <a:t>Harvard Medical School</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sp>
        <p:nvSpPr>
          <p:cNvPr id="11" name="Title 10">
            <a:extLst>
              <a:ext uri="{FF2B5EF4-FFF2-40B4-BE49-F238E27FC236}">
                <a16:creationId xmlns:a16="http://schemas.microsoft.com/office/drawing/2014/main" id="{A25A86FB-7A3F-3933-D585-398B13CE5E23}"/>
              </a:ext>
            </a:extLst>
          </p:cNvPr>
          <p:cNvSpPr>
            <a:spLocks noGrp="1"/>
          </p:cNvSpPr>
          <p:nvPr>
            <p:ph type="title"/>
          </p:nvPr>
        </p:nvSpPr>
        <p:spPr/>
        <p:txBody>
          <a:bodyPr/>
          <a:lstStyle/>
          <a:p>
            <a:r>
              <a:rPr lang="en-US" dirty="0"/>
              <a:t>Initial Reactions</a:t>
            </a:r>
          </a:p>
        </p:txBody>
      </p:sp>
    </p:spTree>
    <p:extLst>
      <p:ext uri="{BB962C8B-B14F-4D97-AF65-F5344CB8AC3E}">
        <p14:creationId xmlns:p14="http://schemas.microsoft.com/office/powerpoint/2010/main" val="1123167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19270-3524-2AAD-A000-8F54B69CA462}"/>
              </a:ext>
            </a:extLst>
          </p:cNvPr>
          <p:cNvSpPr txBox="1">
            <a:spLocks noGrp="1"/>
          </p:cNvSpPr>
          <p:nvPr>
            <p:ph type="title" idx="4294967295"/>
          </p:nvPr>
        </p:nvSpPr>
        <p:spPr>
          <a:xfrm>
            <a:off x="2761130" y="2871404"/>
            <a:ext cx="6669740" cy="564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1" i="0" u="none" strike="noStrike" kern="1200" cap="none" spc="0" normalizeH="0" baseline="0" noProof="0" dirty="0">
                <a:ln>
                  <a:noFill/>
                </a:ln>
                <a:solidFill>
                  <a:schemeClr val="tx1"/>
                </a:solidFill>
                <a:effectLst/>
                <a:uLnTx/>
                <a:uFillTx/>
                <a:latin typeface="Arial" charset="0"/>
                <a:ea typeface="Arial" charset="0"/>
                <a:cs typeface="Arial" charset="0"/>
              </a:rPr>
              <a:t>General Moderated Discussion and Q&amp;A</a:t>
            </a:r>
          </a:p>
        </p:txBody>
      </p:sp>
    </p:spTree>
    <p:extLst>
      <p:ext uri="{BB962C8B-B14F-4D97-AF65-F5344CB8AC3E}">
        <p14:creationId xmlns:p14="http://schemas.microsoft.com/office/powerpoint/2010/main" val="3333831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CC4CF928-83B5-1D27-664D-0CC7DD928576}"/>
              </a:ext>
            </a:extLst>
          </p:cNvPr>
          <p:cNvGraphicFramePr>
            <a:graphicFrameLocks noGrp="1"/>
          </p:cNvGraphicFramePr>
          <p:nvPr/>
        </p:nvGraphicFramePr>
        <p:xfrm>
          <a:off x="1310927" y="3800340"/>
          <a:ext cx="9160332" cy="1286933"/>
        </p:xfrm>
        <a:graphic>
          <a:graphicData uri="http://schemas.openxmlformats.org/drawingml/2006/table">
            <a:tbl>
              <a:tblPr firstRow="1" bandRow="1">
                <a:tableStyleId>{5C22544A-7EE6-4342-B048-85BDC9FD1C3A}</a:tableStyleId>
              </a:tblPr>
              <a:tblGrid>
                <a:gridCol w="9160332">
                  <a:extLst>
                    <a:ext uri="{9D8B030D-6E8A-4147-A177-3AD203B41FA5}">
                      <a16:colId xmlns:a16="http://schemas.microsoft.com/office/drawing/2014/main" val="2662893335"/>
                    </a:ext>
                  </a:extLst>
                </a:gridCol>
              </a:tblGrid>
              <a:tr h="494453">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Megan McReynolds, PMP</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20" marR="121920" marT="60960" marB="60960"/>
                </a:tc>
                <a:extLst>
                  <a:ext uri="{0D108BD9-81ED-4DB2-BD59-A6C34878D82A}">
                    <a16:rowId xmlns:a16="http://schemas.microsoft.com/office/drawing/2014/main" val="1088887307"/>
                  </a:ext>
                </a:extLst>
              </a:tr>
              <a:tr h="777409">
                <a:tc>
                  <a:txBody>
                    <a:bodyPr/>
                    <a:lstStyle/>
                    <a:p>
                      <a:pPr fontAlgn="auto"/>
                      <a:r>
                        <a:rPr lang="en-US" sz="2200" b="0" i="0" kern="1200" dirty="0">
                          <a:solidFill>
                            <a:srgbClr val="000000"/>
                          </a:solidFill>
                          <a:effectLst/>
                          <a:latin typeface="+mn-lt"/>
                          <a:ea typeface="+mn-ea"/>
                          <a:cs typeface="+mn-cs"/>
                        </a:rPr>
                        <a:t>Director, Obstetrics and Genetics</a:t>
                      </a:r>
                    </a:p>
                    <a:p>
                      <a:r>
                        <a:rPr lang="en-US" sz="2200" b="0" i="0" kern="1200" dirty="0">
                          <a:solidFill>
                            <a:srgbClr val="000000"/>
                          </a:solidFill>
                          <a:effectLst/>
                          <a:latin typeface="+mn-lt"/>
                          <a:ea typeface="+mn-ea"/>
                          <a:cs typeface="+mn-cs"/>
                        </a:rPr>
                        <a:t>American College of Obstetricians and Gynecologists (ACOG)</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graphicFrame>
        <p:nvGraphicFramePr>
          <p:cNvPr id="4" name="Table 3">
            <a:extLst>
              <a:ext uri="{FF2B5EF4-FFF2-40B4-BE49-F238E27FC236}">
                <a16:creationId xmlns:a16="http://schemas.microsoft.com/office/drawing/2014/main" id="{917235FF-E32D-650D-E381-E819AF4BF611}"/>
              </a:ext>
            </a:extLst>
          </p:cNvPr>
          <p:cNvGraphicFramePr>
            <a:graphicFrameLocks noGrp="1"/>
          </p:cNvGraphicFramePr>
          <p:nvPr/>
        </p:nvGraphicFramePr>
        <p:xfrm>
          <a:off x="1310927" y="2055447"/>
          <a:ext cx="9160331" cy="1622213"/>
        </p:xfrm>
        <a:graphic>
          <a:graphicData uri="http://schemas.openxmlformats.org/drawingml/2006/table">
            <a:tbl>
              <a:tblPr firstRow="1" bandRow="1">
                <a:tableStyleId>{5C22544A-7EE6-4342-B048-85BDC9FD1C3A}</a:tableStyleId>
              </a:tblPr>
              <a:tblGrid>
                <a:gridCol w="9160331">
                  <a:extLst>
                    <a:ext uri="{9D8B030D-6E8A-4147-A177-3AD203B41FA5}">
                      <a16:colId xmlns:a16="http://schemas.microsoft.com/office/drawing/2014/main" val="2662893335"/>
                    </a:ext>
                  </a:extLst>
                </a:gridCol>
              </a:tblGrid>
              <a:tr h="494453">
                <a:tc>
                  <a:txBody>
                    <a:bodyPr/>
                    <a:lstStyle/>
                    <a:p>
                      <a:pPr marL="0" marR="0">
                        <a:spcBef>
                          <a:spcPts val="0"/>
                        </a:spcBef>
                        <a:spcAft>
                          <a:spcPts val="0"/>
                        </a:spcAft>
                      </a:pPr>
                      <a:r>
                        <a:rPr lang="en-US" sz="2400" b="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Rose Molina, M.D., M.P.H.</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21920" marR="121920" marT="60960" marB="60960"/>
                </a:tc>
                <a:extLst>
                  <a:ext uri="{0D108BD9-81ED-4DB2-BD59-A6C34878D82A}">
                    <a16:rowId xmlns:a16="http://schemas.microsoft.com/office/drawing/2014/main" val="1088887307"/>
                  </a:ext>
                </a:extLst>
              </a:tr>
              <a:tr h="777409">
                <a:tc>
                  <a:txBody>
                    <a:bodyPr/>
                    <a:lstStyle/>
                    <a:p>
                      <a:pPr marL="0" marR="0" lvl="0" indent="0" algn="l" defTabSz="408240" rtl="0" eaLnBrk="1" fontAlgn="auto" latinLnBrk="0" hangingPunct="1">
                        <a:lnSpc>
                          <a:spcPct val="100000"/>
                        </a:lnSpc>
                        <a:spcBef>
                          <a:spcPts val="0"/>
                        </a:spcBef>
                        <a:spcAft>
                          <a:spcPts val="0"/>
                        </a:spcAft>
                        <a:buClrTx/>
                        <a:buSzTx/>
                        <a:buFontTx/>
                        <a:buNone/>
                        <a:tabLst/>
                        <a:defRPr/>
                      </a:pPr>
                      <a:r>
                        <a:rPr lang="en-US" sz="2200" b="0" i="0" kern="1200" dirty="0">
                          <a:solidFill>
                            <a:srgbClr val="000000"/>
                          </a:solidFill>
                          <a:effectLst/>
                          <a:latin typeface="+mn-lt"/>
                          <a:ea typeface="+mn-ea"/>
                          <a:cs typeface="+mn-cs"/>
                        </a:rPr>
                        <a:t>Assistant Professor of Obstetrics, Gynecology, and Reproductive Biology</a:t>
                      </a:r>
                    </a:p>
                    <a:p>
                      <a:pPr marL="0" marR="0" lvl="0" indent="0" algn="l" defTabSz="408240" rtl="0" eaLnBrk="1" fontAlgn="auto" latinLnBrk="0" hangingPunct="1">
                        <a:lnSpc>
                          <a:spcPct val="100000"/>
                        </a:lnSpc>
                        <a:spcBef>
                          <a:spcPts val="0"/>
                        </a:spcBef>
                        <a:spcAft>
                          <a:spcPts val="0"/>
                        </a:spcAft>
                        <a:buClrTx/>
                        <a:buSzTx/>
                        <a:buFontTx/>
                        <a:buNone/>
                        <a:tabLst/>
                        <a:defRPr/>
                      </a:pPr>
                      <a:r>
                        <a:rPr lang="en-US" sz="2200" b="0" i="0" kern="1200" dirty="0">
                          <a:solidFill>
                            <a:srgbClr val="000000"/>
                          </a:solidFill>
                          <a:effectLst/>
                          <a:latin typeface="+mn-lt"/>
                          <a:ea typeface="+mn-ea"/>
                          <a:cs typeface="+mn-cs"/>
                        </a:rPr>
                        <a:t>Harvard Medical School</a:t>
                      </a:r>
                      <a:endParaRPr lang="en-US" sz="2400" b="0" dirty="0">
                        <a:solidFill>
                          <a:srgbClr val="000000"/>
                        </a:solidFill>
                        <a:latin typeface="Open Sans"/>
                        <a:cs typeface="Open Sans"/>
                      </a:endParaRPr>
                    </a:p>
                  </a:txBody>
                  <a:tcPr marL="121920" marR="121920" marT="60960" marB="60960">
                    <a:solidFill>
                      <a:schemeClr val="bg1"/>
                    </a:solidFill>
                  </a:tcPr>
                </a:tc>
                <a:extLst>
                  <a:ext uri="{0D108BD9-81ED-4DB2-BD59-A6C34878D82A}">
                    <a16:rowId xmlns:a16="http://schemas.microsoft.com/office/drawing/2014/main" val="1039782452"/>
                  </a:ext>
                </a:extLst>
              </a:tr>
            </a:tbl>
          </a:graphicData>
        </a:graphic>
      </p:graphicFrame>
      <p:sp>
        <p:nvSpPr>
          <p:cNvPr id="11" name="Title 10">
            <a:extLst>
              <a:ext uri="{FF2B5EF4-FFF2-40B4-BE49-F238E27FC236}">
                <a16:creationId xmlns:a16="http://schemas.microsoft.com/office/drawing/2014/main" id="{A25A86FB-7A3F-3933-D585-398B13CE5E23}"/>
              </a:ext>
            </a:extLst>
          </p:cNvPr>
          <p:cNvSpPr>
            <a:spLocks noGrp="1"/>
          </p:cNvSpPr>
          <p:nvPr>
            <p:ph type="title"/>
          </p:nvPr>
        </p:nvSpPr>
        <p:spPr/>
        <p:txBody>
          <a:bodyPr/>
          <a:lstStyle/>
          <a:p>
            <a:r>
              <a:rPr lang="en-US" dirty="0"/>
              <a:t>Implications for Policy, Equity, </a:t>
            </a:r>
            <a:br>
              <a:rPr lang="en-US" dirty="0"/>
            </a:br>
            <a:r>
              <a:rPr lang="en-US" dirty="0"/>
              <a:t>and Health Systems</a:t>
            </a:r>
          </a:p>
        </p:txBody>
      </p:sp>
    </p:spTree>
    <p:extLst>
      <p:ext uri="{BB962C8B-B14F-4D97-AF65-F5344CB8AC3E}">
        <p14:creationId xmlns:p14="http://schemas.microsoft.com/office/powerpoint/2010/main" val="167079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C183D7F6-B498-43B3-948B-1728B52AA6E4}">
                <adec:decorative xmlns:adec="http://schemas.microsoft.com/office/drawing/2017/decorative" val="1"/>
              </a:ext>
            </a:extLst>
          </p:cNvPr>
          <p:cNvSpPr txBox="1"/>
          <p:nvPr/>
        </p:nvSpPr>
        <p:spPr>
          <a:xfrm>
            <a:off x="4718926" y="293882"/>
            <a:ext cx="2840397" cy="379569"/>
          </a:xfrm>
          <a:prstGeom prst="rect">
            <a:avLst/>
          </a:prstGeom>
          <a:noFill/>
        </p:spPr>
        <p:txBody>
          <a:bodyPr wrap="square" rtlCol="0">
            <a:noAutofit/>
          </a:bodyPr>
          <a:lstStyle/>
          <a:p>
            <a:pPr algn="ctr">
              <a:lnSpc>
                <a:spcPct val="130000"/>
              </a:lnSpc>
            </a:pPr>
            <a:endParaRPr lang="en-US" sz="3200" b="1" dirty="0">
              <a:solidFill>
                <a:srgbClr val="B3C7E3"/>
              </a:solidFill>
              <a:latin typeface="Arial" charset="0"/>
              <a:ea typeface="Arial" charset="0"/>
              <a:cs typeface="Arial" charset="0"/>
            </a:endParaRPr>
          </a:p>
        </p:txBody>
      </p:sp>
      <p:sp>
        <p:nvSpPr>
          <p:cNvPr id="3" name="Title 2">
            <a:extLst>
              <a:ext uri="{FF2B5EF4-FFF2-40B4-BE49-F238E27FC236}">
                <a16:creationId xmlns:a16="http://schemas.microsoft.com/office/drawing/2014/main" id="{D8F6AB5A-639F-3087-470B-0F7A470FD5D3}"/>
              </a:ext>
            </a:extLst>
          </p:cNvPr>
          <p:cNvSpPr txBox="1">
            <a:spLocks noGrp="1"/>
          </p:cNvSpPr>
          <p:nvPr>
            <p:ph type="title" idx="4294967295"/>
          </p:nvPr>
        </p:nvSpPr>
        <p:spPr>
          <a:xfrm>
            <a:off x="1143000" y="1371600"/>
            <a:ext cx="9736241" cy="564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charset="0"/>
                <a:ea typeface="Arial" charset="0"/>
                <a:cs typeface="Arial" charset="0"/>
              </a:rPr>
              <a:t>Thank you for you joining us! Please be on the look out for an announcement of the next EPC Grand Rounds date and theme.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Arial" charset="0"/>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charset="0"/>
                <a:ea typeface="Arial" charset="0"/>
                <a:cs typeface="Arial" charset="0"/>
              </a:rPr>
              <a:t>For more information on the EPC Program and reports, please scan or take a photo of the following QR code</a:t>
            </a:r>
            <a:r>
              <a:rPr kumimoji="0" lang="en-US" sz="2400" b="1" i="0" u="none" strike="noStrike" kern="1200" cap="none" spc="0" normalizeH="0" baseline="0" noProof="0" dirty="0">
                <a:ln>
                  <a:noFill/>
                </a:ln>
                <a:solidFill>
                  <a:schemeClr val="tx2"/>
                </a:solidFill>
                <a:effectLst/>
                <a:uLnTx/>
                <a:uFillTx/>
                <a:latin typeface="Arial" charset="0"/>
                <a:ea typeface="Arial" charset="0"/>
                <a:cs typeface="Arial" charset="0"/>
              </a:rPr>
              <a:t>.</a:t>
            </a:r>
          </a:p>
        </p:txBody>
      </p:sp>
      <p:sp>
        <p:nvSpPr>
          <p:cNvPr id="2" name="Rectangle 2">
            <a:extLst>
              <a:ext uri="{FF2B5EF4-FFF2-40B4-BE49-F238E27FC236}">
                <a16:creationId xmlns:a16="http://schemas.microsoft.com/office/drawing/2014/main" id="{3F900252-91CC-F633-781E-86096CC04E7D}"/>
              </a:ext>
              <a:ext uri="{C183D7F6-B498-43B3-948B-1728B52AA6E4}">
                <adec:decorative xmlns:adec="http://schemas.microsoft.com/office/drawing/2017/decorative" val="1"/>
              </a:ext>
            </a:extLst>
          </p:cNvPr>
          <p:cNvSpPr>
            <a:spLocks noChangeArrowheads="1"/>
          </p:cNvSpPr>
          <p:nvPr/>
        </p:nvSpPr>
        <p:spPr bwMode="auto">
          <a:xfrm>
            <a:off x="1" y="585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pic>
        <p:nvPicPr>
          <p:cNvPr id="1025" name="Picture 1">
            <a:extLst>
              <a:ext uri="{FF2B5EF4-FFF2-40B4-BE49-F238E27FC236}">
                <a16:creationId xmlns:a16="http://schemas.microsoft.com/office/drawing/2014/main" id="{596122EF-ABD1-24C5-4A71-2023DE688A10}"/>
              </a:ext>
              <a:ext uri="{C183D7F6-B498-43B3-948B-1728B52AA6E4}">
                <adec:decorative xmlns:adec="http://schemas.microsoft.com/office/drawing/2017/decorative" val="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864396" y="3936939"/>
            <a:ext cx="2516908" cy="251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526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FA1BA6-2F98-BA3C-0D08-06606C2F03A2}"/>
              </a:ext>
            </a:extLst>
          </p:cNvPr>
          <p:cNvSpPr>
            <a:spLocks noGrp="1"/>
          </p:cNvSpPr>
          <p:nvPr>
            <p:ph type="ctrTitle"/>
          </p:nvPr>
        </p:nvSpPr>
        <p:spPr/>
        <p:txBody>
          <a:bodyPr/>
          <a:lstStyle/>
          <a:p>
            <a:r>
              <a:rPr lang="en-US" dirty="0">
                <a:latin typeface="Open Sans Semibold"/>
                <a:ea typeface="Open Sans Semibold"/>
                <a:cs typeface="Open Sans Semibold"/>
              </a:rPr>
              <a:t>Introduction to Maternal Health Systematic Reviews</a:t>
            </a:r>
            <a:endParaRPr lang="en-US" dirty="0"/>
          </a:p>
        </p:txBody>
      </p:sp>
      <p:sp>
        <p:nvSpPr>
          <p:cNvPr id="5" name="Subtitle 4">
            <a:extLst>
              <a:ext uri="{FF2B5EF4-FFF2-40B4-BE49-F238E27FC236}">
                <a16:creationId xmlns:a16="http://schemas.microsoft.com/office/drawing/2014/main" id="{39484AF8-9A9C-F13F-3430-D5E420F1143E}"/>
              </a:ext>
            </a:extLst>
          </p:cNvPr>
          <p:cNvSpPr>
            <a:spLocks noGrp="1"/>
          </p:cNvSpPr>
          <p:nvPr>
            <p:ph type="subTitle" idx="1"/>
          </p:nvPr>
        </p:nvSpPr>
        <p:spPr/>
        <p:txBody>
          <a:bodyPr vert="horz" lIns="0" tIns="45720" rIns="91440" bIns="45720" rtlCol="0" anchor="t">
            <a:noAutofit/>
          </a:bodyPr>
          <a:lstStyle/>
          <a:p>
            <a:r>
              <a:rPr lang="en-US">
                <a:latin typeface="Open Sans"/>
                <a:ea typeface="Open Sans"/>
                <a:cs typeface="Open Sans"/>
              </a:rPr>
              <a:t>Patient-Centered Outcomes Research Institute</a:t>
            </a:r>
            <a:endParaRPr lang="en-US"/>
          </a:p>
        </p:txBody>
      </p:sp>
      <p:sp>
        <p:nvSpPr>
          <p:cNvPr id="6" name="Content Placeholder 5">
            <a:extLst>
              <a:ext uri="{FF2B5EF4-FFF2-40B4-BE49-F238E27FC236}">
                <a16:creationId xmlns:a16="http://schemas.microsoft.com/office/drawing/2014/main" id="{BA168339-6986-4D35-D4E1-FAD18CE2DBD4}"/>
              </a:ext>
            </a:extLst>
          </p:cNvPr>
          <p:cNvSpPr>
            <a:spLocks noGrp="1"/>
          </p:cNvSpPr>
          <p:nvPr>
            <p:ph sz="quarter" idx="14"/>
          </p:nvPr>
        </p:nvSpPr>
        <p:spPr>
          <a:xfrm>
            <a:off x="392356" y="4704042"/>
            <a:ext cx="3992665" cy="1258959"/>
          </a:xfrm>
        </p:spPr>
        <p:txBody>
          <a:bodyPr vert="horz" lIns="0" tIns="45720" rIns="91440" bIns="45720" rtlCol="0" anchor="t">
            <a:noAutofit/>
          </a:bodyPr>
          <a:lstStyle/>
          <a:p>
            <a:r>
              <a:rPr lang="en-US" dirty="0">
                <a:latin typeface="Open Sans"/>
                <a:ea typeface="Open Sans"/>
                <a:cs typeface="Open Sans"/>
              </a:rPr>
              <a:t>Jennie R. Dalton, M.P.H.</a:t>
            </a:r>
            <a:endParaRPr lang="en-US" dirty="0"/>
          </a:p>
          <a:p>
            <a:r>
              <a:rPr lang="en-US" sz="2400" dirty="0">
                <a:latin typeface="Open Sans"/>
                <a:ea typeface="Open Sans"/>
                <a:cs typeface="Open Sans"/>
              </a:rPr>
              <a:t>Program Officer</a:t>
            </a:r>
            <a:endParaRPr lang="en-US" sz="2400" dirty="0"/>
          </a:p>
          <a:p>
            <a:r>
              <a:rPr lang="en-US" sz="2400" dirty="0">
                <a:latin typeface="Open Sans"/>
                <a:ea typeface="Open Sans"/>
                <a:cs typeface="Open Sans"/>
              </a:rPr>
              <a:t>PCORI.org</a:t>
            </a:r>
          </a:p>
        </p:txBody>
      </p:sp>
    </p:spTree>
    <p:extLst>
      <p:ext uri="{BB962C8B-B14F-4D97-AF65-F5344CB8AC3E}">
        <p14:creationId xmlns:p14="http://schemas.microsoft.com/office/powerpoint/2010/main" val="1952259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21B46B-8B3C-7EAA-2626-9CA63E27AD39}"/>
              </a:ext>
            </a:extLst>
          </p:cNvPr>
          <p:cNvSpPr>
            <a:spLocks noGrp="1"/>
          </p:cNvSpPr>
          <p:nvPr>
            <p:ph type="title"/>
          </p:nvPr>
        </p:nvSpPr>
        <p:spPr/>
        <p:txBody>
          <a:bodyPr/>
          <a:lstStyle/>
          <a:p>
            <a:r>
              <a:rPr lang="en-US">
                <a:latin typeface="Open Sans Semibold"/>
                <a:ea typeface="Open Sans Semibold"/>
                <a:cs typeface="Open Sans Semibold"/>
              </a:rPr>
              <a:t>About PCORI</a:t>
            </a:r>
            <a:endParaRPr lang="en-US"/>
          </a:p>
        </p:txBody>
      </p:sp>
      <p:sp>
        <p:nvSpPr>
          <p:cNvPr id="4" name="Slide Number Placeholder 3">
            <a:extLst>
              <a:ext uri="{FF2B5EF4-FFF2-40B4-BE49-F238E27FC236}">
                <a16:creationId xmlns:a16="http://schemas.microsoft.com/office/drawing/2014/main" id="{505EB555-1A63-FA86-8CC1-199C581E61C0}"/>
              </a:ext>
            </a:extLst>
          </p:cNvPr>
          <p:cNvSpPr>
            <a:spLocks noGrp="1"/>
          </p:cNvSpPr>
          <p:nvPr>
            <p:ph type="sldNum" sz="quarter" idx="12"/>
          </p:nvPr>
        </p:nvSpPr>
        <p:spPr/>
        <p:txBody>
          <a:bodyPr/>
          <a:lstStyle/>
          <a:p>
            <a:pPr defTabSz="914377"/>
            <a:fld id="{CD8FCAE6-69AE-D04B-8E7E-F5F188FCE417}" type="slidenum">
              <a:rPr lang="en-US">
                <a:solidFill>
                  <a:srgbClr val="013A81"/>
                </a:solidFill>
              </a:rPr>
              <a:pPr defTabSz="914377"/>
              <a:t>8</a:t>
            </a:fld>
            <a:endParaRPr lang="en-US">
              <a:solidFill>
                <a:srgbClr val="013A81"/>
              </a:solidFill>
            </a:endParaRPr>
          </a:p>
        </p:txBody>
      </p:sp>
      <p:sp>
        <p:nvSpPr>
          <p:cNvPr id="7" name="Text Placeholder 2">
            <a:extLst>
              <a:ext uri="{FF2B5EF4-FFF2-40B4-BE49-F238E27FC236}">
                <a16:creationId xmlns:a16="http://schemas.microsoft.com/office/drawing/2014/main" id="{4F9E9DBE-3D17-DA71-F463-E90D17C1DE9D}"/>
              </a:ext>
            </a:extLst>
          </p:cNvPr>
          <p:cNvSpPr>
            <a:spLocks noGrp="1"/>
          </p:cNvSpPr>
          <p:nvPr/>
        </p:nvSpPr>
        <p:spPr>
          <a:xfrm>
            <a:off x="175213" y="1530751"/>
            <a:ext cx="5430291" cy="2548055"/>
          </a:xfrm>
          <a:prstGeom prst="rect">
            <a:avLst/>
          </a:prstGeom>
        </p:spPr>
        <p:txBody>
          <a:bodyPr lIns="0" rIns="0"/>
          <a:lstStyle>
            <a:lvl1pPr marL="457200" indent="-342900" algn="l" defTabSz="914400" rtl="0" eaLnBrk="1" latinLnBrk="0" hangingPunct="1">
              <a:lnSpc>
                <a:spcPct val="90000"/>
              </a:lnSpc>
              <a:spcBef>
                <a:spcPts val="1000"/>
              </a:spcBef>
              <a:buClr>
                <a:srgbClr val="00B0F0"/>
              </a:buClr>
              <a:buFont typeface="Arial" panose="020B0604020202020204" pitchFamily="34" charset="0"/>
              <a:buChar char="•"/>
              <a:defRPr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28600" algn="l" defTabSz="914400" rtl="0" eaLnBrk="1" latinLnBrk="0" hangingPunct="1">
              <a:lnSpc>
                <a:spcPct val="90000"/>
              </a:lnSpc>
              <a:spcBef>
                <a:spcPts val="500"/>
              </a:spcBef>
              <a:buClr>
                <a:srgbClr val="08B0FF"/>
              </a:buClr>
              <a:buFont typeface="Arial" panose="020B0604020202020204" pitchFamily="34" charset="0"/>
              <a:buChar char="•"/>
              <a:defRPr lang="en-US"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2573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lang="en-US"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714500" indent="-228600" algn="l" defTabSz="914400" rtl="0" eaLnBrk="1" latinLnBrk="0" hangingPunct="1">
              <a:lnSpc>
                <a:spcPct val="90000"/>
              </a:lnSpc>
              <a:spcBef>
                <a:spcPts val="500"/>
              </a:spcBef>
              <a:buClr>
                <a:srgbClr val="92D050"/>
              </a:buClr>
              <a:buFont typeface="Arial" panose="020B0604020202020204" pitchFamily="34" charset="0"/>
              <a:buChar char="•"/>
              <a:defRPr lang="en-US"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171700" indent="-228600" algn="l" defTabSz="914400" rtl="0" eaLnBrk="1" latinLnBrk="0" hangingPunct="1">
              <a:lnSpc>
                <a:spcPct val="90000"/>
              </a:lnSpc>
              <a:spcBef>
                <a:spcPts val="500"/>
              </a:spcBef>
              <a:buClr>
                <a:schemeClr val="accent6"/>
              </a:buClr>
              <a:buFont typeface="Arial" panose="020B0604020202020204" pitchFamily="34" charset="0"/>
              <a:buChar char="•"/>
              <a:defRPr lang="en-US"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628900" indent="-228600" algn="l" defTabSz="914400" rtl="0" eaLnBrk="1" latinLnBrk="0" hangingPunct="1">
              <a:lnSpc>
                <a:spcPct val="90000"/>
              </a:lnSpc>
              <a:spcBef>
                <a:spcPts val="500"/>
              </a:spcBef>
              <a:buClr>
                <a:schemeClr val="accent4"/>
              </a:buClr>
              <a:buFont typeface="Arial" panose="020B0604020202020204" pitchFamily="34" charset="0"/>
              <a:buChar char="•"/>
              <a:defRPr lang="en-US" sz="2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56" lvl="1" indent="-214308" defTabSz="914377">
              <a:lnSpc>
                <a:spcPct val="110000"/>
              </a:lnSpc>
              <a:spcBef>
                <a:spcPct val="0"/>
              </a:spcBef>
              <a:spcAft>
                <a:spcPts val="600"/>
              </a:spcAft>
              <a:buSzPct val="100000"/>
              <a:tabLst>
                <a:tab pos="342891" algn="l"/>
              </a:tabLst>
              <a:defRPr/>
            </a:pPr>
            <a:r>
              <a:rPr lang="en-US">
                <a:solidFill>
                  <a:srgbClr val="303030">
                    <a:lumMod val="75000"/>
                    <a:lumOff val="25000"/>
                  </a:srgbClr>
                </a:solidFill>
                <a:ea typeface="MS PGothic" pitchFamily="34" charset="-128"/>
                <a:cs typeface="Arial" panose="020B0604020202020204" pitchFamily="34" charset="0"/>
              </a:rPr>
              <a:t>An independent research institute </a:t>
            </a:r>
            <a:br>
              <a:rPr lang="en-US">
                <a:solidFill>
                  <a:srgbClr val="303030">
                    <a:lumMod val="75000"/>
                    <a:lumOff val="25000"/>
                  </a:srgbClr>
                </a:solidFill>
                <a:ea typeface="MS PGothic" pitchFamily="34" charset="-128"/>
                <a:cs typeface="Arial" panose="020B0604020202020204" pitchFamily="34" charset="0"/>
              </a:rPr>
            </a:br>
            <a:r>
              <a:rPr lang="en-US">
                <a:solidFill>
                  <a:srgbClr val="303030">
                    <a:lumMod val="75000"/>
                    <a:lumOff val="25000"/>
                  </a:srgbClr>
                </a:solidFill>
                <a:ea typeface="MS PGothic" pitchFamily="34" charset="-128"/>
                <a:cs typeface="Arial" panose="020B0604020202020204" pitchFamily="34" charset="0"/>
              </a:rPr>
              <a:t>authorized by Congress in 2010, reauthorized in 2019, and governed by a 23-member Board of Governors representing the </a:t>
            </a:r>
            <a:r>
              <a:rPr lang="en-US" b="1">
                <a:solidFill>
                  <a:srgbClr val="303030">
                    <a:lumMod val="75000"/>
                    <a:lumOff val="25000"/>
                  </a:srgbClr>
                </a:solidFill>
                <a:ea typeface="MS PGothic" pitchFamily="34" charset="-128"/>
                <a:cs typeface="Arial" panose="020B0604020202020204" pitchFamily="34" charset="0"/>
              </a:rPr>
              <a:t>entire healthcare community</a:t>
            </a:r>
            <a:br>
              <a:rPr lang="en-US">
                <a:solidFill>
                  <a:srgbClr val="303030">
                    <a:lumMod val="75000"/>
                    <a:lumOff val="25000"/>
                  </a:srgbClr>
                </a:solidFill>
                <a:ea typeface="MS PGothic" pitchFamily="34" charset="-128"/>
                <a:cs typeface="Arial" panose="020B0604020202020204" pitchFamily="34" charset="0"/>
              </a:rPr>
            </a:br>
            <a:endParaRPr lang="en-US" sz="700">
              <a:solidFill>
                <a:srgbClr val="303030">
                  <a:lumMod val="75000"/>
                  <a:lumOff val="25000"/>
                </a:srgbClr>
              </a:solidFill>
              <a:ea typeface="MS PGothic" pitchFamily="34" charset="-128"/>
              <a:cs typeface="Arial" panose="020B0604020202020204" pitchFamily="34" charset="0"/>
            </a:endParaRPr>
          </a:p>
        </p:txBody>
      </p:sp>
      <p:sp>
        <p:nvSpPr>
          <p:cNvPr id="8" name="TextBox 1">
            <a:extLst>
              <a:ext uri="{FF2B5EF4-FFF2-40B4-BE49-F238E27FC236}">
                <a16:creationId xmlns:a16="http://schemas.microsoft.com/office/drawing/2014/main" id="{87A7E654-31B3-A5F2-E7FE-69D5CD15C820}"/>
              </a:ext>
            </a:extLst>
          </p:cNvPr>
          <p:cNvSpPr txBox="1"/>
          <p:nvPr/>
        </p:nvSpPr>
        <p:spPr>
          <a:xfrm>
            <a:off x="171287" y="4163317"/>
            <a:ext cx="11615184" cy="177221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1139" lvl="1" indent="-213989" defTabSz="914377">
              <a:lnSpc>
                <a:spcPct val="110000"/>
              </a:lnSpc>
              <a:spcBef>
                <a:spcPct val="0"/>
              </a:spcBef>
              <a:spcAft>
                <a:spcPts val="600"/>
              </a:spcAft>
              <a:buClr>
                <a:srgbClr val="08B0FF"/>
              </a:buClr>
              <a:buSzPct val="100000"/>
              <a:buFont typeface="Arial" panose="020B0604020202020204" pitchFamily="34" charset="0"/>
              <a:buChar char="•"/>
              <a:tabLst>
                <a:tab pos="342891" algn="l"/>
              </a:tabLst>
              <a:defRPr/>
            </a:pPr>
            <a:r>
              <a:rPr lang="en-US" sz="2400">
                <a:solidFill>
                  <a:srgbClr val="303030">
                    <a:lumMod val="75000"/>
                    <a:lumOff val="25000"/>
                  </a:srgbClr>
                </a:solidFill>
                <a:latin typeface="Open Sans"/>
                <a:ea typeface="MS PGothic"/>
                <a:cs typeface="Arial"/>
              </a:rPr>
              <a:t>Funds </a:t>
            </a:r>
            <a:r>
              <a:rPr lang="en-US" sz="2400" b="1">
                <a:solidFill>
                  <a:srgbClr val="303030">
                    <a:lumMod val="75000"/>
                    <a:lumOff val="25000"/>
                  </a:srgbClr>
                </a:solidFill>
                <a:latin typeface="Open Sans"/>
                <a:ea typeface="MS PGothic"/>
                <a:cs typeface="Arial"/>
              </a:rPr>
              <a:t>comparative effectiveness research</a:t>
            </a:r>
            <a:r>
              <a:rPr lang="en-US" sz="2400">
                <a:solidFill>
                  <a:srgbClr val="303030">
                    <a:lumMod val="75000"/>
                    <a:lumOff val="25000"/>
                  </a:srgbClr>
                </a:solidFill>
                <a:latin typeface="Open Sans"/>
                <a:ea typeface="MS PGothic"/>
                <a:cs typeface="Arial"/>
              </a:rPr>
              <a:t> (CER) that engages </a:t>
            </a:r>
            <a:r>
              <a:rPr lang="en-US" sz="2400" b="1">
                <a:solidFill>
                  <a:srgbClr val="303030">
                    <a:lumMod val="75000"/>
                    <a:lumOff val="25000"/>
                  </a:srgbClr>
                </a:solidFill>
                <a:latin typeface="Open Sans"/>
                <a:ea typeface="MS PGothic"/>
                <a:cs typeface="Arial"/>
              </a:rPr>
              <a:t>patients and other stakeholders</a:t>
            </a:r>
            <a:r>
              <a:rPr lang="en-US" sz="2400">
                <a:solidFill>
                  <a:srgbClr val="303030">
                    <a:lumMod val="75000"/>
                    <a:lumOff val="25000"/>
                  </a:srgbClr>
                </a:solidFill>
                <a:latin typeface="Open Sans"/>
                <a:ea typeface="MS PGothic"/>
                <a:cs typeface="Arial"/>
              </a:rPr>
              <a:t> throughout the research process</a:t>
            </a:r>
          </a:p>
          <a:p>
            <a:pPr marL="271139" lvl="1" indent="-213989" defTabSz="914377">
              <a:lnSpc>
                <a:spcPct val="110000"/>
              </a:lnSpc>
              <a:spcBef>
                <a:spcPct val="0"/>
              </a:spcBef>
              <a:spcAft>
                <a:spcPts val="600"/>
              </a:spcAft>
              <a:buClr>
                <a:srgbClr val="08B0FF"/>
              </a:buClr>
              <a:buSzPct val="100000"/>
              <a:buFont typeface="Arial" panose="020B0604020202020204" pitchFamily="34" charset="0"/>
              <a:buChar char="•"/>
              <a:tabLst>
                <a:tab pos="342891" algn="l"/>
              </a:tabLst>
              <a:defRPr/>
            </a:pPr>
            <a:r>
              <a:rPr lang="en-US" sz="2400">
                <a:solidFill>
                  <a:srgbClr val="303030">
                    <a:lumMod val="75000"/>
                    <a:lumOff val="25000"/>
                  </a:srgbClr>
                </a:solidFill>
                <a:latin typeface="Open Sans"/>
                <a:ea typeface="MS PGothic"/>
                <a:cs typeface="Arial"/>
              </a:rPr>
              <a:t>Seeks answers to </a:t>
            </a:r>
            <a:r>
              <a:rPr lang="en-US" sz="2400" b="1">
                <a:solidFill>
                  <a:srgbClr val="303030">
                    <a:lumMod val="75000"/>
                    <a:lumOff val="25000"/>
                  </a:srgbClr>
                </a:solidFill>
                <a:latin typeface="Open Sans"/>
                <a:ea typeface="MS PGothic"/>
                <a:cs typeface="Arial"/>
              </a:rPr>
              <a:t>real-world</a:t>
            </a:r>
            <a:r>
              <a:rPr lang="en-US" sz="2400">
                <a:solidFill>
                  <a:srgbClr val="303030">
                    <a:lumMod val="75000"/>
                    <a:lumOff val="25000"/>
                  </a:srgbClr>
                </a:solidFill>
                <a:latin typeface="Open Sans"/>
                <a:ea typeface="MS PGothic"/>
                <a:cs typeface="Arial"/>
              </a:rPr>
              <a:t> questions about what works best for patients based on their circumstances and concerns</a:t>
            </a:r>
          </a:p>
        </p:txBody>
      </p:sp>
      <p:pic>
        <p:nvPicPr>
          <p:cNvPr id="3" name="Picture 6">
            <a:extLst>
              <a:ext uri="{FF2B5EF4-FFF2-40B4-BE49-F238E27FC236}">
                <a16:creationId xmlns:a16="http://schemas.microsoft.com/office/drawing/2014/main" id="{323D6E7F-65C2-A3B4-4D2A-03F65BD3E6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78675" y="1649923"/>
            <a:ext cx="5968652" cy="2378621"/>
          </a:xfrm>
          <a:prstGeom prst="rect">
            <a:avLst/>
          </a:prstGeom>
        </p:spPr>
      </p:pic>
    </p:spTree>
    <p:extLst>
      <p:ext uri="{BB962C8B-B14F-4D97-AF65-F5344CB8AC3E}">
        <p14:creationId xmlns:p14="http://schemas.microsoft.com/office/powerpoint/2010/main" val="251930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F22FD4-B419-5126-1805-EA4E533281A8}"/>
              </a:ext>
            </a:extLst>
          </p:cNvPr>
          <p:cNvSpPr>
            <a:spLocks noGrp="1"/>
          </p:cNvSpPr>
          <p:nvPr>
            <p:ph type="sldNum" sz="quarter" idx="12"/>
          </p:nvPr>
        </p:nvSpPr>
        <p:spPr/>
        <p:txBody>
          <a:bodyPr/>
          <a:lstStyle/>
          <a:p>
            <a:pPr defTabSz="914377"/>
            <a:fld id="{CD8FCAE6-69AE-D04B-8E7E-F5F188FCE417}" type="slidenum">
              <a:rPr lang="en-US">
                <a:solidFill>
                  <a:srgbClr val="013A81"/>
                </a:solidFill>
              </a:rPr>
              <a:pPr defTabSz="914377"/>
              <a:t>9</a:t>
            </a:fld>
            <a:endParaRPr lang="en-US">
              <a:solidFill>
                <a:srgbClr val="013A81"/>
              </a:solidFill>
            </a:endParaRPr>
          </a:p>
        </p:txBody>
      </p:sp>
      <p:sp>
        <p:nvSpPr>
          <p:cNvPr id="4" name="Title 3">
            <a:extLst>
              <a:ext uri="{FF2B5EF4-FFF2-40B4-BE49-F238E27FC236}">
                <a16:creationId xmlns:a16="http://schemas.microsoft.com/office/drawing/2014/main" id="{8A512652-A83E-BF3F-2A7B-103D3D1CACF1}"/>
              </a:ext>
            </a:extLst>
          </p:cNvPr>
          <p:cNvSpPr>
            <a:spLocks noGrp="1"/>
          </p:cNvSpPr>
          <p:nvPr>
            <p:ph type="title"/>
          </p:nvPr>
        </p:nvSpPr>
        <p:spPr/>
        <p:txBody>
          <a:bodyPr/>
          <a:lstStyle/>
          <a:p>
            <a:r>
              <a:rPr lang="en-US">
                <a:latin typeface="Open Sans Semibold"/>
                <a:ea typeface="Open Sans Semibold"/>
                <a:cs typeface="Open Sans Semibold"/>
              </a:rPr>
              <a:t>PCORI’s Broad and Complex Mandate</a:t>
            </a:r>
            <a:endParaRPr lang="en-US"/>
          </a:p>
        </p:txBody>
      </p:sp>
      <p:sp>
        <p:nvSpPr>
          <p:cNvPr id="6" name="Text Placeholder 2">
            <a:extLst>
              <a:ext uri="{FF2B5EF4-FFF2-40B4-BE49-F238E27FC236}">
                <a16:creationId xmlns:a16="http://schemas.microsoft.com/office/drawing/2014/main" id="{C8466BE9-C5D8-AEA3-BF35-F111979EE5FC}"/>
              </a:ext>
            </a:extLst>
          </p:cNvPr>
          <p:cNvSpPr>
            <a:spLocks noGrp="1"/>
          </p:cNvSpPr>
          <p:nvPr/>
        </p:nvSpPr>
        <p:spPr>
          <a:xfrm>
            <a:off x="390403" y="1624381"/>
            <a:ext cx="11517312" cy="2664559"/>
          </a:xfrm>
          <a:prstGeom prst="rect">
            <a:avLst/>
          </a:prstGeom>
        </p:spPr>
        <p:txBody>
          <a:bodyPr lIns="0" tIns="45720" rIns="0" bIns="45720" anchor="t"/>
          <a:lstStyle>
            <a:lvl1pPr marL="457200" indent="-342900" algn="l" defTabSz="914400" rtl="0" eaLnBrk="1" latinLnBrk="0" hangingPunct="1">
              <a:lnSpc>
                <a:spcPct val="90000"/>
              </a:lnSpc>
              <a:spcBef>
                <a:spcPts val="1000"/>
              </a:spcBef>
              <a:buClr>
                <a:srgbClr val="7ABF35"/>
              </a:buClr>
              <a:buFont typeface="Arial" panose="020B0604020202020204" pitchFamily="34" charset="0"/>
              <a:buChar char="•"/>
              <a:defRPr lang="en-US" sz="2400" kern="12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28600" algn="l" defTabSz="914400" rtl="0" eaLnBrk="1" latinLnBrk="0" hangingPunct="1">
              <a:lnSpc>
                <a:spcPct val="90000"/>
              </a:lnSpc>
              <a:spcBef>
                <a:spcPts val="500"/>
              </a:spcBef>
              <a:buClr>
                <a:srgbClr val="0070C0"/>
              </a:buClr>
              <a:buFont typeface="Arial" panose="020B0604020202020204" pitchFamily="34" charset="0"/>
              <a:buChar char="•"/>
              <a:defRPr lang="en-US" sz="2400" kern="12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257300" indent="-228600" algn="l" defTabSz="914400" rtl="0" eaLnBrk="1" latinLnBrk="0" hangingPunct="1">
              <a:lnSpc>
                <a:spcPct val="90000"/>
              </a:lnSpc>
              <a:spcBef>
                <a:spcPts val="500"/>
              </a:spcBef>
              <a:buClr>
                <a:schemeClr val="accent6"/>
              </a:buClr>
              <a:buFont typeface="Arial" panose="020B0604020202020204" pitchFamily="34" charset="0"/>
              <a:buChar char="•"/>
              <a:defRPr lang="en-US" sz="2400" kern="12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714500" indent="-228600" algn="l" defTabSz="914400" rtl="0" eaLnBrk="1" latinLnBrk="0" hangingPunct="1">
              <a:lnSpc>
                <a:spcPct val="90000"/>
              </a:lnSpc>
              <a:spcBef>
                <a:spcPts val="500"/>
              </a:spcBef>
              <a:buClr>
                <a:srgbClr val="00B0F0"/>
              </a:buClr>
              <a:buFont typeface="Arial" panose="020B0604020202020204" pitchFamily="34" charset="0"/>
              <a:buChar char="•"/>
              <a:defRPr lang="en-US" sz="2400" kern="12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171700" indent="-228600" algn="l" defTabSz="914400" rtl="0" eaLnBrk="1" latinLnBrk="0" hangingPunct="1">
              <a:lnSpc>
                <a:spcPct val="90000"/>
              </a:lnSpc>
              <a:spcBef>
                <a:spcPts val="500"/>
              </a:spcBef>
              <a:buClr>
                <a:schemeClr val="accent4"/>
              </a:buClr>
              <a:buFont typeface="Arial" panose="020B0604020202020204" pitchFamily="34" charset="0"/>
              <a:buChar char="•"/>
              <a:defRPr lang="en-US" sz="2400"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628900" indent="-228600" algn="l" defTabSz="914400" rtl="0" eaLnBrk="1" latinLnBrk="0" hangingPunct="1">
              <a:lnSpc>
                <a:spcPct val="90000"/>
              </a:lnSpc>
              <a:spcBef>
                <a:spcPts val="500"/>
              </a:spcBef>
              <a:buClr>
                <a:schemeClr val="accent4"/>
              </a:buClr>
              <a:buFont typeface="Arial" panose="020B0604020202020204" pitchFamily="34" charset="0"/>
              <a:buChar char="•"/>
              <a:defRPr lang="en-US" sz="2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297" indent="0" defTabSz="666734">
              <a:spcAft>
                <a:spcPct val="5000"/>
              </a:spcAft>
              <a:buNone/>
            </a:pPr>
            <a:r>
              <a:rPr lang="en-US" sz="2000">
                <a:solidFill>
                  <a:srgbClr val="303030">
                    <a:lumMod val="75000"/>
                    <a:lumOff val="25000"/>
                  </a:srgbClr>
                </a:solidFill>
                <a:latin typeface="Open Sans"/>
                <a:ea typeface="Verdana"/>
                <a:cs typeface="Calibri"/>
              </a:rPr>
              <a:t>“The purpose of the Institute is to </a:t>
            </a:r>
            <a:r>
              <a:rPr lang="en-US" sz="2000" b="1">
                <a:solidFill>
                  <a:srgbClr val="267D9E"/>
                </a:solidFill>
                <a:latin typeface="Open Sans"/>
                <a:ea typeface="Open Sans"/>
                <a:cs typeface="Open Sans"/>
              </a:rPr>
              <a:t>assist patients, clinicians, purchasers, and policy-makers in making informed health decisions</a:t>
            </a:r>
            <a:r>
              <a:rPr lang="en-US" sz="2000" b="1">
                <a:solidFill>
                  <a:srgbClr val="F8D048"/>
                </a:solidFill>
                <a:latin typeface="Open Sans"/>
                <a:ea typeface="Open Sans"/>
                <a:cs typeface="Open Sans"/>
              </a:rPr>
              <a:t> </a:t>
            </a:r>
            <a:r>
              <a:rPr lang="en-US" sz="2000">
                <a:solidFill>
                  <a:srgbClr val="303030">
                    <a:lumMod val="75000"/>
                    <a:lumOff val="25000"/>
                  </a:srgbClr>
                </a:solidFill>
                <a:latin typeface="Open Sans"/>
                <a:ea typeface="Verdana"/>
                <a:cs typeface="Open Sans"/>
              </a:rPr>
              <a:t>by advancing the quality and relevance of evidence concerning the manner in which diseases, disorders, and other health conditions can effectively and appropriately be prevented, diagnosed, treated, monitored, and </a:t>
            </a:r>
            <a:r>
              <a:rPr lang="en-US" sz="2000" b="1">
                <a:solidFill>
                  <a:srgbClr val="267D9E"/>
                </a:solidFill>
                <a:latin typeface="Open Sans"/>
                <a:ea typeface="Verdana"/>
                <a:cs typeface="Open Sans"/>
              </a:rPr>
              <a:t>managed </a:t>
            </a:r>
            <a:r>
              <a:rPr lang="en-US" sz="2000" b="1">
                <a:solidFill>
                  <a:srgbClr val="267D9E"/>
                </a:solidFill>
                <a:latin typeface="Open Sans"/>
                <a:ea typeface="Open Sans"/>
                <a:cs typeface="Open Sans"/>
              </a:rPr>
              <a:t>through research and evidence synthesis...</a:t>
            </a:r>
          </a:p>
          <a:p>
            <a:pPr marL="114297" indent="0" defTabSz="666734">
              <a:spcAft>
                <a:spcPct val="5000"/>
              </a:spcAft>
              <a:buNone/>
            </a:pPr>
            <a:r>
              <a:rPr lang="en-US" sz="2000" b="1">
                <a:solidFill>
                  <a:srgbClr val="267D9E"/>
                </a:solidFill>
                <a:latin typeface="Open Sans"/>
                <a:ea typeface="Open Sans"/>
                <a:cs typeface="Open Sans"/>
              </a:rPr>
              <a:t>… and the dissemination of research findings </a:t>
            </a:r>
            <a:r>
              <a:rPr lang="en-US" sz="2000">
                <a:solidFill>
                  <a:srgbClr val="303030">
                    <a:lumMod val="75000"/>
                    <a:lumOff val="25000"/>
                  </a:srgbClr>
                </a:solidFill>
                <a:latin typeface="Open Sans"/>
                <a:ea typeface="Verdana"/>
                <a:cs typeface="Open Sans"/>
              </a:rPr>
              <a:t>with respect to the relative health outcomes, clinical effectiveness, and appropriateness of the medical treatments, services...”</a:t>
            </a:r>
          </a:p>
          <a:p>
            <a:pPr marL="457189" indent="-342891" algn="r" defTabSz="666734">
              <a:spcAft>
                <a:spcPct val="5000"/>
              </a:spcAft>
            </a:pPr>
            <a:endParaRPr lang="en-US" sz="133">
              <a:solidFill>
                <a:srgbClr val="1F497D"/>
              </a:solidFill>
              <a:latin typeface="Open Sans"/>
              <a:ea typeface="Verdana" pitchFamily="34" charset="0"/>
              <a:cs typeface="Calibri" pitchFamily="34" charset="0"/>
            </a:endParaRPr>
          </a:p>
          <a:p>
            <a:pPr marL="114297" indent="0" algn="r" defTabSz="666734">
              <a:spcAft>
                <a:spcPct val="5000"/>
              </a:spcAft>
              <a:buNone/>
            </a:pPr>
            <a:r>
              <a:rPr lang="en-US" sz="2000">
                <a:solidFill>
                  <a:srgbClr val="303030">
                    <a:lumMod val="75000"/>
                    <a:lumOff val="25000"/>
                  </a:srgbClr>
                </a:solidFill>
                <a:latin typeface="Open Sans"/>
                <a:ea typeface="Verdana"/>
                <a:cs typeface="Calibri"/>
              </a:rPr>
              <a:t>—from PCORI’s authorizing legislation</a:t>
            </a:r>
          </a:p>
          <a:p>
            <a:pPr marL="457189" indent="-342891" defTabSz="666734">
              <a:spcAft>
                <a:spcPct val="5000"/>
              </a:spcAft>
            </a:pPr>
            <a:endParaRPr lang="en-US" sz="2000">
              <a:solidFill>
                <a:srgbClr val="1F497D"/>
              </a:solidFill>
              <a:latin typeface="Calibri" panose="020F0502020204030204"/>
              <a:ea typeface="Verdana" pitchFamily="34" charset="0"/>
              <a:cs typeface="Calibri" pitchFamily="34" charset="0"/>
            </a:endParaRPr>
          </a:p>
          <a:p>
            <a:pPr marL="457189" indent="-342891" defTabSz="914377"/>
            <a:endParaRPr lang="en-US" sz="2000">
              <a:solidFill>
                <a:srgbClr val="303030">
                  <a:lumMod val="75000"/>
                  <a:lumOff val="25000"/>
                </a:srgbClr>
              </a:solidFill>
              <a:latin typeface="Calibri" panose="020F0502020204030204"/>
            </a:endParaRPr>
          </a:p>
        </p:txBody>
      </p:sp>
      <p:pic>
        <p:nvPicPr>
          <p:cNvPr id="7" name="Picture 7">
            <a:extLst>
              <a:ext uri="{FF2B5EF4-FFF2-40B4-BE49-F238E27FC236}">
                <a16:creationId xmlns:a16="http://schemas.microsoft.com/office/drawing/2014/main" id="{AE9FED60-E726-FB23-9EE9-1F748FB41E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32185" y="4579458"/>
            <a:ext cx="6752491" cy="1825607"/>
          </a:xfrm>
          <a:prstGeom prst="rect">
            <a:avLst/>
          </a:prstGeom>
        </p:spPr>
      </p:pic>
    </p:spTree>
    <p:extLst>
      <p:ext uri="{BB962C8B-B14F-4D97-AF65-F5344CB8AC3E}">
        <p14:creationId xmlns:p14="http://schemas.microsoft.com/office/powerpoint/2010/main" val="4188313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CORI 2023 Template">
  <a:themeElements>
    <a:clrScheme name="PCORI Palette">
      <a:dk1>
        <a:srgbClr val="303030"/>
      </a:dk1>
      <a:lt1>
        <a:srgbClr val="FFFFFF"/>
      </a:lt1>
      <a:dk2>
        <a:srgbClr val="00AEEF"/>
      </a:dk2>
      <a:lt2>
        <a:srgbClr val="76BC20"/>
      </a:lt2>
      <a:accent1>
        <a:srgbClr val="267D9E"/>
      </a:accent1>
      <a:accent2>
        <a:srgbClr val="001E61"/>
      </a:accent2>
      <a:accent3>
        <a:srgbClr val="013A81"/>
      </a:accent3>
      <a:accent4>
        <a:srgbClr val="7F2A6E"/>
      </a:accent4>
      <a:accent5>
        <a:srgbClr val="E6552C"/>
      </a:accent5>
      <a:accent6>
        <a:srgbClr val="F8D048"/>
      </a:accent6>
      <a:hlink>
        <a:srgbClr val="2C40C5"/>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ORI_2023-template" id="{7CA6EC4A-C45B-5B4D-8A2D-B140B02F56BA}" vid="{44296EB4-A6A3-624A-9703-ACEDAC693CA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d42d460c-730f-4750-8ef5-639969b3ecef">General</Category>
    <Description0 xmlns="d42d460c-730f-4750-8ef5-639969b3ecef">Latest AHRQ slide template</Description0>
    <Code xmlns="d42d460c-730f-4750-8ef5-639969b3ecef" xsi:nil="true"/>
    <SharedWithUsers xmlns="d42d460c-730f-4750-8ef5-639969b3ecef">
      <UserInfo>
        <DisplayName>McNellis, Robert (AHRQ/CEPI)</DisplayName>
        <AccountId>292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5A66B818FAF24E83705F99F344B9E0" ma:contentTypeVersion="8" ma:contentTypeDescription="Create a new document." ma:contentTypeScope="" ma:versionID="ce8bff8a3f56c14bd4e63210c22067c6">
  <xsd:schema xmlns:xsd="http://www.w3.org/2001/XMLSchema" xmlns:xs="http://www.w3.org/2001/XMLSchema" xmlns:p="http://schemas.microsoft.com/office/2006/metadata/properties" xmlns:ns2="d42d460c-730f-4750-8ef5-639969b3ecef" targetNamespace="http://schemas.microsoft.com/office/2006/metadata/properties" ma:root="true" ma:fieldsID="6467e2cc83c2936ba57f8cdd8226368b" ns2:_="">
    <xsd:import namespace="d42d460c-730f-4750-8ef5-639969b3ecef"/>
    <xsd:element name="properties">
      <xsd:complexType>
        <xsd:sequence>
          <xsd:element name="documentManagement">
            <xsd:complexType>
              <xsd:all>
                <xsd:element ref="ns2:Description0" minOccurs="0"/>
                <xsd:element ref="ns2:Code" minOccurs="0"/>
                <xsd:element ref="ns2:Category" minOccurs="0"/>
                <xsd:element ref="ns2:SharedWithUsers"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2d460c-730f-4750-8ef5-639969b3ecef"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ma:readOnly="false">
      <xsd:simpleType>
        <xsd:restriction base="dms:Note">
          <xsd:maxLength value="255"/>
        </xsd:restriction>
      </xsd:simpleType>
    </xsd:element>
    <xsd:element name="Code" ma:index="3" nillable="true" ma:displayName="Form Number" ma:internalName="Code" ma:readOnly="false">
      <xsd:simpleType>
        <xsd:restriction base="dms:Text">
          <xsd:maxLength value="255"/>
        </xsd:restriction>
      </xsd:simpleType>
    </xsd:element>
    <xsd:element name="Category" ma:index="4" nillable="true" ma:displayName="Category" ma:default="General" ma:format="Dropdown" ma:internalName="Category" ma:readOnly="false">
      <xsd:simpleType>
        <xsd:restriction base="dms:Choice">
          <xsd:enumeration value="Administrative"/>
          <xsd:enumeration value="Awards"/>
          <xsd:enumeration value="Budget"/>
          <xsd:enumeration value="Conferences"/>
          <xsd:enumeration value="Contracts"/>
          <xsd:enumeration value="Ethics"/>
          <xsd:enumeration value="General"/>
          <xsd:enumeration value="HR"/>
          <xsd:enumeration value="Tax"/>
          <xsd:enumeration value="Travel"/>
        </xsd:restriction>
      </xsd:simpleType>
    </xsd:element>
    <xsd:element name="SharedWithUsers" ma:index="7" nillable="true" ma:displayName="Shared With" ma:list="UserInfo" ma:SearchPeopleOnly="false" ma:internalName="SharedWithUse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42A41A-D2EC-4387-A3D7-1BDDEC0CF04C}">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d42d460c-730f-4750-8ef5-639969b3ecef"/>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2F78EA6-E1BD-4388-89A1-08EB723B2E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2d460c-730f-4750-8ef5-639969b3ec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FD5E93-1318-4E91-9213-8A6D4DA098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519</TotalTime>
  <Words>4387</Words>
  <Application>Microsoft Office PowerPoint</Application>
  <PresentationFormat>Widescreen</PresentationFormat>
  <Paragraphs>652</Paragraphs>
  <Slides>67</Slides>
  <Notes>38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67</vt:i4>
      </vt:variant>
    </vt:vector>
  </HeadingPairs>
  <TitlesOfParts>
    <vt:vector size="80" baseType="lpstr">
      <vt:lpstr>Arial</vt:lpstr>
      <vt:lpstr>Arial,Sans-Serif</vt:lpstr>
      <vt:lpstr>Calibri</vt:lpstr>
      <vt:lpstr>Cochin</vt:lpstr>
      <vt:lpstr>Minion Pro</vt:lpstr>
      <vt:lpstr>Open Sans</vt:lpstr>
      <vt:lpstr>Open Sans Light</vt:lpstr>
      <vt:lpstr>Open Sans Semibold</vt:lpstr>
      <vt:lpstr>Palatino</vt:lpstr>
      <vt:lpstr>Times New Roman</vt:lpstr>
      <vt:lpstr>Office Theme</vt:lpstr>
      <vt:lpstr>Custom Design</vt:lpstr>
      <vt:lpstr>PCORI 2023 Template</vt:lpstr>
      <vt:lpstr>AHRQ Evidence-based Practice Center (EPC) Program</vt:lpstr>
      <vt:lpstr>Logistics</vt:lpstr>
      <vt:lpstr>Facilitators</vt:lpstr>
      <vt:lpstr>Continuing Medical Education Credit</vt:lpstr>
      <vt:lpstr>Learning Objectives</vt:lpstr>
      <vt:lpstr>Agenda</vt:lpstr>
      <vt:lpstr>Introduction to Maternal Health Systematic Reviews</vt:lpstr>
      <vt:lpstr>About PCORI</vt:lpstr>
      <vt:lpstr>PCORI’s Broad and Complex Mandate</vt:lpstr>
      <vt:lpstr>PCORI's Approach to Improving Maternal Health</vt:lpstr>
      <vt:lpstr>Collaborative Partnership: PCORI and AHRQ</vt:lpstr>
      <vt:lpstr>PCORI-Funded AHRQ Systematic Reviews</vt:lpstr>
      <vt:lpstr>Eight Ongoing Reviews  </vt:lpstr>
      <vt:lpstr> Engaging Research Partners to Identify Important Topics </vt:lpstr>
      <vt:lpstr>Medical Societies Identify Topics for  Systematic Review</vt:lpstr>
      <vt:lpstr>Ian Saldanha, M.B.B.S., M.P.H., Ph.D.</vt:lpstr>
      <vt:lpstr>Dale Steele, MD, MS</vt:lpstr>
      <vt:lpstr>Thank You!</vt:lpstr>
      <vt:lpstr>EPC Maternal Health and Postpartum Care Discussants</vt:lpstr>
      <vt:lpstr>Postpartum Care Up to One Year After Delivery:  A Systematic Review and Meta-Analysis</vt:lpstr>
      <vt:lpstr>Funding and Relevant Disclosures</vt:lpstr>
      <vt:lpstr>Context</vt:lpstr>
      <vt:lpstr>Key Question 1</vt:lpstr>
      <vt:lpstr>Key Question 1 – Population and Intervention Targets</vt:lpstr>
      <vt:lpstr>Key Question 1 – Delivery Strategies (Comparisons of Interest)</vt:lpstr>
      <vt:lpstr>Key Question 2</vt:lpstr>
      <vt:lpstr>Methods</vt:lpstr>
      <vt:lpstr>Eligible Study Designs</vt:lpstr>
      <vt:lpstr>Evidence Identified  (92 studies)</vt:lpstr>
      <vt:lpstr>KQ1: Healthcare Delivery Strategies  (64 Studies)</vt:lpstr>
      <vt:lpstr>Results – KQ 1: WHERE Healthcare Is Delivered  (14 studies)</vt:lpstr>
      <vt:lpstr>Results – Meta-Analysis Comparing Home  Versus Clinic Visits for Breastfeeding Care  </vt:lpstr>
      <vt:lpstr>Results – KQ 1: HOW Healthcare Is Provided (7 studies)</vt:lpstr>
      <vt:lpstr>Results – KQ 1: WHEN Healthcare Is Provided (12 studies)</vt:lpstr>
      <vt:lpstr>Results – KQ 1: WHO Provides Care  (28 studies)</vt:lpstr>
      <vt:lpstr>Results – KQ 1: Care Coordination/Management (5 studies)</vt:lpstr>
      <vt:lpstr>Results – KQ 1: INFORMATION TECHNOLOGY (8 studies)</vt:lpstr>
      <vt:lpstr>Results – KQ 1:  Interventions Targeting Healthcare Providers or Systems (4 studies)</vt:lpstr>
      <vt:lpstr>Results – KQ 2: Health Insurance Extension (28 studies)</vt:lpstr>
      <vt:lpstr>At-a-Glance – Both Key Questions</vt:lpstr>
      <vt:lpstr>Strengths of the Evidence</vt:lpstr>
      <vt:lpstr>Limitations of the Evidence/Recommendations for Research: KQ 1 (Delivery Strategies) </vt:lpstr>
      <vt:lpstr>Limitations of the Evidence/Recommendations for Research: KQ 2 (Health Insurance) </vt:lpstr>
      <vt:lpstr>Acknowledgments</vt:lpstr>
      <vt:lpstr>Thank You!</vt:lpstr>
      <vt:lpstr>Initial Reactions</vt:lpstr>
      <vt:lpstr>Management of Postpartum Hypertensive Disorders of Pregnancy </vt:lpstr>
      <vt:lpstr>Funding and Potential Conflicts of Interest</vt:lpstr>
      <vt:lpstr>Acknowledgments</vt:lpstr>
      <vt:lpstr>The AHRQ Effective Healthcare Website</vt:lpstr>
      <vt:lpstr>Context</vt:lpstr>
      <vt:lpstr>Key Questions</vt:lpstr>
      <vt:lpstr>Contextual Question (in discussion)</vt:lpstr>
      <vt:lpstr>Eligible Study Designs</vt:lpstr>
      <vt:lpstr> Key Question 1: What are the effectiveness, comparative effectiveness and harms of HBPM?</vt:lpstr>
      <vt:lpstr>Key Question 1 Conclusions: Home blood pressure monitoring (HBPM) of postpartum individuals with a prior HDP diagnosis  </vt:lpstr>
      <vt:lpstr>Key Question 1 (HBPM): Strengths and Limitations</vt:lpstr>
      <vt:lpstr>Key Question 1 (HBPM): Strengths and Limitations</vt:lpstr>
      <vt:lpstr>Conclusions</vt:lpstr>
      <vt:lpstr>Discussion: Necessary, But Not Sufficient</vt:lpstr>
      <vt:lpstr>Discussion: Potentially Complex Relationship With Healthcare Utilization…</vt:lpstr>
      <vt:lpstr>Several ongoing studies may change our conclusions</vt:lpstr>
      <vt:lpstr> Questions?  Dale Steele, M.D., M.S. Dale_Steele@brown.edu    </vt:lpstr>
      <vt:lpstr>Initial Reactions</vt:lpstr>
      <vt:lpstr>General Moderated Discussion and Q&amp;A</vt:lpstr>
      <vt:lpstr>Implications for Policy, Equity,  and Health Systems</vt:lpstr>
      <vt:lpstr>Thank you for you joining us! Please be on the look out for an announcement of the next EPC Grand Rounds date and theme.  For more information on the EPC Program and reports, please scan or take a photo of the following QR code.</vt:lpstr>
    </vt:vector>
  </TitlesOfParts>
  <Company>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AHRQ Slide Template-Widescreen</dc:title>
  <dc:creator>DHHS</dc:creator>
  <cp:lastModifiedBy>Heidenrich, Christine (AHRQ/OC) (CTR)</cp:lastModifiedBy>
  <cp:revision>41</cp:revision>
  <dcterms:created xsi:type="dcterms:W3CDTF">2013-09-03T18:05:51Z</dcterms:created>
  <dcterms:modified xsi:type="dcterms:W3CDTF">2023-07-21T22:51:42Z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0x010100C05A66B818FAF24E83705F99F344B9E0</vt:lpwstr>
  </property>
</Properties>
</file>